
<file path=[Content_Types].xml><?xml version="1.0" encoding="utf-8"?>
<Types xmlns="http://schemas.openxmlformats.org/package/2006/content-types">
  <Default Extension="docx" ContentType="application/vnd.openxmlformats-officedocument.wordprocessingml.documen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3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41.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18" r:id="rId4"/>
  </p:sldMasterIdLst>
  <p:notesMasterIdLst>
    <p:notesMasterId r:id="rId95"/>
  </p:notesMasterIdLst>
  <p:handoutMasterIdLst>
    <p:handoutMasterId r:id="rId96"/>
  </p:handoutMasterIdLst>
  <p:sldIdLst>
    <p:sldId id="271" r:id="rId5"/>
    <p:sldId id="258" r:id="rId6"/>
    <p:sldId id="485" r:id="rId7"/>
    <p:sldId id="486" r:id="rId8"/>
    <p:sldId id="511" r:id="rId9"/>
    <p:sldId id="481" r:id="rId10"/>
    <p:sldId id="525" r:id="rId11"/>
    <p:sldId id="526" r:id="rId12"/>
    <p:sldId id="527" r:id="rId13"/>
    <p:sldId id="528" r:id="rId14"/>
    <p:sldId id="529" r:id="rId15"/>
    <p:sldId id="530" r:id="rId16"/>
    <p:sldId id="531" r:id="rId17"/>
    <p:sldId id="532" r:id="rId18"/>
    <p:sldId id="533" r:id="rId19"/>
    <p:sldId id="328" r:id="rId20"/>
    <p:sldId id="534" r:id="rId21"/>
    <p:sldId id="444" r:id="rId22"/>
    <p:sldId id="369" r:id="rId23"/>
    <p:sldId id="370" r:id="rId24"/>
    <p:sldId id="535" r:id="rId25"/>
    <p:sldId id="331" r:id="rId26"/>
    <p:sldId id="388" r:id="rId27"/>
    <p:sldId id="536" r:id="rId28"/>
    <p:sldId id="333" r:id="rId29"/>
    <p:sldId id="325" r:id="rId30"/>
    <p:sldId id="374" r:id="rId31"/>
    <p:sldId id="287" r:id="rId32"/>
    <p:sldId id="520" r:id="rId33"/>
    <p:sldId id="537" r:id="rId34"/>
    <p:sldId id="443" r:id="rId35"/>
    <p:sldId id="557" r:id="rId36"/>
    <p:sldId id="558" r:id="rId37"/>
    <p:sldId id="565" r:id="rId38"/>
    <p:sldId id="566" r:id="rId39"/>
    <p:sldId id="335" r:id="rId40"/>
    <p:sldId id="337" r:id="rId41"/>
    <p:sldId id="538" r:id="rId42"/>
    <p:sldId id="477" r:id="rId43"/>
    <p:sldId id="539" r:id="rId44"/>
    <p:sldId id="419" r:id="rId45"/>
    <p:sldId id="430" r:id="rId46"/>
    <p:sldId id="540" r:id="rId47"/>
    <p:sldId id="541" r:id="rId48"/>
    <p:sldId id="542" r:id="rId49"/>
    <p:sldId id="543" r:id="rId50"/>
    <p:sldId id="544" r:id="rId51"/>
    <p:sldId id="545" r:id="rId52"/>
    <p:sldId id="546" r:id="rId53"/>
    <p:sldId id="547" r:id="rId54"/>
    <p:sldId id="548" r:id="rId55"/>
    <p:sldId id="549" r:id="rId56"/>
    <p:sldId id="550" r:id="rId57"/>
    <p:sldId id="487" r:id="rId58"/>
    <p:sldId id="551" r:id="rId59"/>
    <p:sldId id="552" r:id="rId60"/>
    <p:sldId id="563" r:id="rId61"/>
    <p:sldId id="351" r:id="rId62"/>
    <p:sldId id="296" r:id="rId63"/>
    <p:sldId id="434" r:id="rId64"/>
    <p:sldId id="453" r:id="rId65"/>
    <p:sldId id="456" r:id="rId66"/>
    <p:sldId id="554" r:id="rId67"/>
    <p:sldId id="555" r:id="rId68"/>
    <p:sldId id="556" r:id="rId69"/>
    <p:sldId id="559" r:id="rId70"/>
    <p:sldId id="560" r:id="rId71"/>
    <p:sldId id="561" r:id="rId72"/>
    <p:sldId id="562" r:id="rId73"/>
    <p:sldId id="501" r:id="rId74"/>
    <p:sldId id="502" r:id="rId75"/>
    <p:sldId id="553" r:id="rId76"/>
    <p:sldId id="488" r:id="rId77"/>
    <p:sldId id="489" r:id="rId78"/>
    <p:sldId id="490" r:id="rId79"/>
    <p:sldId id="491" r:id="rId80"/>
    <p:sldId id="492" r:id="rId81"/>
    <p:sldId id="493" r:id="rId82"/>
    <p:sldId id="494" r:id="rId83"/>
    <p:sldId id="495" r:id="rId84"/>
    <p:sldId id="496" r:id="rId85"/>
    <p:sldId id="497" r:id="rId86"/>
    <p:sldId id="498" r:id="rId87"/>
    <p:sldId id="523" r:id="rId88"/>
    <p:sldId id="524" r:id="rId89"/>
    <p:sldId id="499" r:id="rId90"/>
    <p:sldId id="500" r:id="rId91"/>
    <p:sldId id="564" r:id="rId92"/>
    <p:sldId id="304" r:id="rId93"/>
    <p:sldId id="305" r:id="rId94"/>
  </p:sldIdLst>
  <p:sldSz cx="12192000" cy="6858000"/>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llouzi Abdelouahad" initials="HA" lastIdx="0" clrIdx="0">
    <p:extLst>
      <p:ext uri="{19B8F6BF-5375-455C-9EA6-DF929625EA0E}">
        <p15:presenceInfo xmlns:p15="http://schemas.microsoft.com/office/powerpoint/2012/main" userId="S-1-5-21-1991655562-378500907-388384606-168787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2DAC"/>
    <a:srgbClr val="2D4CE7"/>
    <a:srgbClr val="1A4652"/>
    <a:srgbClr val="475D63"/>
    <a:srgbClr val="184652"/>
    <a:srgbClr val="F5F1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43" autoAdjust="0"/>
    <p:restoredTop sz="77086" autoAdjust="0"/>
  </p:normalViewPr>
  <p:slideViewPr>
    <p:cSldViewPr snapToGrid="0">
      <p:cViewPr varScale="1">
        <p:scale>
          <a:sx n="81" d="100"/>
          <a:sy n="81" d="100"/>
        </p:scale>
        <p:origin x="1674" y="96"/>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slide" Target="slides/slide85.xml"/><Relationship Id="rId97" Type="http://schemas.openxmlformats.org/officeDocument/2006/relationships/commentAuthors" Target="commentAuthor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notesMaster" Target="notesMasters/notes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rts/_rels/chart1.xml.rels><?xml version="1.0" encoding="UTF-8" standalone="yes"?>
<Relationships xmlns="http://schemas.openxmlformats.org/package/2006/relationships"><Relationship Id="rId3" Type="http://schemas.openxmlformats.org/officeDocument/2006/relationships/oleObject" Target="file:///\\idcn.mil.intra\UnitData\DGHWB\CENTER\LDPBW08\08_Incidenten%20en%20ongevallen\Fg-Eg-GEg_2013-202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idcn.mil.intra\UnitData\DGHWB\CENTER\LDPBW08\08_Incidenten%20en%20ongevallen\Fg-Eg-GEg_2013-202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idcn.mil.intra\UnitData\DGHWB\CENTER\LDPBW08\08_Incidenten%20en%20ongevallen\Fg-Eg-GEg_2013-2022.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idcn.mil.intra\UnitData\DGHWB\CENTER\LDPBW08\08_Incidenten%20en%20ongevallen\Fg-Eg-GEg_2013-2022.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idcn.mil.intra\UnitData\DGHWB\CENTER\LDPBW08\08_Incidenten%20en%20ongevallen\Fg-Eg-GEg_2013-2022.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idcn.mil.intra\UnitData\DGHWB\CENTER\LDPBW08\08_Incidenten%20en%20ongevallen\Fg-Eg-GEg_2013-2022.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idcn.mil.intra\UnitData\DGHWB\CENTER\LDPBW08\08_Incidenten%20en%20ongevallen\Fg-Eg-GEg_2013-2022.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baseline="0">
                <a:solidFill>
                  <a:schemeClr val="tx1"/>
                </a:solidFill>
                <a:latin typeface="+mn-lt"/>
                <a:ea typeface="+mn-ea"/>
                <a:cs typeface="+mn-cs"/>
              </a:defRPr>
            </a:pPr>
            <a:r>
              <a:rPr lang="nl-BE" sz="2800">
                <a:solidFill>
                  <a:schemeClr val="tx1"/>
                </a:solidFill>
              </a:rPr>
              <a:t>Frequentiegraad (Fg)</a:t>
            </a:r>
          </a:p>
        </c:rich>
      </c:tx>
      <c:overlay val="0"/>
      <c:spPr>
        <a:noFill/>
        <a:ln>
          <a:noFill/>
        </a:ln>
        <a:effectLst/>
      </c:spPr>
      <c:txPr>
        <a:bodyPr rot="0" spcFirstLastPara="1" vertOverflow="ellipsis" vert="horz" wrap="square" anchor="ctr" anchorCtr="1"/>
        <a:lstStyle/>
        <a:p>
          <a:pPr>
            <a:defRPr sz="2800" b="1" i="0" u="none" strike="noStrike" kern="1200" baseline="0">
              <a:solidFill>
                <a:schemeClr val="tx1"/>
              </a:solidFill>
              <a:latin typeface="+mn-lt"/>
              <a:ea typeface="+mn-ea"/>
              <a:cs typeface="+mn-cs"/>
            </a:defRPr>
          </a:pPr>
          <a:endParaRPr lang="nl-BE"/>
        </a:p>
      </c:txPr>
    </c:title>
    <c:autoTitleDeleted val="0"/>
    <c:plotArea>
      <c:layout/>
      <c:lineChart>
        <c:grouping val="standard"/>
        <c:varyColors val="0"/>
        <c:ser>
          <c:idx val="0"/>
          <c:order val="0"/>
          <c:spPr>
            <a:ln w="31750" cap="rnd">
              <a:solidFill>
                <a:schemeClr val="accent1"/>
              </a:solidFill>
              <a:round/>
            </a:ln>
            <a:effectLst/>
          </c:spPr>
          <c:marker>
            <c:symbol val="circle"/>
            <c:size val="17"/>
            <c:spPr>
              <a:solidFill>
                <a:schemeClr val="accent1"/>
              </a:solidFill>
              <a:ln>
                <a:noFill/>
              </a:ln>
              <a:effectLst/>
            </c:spPr>
          </c:marker>
          <c:dLbls>
            <c:dLbl>
              <c:idx val="0"/>
              <c:layout>
                <c:manualLayout>
                  <c:x val="-3.8606791338582677E-2"/>
                  <c:y val="-4.444444444444444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69B-45A9-AD7C-9291CE616809}"/>
                </c:ext>
              </c:extLst>
            </c:dLbl>
            <c:dLbl>
              <c:idx val="1"/>
              <c:layout>
                <c:manualLayout>
                  <c:x val="-4.1734416010498689E-2"/>
                  <c:y val="-4.259259259259259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A69B-45A9-AD7C-9291CE616809}"/>
                </c:ext>
              </c:extLst>
            </c:dLbl>
            <c:dLbl>
              <c:idx val="2"/>
              <c:layout>
                <c:manualLayout>
                  <c:x val="-3.9239583333333335E-2"/>
                  <c:y val="-0.05"/>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69B-45A9-AD7C-9291CE616809}"/>
                </c:ext>
              </c:extLst>
            </c:dLbl>
            <c:dLbl>
              <c:idx val="3"/>
              <c:layout>
                <c:manualLayout>
                  <c:x val="-3.9210958005249347E-2"/>
                  <c:y val="-5.370370370370370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A69B-45A9-AD7C-9291CE616809}"/>
                </c:ext>
              </c:extLst>
            </c:dLbl>
            <c:dLbl>
              <c:idx val="4"/>
              <c:layout>
                <c:manualLayout>
                  <c:x val="-3.9052083333333369E-2"/>
                  <c:y val="-5.0000000000000065E-2"/>
                </c:manualLayout>
              </c:layout>
              <c:spPr>
                <a:noFill/>
                <a:ln>
                  <a:noFill/>
                </a:ln>
                <a:effectLst/>
              </c:spPr>
              <c:txPr>
                <a:bodyPr rot="0" spcFirstLastPara="1" vertOverflow="ellipsis" vert="horz" wrap="square" lIns="38100" tIns="19050" rIns="38100" bIns="19050" anchor="ctr" anchorCtr="1">
                  <a:noAutofit/>
                </a:bodyPr>
                <a:lstStyle/>
                <a:p>
                  <a:pPr>
                    <a:defRPr sz="2800" b="1" i="0" u="none" strike="noStrike" kern="1200" baseline="0">
                      <a:solidFill>
                        <a:schemeClr val="tx1"/>
                      </a:solidFill>
                      <a:latin typeface="+mn-lt"/>
                      <a:ea typeface="+mn-ea"/>
                      <a:cs typeface="+mn-cs"/>
                    </a:defRPr>
                  </a:pPr>
                  <a:endParaRPr lang="nl-BE"/>
                </a:p>
              </c:txPr>
              <c:dLblPos val="r"/>
              <c:showLegendKey val="0"/>
              <c:showVal val="1"/>
              <c:showCatName val="0"/>
              <c:showSerName val="0"/>
              <c:showPercent val="0"/>
              <c:showBubbleSize val="0"/>
              <c:extLst>
                <c:ext xmlns:c15="http://schemas.microsoft.com/office/drawing/2012/chart" uri="{CE6537A1-D6FC-4f65-9D91-7224C49458BB}">
                  <c15:layout>
                    <c:manualLayout>
                      <c:w val="5.4145833333333331E-2"/>
                      <c:h val="0.10131481481481482"/>
                    </c:manualLayout>
                  </c15:layout>
                </c:ext>
                <c:ext xmlns:c16="http://schemas.microsoft.com/office/drawing/2014/chart" uri="{C3380CC4-5D6E-409C-BE32-E72D297353CC}">
                  <c16:uniqueId val="{00000002-A69B-45A9-AD7C-9291CE616809}"/>
                </c:ext>
              </c:extLst>
            </c:dLbl>
            <c:dLbl>
              <c:idx val="5"/>
              <c:layout>
                <c:manualLayout>
                  <c:x val="-3.9807332677165352E-2"/>
                  <c:y val="-5.555555555555555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69B-45A9-AD7C-9291CE616809}"/>
                </c:ext>
              </c:extLst>
            </c:dLbl>
            <c:dLbl>
              <c:idx val="6"/>
              <c:layout>
                <c:manualLayout>
                  <c:x val="-2.0585958005249344E-2"/>
                  <c:y val="-5.740740740740740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69B-45A9-AD7C-9291CE616809}"/>
                </c:ext>
              </c:extLst>
            </c:dLbl>
            <c:dLbl>
              <c:idx val="7"/>
              <c:layout>
                <c:manualLayout>
                  <c:x val="-4.0906249999999998E-2"/>
                  <c:y val="-5.370370370370370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A69B-45A9-AD7C-9291CE616809}"/>
                </c:ext>
              </c:extLst>
            </c:dLbl>
            <c:dLbl>
              <c:idx val="8"/>
              <c:layout>
                <c:manualLayout>
                  <c:x val="-4.2989583333333407E-2"/>
                  <c:y val="-4.629629629629629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A69B-45A9-AD7C-9291CE616809}"/>
                </c:ext>
              </c:extLst>
            </c:dLbl>
            <c:dLbl>
              <c:idx val="9"/>
              <c:layout>
                <c:manualLayout>
                  <c:x val="-3.8802083333333487E-2"/>
                  <c:y val="-4.629629629629636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A69B-45A9-AD7C-9291CE616809}"/>
                </c:ext>
              </c:extLst>
            </c:dLbl>
            <c:dLbl>
              <c:idx val="10"/>
              <c:layout>
                <c:manualLayout>
                  <c:x val="-3.9843749999999997E-2"/>
                  <c:y val="-4.629629629629636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A69B-45A9-AD7C-9291CE616809}"/>
                </c:ext>
              </c:extLst>
            </c:dLbl>
            <c:dLbl>
              <c:idx val="11"/>
              <c:layout>
                <c:manualLayout>
                  <c:x val="-4.1169291338582679E-2"/>
                  <c:y val="-4.814814814814821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A69B-45A9-AD7C-9291CE616809}"/>
                </c:ext>
              </c:extLst>
            </c:dLbl>
            <c:spPr>
              <a:noFill/>
              <a:ln>
                <a:noFill/>
              </a:ln>
              <a:effectLst/>
            </c:spPr>
            <c:txPr>
              <a:bodyPr rot="0" spcFirstLastPara="1" vertOverflow="ellipsis" vert="horz" wrap="square" lIns="38100" tIns="19050" rIns="38100" bIns="19050" anchor="ctr" anchorCtr="1">
                <a:spAutoFit/>
              </a:bodyPr>
              <a:lstStyle/>
              <a:p>
                <a:pPr>
                  <a:defRPr sz="2800" b="1" i="0" u="none" strike="noStrike" kern="1200" baseline="0">
                    <a:solidFill>
                      <a:schemeClr val="tx1"/>
                    </a:solidFill>
                    <a:latin typeface="+mn-lt"/>
                    <a:ea typeface="+mn-ea"/>
                    <a:cs typeface="+mn-cs"/>
                  </a:defRPr>
                </a:pPr>
                <a:endParaRPr lang="nl-B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'2014-2026'!$C$2:$O$2</c:f>
              <c:numCache>
                <c:formatCode>General</c:formatCode>
                <c:ptCount val="13"/>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numCache>
            </c:numRef>
          </c:cat>
          <c:val>
            <c:numRef>
              <c:f>'2014-2026'!$C$3:$O$3</c:f>
              <c:numCache>
                <c:formatCode>General</c:formatCode>
                <c:ptCount val="13"/>
                <c:pt idx="0">
                  <c:v>2.67</c:v>
                </c:pt>
                <c:pt idx="1">
                  <c:v>3.09</c:v>
                </c:pt>
                <c:pt idx="2">
                  <c:v>2.73</c:v>
                </c:pt>
                <c:pt idx="3">
                  <c:v>1.98</c:v>
                </c:pt>
                <c:pt idx="4">
                  <c:v>1.96</c:v>
                </c:pt>
                <c:pt idx="5">
                  <c:v>2.4700000000000002</c:v>
                </c:pt>
                <c:pt idx="6">
                  <c:v>0.84</c:v>
                </c:pt>
                <c:pt idx="7">
                  <c:v>0.15</c:v>
                </c:pt>
                <c:pt idx="8">
                  <c:v>0.15</c:v>
                </c:pt>
                <c:pt idx="9">
                  <c:v>1.43</c:v>
                </c:pt>
                <c:pt idx="10">
                  <c:v>1.34</c:v>
                </c:pt>
                <c:pt idx="11">
                  <c:v>1.08</c:v>
                </c:pt>
              </c:numCache>
            </c:numRef>
          </c:val>
          <c:smooth val="0"/>
          <c:extLst>
            <c:ext xmlns:c16="http://schemas.microsoft.com/office/drawing/2014/chart" uri="{C3380CC4-5D6E-409C-BE32-E72D297353CC}">
              <c16:uniqueId val="{00000000-A69B-45A9-AD7C-9291CE616809}"/>
            </c:ext>
          </c:extLst>
        </c:ser>
        <c:dLbls>
          <c:dLblPos val="t"/>
          <c:showLegendKey val="0"/>
          <c:showVal val="1"/>
          <c:showCatName val="0"/>
          <c:showSerName val="0"/>
          <c:showPercent val="0"/>
          <c:showBubbleSize val="0"/>
        </c:dLbls>
        <c:marker val="1"/>
        <c:smooth val="0"/>
        <c:axId val="943655472"/>
        <c:axId val="943656912"/>
      </c:lineChart>
      <c:catAx>
        <c:axId val="94365547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1" i="0" u="none" strike="noStrike" kern="1200" cap="all" baseline="0">
                <a:solidFill>
                  <a:schemeClr val="tx1"/>
                </a:solidFill>
                <a:latin typeface="+mn-lt"/>
                <a:ea typeface="+mn-ea"/>
                <a:cs typeface="+mn-cs"/>
              </a:defRPr>
            </a:pPr>
            <a:endParaRPr lang="nl-BE"/>
          </a:p>
        </c:txPr>
        <c:crossAx val="943656912"/>
        <c:crosses val="autoZero"/>
        <c:auto val="1"/>
        <c:lblAlgn val="ctr"/>
        <c:lblOffset val="100"/>
        <c:noMultiLvlLbl val="0"/>
      </c:catAx>
      <c:valAx>
        <c:axId val="94365691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943655472"/>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nl-B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baseline="0">
                <a:solidFill>
                  <a:schemeClr val="tx1"/>
                </a:solidFill>
                <a:latin typeface="+mn-lt"/>
                <a:ea typeface="+mn-ea"/>
                <a:cs typeface="+mn-cs"/>
              </a:defRPr>
            </a:pPr>
            <a:r>
              <a:rPr lang="nl-BE" sz="2800" b="1">
                <a:solidFill>
                  <a:schemeClr val="tx1"/>
                </a:solidFill>
              </a:rPr>
              <a:t>Ernstgraad</a:t>
            </a:r>
            <a:r>
              <a:rPr lang="nl-BE" sz="2800" b="1" baseline="0">
                <a:solidFill>
                  <a:schemeClr val="tx1"/>
                </a:solidFill>
              </a:rPr>
              <a:t> (Eg)</a:t>
            </a:r>
            <a:endParaRPr lang="nl-BE" sz="2800" b="1">
              <a:solidFill>
                <a:schemeClr val="tx1"/>
              </a:solidFill>
            </a:endParaRPr>
          </a:p>
        </c:rich>
      </c:tx>
      <c:overlay val="0"/>
      <c:spPr>
        <a:noFill/>
        <a:ln>
          <a:noFill/>
        </a:ln>
        <a:effectLst/>
      </c:spPr>
      <c:txPr>
        <a:bodyPr rot="0" spcFirstLastPara="1" vertOverflow="ellipsis" vert="horz" wrap="square" anchor="ctr" anchorCtr="1"/>
        <a:lstStyle/>
        <a:p>
          <a:pPr>
            <a:defRPr sz="2800" b="1" i="0" u="none" strike="noStrike" kern="1200" baseline="0">
              <a:solidFill>
                <a:schemeClr val="tx1"/>
              </a:solidFill>
              <a:latin typeface="+mn-lt"/>
              <a:ea typeface="+mn-ea"/>
              <a:cs typeface="+mn-cs"/>
            </a:defRPr>
          </a:pPr>
          <a:endParaRPr lang="nl-BE"/>
        </a:p>
      </c:txPr>
    </c:title>
    <c:autoTitleDeleted val="0"/>
    <c:plotArea>
      <c:layout/>
      <c:lineChart>
        <c:grouping val="standard"/>
        <c:varyColors val="0"/>
        <c:ser>
          <c:idx val="1"/>
          <c:order val="0"/>
          <c:spPr>
            <a:ln w="31750" cap="rnd">
              <a:solidFill>
                <a:schemeClr val="accent2"/>
              </a:solidFill>
              <a:round/>
            </a:ln>
            <a:effectLst/>
          </c:spPr>
          <c:marker>
            <c:symbol val="circle"/>
            <c:size val="17"/>
            <c:spPr>
              <a:solidFill>
                <a:schemeClr val="accent2"/>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nl-B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'2014-2026'!$C$2:$O$2</c:f>
              <c:numCache>
                <c:formatCode>General</c:formatCode>
                <c:ptCount val="13"/>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numCache>
            </c:numRef>
          </c:cat>
          <c:val>
            <c:numRef>
              <c:f>'2014-2026'!$C$4:$O$4</c:f>
              <c:numCache>
                <c:formatCode>General</c:formatCode>
                <c:ptCount val="13"/>
                <c:pt idx="0">
                  <c:v>0.04</c:v>
                </c:pt>
                <c:pt idx="1">
                  <c:v>0.05</c:v>
                </c:pt>
                <c:pt idx="2">
                  <c:v>0.04</c:v>
                </c:pt>
                <c:pt idx="3">
                  <c:v>0.04</c:v>
                </c:pt>
                <c:pt idx="4">
                  <c:v>0.06</c:v>
                </c:pt>
                <c:pt idx="5">
                  <c:v>0.03</c:v>
                </c:pt>
                <c:pt idx="6">
                  <c:v>0.02</c:v>
                </c:pt>
                <c:pt idx="7">
                  <c:v>0.01</c:v>
                </c:pt>
                <c:pt idx="8">
                  <c:v>0</c:v>
                </c:pt>
                <c:pt idx="9">
                  <c:v>0.04</c:v>
                </c:pt>
                <c:pt idx="10">
                  <c:v>0.02</c:v>
                </c:pt>
                <c:pt idx="11">
                  <c:v>0.02</c:v>
                </c:pt>
              </c:numCache>
            </c:numRef>
          </c:val>
          <c:smooth val="0"/>
          <c:extLst>
            <c:ext xmlns:c16="http://schemas.microsoft.com/office/drawing/2014/chart" uri="{C3380CC4-5D6E-409C-BE32-E72D297353CC}">
              <c16:uniqueId val="{00000000-5089-4CB8-A22C-6BFFF0639FE3}"/>
            </c:ext>
          </c:extLst>
        </c:ser>
        <c:ser>
          <c:idx val="0"/>
          <c:order val="1"/>
          <c:spPr>
            <a:ln w="31750" cap="rnd">
              <a:solidFill>
                <a:schemeClr val="accent1"/>
              </a:solidFill>
              <a:round/>
            </a:ln>
            <a:effectLst/>
          </c:spPr>
          <c:marker>
            <c:symbol val="circle"/>
            <c:size val="17"/>
            <c:spPr>
              <a:solidFill>
                <a:schemeClr val="accent1"/>
              </a:solidFill>
              <a:ln>
                <a:noFill/>
              </a:ln>
              <a:effectLst/>
            </c:spPr>
          </c:marker>
          <c:dLbls>
            <c:dLbl>
              <c:idx val="0"/>
              <c:layout>
                <c:manualLayout>
                  <c:x val="-4.0244832677165353E-2"/>
                  <c:y val="-4.629629629629629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5089-4CB8-A22C-6BFFF0639FE3}"/>
                </c:ext>
              </c:extLst>
            </c:dLbl>
            <c:dLbl>
              <c:idx val="1"/>
              <c:layout>
                <c:manualLayout>
                  <c:x val="-3.897662401574805E-2"/>
                  <c:y val="-0.05"/>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5089-4CB8-A22C-6BFFF0639FE3}"/>
                </c:ext>
              </c:extLst>
            </c:dLbl>
            <c:dLbl>
              <c:idx val="2"/>
              <c:layout>
                <c:manualLayout>
                  <c:x val="-3.920316601049869E-2"/>
                  <c:y val="-5.18518518518518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5089-4CB8-A22C-6BFFF0639FE3}"/>
                </c:ext>
              </c:extLst>
            </c:dLbl>
            <c:dLbl>
              <c:idx val="3"/>
              <c:layout>
                <c:manualLayout>
                  <c:x val="-4.0244832677165353E-2"/>
                  <c:y val="2.962962962962963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5089-4CB8-A22C-6BFFF0639FE3}"/>
                </c:ext>
              </c:extLst>
            </c:dLbl>
            <c:dLbl>
              <c:idx val="4"/>
              <c:layout>
                <c:manualLayout>
                  <c:x val="-3.8023458005249346E-2"/>
                  <c:y val="-4.814814814814814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5089-4CB8-A22C-6BFFF0639FE3}"/>
                </c:ext>
              </c:extLst>
            </c:dLbl>
            <c:dLbl>
              <c:idx val="5"/>
              <c:layout>
                <c:manualLayout>
                  <c:x val="-1.8921916010498689E-2"/>
                  <c:y val="-4.259259259259266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5089-4CB8-A22C-6BFFF0639FE3}"/>
                </c:ext>
              </c:extLst>
            </c:dLbl>
            <c:dLbl>
              <c:idx val="6"/>
              <c:layout>
                <c:manualLayout>
                  <c:x val="-1.8635416666666745E-2"/>
                  <c:y val="-4.814814814814821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5089-4CB8-A22C-6BFFF0639FE3}"/>
                </c:ext>
              </c:extLst>
            </c:dLbl>
            <c:dLbl>
              <c:idx val="7"/>
              <c:layout>
                <c:manualLayout>
                  <c:x val="-1.4286499343832021E-2"/>
                  <c:y val="-0.05"/>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5089-4CB8-A22C-6BFFF0639FE3}"/>
                </c:ext>
              </c:extLst>
            </c:dLbl>
            <c:dLbl>
              <c:idx val="8"/>
              <c:layout>
                <c:manualLayout>
                  <c:x val="-2.3757874015748109E-2"/>
                  <c:y val="-6.111111111111110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5089-4CB8-A22C-6BFFF0639FE3}"/>
                </c:ext>
              </c:extLst>
            </c:dLbl>
            <c:dLbl>
              <c:idx val="9"/>
              <c:layout>
                <c:manualLayout>
                  <c:x val="-3.9203166010498842E-2"/>
                  <c:y val="-5.18518518518518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5089-4CB8-A22C-6BFFF0639FE3}"/>
                </c:ext>
              </c:extLst>
            </c:dLbl>
            <c:dLbl>
              <c:idx val="10"/>
              <c:layout>
                <c:manualLayout>
                  <c:x val="-3.2177083333333335E-2"/>
                  <c:y val="-4.814814814814821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5089-4CB8-A22C-6BFFF0639FE3}"/>
                </c:ext>
              </c:extLst>
            </c:dLbl>
            <c:dLbl>
              <c:idx val="11"/>
              <c:layout>
                <c:manualLayout>
                  <c:x val="-3.3218749999999998E-2"/>
                  <c:y val="-5.18518518518519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5089-4CB8-A22C-6BFFF0639FE3}"/>
                </c:ext>
              </c:extLst>
            </c:dLbl>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1"/>
                    </a:solidFill>
                    <a:latin typeface="+mn-lt"/>
                    <a:ea typeface="+mn-ea"/>
                    <a:cs typeface="+mn-cs"/>
                  </a:defRPr>
                </a:pPr>
                <a:endParaRPr lang="nl-B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'2014-2026'!$C$2:$O$2</c:f>
              <c:numCache>
                <c:formatCode>General</c:formatCode>
                <c:ptCount val="13"/>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numCache>
            </c:numRef>
          </c:cat>
          <c:val>
            <c:numRef>
              <c:f>'2014-2026'!$C$5:$O$5</c:f>
              <c:numCache>
                <c:formatCode>General</c:formatCode>
                <c:ptCount val="13"/>
                <c:pt idx="0">
                  <c:v>0.04</c:v>
                </c:pt>
                <c:pt idx="1">
                  <c:v>0.05</c:v>
                </c:pt>
                <c:pt idx="2">
                  <c:v>0.04</c:v>
                </c:pt>
                <c:pt idx="3">
                  <c:v>0.04</c:v>
                </c:pt>
                <c:pt idx="4">
                  <c:v>0.06</c:v>
                </c:pt>
                <c:pt idx="5">
                  <c:v>0.03</c:v>
                </c:pt>
                <c:pt idx="6">
                  <c:v>0.02</c:v>
                </c:pt>
                <c:pt idx="7">
                  <c:v>0.01</c:v>
                </c:pt>
                <c:pt idx="8">
                  <c:v>0</c:v>
                </c:pt>
                <c:pt idx="9">
                  <c:v>0.04</c:v>
                </c:pt>
                <c:pt idx="10">
                  <c:v>0.02</c:v>
                </c:pt>
                <c:pt idx="11">
                  <c:v>0.02</c:v>
                </c:pt>
              </c:numCache>
            </c:numRef>
          </c:val>
          <c:smooth val="0"/>
          <c:extLst>
            <c:ext xmlns:c16="http://schemas.microsoft.com/office/drawing/2014/chart" uri="{C3380CC4-5D6E-409C-BE32-E72D297353CC}">
              <c16:uniqueId val="{00000001-5089-4CB8-A22C-6BFFF0639FE3}"/>
            </c:ext>
          </c:extLst>
        </c:ser>
        <c:dLbls>
          <c:dLblPos val="ctr"/>
          <c:showLegendKey val="0"/>
          <c:showVal val="1"/>
          <c:showCatName val="0"/>
          <c:showSerName val="0"/>
          <c:showPercent val="0"/>
          <c:showBubbleSize val="0"/>
        </c:dLbls>
        <c:marker val="1"/>
        <c:smooth val="0"/>
        <c:axId val="401740152"/>
        <c:axId val="401744472"/>
      </c:lineChart>
      <c:catAx>
        <c:axId val="40174015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1" i="0" u="none" strike="noStrike" kern="1200" cap="all" baseline="0">
                <a:solidFill>
                  <a:schemeClr val="tx1"/>
                </a:solidFill>
                <a:latin typeface="+mn-lt"/>
                <a:ea typeface="+mn-ea"/>
                <a:cs typeface="+mn-cs"/>
              </a:defRPr>
            </a:pPr>
            <a:endParaRPr lang="nl-BE"/>
          </a:p>
        </c:txPr>
        <c:crossAx val="401744472"/>
        <c:crosses val="autoZero"/>
        <c:auto val="1"/>
        <c:lblAlgn val="ctr"/>
        <c:lblOffset val="100"/>
        <c:noMultiLvlLbl val="0"/>
      </c:catAx>
      <c:valAx>
        <c:axId val="40174447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401740152"/>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nl-B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baseline="0">
                <a:solidFill>
                  <a:schemeClr val="tx1"/>
                </a:solidFill>
                <a:latin typeface="+mn-lt"/>
                <a:ea typeface="+mn-ea"/>
                <a:cs typeface="+mn-cs"/>
              </a:defRPr>
            </a:pPr>
            <a:r>
              <a:rPr lang="nl-BE" sz="2800">
                <a:solidFill>
                  <a:schemeClr val="tx1"/>
                </a:solidFill>
              </a:rPr>
              <a:t>Globale Ernstgraad</a:t>
            </a:r>
            <a:r>
              <a:rPr lang="nl-BE" sz="2800" baseline="0">
                <a:solidFill>
                  <a:schemeClr val="tx1"/>
                </a:solidFill>
              </a:rPr>
              <a:t> (GEg)</a:t>
            </a:r>
            <a:endParaRPr lang="nl-BE" sz="2800">
              <a:solidFill>
                <a:schemeClr val="tx1"/>
              </a:solidFill>
            </a:endParaRPr>
          </a:p>
        </c:rich>
      </c:tx>
      <c:overlay val="0"/>
      <c:spPr>
        <a:noFill/>
        <a:ln>
          <a:noFill/>
        </a:ln>
        <a:effectLst/>
      </c:spPr>
      <c:txPr>
        <a:bodyPr rot="0" spcFirstLastPara="1" vertOverflow="ellipsis" vert="horz" wrap="square" anchor="ctr" anchorCtr="1"/>
        <a:lstStyle/>
        <a:p>
          <a:pPr>
            <a:defRPr sz="2800" b="1" i="0" u="none" strike="noStrike" kern="1200" baseline="0">
              <a:solidFill>
                <a:schemeClr val="tx1"/>
              </a:solidFill>
              <a:latin typeface="+mn-lt"/>
              <a:ea typeface="+mn-ea"/>
              <a:cs typeface="+mn-cs"/>
            </a:defRPr>
          </a:pPr>
          <a:endParaRPr lang="nl-BE"/>
        </a:p>
      </c:txPr>
    </c:title>
    <c:autoTitleDeleted val="0"/>
    <c:plotArea>
      <c:layout/>
      <c:lineChart>
        <c:grouping val="standard"/>
        <c:varyColors val="0"/>
        <c:ser>
          <c:idx val="0"/>
          <c:order val="0"/>
          <c:spPr>
            <a:ln w="31750" cap="rnd">
              <a:solidFill>
                <a:schemeClr val="accent1"/>
              </a:solidFill>
              <a:round/>
            </a:ln>
            <a:effectLst/>
          </c:spPr>
          <c:marker>
            <c:symbol val="circle"/>
            <c:size val="17"/>
            <c:spPr>
              <a:solidFill>
                <a:schemeClr val="accent1"/>
              </a:solidFill>
              <a:ln>
                <a:noFill/>
              </a:ln>
              <a:effectLst/>
            </c:spPr>
          </c:marker>
          <c:dLbls>
            <c:dLbl>
              <c:idx val="0"/>
              <c:layout>
                <c:manualLayout>
                  <c:x val="-4.0244832677165353E-2"/>
                  <c:y val="-4.444444444444451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BFD-4F9F-90BC-19CFEB829387}"/>
                </c:ext>
              </c:extLst>
            </c:dLbl>
            <c:dLbl>
              <c:idx val="1"/>
              <c:layout>
                <c:manualLayout>
                  <c:x val="-3.897662401574805E-2"/>
                  <c:y val="-4.259259259259259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BFD-4F9F-90BC-19CFEB829387}"/>
                </c:ext>
              </c:extLst>
            </c:dLbl>
            <c:dLbl>
              <c:idx val="2"/>
              <c:layout>
                <c:manualLayout>
                  <c:x val="-3.920316601049869E-2"/>
                  <c:y val="-5.18518518518518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BFD-4F9F-90BC-19CFEB829387}"/>
                </c:ext>
              </c:extLst>
            </c:dLbl>
            <c:dLbl>
              <c:idx val="3"/>
              <c:layout>
                <c:manualLayout>
                  <c:x val="-4.0244832677165353E-2"/>
                  <c:y val="3.333333333333333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8BFD-4F9F-90BC-19CFEB829387}"/>
                </c:ext>
              </c:extLst>
            </c:dLbl>
            <c:dLbl>
              <c:idx val="4"/>
              <c:layout>
                <c:manualLayout>
                  <c:x val="-3.906512467191605E-2"/>
                  <c:y val="-4.629629629629629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8BFD-4F9F-90BC-19CFEB829387}"/>
                </c:ext>
              </c:extLst>
            </c:dLbl>
            <c:dLbl>
              <c:idx val="5"/>
              <c:layout>
                <c:manualLayout>
                  <c:x val="-1.9963582677165432E-2"/>
                  <c:y val="-4.259259259259266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8BFD-4F9F-90BC-19CFEB829387}"/>
                </c:ext>
              </c:extLst>
            </c:dLbl>
            <c:dLbl>
              <c:idx val="6"/>
              <c:layout>
                <c:manualLayout>
                  <c:x val="-4.0520833333333338E-3"/>
                  <c:y val="-3.518518518518511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8BFD-4F9F-90BC-19CFEB829387}"/>
                </c:ext>
              </c:extLst>
            </c:dLbl>
            <c:dLbl>
              <c:idx val="7"/>
              <c:layout>
                <c:manualLayout>
                  <c:x val="-2.3661499343832021E-2"/>
                  <c:y val="-3.88888888888888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8BFD-4F9F-90BC-19CFEB829387}"/>
                </c:ext>
              </c:extLst>
            </c:dLbl>
            <c:dLbl>
              <c:idx val="8"/>
              <c:layout>
                <c:manualLayout>
                  <c:x val="-2.8966207349081442E-2"/>
                  <c:y val="-5.000000000000013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8BFD-4F9F-90BC-19CFEB829387}"/>
                </c:ext>
              </c:extLst>
            </c:dLbl>
            <c:dLbl>
              <c:idx val="9"/>
              <c:layout>
                <c:manualLayout>
                  <c:x val="-3.9203166010498842E-2"/>
                  <c:y val="-0.05"/>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8BFD-4F9F-90BC-19CFEB829387}"/>
                </c:ext>
              </c:extLst>
            </c:dLbl>
            <c:dLbl>
              <c:idx val="10"/>
              <c:layout>
                <c:manualLayout>
                  <c:x val="-3.2177083333333335E-2"/>
                  <c:y val="-4.444444444444451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8BFD-4F9F-90BC-19CFEB829387}"/>
                </c:ext>
              </c:extLst>
            </c:dLbl>
            <c:dLbl>
              <c:idx val="11"/>
              <c:layout>
                <c:manualLayout>
                  <c:x val="-3.7385416666666664E-2"/>
                  <c:y val="-4.259259259259259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8BFD-4F9F-90BC-19CFEB829387}"/>
                </c:ext>
              </c:extLst>
            </c:dLbl>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1"/>
                    </a:solidFill>
                    <a:latin typeface="+mn-lt"/>
                    <a:ea typeface="+mn-ea"/>
                    <a:cs typeface="+mn-cs"/>
                  </a:defRPr>
                </a:pPr>
                <a:endParaRPr lang="nl-B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'2014-2026'!$C$2:$O$2</c:f>
              <c:numCache>
                <c:formatCode>General</c:formatCode>
                <c:ptCount val="13"/>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numCache>
            </c:numRef>
          </c:cat>
          <c:val>
            <c:numRef>
              <c:f>'2014-2026'!$C$5:$O$5</c:f>
              <c:numCache>
                <c:formatCode>General</c:formatCode>
                <c:ptCount val="13"/>
                <c:pt idx="0">
                  <c:v>0.04</c:v>
                </c:pt>
                <c:pt idx="1">
                  <c:v>0.05</c:v>
                </c:pt>
                <c:pt idx="2">
                  <c:v>0.04</c:v>
                </c:pt>
                <c:pt idx="3">
                  <c:v>0.04</c:v>
                </c:pt>
                <c:pt idx="4">
                  <c:v>0.06</c:v>
                </c:pt>
                <c:pt idx="5">
                  <c:v>0.03</c:v>
                </c:pt>
                <c:pt idx="6">
                  <c:v>0.02</c:v>
                </c:pt>
                <c:pt idx="7">
                  <c:v>0.01</c:v>
                </c:pt>
                <c:pt idx="8">
                  <c:v>0</c:v>
                </c:pt>
                <c:pt idx="9">
                  <c:v>0.04</c:v>
                </c:pt>
                <c:pt idx="10">
                  <c:v>0.02</c:v>
                </c:pt>
                <c:pt idx="11">
                  <c:v>0.02</c:v>
                </c:pt>
              </c:numCache>
            </c:numRef>
          </c:val>
          <c:smooth val="0"/>
          <c:extLst>
            <c:ext xmlns:c16="http://schemas.microsoft.com/office/drawing/2014/chart" uri="{C3380CC4-5D6E-409C-BE32-E72D297353CC}">
              <c16:uniqueId val="{00000000-8BFD-4F9F-90BC-19CFEB829387}"/>
            </c:ext>
          </c:extLst>
        </c:ser>
        <c:dLbls>
          <c:dLblPos val="ctr"/>
          <c:showLegendKey val="0"/>
          <c:showVal val="1"/>
          <c:showCatName val="0"/>
          <c:showSerName val="0"/>
          <c:showPercent val="0"/>
          <c:showBubbleSize val="0"/>
        </c:dLbls>
        <c:marker val="1"/>
        <c:smooth val="0"/>
        <c:axId val="401740152"/>
        <c:axId val="401744472"/>
      </c:lineChart>
      <c:catAx>
        <c:axId val="40174015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1" i="0" u="none" strike="noStrike" kern="1200" cap="all" baseline="0">
                <a:solidFill>
                  <a:schemeClr val="tx1"/>
                </a:solidFill>
                <a:latin typeface="+mn-lt"/>
                <a:ea typeface="+mn-ea"/>
                <a:cs typeface="+mn-cs"/>
              </a:defRPr>
            </a:pPr>
            <a:endParaRPr lang="nl-BE"/>
          </a:p>
        </c:txPr>
        <c:crossAx val="401744472"/>
        <c:crosses val="autoZero"/>
        <c:auto val="1"/>
        <c:lblAlgn val="ctr"/>
        <c:lblOffset val="100"/>
        <c:noMultiLvlLbl val="0"/>
      </c:catAx>
      <c:valAx>
        <c:axId val="40174447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401740152"/>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nl-B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80" b="1" i="0" u="none" strike="noStrike" kern="1200" baseline="0">
                <a:solidFill>
                  <a:schemeClr val="tx1"/>
                </a:solidFill>
                <a:latin typeface="+mn-lt"/>
                <a:ea typeface="+mn-ea"/>
                <a:cs typeface="+mn-cs"/>
              </a:defRPr>
            </a:pPr>
            <a:r>
              <a:rPr lang="nl-BE">
                <a:solidFill>
                  <a:schemeClr val="tx1"/>
                </a:solidFill>
              </a:rPr>
              <a:t>Arbeidswegongevallen.</a:t>
            </a:r>
          </a:p>
        </c:rich>
      </c:tx>
      <c:overlay val="0"/>
      <c:spPr>
        <a:noFill/>
        <a:ln>
          <a:noFill/>
        </a:ln>
        <a:effectLst/>
      </c:spPr>
      <c:txPr>
        <a:bodyPr rot="0" spcFirstLastPara="1" vertOverflow="ellipsis" vert="horz" wrap="square" anchor="ctr" anchorCtr="1"/>
        <a:lstStyle/>
        <a:p>
          <a:pPr>
            <a:defRPr sz="2880" b="1" i="0" u="none" strike="noStrike" kern="1200" baseline="0">
              <a:solidFill>
                <a:schemeClr val="tx1"/>
              </a:solidFill>
              <a:latin typeface="+mn-lt"/>
              <a:ea typeface="+mn-ea"/>
              <a:cs typeface="+mn-cs"/>
            </a:defRPr>
          </a:pPr>
          <a:endParaRPr lang="nl-BE"/>
        </a:p>
      </c:txPr>
    </c:title>
    <c:autoTitleDeleted val="0"/>
    <c:plotArea>
      <c:layout/>
      <c:lineChart>
        <c:grouping val="standard"/>
        <c:varyColors val="0"/>
        <c:ser>
          <c:idx val="0"/>
          <c:order val="0"/>
          <c:spPr>
            <a:ln w="31750" cap="rnd">
              <a:solidFill>
                <a:schemeClr val="accent1"/>
              </a:solidFill>
              <a:round/>
            </a:ln>
            <a:effectLst/>
          </c:spPr>
          <c:marker>
            <c:symbol val="circle"/>
            <c:size val="17"/>
            <c:spPr>
              <a:solidFill>
                <a:schemeClr val="accent1"/>
              </a:solidFill>
              <a:ln>
                <a:noFill/>
              </a:ln>
              <a:effectLst/>
            </c:spPr>
          </c:marker>
          <c:dLbls>
            <c:dLbl>
              <c:idx val="1"/>
              <c:layout>
                <c:manualLayout>
                  <c:x val="-2.703125E-2"/>
                  <c:y val="-4.444444444444444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A98-4CF1-BA75-217FBBE4B632}"/>
                </c:ext>
              </c:extLst>
            </c:dLbl>
            <c:dLbl>
              <c:idx val="3"/>
              <c:layout>
                <c:manualLayout>
                  <c:x val="-3.3729166666666706E-2"/>
                  <c:y val="-4.629629629629629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7A98-4CF1-BA75-217FBBE4B632}"/>
                </c:ext>
              </c:extLst>
            </c:dLbl>
            <c:dLbl>
              <c:idx val="4"/>
              <c:layout>
                <c:manualLayout>
                  <c:x val="-3.4791666666666707E-2"/>
                  <c:y val="-4.444444444444444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7A98-4CF1-BA75-217FBBE4B632}"/>
                </c:ext>
              </c:extLst>
            </c:dLbl>
            <c:dLbl>
              <c:idx val="5"/>
              <c:layout>
                <c:manualLayout>
                  <c:x val="-3.0721374671916088E-2"/>
                  <c:y val="-4.629629629629629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7A98-4CF1-BA75-217FBBE4B632}"/>
                </c:ext>
              </c:extLst>
            </c:dLbl>
            <c:dLbl>
              <c:idx val="6"/>
              <c:layout>
                <c:manualLayout>
                  <c:x val="-1.7846374671916011E-2"/>
                  <c:y val="-4.444444444444444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7A98-4CF1-BA75-217FBBE4B632}"/>
                </c:ext>
              </c:extLst>
            </c:dLbl>
            <c:dLbl>
              <c:idx val="7"/>
              <c:layout>
                <c:manualLayout>
                  <c:x val="-2.3054708005249343E-2"/>
                  <c:y val="-4.629629629629629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7A98-4CF1-BA75-217FBBE4B632}"/>
                </c:ext>
              </c:extLst>
            </c:dLbl>
            <c:dLbl>
              <c:idx val="8"/>
              <c:layout>
                <c:manualLayout>
                  <c:x val="-2.7296916010498686E-2"/>
                  <c:y val="-5.18518518518518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7A98-4CF1-BA75-217FBBE4B632}"/>
                </c:ext>
              </c:extLst>
            </c:dLbl>
            <c:dLbl>
              <c:idx val="9"/>
              <c:layout>
                <c:manualLayout>
                  <c:x val="-2.6255249343832172E-2"/>
                  <c:y val="-0.05"/>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7A98-4CF1-BA75-217FBBE4B632}"/>
                </c:ext>
              </c:extLst>
            </c:dLbl>
            <c:dLbl>
              <c:idx val="10"/>
              <c:layout>
                <c:manualLayout>
                  <c:x val="-2.9296916010498688E-2"/>
                  <c:y val="-4.259259259259266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7A98-4CF1-BA75-217FBBE4B632}"/>
                </c:ext>
              </c:extLst>
            </c:dLbl>
            <c:dLbl>
              <c:idx val="11"/>
              <c:layout>
                <c:manualLayout>
                  <c:x val="-1.7763041338582676E-2"/>
                  <c:y val="-5.000000000000013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7A98-4CF1-BA75-217FBBE4B632}"/>
                </c:ext>
              </c:extLst>
            </c:dLbl>
            <c:spPr>
              <a:noFill/>
              <a:ln>
                <a:noFill/>
              </a:ln>
              <a:effectLst/>
            </c:spPr>
            <c:txPr>
              <a:bodyPr rot="0" spcFirstLastPara="1" vertOverflow="ellipsis" vert="horz" wrap="square" anchor="ctr" anchorCtr="1"/>
              <a:lstStyle/>
              <a:p>
                <a:pPr>
                  <a:defRPr sz="2400" b="1" i="0" u="none" strike="noStrike" kern="1200" baseline="0">
                    <a:solidFill>
                      <a:schemeClr val="tx1"/>
                    </a:solidFill>
                    <a:latin typeface="+mn-lt"/>
                    <a:ea typeface="+mn-ea"/>
                    <a:cs typeface="+mn-cs"/>
                  </a:defRPr>
                </a:pPr>
                <a:endParaRPr lang="nl-B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'2014-2026'!$C$2:$O$2</c:f>
              <c:numCache>
                <c:formatCode>General</c:formatCode>
                <c:ptCount val="13"/>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numCache>
            </c:numRef>
          </c:cat>
          <c:val>
            <c:numRef>
              <c:f>'2014-2026'!$C$6:$O$6</c:f>
              <c:numCache>
                <c:formatCode>General</c:formatCode>
                <c:ptCount val="13"/>
                <c:pt idx="1">
                  <c:v>14</c:v>
                </c:pt>
                <c:pt idx="3">
                  <c:v>22</c:v>
                </c:pt>
                <c:pt idx="4">
                  <c:v>34</c:v>
                </c:pt>
                <c:pt idx="5">
                  <c:v>40</c:v>
                </c:pt>
                <c:pt idx="6">
                  <c:v>17</c:v>
                </c:pt>
                <c:pt idx="7">
                  <c:v>17</c:v>
                </c:pt>
                <c:pt idx="8">
                  <c:v>12</c:v>
                </c:pt>
                <c:pt idx="9">
                  <c:v>21</c:v>
                </c:pt>
                <c:pt idx="10">
                  <c:v>24</c:v>
                </c:pt>
                <c:pt idx="11">
                  <c:v>9</c:v>
                </c:pt>
              </c:numCache>
            </c:numRef>
          </c:val>
          <c:smooth val="0"/>
          <c:extLst>
            <c:ext xmlns:c16="http://schemas.microsoft.com/office/drawing/2014/chart" uri="{C3380CC4-5D6E-409C-BE32-E72D297353CC}">
              <c16:uniqueId val="{00000000-7A98-4CF1-BA75-217FBBE4B632}"/>
            </c:ext>
          </c:extLst>
        </c:ser>
        <c:dLbls>
          <c:dLblPos val="ctr"/>
          <c:showLegendKey val="0"/>
          <c:showVal val="1"/>
          <c:showCatName val="0"/>
          <c:showSerName val="0"/>
          <c:showPercent val="0"/>
          <c:showBubbleSize val="0"/>
        </c:dLbls>
        <c:marker val="1"/>
        <c:smooth val="0"/>
        <c:axId val="943672032"/>
        <c:axId val="943671312"/>
      </c:lineChart>
      <c:catAx>
        <c:axId val="94367203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400" b="1" i="0" u="none" strike="noStrike" kern="1200" cap="all" baseline="0">
                <a:solidFill>
                  <a:schemeClr val="tx1"/>
                </a:solidFill>
                <a:latin typeface="+mn-lt"/>
                <a:ea typeface="+mn-ea"/>
                <a:cs typeface="+mn-cs"/>
              </a:defRPr>
            </a:pPr>
            <a:endParaRPr lang="nl-BE"/>
          </a:p>
        </c:txPr>
        <c:crossAx val="943671312"/>
        <c:crosses val="autoZero"/>
        <c:auto val="1"/>
        <c:lblAlgn val="ctr"/>
        <c:lblOffset val="100"/>
        <c:noMultiLvlLbl val="0"/>
      </c:catAx>
      <c:valAx>
        <c:axId val="94367131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943672032"/>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2400"/>
      </a:pPr>
      <a:endParaRPr lang="nl-B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baseline="0">
                <a:solidFill>
                  <a:schemeClr val="tx1"/>
                </a:solidFill>
                <a:latin typeface="+mn-lt"/>
                <a:ea typeface="+mn-ea"/>
                <a:cs typeface="+mn-cs"/>
              </a:defRPr>
            </a:pPr>
            <a:r>
              <a:rPr lang="nl-BE" sz="2800">
                <a:solidFill>
                  <a:schemeClr val="tx1"/>
                </a:solidFill>
              </a:rPr>
              <a:t>Arbeidswegongevallen</a:t>
            </a:r>
            <a:br>
              <a:rPr lang="nl-BE" sz="2800">
                <a:solidFill>
                  <a:schemeClr val="tx1"/>
                </a:solidFill>
              </a:rPr>
            </a:br>
            <a:r>
              <a:rPr lang="nl-BE" sz="2800">
                <a:solidFill>
                  <a:schemeClr val="tx1"/>
                </a:solidFill>
              </a:rPr>
              <a:t>met de dood tot gevolg.</a:t>
            </a:r>
          </a:p>
        </c:rich>
      </c:tx>
      <c:overlay val="0"/>
      <c:spPr>
        <a:noFill/>
        <a:ln>
          <a:noFill/>
        </a:ln>
        <a:effectLst/>
      </c:spPr>
      <c:txPr>
        <a:bodyPr rot="0" spcFirstLastPara="1" vertOverflow="ellipsis" vert="horz" wrap="square" anchor="ctr" anchorCtr="1"/>
        <a:lstStyle/>
        <a:p>
          <a:pPr>
            <a:defRPr sz="2800" b="1" i="0" u="none" strike="noStrike" kern="1200" baseline="0">
              <a:solidFill>
                <a:schemeClr val="tx1"/>
              </a:solidFill>
              <a:latin typeface="+mn-lt"/>
              <a:ea typeface="+mn-ea"/>
              <a:cs typeface="+mn-cs"/>
            </a:defRPr>
          </a:pPr>
          <a:endParaRPr lang="nl-BE"/>
        </a:p>
      </c:txPr>
    </c:title>
    <c:autoTitleDeleted val="0"/>
    <c:plotArea>
      <c:layout/>
      <c:lineChart>
        <c:grouping val="standard"/>
        <c:varyColors val="0"/>
        <c:ser>
          <c:idx val="0"/>
          <c:order val="0"/>
          <c:spPr>
            <a:ln w="31750" cap="rnd">
              <a:solidFill>
                <a:schemeClr val="accent1"/>
              </a:solidFill>
              <a:round/>
            </a:ln>
            <a:effectLst/>
          </c:spPr>
          <c:marker>
            <c:symbol val="circle"/>
            <c:size val="17"/>
            <c:spPr>
              <a:solidFill>
                <a:schemeClr val="accent1"/>
              </a:solidFill>
              <a:ln>
                <a:noFill/>
              </a:ln>
              <a:effectLst/>
            </c:spPr>
          </c:marker>
          <c:dLbls>
            <c:dLbl>
              <c:idx val="0"/>
              <c:layout>
                <c:manualLayout>
                  <c:x val="-2.271620734908137E-2"/>
                  <c:y val="-5.740740740740754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B2C-4285-A5CF-F65360084D33}"/>
                </c:ext>
              </c:extLst>
            </c:dLbl>
            <c:dLbl>
              <c:idx val="1"/>
              <c:layout>
                <c:manualLayout>
                  <c:x val="-2.2716207349081384E-2"/>
                  <c:y val="-5.740740740740754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B2C-4285-A5CF-F65360084D33}"/>
                </c:ext>
              </c:extLst>
            </c:dLbl>
            <c:dLbl>
              <c:idx val="2"/>
              <c:layout>
                <c:manualLayout>
                  <c:x val="-2.2716207349081363E-2"/>
                  <c:y val="-5.740740740740754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B2C-4285-A5CF-F65360084D33}"/>
                </c:ext>
              </c:extLst>
            </c:dLbl>
            <c:dLbl>
              <c:idx val="3"/>
              <c:layout>
                <c:manualLayout>
                  <c:x val="-2.2716207349081401E-2"/>
                  <c:y val="-5.555555555555555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BB2C-4285-A5CF-F65360084D33}"/>
                </c:ext>
              </c:extLst>
            </c:dLbl>
            <c:dLbl>
              <c:idx val="4"/>
              <c:layout>
                <c:manualLayout>
                  <c:x val="-2.2716207349081401E-2"/>
                  <c:y val="-5.555555555555555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BB2C-4285-A5CF-F65360084D33}"/>
                </c:ext>
              </c:extLst>
            </c:dLbl>
            <c:dLbl>
              <c:idx val="5"/>
              <c:layout>
                <c:manualLayout>
                  <c:x val="-2.2716207349081363E-2"/>
                  <c:y val="-5.555555555555555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BB2C-4285-A5CF-F65360084D33}"/>
                </c:ext>
              </c:extLst>
            </c:dLbl>
            <c:dLbl>
              <c:idx val="6"/>
              <c:layout>
                <c:manualLayout>
                  <c:x val="-2.271620734908144E-2"/>
                  <c:y val="-5.925925925925926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BB2C-4285-A5CF-F65360084D33}"/>
                </c:ext>
              </c:extLst>
            </c:dLbl>
            <c:dLbl>
              <c:idx val="7"/>
              <c:layout>
                <c:manualLayout>
                  <c:x val="-2.3757874015748033E-2"/>
                  <c:y val="-5.925925925925926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BB2C-4285-A5CF-F65360084D33}"/>
                </c:ext>
              </c:extLst>
            </c:dLbl>
            <c:dLbl>
              <c:idx val="8"/>
              <c:layout>
                <c:manualLayout>
                  <c:x val="-2.3757874015748109E-2"/>
                  <c:y val="-5.740740740740754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BB2C-4285-A5CF-F65360084D33}"/>
                </c:ext>
              </c:extLst>
            </c:dLbl>
            <c:dLbl>
              <c:idx val="9"/>
              <c:layout>
                <c:manualLayout>
                  <c:x val="-2.3757874015748033E-2"/>
                  <c:y val="-5.555555555555555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BB2C-4285-A5CF-F65360084D33}"/>
                </c:ext>
              </c:extLst>
            </c:dLbl>
            <c:dLbl>
              <c:idx val="10"/>
              <c:layout>
                <c:manualLayout>
                  <c:x val="-2.2716207349081363E-2"/>
                  <c:y val="-5.740740740740754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BB2C-4285-A5CF-F65360084D33}"/>
                </c:ext>
              </c:extLst>
            </c:dLbl>
            <c:dLbl>
              <c:idx val="11"/>
              <c:layout>
                <c:manualLayout>
                  <c:x val="-2.2716207349081363E-2"/>
                  <c:y val="-5.740740740740754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BB2C-4285-A5CF-F65360084D33}"/>
                </c:ext>
              </c:extLst>
            </c:dLbl>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1"/>
                    </a:solidFill>
                    <a:latin typeface="+mn-lt"/>
                    <a:ea typeface="+mn-ea"/>
                    <a:cs typeface="+mn-cs"/>
                  </a:defRPr>
                </a:pPr>
                <a:endParaRPr lang="nl-B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'2014-2026'!$C$2:$O$2</c:f>
              <c:numCache>
                <c:formatCode>General</c:formatCode>
                <c:ptCount val="13"/>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numCache>
            </c:numRef>
          </c:cat>
          <c:val>
            <c:numRef>
              <c:f>'2014-2026'!$C$7:$O$7</c:f>
              <c:numCache>
                <c:formatCode>General</c:formatCode>
                <c:ptCount val="13"/>
                <c:pt idx="0">
                  <c:v>0</c:v>
                </c:pt>
                <c:pt idx="1">
                  <c:v>0</c:v>
                </c:pt>
                <c:pt idx="2">
                  <c:v>0</c:v>
                </c:pt>
                <c:pt idx="3">
                  <c:v>0</c:v>
                </c:pt>
                <c:pt idx="4">
                  <c:v>0</c:v>
                </c:pt>
                <c:pt idx="5">
                  <c:v>0</c:v>
                </c:pt>
                <c:pt idx="6">
                  <c:v>0</c:v>
                </c:pt>
                <c:pt idx="7">
                  <c:v>0</c:v>
                </c:pt>
                <c:pt idx="8">
                  <c:v>0</c:v>
                </c:pt>
                <c:pt idx="9">
                  <c:v>0</c:v>
                </c:pt>
                <c:pt idx="10">
                  <c:v>0</c:v>
                </c:pt>
                <c:pt idx="11">
                  <c:v>0</c:v>
                </c:pt>
              </c:numCache>
            </c:numRef>
          </c:val>
          <c:smooth val="0"/>
          <c:extLst>
            <c:ext xmlns:c16="http://schemas.microsoft.com/office/drawing/2014/chart" uri="{C3380CC4-5D6E-409C-BE32-E72D297353CC}">
              <c16:uniqueId val="{00000000-BB2C-4285-A5CF-F65360084D33}"/>
            </c:ext>
          </c:extLst>
        </c:ser>
        <c:dLbls>
          <c:dLblPos val="ctr"/>
          <c:showLegendKey val="0"/>
          <c:showVal val="1"/>
          <c:showCatName val="0"/>
          <c:showSerName val="0"/>
          <c:showPercent val="0"/>
          <c:showBubbleSize val="0"/>
        </c:dLbls>
        <c:marker val="1"/>
        <c:smooth val="0"/>
        <c:axId val="637009768"/>
        <c:axId val="637008328"/>
      </c:lineChart>
      <c:catAx>
        <c:axId val="63700976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400" b="0" i="0" u="none" strike="noStrike" kern="1200" cap="all" baseline="0">
                <a:solidFill>
                  <a:schemeClr val="tx1"/>
                </a:solidFill>
                <a:latin typeface="+mn-lt"/>
                <a:ea typeface="+mn-ea"/>
                <a:cs typeface="+mn-cs"/>
              </a:defRPr>
            </a:pPr>
            <a:endParaRPr lang="nl-BE"/>
          </a:p>
        </c:txPr>
        <c:crossAx val="637008328"/>
        <c:crosses val="autoZero"/>
        <c:auto val="1"/>
        <c:lblAlgn val="ctr"/>
        <c:lblOffset val="100"/>
        <c:noMultiLvlLbl val="0"/>
      </c:catAx>
      <c:valAx>
        <c:axId val="637008328"/>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637009768"/>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nl-BE"/>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baseline="0">
                <a:solidFill>
                  <a:schemeClr val="tx1"/>
                </a:solidFill>
                <a:latin typeface="+mn-lt"/>
                <a:ea typeface="+mn-ea"/>
                <a:cs typeface="+mn-cs"/>
              </a:defRPr>
            </a:pPr>
            <a:r>
              <a:rPr lang="nl-BE" sz="2800">
                <a:solidFill>
                  <a:schemeClr val="tx1"/>
                </a:solidFill>
              </a:rPr>
              <a:t>Aantal arbeidsongevallen met AGR.</a:t>
            </a:r>
          </a:p>
        </c:rich>
      </c:tx>
      <c:overlay val="0"/>
      <c:spPr>
        <a:noFill/>
        <a:ln>
          <a:noFill/>
        </a:ln>
        <a:effectLst/>
      </c:spPr>
      <c:txPr>
        <a:bodyPr rot="0" spcFirstLastPara="1" vertOverflow="ellipsis" vert="horz" wrap="square" anchor="ctr" anchorCtr="1"/>
        <a:lstStyle/>
        <a:p>
          <a:pPr>
            <a:defRPr sz="2800" b="1" i="0" u="none" strike="noStrike" kern="1200" baseline="0">
              <a:solidFill>
                <a:schemeClr val="tx1"/>
              </a:solidFill>
              <a:latin typeface="+mn-lt"/>
              <a:ea typeface="+mn-ea"/>
              <a:cs typeface="+mn-cs"/>
            </a:defRPr>
          </a:pPr>
          <a:endParaRPr lang="nl-BE"/>
        </a:p>
      </c:txPr>
    </c:title>
    <c:autoTitleDeleted val="0"/>
    <c:plotArea>
      <c:layout/>
      <c:lineChart>
        <c:grouping val="standard"/>
        <c:varyColors val="0"/>
        <c:ser>
          <c:idx val="0"/>
          <c:order val="0"/>
          <c:spPr>
            <a:ln w="31750" cap="rnd">
              <a:solidFill>
                <a:schemeClr val="accent1"/>
              </a:solidFill>
              <a:round/>
            </a:ln>
            <a:effectLst/>
          </c:spPr>
          <c:marker>
            <c:symbol val="circle"/>
            <c:size val="17"/>
            <c:spPr>
              <a:solidFill>
                <a:schemeClr val="accent1"/>
              </a:solidFill>
              <a:ln>
                <a:noFill/>
              </a:ln>
              <a:effectLst/>
            </c:spPr>
          </c:marker>
          <c:dLbls>
            <c:dLbl>
              <c:idx val="3"/>
              <c:layout>
                <c:manualLayout>
                  <c:x val="-2.703125E-2"/>
                  <c:y val="-5.370371153451613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2FC2-46C4-A858-A6AFB0D48A36}"/>
                </c:ext>
              </c:extLst>
            </c:dLbl>
            <c:dLbl>
              <c:idx val="4"/>
              <c:layout>
                <c:manualLayout>
                  <c:x val="-2.5031250000000001E-2"/>
                  <c:y val="-5.555556365639601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2FC2-46C4-A858-A6AFB0D48A36}"/>
                </c:ext>
              </c:extLst>
            </c:dLbl>
            <c:dLbl>
              <c:idx val="5"/>
              <c:layout>
                <c:manualLayout>
                  <c:x val="-2.6541666666666668E-2"/>
                  <c:y val="-5.555556365639598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2FC2-46C4-A858-A6AFB0D48A36}"/>
                </c:ext>
              </c:extLst>
            </c:dLbl>
            <c:dLbl>
              <c:idx val="6"/>
              <c:layout>
                <c:manualLayout>
                  <c:x val="-1.2958333333333334E-2"/>
                  <c:y val="-5.37037115345161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2FC2-46C4-A858-A6AFB0D48A36}"/>
                </c:ext>
              </c:extLst>
            </c:dLbl>
            <c:dLbl>
              <c:idx val="7"/>
              <c:layout>
                <c:manualLayout>
                  <c:x val="-2.0067749343832098E-2"/>
                  <c:y val="-5.185185941263625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FC2-46C4-A858-A6AFB0D48A36}"/>
                </c:ext>
              </c:extLst>
            </c:dLbl>
            <c:dLbl>
              <c:idx val="8"/>
              <c:layout>
                <c:manualLayout>
                  <c:x val="-2.2151082677165278E-2"/>
                  <c:y val="-5.000000729075652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2FC2-46C4-A858-A6AFB0D48A36}"/>
                </c:ext>
              </c:extLst>
            </c:dLbl>
            <c:dLbl>
              <c:idx val="9"/>
              <c:layout>
                <c:manualLayout>
                  <c:x val="-2.5031250000000001E-2"/>
                  <c:y val="-5.185185941263628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2FC2-46C4-A858-A6AFB0D48A36}"/>
                </c:ext>
              </c:extLst>
            </c:dLbl>
            <c:dLbl>
              <c:idx val="10"/>
              <c:layout>
                <c:manualLayout>
                  <c:x val="-2.1929708005249498E-2"/>
                  <c:y val="-5.74074157782758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2FC2-46C4-A858-A6AFB0D48A36}"/>
                </c:ext>
              </c:extLst>
            </c:dLbl>
            <c:dLbl>
              <c:idx val="11"/>
              <c:layout>
                <c:manualLayout>
                  <c:x val="-2.1578166010498841E-2"/>
                  <c:y val="-5.185185941263625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2FC2-46C4-A858-A6AFB0D48A36}"/>
                </c:ext>
              </c:extLst>
            </c:dLbl>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1"/>
                    </a:solidFill>
                    <a:latin typeface="+mn-lt"/>
                    <a:ea typeface="+mn-ea"/>
                    <a:cs typeface="+mn-cs"/>
                  </a:defRPr>
                </a:pPr>
                <a:endParaRPr lang="nl-B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'2014-2026'!$C$2:$O$2</c:f>
              <c:numCache>
                <c:formatCode>General</c:formatCode>
                <c:ptCount val="13"/>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numCache>
            </c:numRef>
          </c:cat>
          <c:val>
            <c:numRef>
              <c:f>'2014-2026'!$C$9:$O$9</c:f>
              <c:numCache>
                <c:formatCode>General</c:formatCode>
                <c:ptCount val="13"/>
                <c:pt idx="3">
                  <c:v>14</c:v>
                </c:pt>
                <c:pt idx="4">
                  <c:v>11</c:v>
                </c:pt>
                <c:pt idx="5">
                  <c:v>13</c:v>
                </c:pt>
                <c:pt idx="6">
                  <c:v>2</c:v>
                </c:pt>
                <c:pt idx="7">
                  <c:v>1</c:v>
                </c:pt>
                <c:pt idx="8">
                  <c:v>1</c:v>
                </c:pt>
                <c:pt idx="9">
                  <c:v>11</c:v>
                </c:pt>
                <c:pt idx="10">
                  <c:v>9</c:v>
                </c:pt>
                <c:pt idx="11">
                  <c:v>3</c:v>
                </c:pt>
              </c:numCache>
            </c:numRef>
          </c:val>
          <c:smooth val="0"/>
          <c:extLst>
            <c:ext xmlns:c16="http://schemas.microsoft.com/office/drawing/2014/chart" uri="{C3380CC4-5D6E-409C-BE32-E72D297353CC}">
              <c16:uniqueId val="{00000000-2FC2-46C4-A858-A6AFB0D48A36}"/>
            </c:ext>
          </c:extLst>
        </c:ser>
        <c:dLbls>
          <c:dLblPos val="ctr"/>
          <c:showLegendKey val="0"/>
          <c:showVal val="1"/>
          <c:showCatName val="0"/>
          <c:showSerName val="0"/>
          <c:showPercent val="0"/>
          <c:showBubbleSize val="0"/>
        </c:dLbls>
        <c:marker val="1"/>
        <c:smooth val="0"/>
        <c:axId val="637009768"/>
        <c:axId val="637008328"/>
      </c:lineChart>
      <c:catAx>
        <c:axId val="63700976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400" b="0" i="0" u="none" strike="noStrike" kern="1200" cap="all" baseline="0">
                <a:solidFill>
                  <a:schemeClr val="tx1"/>
                </a:solidFill>
                <a:latin typeface="+mn-lt"/>
                <a:ea typeface="+mn-ea"/>
                <a:cs typeface="+mn-cs"/>
              </a:defRPr>
            </a:pPr>
            <a:endParaRPr lang="nl-BE"/>
          </a:p>
        </c:txPr>
        <c:crossAx val="637008328"/>
        <c:crosses val="autoZero"/>
        <c:auto val="1"/>
        <c:lblAlgn val="ctr"/>
        <c:lblOffset val="100"/>
        <c:noMultiLvlLbl val="0"/>
      </c:catAx>
      <c:valAx>
        <c:axId val="637008328"/>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637009768"/>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nl-BE"/>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baseline="0">
                <a:solidFill>
                  <a:schemeClr val="tx1"/>
                </a:solidFill>
                <a:latin typeface="+mn-lt"/>
                <a:ea typeface="+mn-ea"/>
                <a:cs typeface="+mn-cs"/>
              </a:defRPr>
            </a:pPr>
            <a:r>
              <a:rPr lang="nl-BE" sz="2800">
                <a:solidFill>
                  <a:schemeClr val="tx1"/>
                </a:solidFill>
              </a:rPr>
              <a:t>Aantal</a:t>
            </a:r>
            <a:r>
              <a:rPr lang="nl-BE" sz="2800" baseline="0">
                <a:solidFill>
                  <a:schemeClr val="tx1"/>
                </a:solidFill>
              </a:rPr>
              <a:t> dagen AGR - AO</a:t>
            </a:r>
            <a:r>
              <a:rPr lang="nl-BE" sz="2800">
                <a:solidFill>
                  <a:schemeClr val="tx1"/>
                </a:solidFill>
              </a:rPr>
              <a:t>.</a:t>
            </a:r>
          </a:p>
        </c:rich>
      </c:tx>
      <c:overlay val="0"/>
      <c:spPr>
        <a:noFill/>
        <a:ln>
          <a:noFill/>
        </a:ln>
        <a:effectLst/>
      </c:spPr>
      <c:txPr>
        <a:bodyPr rot="0" spcFirstLastPara="1" vertOverflow="ellipsis" vert="horz" wrap="square" anchor="ctr" anchorCtr="1"/>
        <a:lstStyle/>
        <a:p>
          <a:pPr>
            <a:defRPr sz="2800" b="1" i="0" u="none" strike="noStrike" kern="1200" baseline="0">
              <a:solidFill>
                <a:schemeClr val="tx1"/>
              </a:solidFill>
              <a:latin typeface="+mn-lt"/>
              <a:ea typeface="+mn-ea"/>
              <a:cs typeface="+mn-cs"/>
            </a:defRPr>
          </a:pPr>
          <a:endParaRPr lang="nl-BE"/>
        </a:p>
      </c:txPr>
    </c:title>
    <c:autoTitleDeleted val="0"/>
    <c:plotArea>
      <c:layout/>
      <c:lineChart>
        <c:grouping val="standard"/>
        <c:varyColors val="0"/>
        <c:ser>
          <c:idx val="0"/>
          <c:order val="0"/>
          <c:tx>
            <c:strRef>
              <c:f>'2014-2026'!$C$2:$O$2</c:f>
              <c:strCache>
                <c:ptCount val="13"/>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strCache>
            </c:strRef>
          </c:tx>
          <c:spPr>
            <a:ln w="31750" cap="rnd">
              <a:solidFill>
                <a:schemeClr val="accent1"/>
              </a:solidFill>
              <a:round/>
            </a:ln>
            <a:effectLst/>
          </c:spPr>
          <c:marker>
            <c:symbol val="circle"/>
            <c:size val="17"/>
            <c:spPr>
              <a:solidFill>
                <a:schemeClr val="accent1"/>
              </a:solidFill>
              <a:ln>
                <a:noFill/>
              </a:ln>
              <a:effectLst/>
            </c:spPr>
          </c:marker>
          <c:dLbls>
            <c:dLbl>
              <c:idx val="3"/>
              <c:layout>
                <c:manualLayout>
                  <c:x val="-3.5377624671916012E-2"/>
                  <c:y val="-5.185185185185188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3E9-4920-B7EC-44133C63350E}"/>
                </c:ext>
              </c:extLst>
            </c:dLbl>
            <c:dLbl>
              <c:idx val="4"/>
              <c:layout>
                <c:manualLayout>
                  <c:x val="-3.4653707349081367E-2"/>
                  <c:y val="-5.555555555555558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73E9-4920-B7EC-44133C63350E}"/>
                </c:ext>
              </c:extLst>
            </c:dLbl>
            <c:dLbl>
              <c:idx val="5"/>
              <c:layout>
                <c:manualLayout>
                  <c:x val="-1.9791666666666666E-2"/>
                  <c:y val="-5.370370370370377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73E9-4920-B7EC-44133C63350E}"/>
                </c:ext>
              </c:extLst>
            </c:dLbl>
            <c:dLbl>
              <c:idx val="6"/>
              <c:layout>
                <c:manualLayout>
                  <c:x val="-2.3106791338582677E-2"/>
                  <c:y val="-5.370370370370370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73E9-4920-B7EC-44133C63350E}"/>
                </c:ext>
              </c:extLst>
            </c:dLbl>
            <c:dLbl>
              <c:idx val="7"/>
              <c:layout>
                <c:manualLayout>
                  <c:x val="-2.8403707349081365E-2"/>
                  <c:y val="-5.555555555555555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73E9-4920-B7EC-44133C63350E}"/>
                </c:ext>
              </c:extLst>
            </c:dLbl>
            <c:dLbl>
              <c:idx val="8"/>
              <c:layout>
                <c:manualLayout>
                  <c:x val="-7.0287073490814412E-3"/>
                  <c:y val="-3.148148148148161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73E9-4920-B7EC-44133C63350E}"/>
                </c:ext>
              </c:extLst>
            </c:dLbl>
            <c:dLbl>
              <c:idx val="9"/>
              <c:layout>
                <c:manualLayout>
                  <c:x val="-3.5015666010498686E-2"/>
                  <c:y val="-5.37037037037037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73E9-4920-B7EC-44133C63350E}"/>
                </c:ext>
              </c:extLst>
            </c:dLbl>
            <c:dLbl>
              <c:idx val="10"/>
              <c:layout>
                <c:manualLayout>
                  <c:x val="-1.559375E-2"/>
                  <c:y val="-4.259259259259259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73E9-4920-B7EC-44133C63350E}"/>
                </c:ext>
              </c:extLst>
            </c:dLbl>
            <c:dLbl>
              <c:idx val="11"/>
              <c:layout>
                <c:manualLayout>
                  <c:x val="-2.8638041338582679E-2"/>
                  <c:y val="-0.05"/>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73E9-4920-B7EC-44133C63350E}"/>
                </c:ext>
              </c:extLst>
            </c:dLbl>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1"/>
                    </a:solidFill>
                    <a:latin typeface="+mn-lt"/>
                    <a:ea typeface="+mn-ea"/>
                    <a:cs typeface="+mn-cs"/>
                  </a:defRPr>
                </a:pPr>
                <a:endParaRPr lang="nl-B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'2014-2026'!$C$2:$O$2</c:f>
              <c:numCache>
                <c:formatCode>General</c:formatCode>
                <c:ptCount val="13"/>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numCache>
            </c:numRef>
          </c:cat>
          <c:val>
            <c:numRef>
              <c:f>'2014-2026'!$C$8:$O$8</c:f>
              <c:numCache>
                <c:formatCode>General</c:formatCode>
                <c:ptCount val="13"/>
                <c:pt idx="3">
                  <c:v>320</c:v>
                </c:pt>
                <c:pt idx="4">
                  <c:v>347</c:v>
                </c:pt>
                <c:pt idx="5">
                  <c:v>177</c:v>
                </c:pt>
                <c:pt idx="6">
                  <c:v>35</c:v>
                </c:pt>
                <c:pt idx="7">
                  <c:v>63</c:v>
                </c:pt>
                <c:pt idx="8">
                  <c:v>20</c:v>
                </c:pt>
                <c:pt idx="9">
                  <c:v>338</c:v>
                </c:pt>
                <c:pt idx="10">
                  <c:v>112</c:v>
                </c:pt>
                <c:pt idx="11">
                  <c:v>40</c:v>
                </c:pt>
              </c:numCache>
            </c:numRef>
          </c:val>
          <c:smooth val="0"/>
          <c:extLst>
            <c:ext xmlns:c16="http://schemas.microsoft.com/office/drawing/2014/chart" uri="{C3380CC4-5D6E-409C-BE32-E72D297353CC}">
              <c16:uniqueId val="{00000000-73E9-4920-B7EC-44133C63350E}"/>
            </c:ext>
          </c:extLst>
        </c:ser>
        <c:dLbls>
          <c:dLblPos val="ctr"/>
          <c:showLegendKey val="0"/>
          <c:showVal val="1"/>
          <c:showCatName val="0"/>
          <c:showSerName val="0"/>
          <c:showPercent val="0"/>
          <c:showBubbleSize val="0"/>
        </c:dLbls>
        <c:marker val="1"/>
        <c:smooth val="0"/>
        <c:axId val="637009768"/>
        <c:axId val="637008328"/>
      </c:lineChart>
      <c:catAx>
        <c:axId val="63700976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400" b="0" i="0" u="none" strike="noStrike" kern="1200" cap="all" baseline="0">
                <a:solidFill>
                  <a:schemeClr val="tx1"/>
                </a:solidFill>
                <a:latin typeface="+mn-lt"/>
                <a:ea typeface="+mn-ea"/>
                <a:cs typeface="+mn-cs"/>
              </a:defRPr>
            </a:pPr>
            <a:endParaRPr lang="nl-BE"/>
          </a:p>
        </c:txPr>
        <c:crossAx val="637008328"/>
        <c:crosses val="autoZero"/>
        <c:auto val="1"/>
        <c:lblAlgn val="ctr"/>
        <c:lblOffset val="100"/>
        <c:noMultiLvlLbl val="0"/>
      </c:catAx>
      <c:valAx>
        <c:axId val="637008328"/>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637009768"/>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nl-B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sz="quarter" idx="1"/>
          </p:nvPr>
        </p:nvSpPr>
        <p:spPr>
          <a:xfrm>
            <a:off x="3970938" y="0"/>
            <a:ext cx="3037840" cy="466434"/>
          </a:xfrm>
          <a:prstGeom prst="rect">
            <a:avLst/>
          </a:prstGeom>
        </p:spPr>
        <p:txBody>
          <a:bodyPr vert="horz" lIns="91440" tIns="45720" rIns="91440" bIns="45720" rtlCol="0"/>
          <a:lstStyle>
            <a:lvl1pPr algn="r">
              <a:defRPr sz="1200"/>
            </a:lvl1pPr>
          </a:lstStyle>
          <a:p>
            <a:fld id="{0D4179AA-4A50-4F90-80DA-F8289B511D89}" type="datetimeFigureOut">
              <a:rPr lang="fr-BE" smtClean="0"/>
              <a:t>17-09-25</a:t>
            </a:fld>
            <a:endParaRPr lang="fr-BE"/>
          </a:p>
        </p:txBody>
      </p:sp>
      <p:sp>
        <p:nvSpPr>
          <p:cNvPr id="4" name="Footer Placeholder 3"/>
          <p:cNvSpPr>
            <a:spLocks noGrp="1"/>
          </p:cNvSpPr>
          <p:nvPr>
            <p:ph type="ftr" sz="quarter" idx="2"/>
          </p:nvPr>
        </p:nvSpPr>
        <p:spPr>
          <a:xfrm>
            <a:off x="0" y="8829968"/>
            <a:ext cx="3037840" cy="466433"/>
          </a:xfrm>
          <a:prstGeom prst="rect">
            <a:avLst/>
          </a:prstGeom>
        </p:spPr>
        <p:txBody>
          <a:bodyPr vert="horz" lIns="91440" tIns="45720" rIns="91440" bIns="45720" rtlCol="0" anchor="b"/>
          <a:lstStyle>
            <a:lvl1pPr algn="l">
              <a:defRPr sz="1200"/>
            </a:lvl1pPr>
          </a:lstStyle>
          <a:p>
            <a:endParaRPr lang="fr-BE"/>
          </a:p>
        </p:txBody>
      </p:sp>
      <p:sp>
        <p:nvSpPr>
          <p:cNvPr id="5" name="Slide Number Placeholder 4"/>
          <p:cNvSpPr>
            <a:spLocks noGrp="1"/>
          </p:cNvSpPr>
          <p:nvPr>
            <p:ph type="sldNum" sz="quarter" idx="3"/>
          </p:nvPr>
        </p:nvSpPr>
        <p:spPr>
          <a:xfrm>
            <a:off x="3970938" y="8829968"/>
            <a:ext cx="3037840" cy="466433"/>
          </a:xfrm>
          <a:prstGeom prst="rect">
            <a:avLst/>
          </a:prstGeom>
        </p:spPr>
        <p:txBody>
          <a:bodyPr vert="horz" lIns="91440" tIns="45720" rIns="91440" bIns="45720" rtlCol="0" anchor="b"/>
          <a:lstStyle>
            <a:lvl1pPr algn="r">
              <a:defRPr sz="1200"/>
            </a:lvl1pPr>
          </a:lstStyle>
          <a:p>
            <a:fld id="{2658E8E4-87F3-420F-8B16-5A2047EAB20C}" type="slidenum">
              <a:rPr lang="fr-BE" smtClean="0"/>
              <a:t>‹#›</a:t>
            </a:fld>
            <a:endParaRPr lang="fr-BE"/>
          </a:p>
        </p:txBody>
      </p:sp>
    </p:spTree>
    <p:extLst>
      <p:ext uri="{BB962C8B-B14F-4D97-AF65-F5344CB8AC3E}">
        <p14:creationId xmlns:p14="http://schemas.microsoft.com/office/powerpoint/2010/main" val="19474422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970938" y="0"/>
            <a:ext cx="3037840" cy="466434"/>
          </a:xfrm>
          <a:prstGeom prst="rect">
            <a:avLst/>
          </a:prstGeom>
        </p:spPr>
        <p:txBody>
          <a:bodyPr vert="horz" lIns="91440" tIns="45720" rIns="91440" bIns="45720" rtlCol="0"/>
          <a:lstStyle>
            <a:lvl1pPr algn="r">
              <a:defRPr sz="1200"/>
            </a:lvl1pPr>
          </a:lstStyle>
          <a:p>
            <a:fld id="{E17556EB-5C46-4556-B6B9-ADE43D09CF46}" type="datetimeFigureOut">
              <a:rPr lang="fr-BE" smtClean="0"/>
              <a:t>17-09-25</a:t>
            </a:fld>
            <a:endParaRPr lang="fr-BE"/>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701041" y="4473894"/>
            <a:ext cx="5608320" cy="366045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6" name="Footer Placeholder 5"/>
          <p:cNvSpPr>
            <a:spLocks noGrp="1"/>
          </p:cNvSpPr>
          <p:nvPr>
            <p:ph type="ftr" sz="quarter" idx="4"/>
          </p:nvPr>
        </p:nvSpPr>
        <p:spPr>
          <a:xfrm>
            <a:off x="0" y="8829968"/>
            <a:ext cx="3037840" cy="466433"/>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970938" y="8829968"/>
            <a:ext cx="3037840" cy="466433"/>
          </a:xfrm>
          <a:prstGeom prst="rect">
            <a:avLst/>
          </a:prstGeom>
        </p:spPr>
        <p:txBody>
          <a:bodyPr vert="horz" lIns="91440" tIns="45720" rIns="91440" bIns="45720" rtlCol="0" anchor="b"/>
          <a:lstStyle>
            <a:lvl1pPr algn="r">
              <a:defRPr sz="1200"/>
            </a:lvl1pPr>
          </a:lstStyle>
          <a:p>
            <a:fld id="{D64F2C25-99DC-4E03-B761-F0DD23C54933}" type="slidenum">
              <a:rPr lang="fr-BE" smtClean="0"/>
              <a:t>‹#›</a:t>
            </a:fld>
            <a:endParaRPr lang="fr-BE"/>
          </a:p>
        </p:txBody>
      </p:sp>
    </p:spTree>
    <p:extLst>
      <p:ext uri="{BB962C8B-B14F-4D97-AF65-F5344CB8AC3E}">
        <p14:creationId xmlns:p14="http://schemas.microsoft.com/office/powerpoint/2010/main" val="4228317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nl-BE" dirty="0"/>
              <a:t>Deze briefing is enkel in het Nederlands</a:t>
            </a:r>
          </a:p>
          <a:p>
            <a:pPr marL="171450" indent="-171450">
              <a:buFontTx/>
              <a:buChar char="-"/>
            </a:pPr>
            <a:endParaRPr lang="nl-BE" dirty="0"/>
          </a:p>
          <a:p>
            <a:pPr marL="171450" indent="-171450">
              <a:buFontTx/>
              <a:buChar char="-"/>
            </a:pPr>
            <a:r>
              <a:rPr lang="nl-BE" dirty="0"/>
              <a:t>Regelgeving</a:t>
            </a:r>
            <a:r>
              <a:rPr lang="nl-BE" baseline="0" dirty="0"/>
              <a:t> zijnde  de Welzijnswet en militaire richtlijnen</a:t>
            </a:r>
            <a:endParaRPr lang="nl-BE" dirty="0"/>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a:t>
            </a:fld>
            <a:endParaRPr lang="fr-BE"/>
          </a:p>
        </p:txBody>
      </p:sp>
    </p:spTree>
    <p:extLst>
      <p:ext uri="{BB962C8B-B14F-4D97-AF65-F5344CB8AC3E}">
        <p14:creationId xmlns:p14="http://schemas.microsoft.com/office/powerpoint/2010/main" val="38889690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29</a:t>
            </a:fld>
            <a:endParaRPr lang="fr-BE"/>
          </a:p>
        </p:txBody>
      </p:sp>
    </p:spTree>
    <p:extLst>
      <p:ext uri="{BB962C8B-B14F-4D97-AF65-F5344CB8AC3E}">
        <p14:creationId xmlns:p14="http://schemas.microsoft.com/office/powerpoint/2010/main" val="35058997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31</a:t>
            </a:fld>
            <a:endParaRPr lang="fr-BE"/>
          </a:p>
        </p:txBody>
      </p:sp>
    </p:spTree>
    <p:extLst>
      <p:ext uri="{BB962C8B-B14F-4D97-AF65-F5344CB8AC3E}">
        <p14:creationId xmlns:p14="http://schemas.microsoft.com/office/powerpoint/2010/main" val="24626514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33</a:t>
            </a:fld>
            <a:endParaRPr lang="fr-BE"/>
          </a:p>
        </p:txBody>
      </p:sp>
    </p:spTree>
    <p:extLst>
      <p:ext uri="{BB962C8B-B14F-4D97-AF65-F5344CB8AC3E}">
        <p14:creationId xmlns:p14="http://schemas.microsoft.com/office/powerpoint/2010/main" val="10919352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F924B4-EE5E-3F48-3F0E-D3E103633A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6DEF094-F0A6-9DB4-FE12-7F683D4560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A0B33C-6FB6-D9F7-8764-8580CE7705F9}"/>
              </a:ext>
            </a:extLst>
          </p:cNvPr>
          <p:cNvSpPr>
            <a:spLocks noGrp="1"/>
          </p:cNvSpPr>
          <p:nvPr>
            <p:ph type="body" idx="1"/>
          </p:nvPr>
        </p:nvSpPr>
        <p:spPr/>
        <p:txBody>
          <a:bodyPr/>
          <a:lstStyle/>
          <a:p>
            <a:endParaRPr lang="nl-BE" dirty="0"/>
          </a:p>
        </p:txBody>
      </p:sp>
      <p:sp>
        <p:nvSpPr>
          <p:cNvPr id="4" name="Slide Number Placeholder 3">
            <a:extLst>
              <a:ext uri="{FF2B5EF4-FFF2-40B4-BE49-F238E27FC236}">
                <a16:creationId xmlns:a16="http://schemas.microsoft.com/office/drawing/2014/main" id="{2D739C60-1B10-5FA1-6D35-D1A4686F1A5D}"/>
              </a:ext>
            </a:extLst>
          </p:cNvPr>
          <p:cNvSpPr>
            <a:spLocks noGrp="1"/>
          </p:cNvSpPr>
          <p:nvPr>
            <p:ph type="sldNum" sz="quarter" idx="5"/>
          </p:nvPr>
        </p:nvSpPr>
        <p:spPr/>
        <p:txBody>
          <a:bodyPr/>
          <a:lstStyle/>
          <a:p>
            <a:fld id="{D64F2C25-99DC-4E03-B761-F0DD23C54933}" type="slidenum">
              <a:rPr lang="fr-BE" smtClean="0"/>
              <a:t>34</a:t>
            </a:fld>
            <a:endParaRPr lang="fr-BE"/>
          </a:p>
        </p:txBody>
      </p:sp>
    </p:spTree>
    <p:extLst>
      <p:ext uri="{BB962C8B-B14F-4D97-AF65-F5344CB8AC3E}">
        <p14:creationId xmlns:p14="http://schemas.microsoft.com/office/powerpoint/2010/main" val="27777958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37</a:t>
            </a:fld>
            <a:endParaRPr lang="fr-BE"/>
          </a:p>
        </p:txBody>
      </p:sp>
    </p:spTree>
    <p:extLst>
      <p:ext uri="{BB962C8B-B14F-4D97-AF65-F5344CB8AC3E}">
        <p14:creationId xmlns:p14="http://schemas.microsoft.com/office/powerpoint/2010/main" val="6881574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4E3F91-C1EB-8968-B7C0-2A7D168F88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B2BC19-E5E1-9923-25C1-E011574BC4E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A5416A-2CD8-F0AE-D923-ABB0B7B9C3F5}"/>
              </a:ext>
            </a:extLst>
          </p:cNvPr>
          <p:cNvSpPr>
            <a:spLocks noGrp="1"/>
          </p:cNvSpPr>
          <p:nvPr>
            <p:ph type="body" idx="1"/>
          </p:nvPr>
        </p:nvSpPr>
        <p:spPr/>
        <p:txBody>
          <a:bodyPr/>
          <a:lstStyle/>
          <a:p>
            <a:endParaRPr lang="fr-BE"/>
          </a:p>
        </p:txBody>
      </p:sp>
      <p:sp>
        <p:nvSpPr>
          <p:cNvPr id="4" name="Slide Number Placeholder 3">
            <a:extLst>
              <a:ext uri="{FF2B5EF4-FFF2-40B4-BE49-F238E27FC236}">
                <a16:creationId xmlns:a16="http://schemas.microsoft.com/office/drawing/2014/main" id="{0CDF66FA-1E31-5189-8BE8-8C7983684256}"/>
              </a:ext>
            </a:extLst>
          </p:cNvPr>
          <p:cNvSpPr>
            <a:spLocks noGrp="1"/>
          </p:cNvSpPr>
          <p:nvPr>
            <p:ph type="sldNum" sz="quarter" idx="10"/>
          </p:nvPr>
        </p:nvSpPr>
        <p:spPr/>
        <p:txBody>
          <a:bodyPr/>
          <a:lstStyle/>
          <a:p>
            <a:fld id="{D64F2C25-99DC-4E03-B761-F0DD23C54933}" type="slidenum">
              <a:rPr lang="fr-BE" smtClean="0"/>
              <a:t>38</a:t>
            </a:fld>
            <a:endParaRPr lang="fr-BE"/>
          </a:p>
        </p:txBody>
      </p:sp>
    </p:spTree>
    <p:extLst>
      <p:ext uri="{BB962C8B-B14F-4D97-AF65-F5344CB8AC3E}">
        <p14:creationId xmlns:p14="http://schemas.microsoft.com/office/powerpoint/2010/main" val="27693665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Link naar modulair complex</a:t>
            </a:r>
          </a:p>
        </p:txBody>
      </p:sp>
      <p:sp>
        <p:nvSpPr>
          <p:cNvPr id="4" name="Slide Number Placeholder 3"/>
          <p:cNvSpPr>
            <a:spLocks noGrp="1"/>
          </p:cNvSpPr>
          <p:nvPr>
            <p:ph type="sldNum" sz="quarter" idx="5"/>
          </p:nvPr>
        </p:nvSpPr>
        <p:spPr/>
        <p:txBody>
          <a:bodyPr/>
          <a:lstStyle/>
          <a:p>
            <a:fld id="{D64F2C25-99DC-4E03-B761-F0DD23C54933}" type="slidenum">
              <a:rPr lang="fr-BE" smtClean="0"/>
              <a:t>39</a:t>
            </a:fld>
            <a:endParaRPr lang="fr-BE"/>
          </a:p>
        </p:txBody>
      </p:sp>
    </p:spTree>
    <p:extLst>
      <p:ext uri="{BB962C8B-B14F-4D97-AF65-F5344CB8AC3E}">
        <p14:creationId xmlns:p14="http://schemas.microsoft.com/office/powerpoint/2010/main" val="8419818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A76F79-DDA6-CB88-C468-373FE74F53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C72F5A-369D-A567-EA35-9AE86C8B424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D0D6014-C2CC-5299-4874-BD42D1E7EA52}"/>
              </a:ext>
            </a:extLst>
          </p:cNvPr>
          <p:cNvSpPr>
            <a:spLocks noGrp="1"/>
          </p:cNvSpPr>
          <p:nvPr>
            <p:ph type="body" idx="1"/>
          </p:nvPr>
        </p:nvSpPr>
        <p:spPr/>
        <p:txBody>
          <a:bodyPr/>
          <a:lstStyle/>
          <a:p>
            <a:r>
              <a:rPr lang="nl-BE" dirty="0"/>
              <a:t>Link naar modulair complex</a:t>
            </a:r>
          </a:p>
        </p:txBody>
      </p:sp>
      <p:sp>
        <p:nvSpPr>
          <p:cNvPr id="4" name="Slide Number Placeholder 3">
            <a:extLst>
              <a:ext uri="{FF2B5EF4-FFF2-40B4-BE49-F238E27FC236}">
                <a16:creationId xmlns:a16="http://schemas.microsoft.com/office/drawing/2014/main" id="{65C9012E-1179-E9FB-E467-8B0E1A7FEC00}"/>
              </a:ext>
            </a:extLst>
          </p:cNvPr>
          <p:cNvSpPr>
            <a:spLocks noGrp="1"/>
          </p:cNvSpPr>
          <p:nvPr>
            <p:ph type="sldNum" sz="quarter" idx="5"/>
          </p:nvPr>
        </p:nvSpPr>
        <p:spPr/>
        <p:txBody>
          <a:bodyPr/>
          <a:lstStyle/>
          <a:p>
            <a:fld id="{D64F2C25-99DC-4E03-B761-F0DD23C54933}" type="slidenum">
              <a:rPr lang="fr-BE" smtClean="0"/>
              <a:t>40</a:t>
            </a:fld>
            <a:endParaRPr lang="fr-BE"/>
          </a:p>
        </p:txBody>
      </p:sp>
    </p:spTree>
    <p:extLst>
      <p:ext uri="{BB962C8B-B14F-4D97-AF65-F5344CB8AC3E}">
        <p14:creationId xmlns:p14="http://schemas.microsoft.com/office/powerpoint/2010/main" val="36165718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41</a:t>
            </a:fld>
            <a:endParaRPr lang="fr-BE"/>
          </a:p>
        </p:txBody>
      </p:sp>
    </p:spTree>
    <p:extLst>
      <p:ext uri="{BB962C8B-B14F-4D97-AF65-F5344CB8AC3E}">
        <p14:creationId xmlns:p14="http://schemas.microsoft.com/office/powerpoint/2010/main" val="22245144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45</a:t>
            </a:fld>
            <a:endParaRPr lang="fr-BE"/>
          </a:p>
        </p:txBody>
      </p:sp>
    </p:spTree>
    <p:extLst>
      <p:ext uri="{BB962C8B-B14F-4D97-AF65-F5344CB8AC3E}">
        <p14:creationId xmlns:p14="http://schemas.microsoft.com/office/powerpoint/2010/main" val="2840409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Op 17 jaar 5 jaar voorziene plaatsen bezet</a:t>
            </a:r>
          </a:p>
        </p:txBody>
      </p:sp>
      <p:sp>
        <p:nvSpPr>
          <p:cNvPr id="4" name="Slide Number Placeholder 3"/>
          <p:cNvSpPr>
            <a:spLocks noGrp="1"/>
          </p:cNvSpPr>
          <p:nvPr>
            <p:ph type="sldNum" sz="quarter" idx="5"/>
          </p:nvPr>
        </p:nvSpPr>
        <p:spPr/>
        <p:txBody>
          <a:bodyPr/>
          <a:lstStyle/>
          <a:p>
            <a:fld id="{D64F2C25-99DC-4E03-B761-F0DD23C54933}" type="slidenum">
              <a:rPr lang="fr-BE" smtClean="0"/>
              <a:t>4</a:t>
            </a:fld>
            <a:endParaRPr lang="fr-BE"/>
          </a:p>
        </p:txBody>
      </p:sp>
    </p:spTree>
    <p:extLst>
      <p:ext uri="{BB962C8B-B14F-4D97-AF65-F5344CB8AC3E}">
        <p14:creationId xmlns:p14="http://schemas.microsoft.com/office/powerpoint/2010/main" val="5054996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53</a:t>
            </a:fld>
            <a:endParaRPr lang="fr-BE"/>
          </a:p>
        </p:txBody>
      </p:sp>
    </p:spTree>
    <p:extLst>
      <p:ext uri="{BB962C8B-B14F-4D97-AF65-F5344CB8AC3E}">
        <p14:creationId xmlns:p14="http://schemas.microsoft.com/office/powerpoint/2010/main" val="40335168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55</a:t>
            </a:fld>
            <a:endParaRPr lang="fr-BE"/>
          </a:p>
        </p:txBody>
      </p:sp>
    </p:spTree>
    <p:extLst>
      <p:ext uri="{BB962C8B-B14F-4D97-AF65-F5344CB8AC3E}">
        <p14:creationId xmlns:p14="http://schemas.microsoft.com/office/powerpoint/2010/main" val="25989848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a:t>Alleen</a:t>
            </a:r>
            <a:r>
              <a:rPr lang="fr-BE" dirty="0"/>
              <a:t> AO in </a:t>
            </a:r>
            <a:r>
              <a:rPr lang="fr-BE" dirty="0" err="1"/>
              <a:t>volgende</a:t>
            </a:r>
            <a:r>
              <a:rPr lang="fr-BE" dirty="0"/>
              <a:t> slides.</a:t>
            </a:r>
          </a:p>
          <a:p>
            <a:endParaRPr lang="fr-BE" dirty="0"/>
          </a:p>
          <a:p>
            <a:r>
              <a:rPr lang="fr-BE" dirty="0"/>
              <a:t>Alle AO en </a:t>
            </a:r>
            <a:r>
              <a:rPr lang="fr-BE" dirty="0" err="1"/>
              <a:t>verkeersongevallen</a:t>
            </a:r>
            <a:r>
              <a:rPr lang="fr-BE" dirty="0"/>
              <a:t> </a:t>
            </a:r>
            <a:r>
              <a:rPr lang="fr-BE" dirty="0" err="1"/>
              <a:t>tonen</a:t>
            </a:r>
            <a:r>
              <a:rPr lang="fr-BE" dirty="0"/>
              <a:t> of </a:t>
            </a:r>
            <a:r>
              <a:rPr lang="fr-BE" dirty="0" err="1"/>
              <a:t>enkel</a:t>
            </a:r>
            <a:r>
              <a:rPr lang="fr-BE" dirty="0"/>
              <a:t> </a:t>
            </a:r>
            <a:r>
              <a:rPr lang="fr-BE" dirty="0" err="1"/>
              <a:t>deze</a:t>
            </a:r>
            <a:r>
              <a:rPr lang="fr-BE" dirty="0"/>
              <a:t> </a:t>
            </a:r>
            <a:r>
              <a:rPr lang="fr-BE" dirty="0" err="1"/>
              <a:t>vanaf</a:t>
            </a:r>
            <a:r>
              <a:rPr lang="fr-BE" dirty="0"/>
              <a:t> </a:t>
            </a:r>
            <a:r>
              <a:rPr lang="fr-BE" dirty="0" err="1"/>
              <a:t>aantal</a:t>
            </a:r>
            <a:r>
              <a:rPr lang="fr-BE" dirty="0"/>
              <a:t> </a:t>
            </a:r>
            <a:r>
              <a:rPr lang="fr-BE" dirty="0" err="1"/>
              <a:t>dagen</a:t>
            </a:r>
            <a:r>
              <a:rPr lang="fr-BE" dirty="0"/>
              <a:t> AGR en/of </a:t>
            </a:r>
            <a:r>
              <a:rPr lang="fr-BE" dirty="0" err="1"/>
              <a:t>hoge</a:t>
            </a:r>
            <a:r>
              <a:rPr lang="fr-BE" dirty="0"/>
              <a:t> schade</a:t>
            </a:r>
          </a:p>
        </p:txBody>
      </p:sp>
      <p:sp>
        <p:nvSpPr>
          <p:cNvPr id="4" name="Slide Number Placeholder 3"/>
          <p:cNvSpPr>
            <a:spLocks noGrp="1"/>
          </p:cNvSpPr>
          <p:nvPr>
            <p:ph type="sldNum" sz="quarter" idx="10"/>
          </p:nvPr>
        </p:nvSpPr>
        <p:spPr/>
        <p:txBody>
          <a:bodyPr/>
          <a:lstStyle/>
          <a:p>
            <a:fld id="{D64F2C25-99DC-4E03-B761-F0DD23C54933}" type="slidenum">
              <a:rPr lang="fr-BE" smtClean="0"/>
              <a:t>59</a:t>
            </a:fld>
            <a:endParaRPr lang="fr-BE"/>
          </a:p>
        </p:txBody>
      </p:sp>
    </p:spTree>
    <p:extLst>
      <p:ext uri="{BB962C8B-B14F-4D97-AF65-F5344CB8AC3E}">
        <p14:creationId xmlns:p14="http://schemas.microsoft.com/office/powerpoint/2010/main" val="32218799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61</a:t>
            </a:fld>
            <a:endParaRPr lang="fr-BE"/>
          </a:p>
        </p:txBody>
      </p:sp>
    </p:spTree>
    <p:extLst>
      <p:ext uri="{BB962C8B-B14F-4D97-AF65-F5344CB8AC3E}">
        <p14:creationId xmlns:p14="http://schemas.microsoft.com/office/powerpoint/2010/main" val="12207344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62</a:t>
            </a:fld>
            <a:endParaRPr lang="fr-BE"/>
          </a:p>
        </p:txBody>
      </p:sp>
    </p:spTree>
    <p:extLst>
      <p:ext uri="{BB962C8B-B14F-4D97-AF65-F5344CB8AC3E}">
        <p14:creationId xmlns:p14="http://schemas.microsoft.com/office/powerpoint/2010/main" val="25775958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425F0-4B68-E568-75EE-A9C2938B796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461438-AA51-E902-76E9-E51353B736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5B96DB-C337-C0A2-9F8A-D7D3187F9C44}"/>
              </a:ext>
            </a:extLst>
          </p:cNvPr>
          <p:cNvSpPr>
            <a:spLocks noGrp="1"/>
          </p:cNvSpPr>
          <p:nvPr>
            <p:ph type="body" idx="1"/>
          </p:nvPr>
        </p:nvSpPr>
        <p:spPr/>
        <p:txBody>
          <a:bodyPr/>
          <a:lstStyle/>
          <a:p>
            <a:endParaRPr lang="nl-BE" dirty="0"/>
          </a:p>
        </p:txBody>
      </p:sp>
      <p:sp>
        <p:nvSpPr>
          <p:cNvPr id="4" name="Slide Number Placeholder 3">
            <a:extLst>
              <a:ext uri="{FF2B5EF4-FFF2-40B4-BE49-F238E27FC236}">
                <a16:creationId xmlns:a16="http://schemas.microsoft.com/office/drawing/2014/main" id="{A35FB21B-78DA-8890-F9AF-E2A05C114783}"/>
              </a:ext>
            </a:extLst>
          </p:cNvPr>
          <p:cNvSpPr>
            <a:spLocks noGrp="1"/>
          </p:cNvSpPr>
          <p:nvPr>
            <p:ph type="sldNum" sz="quarter" idx="5"/>
          </p:nvPr>
        </p:nvSpPr>
        <p:spPr/>
        <p:txBody>
          <a:bodyPr/>
          <a:lstStyle/>
          <a:p>
            <a:fld id="{D64F2C25-99DC-4E03-B761-F0DD23C54933}" type="slidenum">
              <a:rPr lang="fr-BE" smtClean="0"/>
              <a:t>63</a:t>
            </a:fld>
            <a:endParaRPr lang="fr-BE"/>
          </a:p>
        </p:txBody>
      </p:sp>
    </p:spTree>
    <p:extLst>
      <p:ext uri="{BB962C8B-B14F-4D97-AF65-F5344CB8AC3E}">
        <p14:creationId xmlns:p14="http://schemas.microsoft.com/office/powerpoint/2010/main" val="18980574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D8167A-FB96-FA0A-2E0D-91E105FEA40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8FB4E5-CB45-2624-E652-FB64F4F0E20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4AA0138-480A-BFFF-9924-7CECE17C8C34}"/>
              </a:ext>
            </a:extLst>
          </p:cNvPr>
          <p:cNvSpPr>
            <a:spLocks noGrp="1"/>
          </p:cNvSpPr>
          <p:nvPr>
            <p:ph type="body" idx="1"/>
          </p:nvPr>
        </p:nvSpPr>
        <p:spPr/>
        <p:txBody>
          <a:bodyPr/>
          <a:lstStyle/>
          <a:p>
            <a:endParaRPr lang="nl-BE" dirty="0"/>
          </a:p>
        </p:txBody>
      </p:sp>
      <p:sp>
        <p:nvSpPr>
          <p:cNvPr id="4" name="Slide Number Placeholder 3">
            <a:extLst>
              <a:ext uri="{FF2B5EF4-FFF2-40B4-BE49-F238E27FC236}">
                <a16:creationId xmlns:a16="http://schemas.microsoft.com/office/drawing/2014/main" id="{CA66906A-BC87-64F9-DD20-68075E164FFC}"/>
              </a:ext>
            </a:extLst>
          </p:cNvPr>
          <p:cNvSpPr>
            <a:spLocks noGrp="1"/>
          </p:cNvSpPr>
          <p:nvPr>
            <p:ph type="sldNum" sz="quarter" idx="5"/>
          </p:nvPr>
        </p:nvSpPr>
        <p:spPr/>
        <p:txBody>
          <a:bodyPr/>
          <a:lstStyle/>
          <a:p>
            <a:fld id="{D64F2C25-99DC-4E03-B761-F0DD23C54933}" type="slidenum">
              <a:rPr lang="fr-BE" smtClean="0"/>
              <a:t>64</a:t>
            </a:fld>
            <a:endParaRPr lang="fr-BE"/>
          </a:p>
        </p:txBody>
      </p:sp>
    </p:spTree>
    <p:extLst>
      <p:ext uri="{BB962C8B-B14F-4D97-AF65-F5344CB8AC3E}">
        <p14:creationId xmlns:p14="http://schemas.microsoft.com/office/powerpoint/2010/main" val="41110585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19FE40-C903-D8D6-CCA0-135D4F3400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7B4247-3DF4-389C-1FD1-009A181A66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960A18-247B-411C-BC3B-9D173912958B}"/>
              </a:ext>
            </a:extLst>
          </p:cNvPr>
          <p:cNvSpPr>
            <a:spLocks noGrp="1"/>
          </p:cNvSpPr>
          <p:nvPr>
            <p:ph type="body" idx="1"/>
          </p:nvPr>
        </p:nvSpPr>
        <p:spPr/>
        <p:txBody>
          <a:bodyPr/>
          <a:lstStyle/>
          <a:p>
            <a:endParaRPr lang="nl-BE" dirty="0"/>
          </a:p>
        </p:txBody>
      </p:sp>
      <p:sp>
        <p:nvSpPr>
          <p:cNvPr id="4" name="Slide Number Placeholder 3">
            <a:extLst>
              <a:ext uri="{FF2B5EF4-FFF2-40B4-BE49-F238E27FC236}">
                <a16:creationId xmlns:a16="http://schemas.microsoft.com/office/drawing/2014/main" id="{539098A2-8F19-BF63-09D4-CF7BE84E6A04}"/>
              </a:ext>
            </a:extLst>
          </p:cNvPr>
          <p:cNvSpPr>
            <a:spLocks noGrp="1"/>
          </p:cNvSpPr>
          <p:nvPr>
            <p:ph type="sldNum" sz="quarter" idx="5"/>
          </p:nvPr>
        </p:nvSpPr>
        <p:spPr/>
        <p:txBody>
          <a:bodyPr/>
          <a:lstStyle/>
          <a:p>
            <a:fld id="{D64F2C25-99DC-4E03-B761-F0DD23C54933}" type="slidenum">
              <a:rPr lang="fr-BE" smtClean="0"/>
              <a:t>65</a:t>
            </a:fld>
            <a:endParaRPr lang="fr-BE"/>
          </a:p>
        </p:txBody>
      </p:sp>
    </p:spTree>
    <p:extLst>
      <p:ext uri="{BB962C8B-B14F-4D97-AF65-F5344CB8AC3E}">
        <p14:creationId xmlns:p14="http://schemas.microsoft.com/office/powerpoint/2010/main" val="1928281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Voorlopig gebaseerd op verklaring</a:t>
            </a:r>
          </a:p>
        </p:txBody>
      </p:sp>
      <p:sp>
        <p:nvSpPr>
          <p:cNvPr id="4" name="Slide Number Placeholder 3"/>
          <p:cNvSpPr>
            <a:spLocks noGrp="1"/>
          </p:cNvSpPr>
          <p:nvPr>
            <p:ph type="sldNum" sz="quarter" idx="5"/>
          </p:nvPr>
        </p:nvSpPr>
        <p:spPr/>
        <p:txBody>
          <a:bodyPr/>
          <a:lstStyle/>
          <a:p>
            <a:fld id="{D64F2C25-99DC-4E03-B761-F0DD23C54933}" type="slidenum">
              <a:rPr lang="fr-BE" smtClean="0"/>
              <a:t>67</a:t>
            </a:fld>
            <a:endParaRPr lang="fr-BE"/>
          </a:p>
        </p:txBody>
      </p:sp>
    </p:spTree>
    <p:extLst>
      <p:ext uri="{BB962C8B-B14F-4D97-AF65-F5344CB8AC3E}">
        <p14:creationId xmlns:p14="http://schemas.microsoft.com/office/powerpoint/2010/main" val="16037274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68</a:t>
            </a:fld>
            <a:endParaRPr lang="fr-BE"/>
          </a:p>
        </p:txBody>
      </p:sp>
    </p:spTree>
    <p:extLst>
      <p:ext uri="{BB962C8B-B14F-4D97-AF65-F5344CB8AC3E}">
        <p14:creationId xmlns:p14="http://schemas.microsoft.com/office/powerpoint/2010/main" val="3992220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8</a:t>
            </a:fld>
            <a:endParaRPr lang="fr-BE"/>
          </a:p>
        </p:txBody>
      </p:sp>
    </p:spTree>
    <p:extLst>
      <p:ext uri="{BB962C8B-B14F-4D97-AF65-F5344CB8AC3E}">
        <p14:creationId xmlns:p14="http://schemas.microsoft.com/office/powerpoint/2010/main" val="185858081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70</a:t>
            </a:fld>
            <a:endParaRPr lang="fr-BE"/>
          </a:p>
        </p:txBody>
      </p:sp>
    </p:spTree>
    <p:extLst>
      <p:ext uri="{BB962C8B-B14F-4D97-AF65-F5344CB8AC3E}">
        <p14:creationId xmlns:p14="http://schemas.microsoft.com/office/powerpoint/2010/main" val="26262281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71</a:t>
            </a:fld>
            <a:endParaRPr lang="fr-BE"/>
          </a:p>
        </p:txBody>
      </p:sp>
    </p:spTree>
    <p:extLst>
      <p:ext uri="{BB962C8B-B14F-4D97-AF65-F5344CB8AC3E}">
        <p14:creationId xmlns:p14="http://schemas.microsoft.com/office/powerpoint/2010/main" val="19727407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72</a:t>
            </a:fld>
            <a:endParaRPr lang="fr-BE"/>
          </a:p>
        </p:txBody>
      </p:sp>
    </p:spTree>
    <p:extLst>
      <p:ext uri="{BB962C8B-B14F-4D97-AF65-F5344CB8AC3E}">
        <p14:creationId xmlns:p14="http://schemas.microsoft.com/office/powerpoint/2010/main" val="3933071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Aantal AO met gedeeltelijke ongeschiktheid: 2</a:t>
            </a:r>
          </a:p>
          <a:p>
            <a:r>
              <a:rPr lang="nl-BE" dirty="0"/>
              <a:t>Verloren kalenderdagen van AO: 30</a:t>
            </a:r>
          </a:p>
          <a:p>
            <a:r>
              <a:rPr lang="nl-BE" dirty="0"/>
              <a:t>Aantal lichte AO: 3</a:t>
            </a:r>
          </a:p>
          <a:p>
            <a:r>
              <a:rPr lang="nl-BE" dirty="0"/>
              <a:t>Aantal AWO: 4</a:t>
            </a:r>
          </a:p>
          <a:p>
            <a:r>
              <a:rPr lang="nl-BE" dirty="0"/>
              <a:t>Aantal AWO met de dood tot gevolg 0</a:t>
            </a:r>
          </a:p>
          <a:p>
            <a:r>
              <a:rPr lang="nl-BE" dirty="0"/>
              <a:t>Frequentiegraad: 1,08</a:t>
            </a:r>
          </a:p>
          <a:p>
            <a:r>
              <a:rPr lang="nl-BE" dirty="0"/>
              <a:t>Ernstgraad: 0,2</a:t>
            </a:r>
          </a:p>
          <a:p>
            <a:r>
              <a:rPr lang="nl-BE" dirty="0"/>
              <a:t>Globale </a:t>
            </a:r>
            <a:r>
              <a:rPr lang="nl-BE" dirty="0" err="1"/>
              <a:t>ErnstGraad</a:t>
            </a:r>
            <a:r>
              <a:rPr lang="nl-BE" dirty="0"/>
              <a:t>: 0,2</a:t>
            </a:r>
          </a:p>
        </p:txBody>
      </p:sp>
      <p:sp>
        <p:nvSpPr>
          <p:cNvPr id="4" name="Slide Number Placeholder 3"/>
          <p:cNvSpPr>
            <a:spLocks noGrp="1"/>
          </p:cNvSpPr>
          <p:nvPr>
            <p:ph type="sldNum" sz="quarter" idx="5"/>
          </p:nvPr>
        </p:nvSpPr>
        <p:spPr/>
        <p:txBody>
          <a:bodyPr/>
          <a:lstStyle/>
          <a:p>
            <a:fld id="{D64F2C25-99DC-4E03-B761-F0DD23C54933}" type="slidenum">
              <a:rPr lang="fr-BE" smtClean="0"/>
              <a:t>73</a:t>
            </a:fld>
            <a:endParaRPr lang="fr-BE"/>
          </a:p>
        </p:txBody>
      </p:sp>
    </p:spTree>
    <p:extLst>
      <p:ext uri="{BB962C8B-B14F-4D97-AF65-F5344CB8AC3E}">
        <p14:creationId xmlns:p14="http://schemas.microsoft.com/office/powerpoint/2010/main" val="34517968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20000"/>
              </a:lnSpc>
              <a:spcAft>
                <a:spcPts val="30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 </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20000"/>
              </a:lnSpc>
              <a:spcAft>
                <a:spcPts val="300"/>
              </a:spcAft>
              <a:tabLst>
                <a:tab pos="1980565" algn="l"/>
              </a:tabLst>
            </a:pPr>
            <a:r>
              <a:rPr lang="nl-BE" sz="1800" b="1" u="sng" dirty="0" err="1">
                <a:effectLst/>
                <a:latin typeface="Calibri" panose="020F0502020204030204" pitchFamily="34" charset="0"/>
                <a:ea typeface="Calibri" panose="020F0502020204030204" pitchFamily="34" charset="0"/>
                <a:cs typeface="Times New Roman" panose="02020603050405020304" pitchFamily="18" charset="0"/>
              </a:rPr>
              <a:t>Fg</a:t>
            </a:r>
            <a:r>
              <a:rPr lang="nl-BE" sz="1800" b="1" u="sng" dirty="0">
                <a:effectLst/>
                <a:latin typeface="Calibri" panose="020F0502020204030204" pitchFamily="34" charset="0"/>
                <a:ea typeface="Calibri" panose="020F0502020204030204" pitchFamily="34" charset="0"/>
                <a:cs typeface="Times New Roman" panose="02020603050405020304" pitchFamily="18" charset="0"/>
              </a:rPr>
              <a:t> (Frequentiegraad)</a:t>
            </a: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br>
              <a:rPr lang="nl-BE" sz="1800" dirty="0">
                <a:effectLst/>
                <a:latin typeface="Calibri" panose="020F0502020204030204" pitchFamily="34" charset="0"/>
                <a:ea typeface="Calibri" panose="020F0502020204030204" pitchFamily="34" charset="0"/>
                <a:cs typeface="Times New Roman" panose="02020603050405020304" pitchFamily="18" charset="0"/>
              </a:rPr>
            </a:br>
            <a:br>
              <a:rPr lang="nl-BE" sz="1800" dirty="0">
                <a:effectLst/>
                <a:latin typeface="Calibri" panose="020F0502020204030204" pitchFamily="34" charset="0"/>
                <a:ea typeface="Calibri" panose="020F0502020204030204" pitchFamily="34" charset="0"/>
                <a:cs typeface="Times New Roman" panose="02020603050405020304" pitchFamily="18" charset="0"/>
              </a:rPr>
            </a:br>
            <a:r>
              <a:rPr lang="nl-BE" sz="1800" dirty="0">
                <a:effectLst/>
                <a:latin typeface="Calibri" panose="020F0502020204030204" pitchFamily="34" charset="0"/>
                <a:ea typeface="Calibri" panose="020F0502020204030204" pitchFamily="34" charset="0"/>
                <a:cs typeface="Times New Roman" panose="02020603050405020304" pitchFamily="18" charset="0"/>
              </a:rPr>
              <a:t>- Als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Fg</a:t>
            </a:r>
            <a:r>
              <a:rPr lang="nl-BE" sz="1800" dirty="0">
                <a:effectLst/>
                <a:latin typeface="Calibri" panose="020F0502020204030204" pitchFamily="34" charset="0"/>
                <a:ea typeface="Calibri" panose="020F0502020204030204" pitchFamily="34" charset="0"/>
                <a:cs typeface="Times New Roman" panose="02020603050405020304" pitchFamily="18" charset="0"/>
              </a:rPr>
              <a:t> = X komt X overeen met het aantal arbeidsongevallen per jaar op ongeveer 600 werknemers</a:t>
            </a:r>
          </a:p>
          <a:p>
            <a:pPr algn="l">
              <a:lnSpc>
                <a:spcPct val="120000"/>
              </a:lnSpc>
              <a:spcAft>
                <a:spcPts val="300"/>
              </a:spcAft>
              <a:tabLst>
                <a:tab pos="1980565"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   AO met minstens 4 dagen AGR</a:t>
            </a:r>
            <a:br>
              <a:rPr lang="nl-BE" sz="1800" dirty="0">
                <a:effectLst/>
                <a:latin typeface="Calibri" panose="020F0502020204030204" pitchFamily="34" charset="0"/>
                <a:ea typeface="Calibri" panose="020F0502020204030204" pitchFamily="34" charset="0"/>
                <a:cs typeface="Times New Roman" panose="02020603050405020304" pitchFamily="18" charset="0"/>
              </a:rPr>
            </a:br>
            <a:br>
              <a:rPr lang="nl-BE" sz="1800" dirty="0">
                <a:effectLst/>
                <a:latin typeface="Calibri" panose="020F0502020204030204" pitchFamily="34" charset="0"/>
                <a:ea typeface="Calibri" panose="020F0502020204030204" pitchFamily="34" charset="0"/>
                <a:cs typeface="Times New Roman" panose="02020603050405020304" pitchFamily="18" charset="0"/>
              </a:rPr>
            </a:b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Fg</a:t>
            </a:r>
            <a:r>
              <a:rPr lang="nl-BE" sz="1800" dirty="0">
                <a:effectLst/>
                <a:latin typeface="Calibri" panose="020F0502020204030204" pitchFamily="34" charset="0"/>
                <a:ea typeface="Calibri" panose="020F0502020204030204" pitchFamily="34" charset="0"/>
                <a:cs typeface="Times New Roman" panose="02020603050405020304" pitchFamily="18" charset="0"/>
              </a:rPr>
              <a:t> = 100 komt overeen met:	</a:t>
            </a:r>
            <a:r>
              <a:rPr lang="fr-FR"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nl-BE" sz="1800" dirty="0">
                <a:effectLst/>
                <a:latin typeface="Calibri" panose="020F0502020204030204" pitchFamily="34" charset="0"/>
                <a:ea typeface="Calibri" panose="020F0502020204030204" pitchFamily="34" charset="0"/>
                <a:cs typeface="Times New Roman" panose="02020603050405020304" pitchFamily="18" charset="0"/>
              </a:rPr>
              <a:t> 1 op 6 werknemers heeft jaarlijks een arbeidsongeval;</a:t>
            </a:r>
            <a:br>
              <a:rPr lang="nl-BE" sz="1800" dirty="0">
                <a:effectLst/>
                <a:latin typeface="Calibri" panose="020F0502020204030204" pitchFamily="34" charset="0"/>
                <a:ea typeface="Calibri" panose="020F0502020204030204" pitchFamily="34" charset="0"/>
                <a:cs typeface="Times New Roman" panose="02020603050405020304" pitchFamily="18" charset="0"/>
              </a:rPr>
            </a:b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r>
              <a:rPr lang="fr-FR"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nl-BE" sz="1800" dirty="0">
                <a:effectLst/>
                <a:latin typeface="Calibri" panose="020F0502020204030204" pitchFamily="34" charset="0"/>
                <a:ea typeface="Calibri" panose="020F0502020204030204" pitchFamily="34" charset="0"/>
                <a:cs typeface="Times New Roman" panose="02020603050405020304" pitchFamily="18" charset="0"/>
              </a:rPr>
              <a:t> 100 arbeidsongevallen in loopbaan van 15 werknemers;</a:t>
            </a:r>
            <a:br>
              <a:rPr lang="nl-BE" sz="1800" dirty="0">
                <a:effectLst/>
                <a:latin typeface="Calibri" panose="020F0502020204030204" pitchFamily="34" charset="0"/>
                <a:ea typeface="Calibri" panose="020F0502020204030204" pitchFamily="34" charset="0"/>
                <a:cs typeface="Times New Roman" panose="02020603050405020304" pitchFamily="18" charset="0"/>
              </a:rPr>
            </a:b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r>
              <a:rPr lang="fr-FR"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nl-BE" sz="1800" dirty="0">
                <a:effectLst/>
                <a:latin typeface="Calibri" panose="020F0502020204030204" pitchFamily="34" charset="0"/>
                <a:ea typeface="Calibri" panose="020F0502020204030204" pitchFamily="34" charset="0"/>
                <a:cs typeface="Times New Roman" panose="02020603050405020304" pitchFamily="18" charset="0"/>
              </a:rPr>
              <a:t> 7 arbeidsongevallen per werknemer in loopbaan van 40 jaar</a:t>
            </a:r>
          </a:p>
          <a:p>
            <a:pPr algn="l">
              <a:lnSpc>
                <a:spcPct val="120000"/>
              </a:lnSpc>
              <a:spcAft>
                <a:spcPts val="300"/>
              </a:spcAft>
              <a:tabLst>
                <a:tab pos="1980565"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p>
          <a:p>
            <a:pPr algn="l">
              <a:lnSpc>
                <a:spcPct val="120000"/>
              </a:lnSpc>
              <a:spcAft>
                <a:spcPts val="300"/>
              </a:spcAft>
              <a:tabLst>
                <a:tab pos="1980565" algn="l"/>
              </a:tabLst>
            </a:pPr>
            <a:r>
              <a:rPr lang="nl-BE" sz="1800" b="1" u="sng" dirty="0" err="1">
                <a:effectLst/>
                <a:latin typeface="Calibri" panose="020F0502020204030204" pitchFamily="34" charset="0"/>
                <a:ea typeface="Calibri" panose="020F0502020204030204" pitchFamily="34" charset="0"/>
                <a:cs typeface="Times New Roman" panose="02020603050405020304" pitchFamily="18" charset="0"/>
              </a:rPr>
              <a:t>Egw</a:t>
            </a:r>
            <a:r>
              <a:rPr lang="nl-BE" sz="1800" b="1" u="sng" dirty="0">
                <a:effectLst/>
                <a:latin typeface="Calibri" panose="020F0502020204030204" pitchFamily="34" charset="0"/>
                <a:ea typeface="Calibri" panose="020F0502020204030204" pitchFamily="34" charset="0"/>
                <a:cs typeface="Times New Roman" panose="02020603050405020304" pitchFamily="18" charset="0"/>
              </a:rPr>
              <a:t> (Werkelijke ernstgraad)</a:t>
            </a:r>
            <a:br>
              <a:rPr lang="nl-BE" sz="1800" dirty="0">
                <a:effectLst/>
                <a:latin typeface="Calibri" panose="020F0502020204030204" pitchFamily="34" charset="0"/>
                <a:ea typeface="Calibri" panose="020F0502020204030204" pitchFamily="34" charset="0"/>
                <a:cs typeface="Times New Roman" panose="02020603050405020304" pitchFamily="18" charset="0"/>
              </a:rPr>
            </a:br>
            <a:br>
              <a:rPr lang="nl-BE" sz="1800" dirty="0">
                <a:effectLst/>
                <a:latin typeface="Calibri" panose="020F0502020204030204" pitchFamily="34" charset="0"/>
                <a:ea typeface="Calibri" panose="020F0502020204030204" pitchFamily="34" charset="0"/>
                <a:cs typeface="Times New Roman" panose="02020603050405020304" pitchFamily="18" charset="0"/>
              </a:rPr>
            </a:b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Egw</a:t>
            </a:r>
            <a:r>
              <a:rPr lang="nl-BE" sz="1800" dirty="0">
                <a:effectLst/>
                <a:latin typeface="Calibri" panose="020F0502020204030204" pitchFamily="34" charset="0"/>
                <a:ea typeface="Calibri" panose="020F0502020204030204" pitchFamily="34" charset="0"/>
                <a:cs typeface="Times New Roman" panose="02020603050405020304" pitchFamily="18" charset="0"/>
              </a:rPr>
              <a:t> = 1 komt overeen met : 1,5 dagen afwezigheid per jaar voor alle werknemers.   </a:t>
            </a:r>
          </a:p>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74</a:t>
            </a:fld>
            <a:endParaRPr lang="fr-BE"/>
          </a:p>
        </p:txBody>
      </p:sp>
    </p:spTree>
    <p:extLst>
      <p:ext uri="{BB962C8B-B14F-4D97-AF65-F5344CB8AC3E}">
        <p14:creationId xmlns:p14="http://schemas.microsoft.com/office/powerpoint/2010/main" val="13791425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lnSpc>
                <a:spcPct val="120000"/>
              </a:lnSpc>
              <a:spcAft>
                <a:spcPts val="300"/>
              </a:spcAft>
              <a:tabLst>
                <a:tab pos="1980565" algn="l"/>
              </a:tabLst>
            </a:pPr>
            <a:r>
              <a:rPr lang="nl-BE" sz="1200" b="1" u="sng" dirty="0" err="1">
                <a:effectLst/>
                <a:latin typeface="Calibri" panose="020F0502020204030204" pitchFamily="34" charset="0"/>
                <a:ea typeface="Calibri" panose="020F0502020204030204" pitchFamily="34" charset="0"/>
                <a:cs typeface="Times New Roman" panose="02020603050405020304" pitchFamily="18" charset="0"/>
              </a:rPr>
              <a:t>Fg</a:t>
            </a:r>
            <a:r>
              <a:rPr lang="nl-BE" sz="1200" b="1" u="sng" dirty="0">
                <a:effectLst/>
                <a:latin typeface="Calibri" panose="020F0502020204030204" pitchFamily="34" charset="0"/>
                <a:ea typeface="Calibri" panose="020F0502020204030204" pitchFamily="34" charset="0"/>
                <a:cs typeface="Times New Roman" panose="02020603050405020304" pitchFamily="18" charset="0"/>
              </a:rPr>
              <a:t> (Frequentiegraad)</a:t>
            </a:r>
            <a:r>
              <a:rPr lang="nl-BE" sz="1200" dirty="0">
                <a:effectLst/>
                <a:latin typeface="Calibri" panose="020F0502020204030204" pitchFamily="34" charset="0"/>
                <a:ea typeface="Calibri" panose="020F0502020204030204" pitchFamily="34" charset="0"/>
                <a:cs typeface="Times New Roman" panose="02020603050405020304" pitchFamily="18" charset="0"/>
              </a:rPr>
              <a:t> </a:t>
            </a:r>
            <a:br>
              <a:rPr lang="nl-BE" sz="1200" dirty="0">
                <a:effectLst/>
                <a:latin typeface="Calibri" panose="020F0502020204030204" pitchFamily="34" charset="0"/>
                <a:ea typeface="Calibri" panose="020F0502020204030204" pitchFamily="34" charset="0"/>
                <a:cs typeface="Times New Roman" panose="02020603050405020304" pitchFamily="18" charset="0"/>
              </a:rPr>
            </a:br>
            <a:br>
              <a:rPr lang="nl-BE" sz="1200" dirty="0">
                <a:effectLst/>
                <a:latin typeface="Calibri" panose="020F0502020204030204" pitchFamily="34" charset="0"/>
                <a:ea typeface="Calibri" panose="020F0502020204030204" pitchFamily="34" charset="0"/>
                <a:cs typeface="Times New Roman" panose="02020603050405020304" pitchFamily="18" charset="0"/>
              </a:rPr>
            </a:br>
            <a:r>
              <a:rPr lang="nl-BE" sz="1200" dirty="0">
                <a:effectLst/>
                <a:latin typeface="Calibri" panose="020F0502020204030204" pitchFamily="34" charset="0"/>
                <a:ea typeface="Calibri" panose="020F0502020204030204" pitchFamily="34" charset="0"/>
                <a:cs typeface="Times New Roman" panose="02020603050405020304" pitchFamily="18" charset="0"/>
              </a:rPr>
              <a:t>- Als </a:t>
            </a:r>
            <a:r>
              <a:rPr lang="nl-BE" sz="1200" dirty="0" err="1">
                <a:effectLst/>
                <a:latin typeface="Calibri" panose="020F0502020204030204" pitchFamily="34" charset="0"/>
                <a:ea typeface="Calibri" panose="020F0502020204030204" pitchFamily="34" charset="0"/>
                <a:cs typeface="Times New Roman" panose="02020603050405020304" pitchFamily="18" charset="0"/>
              </a:rPr>
              <a:t>Fg</a:t>
            </a:r>
            <a:r>
              <a:rPr lang="nl-BE" sz="1200" dirty="0">
                <a:effectLst/>
                <a:latin typeface="Calibri" panose="020F0502020204030204" pitchFamily="34" charset="0"/>
                <a:ea typeface="Calibri" panose="020F0502020204030204" pitchFamily="34" charset="0"/>
                <a:cs typeface="Times New Roman" panose="02020603050405020304" pitchFamily="18" charset="0"/>
              </a:rPr>
              <a:t> = X komt X overeen met het aantal arbeidsongevallen per jaar op ongeveer 600 werknemers</a:t>
            </a:r>
          </a:p>
          <a:p>
            <a:pPr algn="l">
              <a:lnSpc>
                <a:spcPct val="120000"/>
              </a:lnSpc>
              <a:spcAft>
                <a:spcPts val="300"/>
              </a:spcAft>
              <a:tabLst>
                <a:tab pos="1980565" algn="l"/>
              </a:tabLst>
            </a:pPr>
            <a:r>
              <a:rPr lang="nl-BE" sz="1200" dirty="0">
                <a:effectLst/>
                <a:latin typeface="Calibri" panose="020F0502020204030204" pitchFamily="34" charset="0"/>
                <a:ea typeface="Calibri" panose="020F0502020204030204" pitchFamily="34" charset="0"/>
                <a:cs typeface="Times New Roman" panose="02020603050405020304" pitchFamily="18" charset="0"/>
              </a:rPr>
              <a:t>   AO met minstens 4 dagen AGR</a:t>
            </a:r>
            <a:br>
              <a:rPr lang="nl-BE" sz="1200" dirty="0">
                <a:effectLst/>
                <a:latin typeface="Calibri" panose="020F0502020204030204" pitchFamily="34" charset="0"/>
                <a:ea typeface="Calibri" panose="020F0502020204030204" pitchFamily="34" charset="0"/>
                <a:cs typeface="Times New Roman" panose="02020603050405020304" pitchFamily="18" charset="0"/>
              </a:rPr>
            </a:br>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75</a:t>
            </a:fld>
            <a:endParaRPr lang="fr-BE"/>
          </a:p>
        </p:txBody>
      </p:sp>
    </p:spTree>
    <p:extLst>
      <p:ext uri="{BB962C8B-B14F-4D97-AF65-F5344CB8AC3E}">
        <p14:creationId xmlns:p14="http://schemas.microsoft.com/office/powerpoint/2010/main" val="41533044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77</a:t>
            </a:fld>
            <a:endParaRPr lang="fr-BE"/>
          </a:p>
        </p:txBody>
      </p:sp>
    </p:spTree>
    <p:extLst>
      <p:ext uri="{BB962C8B-B14F-4D97-AF65-F5344CB8AC3E}">
        <p14:creationId xmlns:p14="http://schemas.microsoft.com/office/powerpoint/2010/main" val="322194036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sz="1200" b="1" u="sng" dirty="0" err="1">
                <a:effectLst/>
                <a:latin typeface="Calibri" panose="020F0502020204030204" pitchFamily="34" charset="0"/>
                <a:ea typeface="Calibri" panose="020F0502020204030204" pitchFamily="34" charset="0"/>
                <a:cs typeface="Times New Roman" panose="02020603050405020304" pitchFamily="18" charset="0"/>
              </a:rPr>
              <a:t>Egw</a:t>
            </a:r>
            <a:r>
              <a:rPr lang="nl-BE" sz="1200" b="1" u="sng" dirty="0">
                <a:effectLst/>
                <a:latin typeface="Calibri" panose="020F0502020204030204" pitchFamily="34" charset="0"/>
                <a:ea typeface="Calibri" panose="020F0502020204030204" pitchFamily="34" charset="0"/>
                <a:cs typeface="Times New Roman" panose="02020603050405020304" pitchFamily="18" charset="0"/>
              </a:rPr>
              <a:t> (Werkelijke ernstgraad)</a:t>
            </a:r>
            <a:br>
              <a:rPr lang="nl-BE" sz="1200" dirty="0">
                <a:effectLst/>
                <a:latin typeface="Calibri" panose="020F0502020204030204" pitchFamily="34" charset="0"/>
                <a:ea typeface="Calibri" panose="020F0502020204030204" pitchFamily="34" charset="0"/>
                <a:cs typeface="Times New Roman" panose="02020603050405020304" pitchFamily="18" charset="0"/>
              </a:rPr>
            </a:br>
            <a:br>
              <a:rPr lang="nl-BE" sz="1200" dirty="0">
                <a:effectLst/>
                <a:latin typeface="Calibri" panose="020F0502020204030204" pitchFamily="34" charset="0"/>
                <a:ea typeface="Calibri" panose="020F0502020204030204" pitchFamily="34" charset="0"/>
                <a:cs typeface="Times New Roman" panose="02020603050405020304" pitchFamily="18" charset="0"/>
              </a:rPr>
            </a:br>
            <a:r>
              <a:rPr lang="nl-BE" sz="1200" dirty="0">
                <a:effectLst/>
                <a:latin typeface="Calibri" panose="020F0502020204030204" pitchFamily="34" charset="0"/>
                <a:ea typeface="Calibri" panose="020F0502020204030204" pitchFamily="34" charset="0"/>
                <a:cs typeface="Times New Roman" panose="02020603050405020304" pitchFamily="18" charset="0"/>
              </a:rPr>
              <a:t>- </a:t>
            </a:r>
            <a:r>
              <a:rPr lang="nl-BE" sz="1200" dirty="0" err="1">
                <a:effectLst/>
                <a:latin typeface="Calibri" panose="020F0502020204030204" pitchFamily="34" charset="0"/>
                <a:ea typeface="Calibri" panose="020F0502020204030204" pitchFamily="34" charset="0"/>
                <a:cs typeface="Times New Roman" panose="02020603050405020304" pitchFamily="18" charset="0"/>
              </a:rPr>
              <a:t>Egw</a:t>
            </a:r>
            <a:r>
              <a:rPr lang="nl-BE" sz="1200" dirty="0">
                <a:effectLst/>
                <a:latin typeface="Calibri" panose="020F0502020204030204" pitchFamily="34" charset="0"/>
                <a:ea typeface="Calibri" panose="020F0502020204030204" pitchFamily="34" charset="0"/>
                <a:cs typeface="Times New Roman" panose="02020603050405020304" pitchFamily="18" charset="0"/>
              </a:rPr>
              <a:t> = 1 komt overeen met : 1,5 dagen afwezigheid per jaar voor alle werknemers.   </a:t>
            </a:r>
          </a:p>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79</a:t>
            </a:fld>
            <a:endParaRPr lang="fr-BE"/>
          </a:p>
        </p:txBody>
      </p:sp>
    </p:spTree>
    <p:extLst>
      <p:ext uri="{BB962C8B-B14F-4D97-AF65-F5344CB8AC3E}">
        <p14:creationId xmlns:p14="http://schemas.microsoft.com/office/powerpoint/2010/main" val="244385661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In het jaarverslag zijn de getallen betreffende de arbeidswegongevallen met de dood tot gevolg foutief.</a:t>
            </a:r>
          </a:p>
          <a:p>
            <a:r>
              <a:rPr lang="nl-BE" dirty="0"/>
              <a:t>Deze zijn voor alle jaren 0</a:t>
            </a:r>
          </a:p>
        </p:txBody>
      </p:sp>
      <p:sp>
        <p:nvSpPr>
          <p:cNvPr id="4" name="Slide Number Placeholder 3"/>
          <p:cNvSpPr>
            <a:spLocks noGrp="1"/>
          </p:cNvSpPr>
          <p:nvPr>
            <p:ph type="sldNum" sz="quarter" idx="5"/>
          </p:nvPr>
        </p:nvSpPr>
        <p:spPr/>
        <p:txBody>
          <a:bodyPr/>
          <a:lstStyle/>
          <a:p>
            <a:fld id="{D64F2C25-99DC-4E03-B761-F0DD23C54933}" type="slidenum">
              <a:rPr lang="fr-BE" smtClean="0"/>
              <a:t>81</a:t>
            </a:fld>
            <a:endParaRPr lang="fr-BE"/>
          </a:p>
        </p:txBody>
      </p:sp>
    </p:spTree>
    <p:extLst>
      <p:ext uri="{BB962C8B-B14F-4D97-AF65-F5344CB8AC3E}">
        <p14:creationId xmlns:p14="http://schemas.microsoft.com/office/powerpoint/2010/main" val="19529231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82</a:t>
            </a:fld>
            <a:endParaRPr lang="fr-BE"/>
          </a:p>
        </p:txBody>
      </p:sp>
    </p:spTree>
    <p:extLst>
      <p:ext uri="{BB962C8B-B14F-4D97-AF65-F5344CB8AC3E}">
        <p14:creationId xmlns:p14="http://schemas.microsoft.com/office/powerpoint/2010/main" val="606933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15</a:t>
            </a:fld>
            <a:endParaRPr lang="fr-BE"/>
          </a:p>
        </p:txBody>
      </p:sp>
    </p:spTree>
    <p:extLst>
      <p:ext uri="{BB962C8B-B14F-4D97-AF65-F5344CB8AC3E}">
        <p14:creationId xmlns:p14="http://schemas.microsoft.com/office/powerpoint/2010/main" val="41749786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83</a:t>
            </a:fld>
            <a:endParaRPr lang="fr-BE"/>
          </a:p>
        </p:txBody>
      </p:sp>
    </p:spTree>
    <p:extLst>
      <p:ext uri="{BB962C8B-B14F-4D97-AF65-F5344CB8AC3E}">
        <p14:creationId xmlns:p14="http://schemas.microsoft.com/office/powerpoint/2010/main" val="40782930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87</a:t>
            </a:fld>
            <a:endParaRPr lang="fr-BE"/>
          </a:p>
        </p:txBody>
      </p:sp>
    </p:spTree>
    <p:extLst>
      <p:ext uri="{BB962C8B-B14F-4D97-AF65-F5344CB8AC3E}">
        <p14:creationId xmlns:p14="http://schemas.microsoft.com/office/powerpoint/2010/main" val="251385452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89</a:t>
            </a:fld>
            <a:endParaRPr lang="fr-BE"/>
          </a:p>
        </p:txBody>
      </p:sp>
    </p:spTree>
    <p:extLst>
      <p:ext uri="{BB962C8B-B14F-4D97-AF65-F5344CB8AC3E}">
        <p14:creationId xmlns:p14="http://schemas.microsoft.com/office/powerpoint/2010/main" val="189323761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90</a:t>
            </a:fld>
            <a:endParaRPr lang="fr-BE"/>
          </a:p>
        </p:txBody>
      </p:sp>
    </p:spTree>
    <p:extLst>
      <p:ext uri="{BB962C8B-B14F-4D97-AF65-F5344CB8AC3E}">
        <p14:creationId xmlns:p14="http://schemas.microsoft.com/office/powerpoint/2010/main" val="27636789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17</a:t>
            </a:fld>
            <a:endParaRPr lang="fr-BE"/>
          </a:p>
        </p:txBody>
      </p:sp>
    </p:spTree>
    <p:extLst>
      <p:ext uri="{BB962C8B-B14F-4D97-AF65-F5344CB8AC3E}">
        <p14:creationId xmlns:p14="http://schemas.microsoft.com/office/powerpoint/2010/main" val="17638256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Eenheden die nog niet bevestigd hebben dienen dit ASAP te doen</a:t>
            </a:r>
          </a:p>
          <a:p>
            <a:r>
              <a:rPr lang="nl-BE" dirty="0"/>
              <a:t>De verslagen van ACOS STRAT en NKD werden waarschijnlijk niet opgeslagen op onze N-drive en zijn waarschijnlijk niet meer beschikbaar.</a:t>
            </a:r>
          </a:p>
          <a:p>
            <a:r>
              <a:rPr lang="nl-BE" dirty="0"/>
              <a:t>Er zijn in deze slide geen linken naar de pdf-icoontjes.</a:t>
            </a:r>
          </a:p>
        </p:txBody>
      </p:sp>
      <p:sp>
        <p:nvSpPr>
          <p:cNvPr id="4" name="Slide Number Placeholder 3"/>
          <p:cNvSpPr>
            <a:spLocks noGrp="1"/>
          </p:cNvSpPr>
          <p:nvPr>
            <p:ph type="sldNum" sz="quarter" idx="5"/>
          </p:nvPr>
        </p:nvSpPr>
        <p:spPr/>
        <p:txBody>
          <a:bodyPr/>
          <a:lstStyle/>
          <a:p>
            <a:fld id="{D64F2C25-99DC-4E03-B761-F0DD23C54933}" type="slidenum">
              <a:rPr lang="fr-BE" smtClean="0"/>
              <a:t>23</a:t>
            </a:fld>
            <a:endParaRPr lang="fr-BE"/>
          </a:p>
        </p:txBody>
      </p:sp>
    </p:spTree>
    <p:extLst>
      <p:ext uri="{BB962C8B-B14F-4D97-AF65-F5344CB8AC3E}">
        <p14:creationId xmlns:p14="http://schemas.microsoft.com/office/powerpoint/2010/main" val="19866218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24</a:t>
            </a:fld>
            <a:endParaRPr lang="fr-BE"/>
          </a:p>
        </p:txBody>
      </p:sp>
    </p:spTree>
    <p:extLst>
      <p:ext uri="{BB962C8B-B14F-4D97-AF65-F5344CB8AC3E}">
        <p14:creationId xmlns:p14="http://schemas.microsoft.com/office/powerpoint/2010/main" val="42058378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26</a:t>
            </a:fld>
            <a:endParaRPr lang="fr-BE"/>
          </a:p>
        </p:txBody>
      </p:sp>
    </p:spTree>
    <p:extLst>
      <p:ext uri="{BB962C8B-B14F-4D97-AF65-F5344CB8AC3E}">
        <p14:creationId xmlns:p14="http://schemas.microsoft.com/office/powerpoint/2010/main" val="31682727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28</a:t>
            </a:fld>
            <a:endParaRPr lang="fr-BE"/>
          </a:p>
        </p:txBody>
      </p:sp>
    </p:spTree>
    <p:extLst>
      <p:ext uri="{BB962C8B-B14F-4D97-AF65-F5344CB8AC3E}">
        <p14:creationId xmlns:p14="http://schemas.microsoft.com/office/powerpoint/2010/main" val="11801219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a:p>
        </p:txBody>
      </p:sp>
      <p:pic>
        <p:nvPicPr>
          <p:cNvPr id="7" name="Picture 6" descr="Picture 6"/>
          <p:cNvPicPr>
            <a:picLocks noChangeAspect="1"/>
          </p:cNvPicPr>
          <p:nvPr userDrawn="1"/>
        </p:nvPicPr>
        <p:blipFill>
          <a:blip r:embed="rId2"/>
          <a:stretch>
            <a:fillRect/>
          </a:stretch>
        </p:blipFill>
        <p:spPr>
          <a:xfrm>
            <a:off x="1522" y="-2275"/>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kern="0" baseline="0">
                <a:solidFill>
                  <a:srgbClr val="F5F1E9"/>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4" name="Text Placeholder 18"/>
          <p:cNvSpPr>
            <a:spLocks noGrp="1"/>
          </p:cNvSpPr>
          <p:nvPr>
            <p:ph type="body" sz="quarter" idx="16" hasCustomPrompt="1"/>
          </p:nvPr>
        </p:nvSpPr>
        <p:spPr>
          <a:xfrm>
            <a:off x="376962" y="1186891"/>
            <a:ext cx="8220788" cy="245463"/>
          </a:xfrm>
          <a:prstGeom prst="rect">
            <a:avLst/>
          </a:prstGeom>
        </p:spPr>
        <p:txBody>
          <a:bodyPr/>
          <a:lstStyle>
            <a:lvl1pPr marL="0" indent="0">
              <a:buNone/>
              <a:defRPr sz="1100" b="0" i="0" cap="none" spc="300" baseline="0">
                <a:solidFill>
                  <a:schemeClr val="bg1"/>
                </a:solidFill>
                <a:latin typeface="Palanquin Regular" panose="020B0004020203020204" pitchFamily="34" charset="0"/>
              </a:defRPr>
            </a:lvl1pPr>
          </a:lstStyle>
          <a:p>
            <a:pPr lvl="0"/>
            <a:r>
              <a:rPr lang="fr-BE" dirty="0"/>
              <a:t>Day </a:t>
            </a:r>
            <a:r>
              <a:rPr lang="fr-BE" dirty="0" err="1"/>
              <a:t>Month</a:t>
            </a:r>
            <a:r>
              <a:rPr lang="fr-BE" dirty="0"/>
              <a:t> </a:t>
            </a:r>
            <a:r>
              <a:rPr lang="fr-BE" dirty="0" err="1"/>
              <a:t>Year</a:t>
            </a:r>
            <a:endParaRPr lang="fr-BE" dirty="0"/>
          </a:p>
        </p:txBody>
      </p:sp>
      <p:sp>
        <p:nvSpPr>
          <p:cNvPr id="13" name="Rectangle 6">
            <a:extLst>
              <a:ext uri="{FF2B5EF4-FFF2-40B4-BE49-F238E27FC236}">
                <a16:creationId xmlns:a16="http://schemas.microsoft.com/office/drawing/2014/main" id="{4F9F5938-E2C8-BC4B-A548-3C47C2F9BF03}"/>
              </a:ext>
            </a:extLst>
          </p:cNvPr>
          <p:cNvSpPr/>
          <p:nvPr userDrawn="1"/>
        </p:nvSpPr>
        <p:spPr>
          <a:xfrm>
            <a:off x="475512" y="1016332"/>
            <a:ext cx="496039" cy="45720"/>
          </a:xfrm>
          <a:prstGeom prst="rect">
            <a:avLst/>
          </a:prstGeom>
          <a:solidFill>
            <a:srgbClr val="FFFFFF"/>
          </a:solidFill>
          <a:ln w="12700">
            <a:miter lim="400000"/>
          </a:ln>
        </p:spPr>
        <p:txBody>
          <a:bodyPr lIns="45719" rIns="45719" anchor="ctr"/>
          <a:lstStyle/>
          <a:p>
            <a:pPr algn="ctr">
              <a:defRPr sz="2200">
                <a:solidFill>
                  <a:srgbClr val="FFFFFF"/>
                </a:solidFill>
              </a:defRPr>
            </a:pPr>
            <a:endParaRPr/>
          </a:p>
        </p:txBody>
      </p:sp>
      <p:sp>
        <p:nvSpPr>
          <p:cNvPr id="3" name="Text Placeholder 2"/>
          <p:cNvSpPr>
            <a:spLocks noGrp="1"/>
          </p:cNvSpPr>
          <p:nvPr>
            <p:ph type="body" sz="quarter" idx="17" hasCustomPrompt="1"/>
          </p:nvPr>
        </p:nvSpPr>
        <p:spPr>
          <a:xfrm>
            <a:off x="376962" y="436595"/>
            <a:ext cx="8233638" cy="198253"/>
          </a:xfrm>
        </p:spPr>
        <p:txBody>
          <a:bodyPr>
            <a:noAutofit/>
          </a:bodyPr>
          <a:lstStyle>
            <a:lvl1pPr>
              <a:defRPr sz="1300" cap="all" spc="300" baseline="0">
                <a:solidFill>
                  <a:schemeClr val="bg1"/>
                </a:solidFill>
                <a:latin typeface="Palanquin Bold" panose="020B0004020203020204" pitchFamily="34" charset="0"/>
              </a:defRPr>
            </a:lvl1pPr>
          </a:lstStyle>
          <a:p>
            <a:pPr lvl="0"/>
            <a:r>
              <a:rPr lang="en-US" dirty="0"/>
              <a:t>department</a:t>
            </a:r>
            <a:endParaRPr lang="fr-BE" dirty="0"/>
          </a:p>
        </p:txBody>
      </p:sp>
      <p:sp>
        <p:nvSpPr>
          <p:cNvPr id="18" name="Text Placeholder 2"/>
          <p:cNvSpPr>
            <a:spLocks noGrp="1"/>
          </p:cNvSpPr>
          <p:nvPr>
            <p:ph type="body" sz="quarter" idx="18" hasCustomPrompt="1"/>
          </p:nvPr>
        </p:nvSpPr>
        <p:spPr>
          <a:xfrm>
            <a:off x="376962" y="653898"/>
            <a:ext cx="8220788" cy="237595"/>
          </a:xfrm>
        </p:spPr>
        <p:txBody>
          <a:bodyPr>
            <a:noAutofit/>
          </a:bodyPr>
          <a:lstStyle>
            <a:lvl1pPr>
              <a:defRPr sz="1300" cap="all" spc="300" baseline="0">
                <a:solidFill>
                  <a:schemeClr val="bg1"/>
                </a:solidFill>
                <a:latin typeface="Palanquin Regular" panose="020B0004020203020204" pitchFamily="34" charset="0"/>
              </a:defRPr>
            </a:lvl1pPr>
          </a:lstStyle>
          <a:p>
            <a:pPr lvl="0"/>
            <a:r>
              <a:rPr lang="en-US" dirty="0"/>
              <a:t>RANK - name</a:t>
            </a:r>
            <a:endParaRPr lang="fr-BE" dirty="0"/>
          </a:p>
        </p:txBody>
      </p:sp>
      <p:pic>
        <p:nvPicPr>
          <p:cNvPr id="12"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1711455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0" name="Slide Number Placeholder 5"/>
          <p:cNvSpPr txBox="1">
            <a:spLocks/>
          </p:cNvSpPr>
          <p:nvPr userDrawn="1"/>
        </p:nvSpPr>
        <p:spPr>
          <a:xfrm>
            <a:off x="8763000" y="65087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a:p>
        </p:txBody>
      </p:sp>
      <p:pic>
        <p:nvPicPr>
          <p:cNvPr id="7" name="Picture 6" descr="Picture 6"/>
          <p:cNvPicPr>
            <a:picLocks noChangeAspect="1"/>
          </p:cNvPicPr>
          <p:nvPr userDrawn="1"/>
        </p:nvPicPr>
        <p:blipFill>
          <a:blip r:embed="rId2"/>
          <a:stretch>
            <a:fillRect/>
          </a:stretch>
        </p:blipFill>
        <p:spPr>
          <a:xfrm>
            <a:off x="1522" y="-2275"/>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rgbClr val="F5F1E9"/>
                </a:solidFill>
                <a:latin typeface="Palanquin Bold"/>
                <a:ea typeface="Palanquin Bold"/>
                <a:cs typeface="Palanquin Bold"/>
                <a:sym typeface="Palanquin Bold"/>
              </a:defRPr>
            </a:lvl1pPr>
          </a:lstStyle>
          <a:p>
            <a:r>
              <a:rPr lang="fr-BE" dirty="0"/>
              <a:t>Questions</a:t>
            </a:r>
            <a:endParaRPr dirty="0"/>
          </a:p>
        </p:txBody>
      </p:sp>
      <p:pic>
        <p:nvPicPr>
          <p:cNvPr id="12"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2777798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15" name="Picture 2" descr="Picture 2"/>
          <p:cNvPicPr>
            <a:picLocks noChangeAspect="1"/>
          </p:cNvPicPr>
          <p:nvPr userDrawn="1"/>
        </p:nvPicPr>
        <p:blipFill>
          <a:blip r:embed="rId2"/>
          <a:stretch>
            <a:fillRect/>
          </a:stretch>
        </p:blipFill>
        <p:spPr>
          <a:xfrm>
            <a:off x="0" y="858"/>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rgbClr val="F5F1E9"/>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6" name="Text Placeholder 2">
            <a:extLst>
              <a:ext uri="{FF2B5EF4-FFF2-40B4-BE49-F238E27FC236}">
                <a16:creationId xmlns:a16="http://schemas.microsoft.com/office/drawing/2014/main" id="{35B39D68-2118-624A-A3D1-0FC50A3053DD}"/>
              </a:ext>
            </a:extLst>
          </p:cNvPr>
          <p:cNvSpPr>
            <a:spLocks noGrp="1"/>
          </p:cNvSpPr>
          <p:nvPr>
            <p:ph type="body" sz="quarter" idx="14" hasCustomPrompt="1"/>
          </p:nvPr>
        </p:nvSpPr>
        <p:spPr>
          <a:xfrm>
            <a:off x="352162" y="5901969"/>
            <a:ext cx="2115219" cy="956032"/>
          </a:xfrm>
          <a:prstGeom prst="rect">
            <a:avLst/>
          </a:prstGeom>
        </p:spPr>
        <p:txBody>
          <a:bodyPr/>
          <a:lstStyle>
            <a:lvl1pPr marL="0" marR="0" indent="0" algn="l" defTabSz="914400" rtl="0" fontAlgn="auto" latinLnBrk="0" hangingPunct="0">
              <a:lnSpc>
                <a:spcPct val="100000"/>
              </a:lnSpc>
              <a:spcBef>
                <a:spcPts val="0"/>
              </a:spcBef>
              <a:spcAft>
                <a:spcPts val="0"/>
              </a:spcAft>
              <a:buClrTx/>
              <a:buSzTx/>
              <a:buFontTx/>
              <a:buNone/>
              <a:tabLst/>
              <a:defRPr kumimoji="0" lang="nl-NL" sz="3000" b="0" i="0" u="none" strike="noStrike" cap="none" spc="0" normalizeH="0" baseline="0" dirty="0">
                <a:ln>
                  <a:noFill/>
                </a:ln>
                <a:solidFill>
                  <a:srgbClr val="1A4652"/>
                </a:solidFill>
                <a:effectLst/>
                <a:uFillTx/>
                <a:latin typeface="Palanquin Bold"/>
                <a:ea typeface="Palanquin Bold"/>
                <a:cs typeface="Palanquin Bold"/>
                <a:sym typeface="Palanquin Bold"/>
              </a:defRPr>
            </a:lvl1pPr>
          </a:lstStyle>
          <a:p>
            <a:pPr lvl="0"/>
            <a:r>
              <a:rPr lang="en-US" dirty="0"/>
              <a:t>SUBTITLE</a:t>
            </a:r>
            <a:endParaRPr lang="nl-NL" dirty="0"/>
          </a:p>
        </p:txBody>
      </p:sp>
      <p:pic>
        <p:nvPicPr>
          <p:cNvPr id="10"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3481247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2">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10" name="Picture 4" descr="Picture 4"/>
          <p:cNvPicPr>
            <a:picLocks noChangeAspect="1"/>
          </p:cNvPicPr>
          <p:nvPr userDrawn="1"/>
        </p:nvPicPr>
        <p:blipFill>
          <a:blip r:embed="rId2"/>
          <a:stretch>
            <a:fillRect/>
          </a:stretch>
        </p:blipFill>
        <p:spPr>
          <a:xfrm>
            <a:off x="761" y="427"/>
            <a:ext cx="12190478" cy="6857144"/>
          </a:xfrm>
          <a:prstGeom prst="rect">
            <a:avLst/>
          </a:prstGeom>
          <a:ln w="12700">
            <a:miter lim="400000"/>
          </a:ln>
        </p:spPr>
      </p:pic>
      <p:sp>
        <p:nvSpPr>
          <p:cNvPr id="12" name="Rectangle 6"/>
          <p:cNvSpPr/>
          <p:nvPr userDrawn="1"/>
        </p:nvSpPr>
        <p:spPr>
          <a:xfrm>
            <a:off x="0" y="5286373"/>
            <a:ext cx="220574" cy="519114"/>
          </a:xfrm>
          <a:prstGeom prst="rect">
            <a:avLst/>
          </a:prstGeom>
          <a:solidFill>
            <a:srgbClr val="1A4652"/>
          </a:solidFill>
          <a:ln w="12700">
            <a:miter lim="400000"/>
          </a:ln>
        </p:spPr>
        <p:txBody>
          <a:bodyPr lIns="45719" rIns="45719" anchor="ctr"/>
          <a:lstStyle/>
          <a:p>
            <a:pPr algn="just">
              <a:defRPr>
                <a:solidFill>
                  <a:srgbClr val="FFFFFF"/>
                </a:solidFill>
              </a:defRPr>
            </a:pPr>
            <a:endParaRPr/>
          </a:p>
        </p:txBody>
      </p:sp>
      <p:sp>
        <p:nvSpPr>
          <p:cNvPr id="14" name="TextBox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baseline="0">
                <a:solidFill>
                  <a:srgbClr val="1A4652"/>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pic>
        <p:nvPicPr>
          <p:cNvPr id="7" name="Picture 7" descr="Picture 7"/>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2176371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verview Slide ">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14" hasCustomPrompt="1"/>
          </p:nvPr>
        </p:nvSpPr>
        <p:spPr>
          <a:xfrm>
            <a:off x="1959338" y="2315675"/>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Introduction</a:t>
            </a:r>
            <a:endParaRPr dirty="0"/>
          </a:p>
        </p:txBody>
      </p:sp>
      <p:sp>
        <p:nvSpPr>
          <p:cNvPr id="14" name="TextBox 9">
            <a:extLst>
              <a:ext uri="{FF2B5EF4-FFF2-40B4-BE49-F238E27FC236}">
                <a16:creationId xmlns:a16="http://schemas.microsoft.com/office/drawing/2014/main" id="{E14C724D-8150-584E-B310-03760B61CF59}"/>
              </a:ext>
            </a:extLst>
          </p:cNvPr>
          <p:cNvSpPr txBox="1">
            <a:spLocks noGrp="1"/>
          </p:cNvSpPr>
          <p:nvPr>
            <p:ph type="body" sz="quarter" idx="15" hasCustomPrompt="1"/>
          </p:nvPr>
        </p:nvSpPr>
        <p:spPr>
          <a:xfrm>
            <a:off x="1959338" y="2944368"/>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1</a:t>
            </a:r>
            <a:endParaRPr dirty="0"/>
          </a:p>
        </p:txBody>
      </p:sp>
      <p:sp>
        <p:nvSpPr>
          <p:cNvPr id="15"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8" y="3573061"/>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2</a:t>
            </a:r>
            <a:endParaRPr dirty="0"/>
          </a:p>
        </p:txBody>
      </p:sp>
      <p:sp>
        <p:nvSpPr>
          <p:cNvPr id="16" name="TextBox 9">
            <a:extLst>
              <a:ext uri="{FF2B5EF4-FFF2-40B4-BE49-F238E27FC236}">
                <a16:creationId xmlns:a16="http://schemas.microsoft.com/office/drawing/2014/main" id="{E14C724D-8150-584E-B310-03760B61CF59}"/>
              </a:ext>
            </a:extLst>
          </p:cNvPr>
          <p:cNvSpPr txBox="1">
            <a:spLocks noGrp="1"/>
          </p:cNvSpPr>
          <p:nvPr>
            <p:ph type="body" sz="quarter" idx="17" hasCustomPrompt="1"/>
          </p:nvPr>
        </p:nvSpPr>
        <p:spPr>
          <a:xfrm>
            <a:off x="1959338" y="4223394"/>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3</a:t>
            </a:r>
            <a:endParaRPr dirty="0"/>
          </a:p>
        </p:txBody>
      </p:sp>
      <p:sp>
        <p:nvSpPr>
          <p:cNvPr id="17" name="TextBox 9">
            <a:extLst>
              <a:ext uri="{FF2B5EF4-FFF2-40B4-BE49-F238E27FC236}">
                <a16:creationId xmlns:a16="http://schemas.microsoft.com/office/drawing/2014/main" id="{E14C724D-8150-584E-B310-03760B61CF59}"/>
              </a:ext>
            </a:extLst>
          </p:cNvPr>
          <p:cNvSpPr txBox="1">
            <a:spLocks noGrp="1"/>
          </p:cNvSpPr>
          <p:nvPr>
            <p:ph type="body" sz="quarter" idx="18" hasCustomPrompt="1"/>
          </p:nvPr>
        </p:nvSpPr>
        <p:spPr>
          <a:xfrm>
            <a:off x="1959338" y="4873947"/>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Conclusion</a:t>
            </a:r>
            <a:endParaRPr dirty="0"/>
          </a:p>
        </p:txBody>
      </p:sp>
      <p:sp>
        <p:nvSpPr>
          <p:cNvPr id="18" name="Text Placeholder 5"/>
          <p:cNvSpPr>
            <a:spLocks noGrp="1"/>
          </p:cNvSpPr>
          <p:nvPr>
            <p:ph type="body" sz="quarter" idx="19" hasCustomPrompt="1"/>
          </p:nvPr>
        </p:nvSpPr>
        <p:spPr>
          <a:xfrm>
            <a:off x="1068800" y="2246070"/>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1</a:t>
            </a:r>
            <a:endParaRPr lang="fr-BE" dirty="0"/>
          </a:p>
        </p:txBody>
      </p:sp>
      <p:sp>
        <p:nvSpPr>
          <p:cNvPr id="19" name="Text Placeholder 5"/>
          <p:cNvSpPr>
            <a:spLocks noGrp="1"/>
          </p:cNvSpPr>
          <p:nvPr>
            <p:ph type="body" sz="quarter" idx="20" hasCustomPrompt="1"/>
          </p:nvPr>
        </p:nvSpPr>
        <p:spPr>
          <a:xfrm>
            <a:off x="1068800" y="2879796"/>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2</a:t>
            </a:r>
            <a:endParaRPr lang="fr-BE" dirty="0"/>
          </a:p>
        </p:txBody>
      </p:sp>
      <p:sp>
        <p:nvSpPr>
          <p:cNvPr id="20" name="Text Placeholder 5"/>
          <p:cNvSpPr>
            <a:spLocks noGrp="1"/>
          </p:cNvSpPr>
          <p:nvPr>
            <p:ph type="body" sz="quarter" idx="21" hasCustomPrompt="1"/>
          </p:nvPr>
        </p:nvSpPr>
        <p:spPr>
          <a:xfrm>
            <a:off x="1068800" y="3513522"/>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3</a:t>
            </a:r>
            <a:endParaRPr lang="fr-BE" dirty="0"/>
          </a:p>
        </p:txBody>
      </p:sp>
      <p:sp>
        <p:nvSpPr>
          <p:cNvPr id="21" name="Text Placeholder 5"/>
          <p:cNvSpPr>
            <a:spLocks noGrp="1"/>
          </p:cNvSpPr>
          <p:nvPr>
            <p:ph type="body" sz="quarter" idx="22" hasCustomPrompt="1"/>
          </p:nvPr>
        </p:nvSpPr>
        <p:spPr>
          <a:xfrm>
            <a:off x="1068800" y="4158823"/>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4</a:t>
            </a:r>
            <a:endParaRPr lang="fr-BE" dirty="0"/>
          </a:p>
        </p:txBody>
      </p:sp>
      <p:sp>
        <p:nvSpPr>
          <p:cNvPr id="22" name="Text Placeholder 5"/>
          <p:cNvSpPr>
            <a:spLocks noGrp="1"/>
          </p:cNvSpPr>
          <p:nvPr>
            <p:ph type="body" sz="quarter" idx="23" hasCustomPrompt="1"/>
          </p:nvPr>
        </p:nvSpPr>
        <p:spPr>
          <a:xfrm>
            <a:off x="1068800" y="4809698"/>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5</a:t>
            </a:r>
            <a:endParaRPr lang="fr-BE" dirty="0"/>
          </a:p>
        </p:txBody>
      </p:sp>
      <p:pic>
        <p:nvPicPr>
          <p:cNvPr id="24"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4212160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rutured Text Slide">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23"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7" y="3434889"/>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A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4"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1959338" y="2234495"/>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5" name="Text Placeholder 9">
            <a:extLst>
              <a:ext uri="{FF2B5EF4-FFF2-40B4-BE49-F238E27FC236}">
                <a16:creationId xmlns:a16="http://schemas.microsoft.com/office/drawing/2014/main" id="{E14C724D-8150-584E-B310-03760B61CF59}"/>
              </a:ext>
            </a:extLst>
          </p:cNvPr>
          <p:cNvSpPr txBox="1">
            <a:spLocks noGrp="1"/>
          </p:cNvSpPr>
          <p:nvPr>
            <p:ph type="body" sz="quarter" idx="28" hasCustomPrompt="1"/>
          </p:nvPr>
        </p:nvSpPr>
        <p:spPr>
          <a:xfrm>
            <a:off x="1959338" y="4635283"/>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A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6" name="Text Placeholder 5"/>
          <p:cNvSpPr>
            <a:spLocks noGrp="1"/>
          </p:cNvSpPr>
          <p:nvPr>
            <p:ph type="body" sz="quarter" idx="24" hasCustomPrompt="1"/>
          </p:nvPr>
        </p:nvSpPr>
        <p:spPr>
          <a:xfrm>
            <a:off x="1055131" y="2234495"/>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1</a:t>
            </a:r>
            <a:endParaRPr lang="fr-BE" dirty="0"/>
          </a:p>
        </p:txBody>
      </p:sp>
      <p:sp>
        <p:nvSpPr>
          <p:cNvPr id="27" name="Text Placeholder 5"/>
          <p:cNvSpPr>
            <a:spLocks noGrp="1"/>
          </p:cNvSpPr>
          <p:nvPr>
            <p:ph type="body" sz="quarter" idx="25" hasCustomPrompt="1"/>
          </p:nvPr>
        </p:nvSpPr>
        <p:spPr>
          <a:xfrm>
            <a:off x="1064972" y="3434889"/>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2</a:t>
            </a:r>
            <a:endParaRPr lang="fr-BE" dirty="0"/>
          </a:p>
        </p:txBody>
      </p:sp>
      <p:sp>
        <p:nvSpPr>
          <p:cNvPr id="28" name="Text Placeholder 5"/>
          <p:cNvSpPr>
            <a:spLocks noGrp="1"/>
          </p:cNvSpPr>
          <p:nvPr>
            <p:ph type="body" sz="quarter" idx="26" hasCustomPrompt="1"/>
          </p:nvPr>
        </p:nvSpPr>
        <p:spPr>
          <a:xfrm>
            <a:off x="1055130" y="4635283"/>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3</a:t>
            </a:r>
            <a:endParaRPr lang="fr-BE" dirty="0"/>
          </a:p>
        </p:txBody>
      </p:sp>
      <p:pic>
        <p:nvPicPr>
          <p:cNvPr id="13"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2230062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pic>
        <p:nvPicPr>
          <p:cNvPr id="6"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644648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pic>
        <p:nvPicPr>
          <p:cNvPr id="6" name="Picture 4" descr="Picture 4"/>
          <p:cNvPicPr>
            <a:picLocks noChangeAspect="1"/>
          </p:cNvPicPr>
          <p:nvPr userDrawn="1"/>
        </p:nvPicPr>
        <p:blipFill>
          <a:blip r:embed="rId2"/>
          <a:stretch>
            <a:fillRect/>
          </a:stretch>
        </p:blipFill>
        <p:spPr>
          <a:xfrm>
            <a:off x="761" y="427"/>
            <a:ext cx="12190478" cy="6857144"/>
          </a:xfrm>
          <a:prstGeom prst="rect">
            <a:avLst/>
          </a:prstGeom>
          <a:ln w="12700">
            <a:miter lim="400000"/>
          </a:ln>
        </p:spPr>
      </p:pic>
      <p:sp>
        <p:nvSpPr>
          <p:cNvPr id="8" name="Rectangle 7">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1A4652"/>
          </a:solidFill>
          <a:ln w="12700">
            <a:miter lim="400000"/>
          </a:ln>
        </p:spPr>
        <p:txBody>
          <a:bodyPr lIns="45719" rIns="45719" anchor="ctr"/>
          <a:lstStyle/>
          <a:p>
            <a:pPr algn="just">
              <a:defRPr>
                <a:solidFill>
                  <a:srgbClr val="FFFFFF"/>
                </a:solidFill>
              </a:defRPr>
            </a:pPr>
            <a:endParaRPr/>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9" y="745829"/>
            <a:ext cx="11293675" cy="707886"/>
          </a:xfrm>
          <a:prstGeom prst="rect">
            <a:avLst/>
          </a:prstGeom>
        </p:spPr>
        <p:txBody>
          <a:bodyPr wrap="square">
            <a:spAutoFit/>
          </a:bodyPr>
          <a:lstStyle>
            <a:lvl1pPr marL="0" indent="0">
              <a:lnSpc>
                <a:spcPct val="100000"/>
              </a:lnSpc>
              <a:spcBef>
                <a:spcPts val="0"/>
              </a:spcBef>
              <a:buSzTx/>
              <a:buFontTx/>
              <a:buNone/>
              <a:defRPr sz="4000" baseline="0">
                <a:solidFill>
                  <a:srgbClr val="1A4652"/>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sp>
        <p:nvSpPr>
          <p:cNvPr id="16"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pic>
        <p:nvPicPr>
          <p:cNvPr id="10" name="Picture 7" descr="Picture 7"/>
          <p:cNvPicPr>
            <a:picLocks noChangeAspect="1"/>
          </p:cNvPicPr>
          <p:nvPr userDrawn="1"/>
        </p:nvPicPr>
        <p:blipFill>
          <a:blip r:embed="rId3"/>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1331326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lide 1">
    <p:spTree>
      <p:nvGrpSpPr>
        <p:cNvPr id="1" name=""/>
        <p:cNvGrpSpPr/>
        <p:nvPr/>
      </p:nvGrpSpPr>
      <p:grpSpPr>
        <a:xfrm>
          <a:off x="0" y="0"/>
          <a:ext cx="0" cy="0"/>
          <a:chOff x="0" y="0"/>
          <a:chExt cx="0" cy="0"/>
        </a:xfrm>
      </p:grpSpPr>
      <p:sp>
        <p:nvSpPr>
          <p:cNvPr id="4" name="Rectangle 2"/>
          <p:cNvSpPr/>
          <p:nvPr userDrawn="1"/>
        </p:nvSpPr>
        <p:spPr>
          <a:xfrm>
            <a:off x="0" y="0"/>
            <a:ext cx="4343400" cy="6858000"/>
          </a:xfrm>
          <a:prstGeom prst="rect">
            <a:avLst/>
          </a:prstGeom>
          <a:solidFill>
            <a:srgbClr val="D9D9D9"/>
          </a:solidFill>
          <a:ln w="12700">
            <a:miter lim="400000"/>
          </a:ln>
        </p:spPr>
        <p:txBody>
          <a:bodyPr lIns="45719" rIns="45719" anchor="ctr"/>
          <a:lstStyle/>
          <a:p>
            <a:pPr algn="ctr">
              <a:defRPr>
                <a:solidFill>
                  <a:srgbClr val="D9D9D9"/>
                </a:solidFill>
              </a:defRPr>
            </a:pPr>
            <a:endParaRPr/>
          </a:p>
        </p:txBody>
      </p:sp>
      <p:sp>
        <p:nvSpPr>
          <p:cNvPr id="5" name="Rectangle 8"/>
          <p:cNvSpPr/>
          <p:nvPr userDrawn="1"/>
        </p:nvSpPr>
        <p:spPr>
          <a:xfrm>
            <a:off x="4343400" y="2170444"/>
            <a:ext cx="146100"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8" name="TextBox 9"/>
          <p:cNvSpPr txBox="1">
            <a:spLocks noGrp="1"/>
          </p:cNvSpPr>
          <p:nvPr>
            <p:ph type="body" sz="quarter" idx="13" hasCustomPrompt="1"/>
          </p:nvPr>
        </p:nvSpPr>
        <p:spPr>
          <a:xfrm>
            <a:off x="4624409" y="2027180"/>
            <a:ext cx="557403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4624409" y="2875333"/>
            <a:ext cx="5574033" cy="2338694"/>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a:t>
            </a:r>
          </a:p>
        </p:txBody>
      </p:sp>
      <p:sp>
        <p:nvSpPr>
          <p:cNvPr id="10" name="Picture Placeholder 2"/>
          <p:cNvSpPr>
            <a:spLocks noGrp="1"/>
          </p:cNvSpPr>
          <p:nvPr>
            <p:ph type="pic" sz="quarter" idx="28"/>
          </p:nvPr>
        </p:nvSpPr>
        <p:spPr>
          <a:xfrm>
            <a:off x="0" y="0"/>
            <a:ext cx="4337050" cy="6858000"/>
          </a:xfrm>
          <a:prstGeom prst="rect">
            <a:avLst/>
          </a:prstGeom>
        </p:spPr>
        <p:txBody>
          <a:bodyPr/>
          <a:lstStyle>
            <a:lvl1pPr marL="0" indent="0" algn="ctr">
              <a:buFontTx/>
              <a:buNone/>
              <a:defRPr sz="2000" i="1">
                <a:noFill/>
                <a:latin typeface="Palanquin" panose="020B0004020203020204" pitchFamily="34" charset="0"/>
                <a:cs typeface="Palanquin" panose="020B0004020203020204" pitchFamily="34" charset="0"/>
              </a:defRPr>
            </a:lvl1pPr>
          </a:lstStyle>
          <a:p>
            <a:endParaRPr lang="fr-BE" dirty="0"/>
          </a:p>
        </p:txBody>
      </p:sp>
      <p:pic>
        <p:nvPicPr>
          <p:cNvPr id="11"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1573056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lide 2">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610600" y="6356350"/>
            <a:ext cx="2743200" cy="365125"/>
          </a:xfrm>
          <a:prstGeom prst="rect">
            <a:avLst/>
          </a:prstGeom>
        </p:spPr>
        <p:txBody>
          <a:bodyPr/>
          <a:lstStyle/>
          <a:p>
            <a:fld id="{31868436-61E3-4D76-BA88-7E0BF7E3DF6A}" type="slidenum">
              <a:rPr lang="fr-BE" smtClean="0"/>
              <a:t>‹#›</a:t>
            </a:fld>
            <a:endParaRPr lang="fr-BE"/>
          </a:p>
        </p:txBody>
      </p:sp>
      <p:sp>
        <p:nvSpPr>
          <p:cNvPr id="4" name="Rectangle 2"/>
          <p:cNvSpPr/>
          <p:nvPr userDrawn="1"/>
        </p:nvSpPr>
        <p:spPr>
          <a:xfrm>
            <a:off x="7848600" y="0"/>
            <a:ext cx="4343400" cy="6858000"/>
          </a:xfrm>
          <a:prstGeom prst="rect">
            <a:avLst/>
          </a:prstGeom>
          <a:solidFill>
            <a:srgbClr val="1A4652"/>
          </a:solidFill>
          <a:ln w="12700">
            <a:miter lim="400000"/>
          </a:ln>
        </p:spPr>
        <p:txBody>
          <a:bodyPr lIns="45719" rIns="45719" anchor="ctr"/>
          <a:lstStyle/>
          <a:p>
            <a:pPr algn="ctr">
              <a:defRPr>
                <a:solidFill>
                  <a:srgbClr val="FFFFFF"/>
                </a:solidFill>
              </a:defRPr>
            </a:pPr>
            <a:endParaRPr/>
          </a:p>
        </p:txBody>
      </p:sp>
      <p:sp>
        <p:nvSpPr>
          <p:cNvPr id="5" name="Rectangle 4"/>
          <p:cNvSpPr/>
          <p:nvPr userDrawn="1"/>
        </p:nvSpPr>
        <p:spPr>
          <a:xfrm>
            <a:off x="0" y="0"/>
            <a:ext cx="7848600"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7"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8388790" y="677042"/>
            <a:ext cx="3263021" cy="5004509"/>
          </a:xfrm>
          <a:prstGeom prst="rect">
            <a:avLst/>
          </a:prstGeom>
        </p:spPr>
        <p:txBody>
          <a:bodyPr wrap="square">
            <a:noAutofit/>
          </a:bodyPr>
          <a:lstStyle>
            <a:lvl1pPr marL="0" indent="0">
              <a:lnSpc>
                <a:spcPct val="100000"/>
              </a:lnSpc>
              <a:spcBef>
                <a:spcPts val="0"/>
              </a:spcBef>
              <a:buSzTx/>
              <a:buFontTx/>
              <a:buNone/>
              <a:defRPr kumimoji="0" sz="1800" b="0" i="0" u="none" strike="noStrike" cap="none" spc="0" normalizeH="0" baseline="0" dirty="0">
                <a:ln>
                  <a:noFill/>
                </a:ln>
                <a:solidFill>
                  <a:schemeClr val="bg1"/>
                </a:solidFill>
                <a:effectLst/>
                <a:uFillTx/>
                <a:latin typeface="Palanquin Regular"/>
                <a:ea typeface="Arial"/>
                <a:cs typeface="Arial"/>
                <a:sym typeface="Arial"/>
              </a:defRPr>
            </a:lvl1pPr>
          </a:lstStyle>
          <a:p>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a:t>
            </a:r>
          </a:p>
        </p:txBody>
      </p:sp>
      <p:sp>
        <p:nvSpPr>
          <p:cNvPr id="9"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10" name="Picture Placeholder 9"/>
          <p:cNvSpPr>
            <a:spLocks noGrp="1"/>
          </p:cNvSpPr>
          <p:nvPr>
            <p:ph type="pic" sz="quarter" idx="28"/>
          </p:nvPr>
        </p:nvSpPr>
        <p:spPr>
          <a:xfrm>
            <a:off x="0" y="0"/>
            <a:ext cx="7848600" cy="6858000"/>
          </a:xfrm>
        </p:spPr>
        <p:txBody>
          <a:bodyPr/>
          <a:lstStyle>
            <a:lvl1pPr>
              <a:defRPr>
                <a:noFill/>
              </a:defRPr>
            </a:lvl1pPr>
          </a:lstStyle>
          <a:p>
            <a:endParaRPr lang="fr-BE" dirty="0"/>
          </a:p>
        </p:txBody>
      </p:sp>
      <p:pic>
        <p:nvPicPr>
          <p:cNvPr id="12" name="Picture 1" descr="Picture 1"/>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648048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ext Placeholder 2"/>
          <p:cNvSpPr>
            <a:spLocks noGrp="1"/>
          </p:cNvSpPr>
          <p:nvPr>
            <p:ph type="body" idx="1"/>
          </p:nvPr>
        </p:nvSpPr>
        <p:spPr>
          <a:xfrm>
            <a:off x="838200" y="1825625"/>
            <a:ext cx="10515600" cy="427908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a:p>
            <a:pPr lvl="4"/>
            <a:endParaRPr lang="en-US" dirty="0"/>
          </a:p>
          <a:p>
            <a:pPr lvl="4"/>
            <a:endParaRPr lang="fr-BE" dirty="0"/>
          </a:p>
        </p:txBody>
      </p:sp>
      <p:sp>
        <p:nvSpPr>
          <p:cNvPr id="11"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Tree>
    <p:extLst>
      <p:ext uri="{BB962C8B-B14F-4D97-AF65-F5344CB8AC3E}">
        <p14:creationId xmlns:p14="http://schemas.microsoft.com/office/powerpoint/2010/main" val="2447900341"/>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35" r:id="rId3"/>
    <p:sldLayoutId id="2147483729" r:id="rId4"/>
    <p:sldLayoutId id="2147483730" r:id="rId5"/>
    <p:sldLayoutId id="2147483731" r:id="rId6"/>
    <p:sldLayoutId id="2147483736" r:id="rId7"/>
    <p:sldLayoutId id="2147483737" r:id="rId8"/>
    <p:sldLayoutId id="2147483738" r:id="rId9"/>
    <p:sldLayoutId id="2147483734"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kern="1200" baseline="0">
          <a:solidFill>
            <a:srgbClr val="184652"/>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intranet.mil.intra/sites/CMI/DEF/DT_REP/21006C_21006C-26_LV21006C007_REP_0900-250618-05_20250618.pdf"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hyperlink" Target="https://intranet.mil.intra/sites/CMI/DEF/DT_REP/21006C_21006C-26_LV21006C008_REP_0900-250618-07_20250618.pdf" TargetMode="External"/><Relationship Id="rId4" Type="http://schemas.openxmlformats.org/officeDocument/2006/relationships/hyperlink" Target="https://intranet.mil.intra/sites/CMI/DEF/DT_REP/21006C_21006C-26_LV21006C007_REP_0900-250618-06_20250618.pdf"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3" Type="http://schemas.openxmlformats.org/officeDocument/2006/relationships/hyperlink" Target="https://boc-ccb.mil.be/index.php/nl/keuze-boc/boc-08/boc-08-site/08-reunion-ccb-boc-vergadering/08-2025-03/53034-08-trimverslag-acos-o-r-2025-02-bijl1/file" TargetMode="External"/><Relationship Id="rId18" Type="http://schemas.openxmlformats.org/officeDocument/2006/relationships/hyperlink" Target="https://boc-ccb.mil.be/index.php/nl/keuze-boc/boc-08/boc-08-site/08-reunion-ccb-boc-vergadering/08-2025-03/53367-08-trimverslag-acos-strat-2025-02" TargetMode="External"/><Relationship Id="rId26" Type="http://schemas.openxmlformats.org/officeDocument/2006/relationships/hyperlink" Target="https://boc-ccb.mil.be/index.php/nl/keuze-boc/boc-08/boc-08-site/08-reunion-ccb-boc-vergadering/08-2025-03/53037-08-trimverslag-cidmat-2025-02/file" TargetMode="External"/><Relationship Id="rId39" Type="http://schemas.openxmlformats.org/officeDocument/2006/relationships/hyperlink" Target="https://units.mil.intra/sites/DGHWB/SIPPT_IDPBW_Risk_Management/LDPBW_SLPPT8/Trimestrieel/08_TrimVerslag_COMOPSMED_2025-02.doc" TargetMode="External"/><Relationship Id="rId21" Type="http://schemas.openxmlformats.org/officeDocument/2006/relationships/hyperlink" Target="https://units.mil.intra/sites/DGHWB/SIPPT_IDPBW_Risk_Management/LDPBW_SLPPT8/Trimestrieel/08_TrimVerslag_DGHWB_2025-01.docx" TargetMode="External"/><Relationship Id="rId34" Type="http://schemas.openxmlformats.org/officeDocument/2006/relationships/hyperlink" Target="https://boc-ccb.mil.be/index.php/nl/keuze-boc/boc-08/boc-08-site/08-reunion-ccb-boc-vergadering/08-2025-03/53035-08-trimverslag-bas-2025-02/file" TargetMode="External"/><Relationship Id="rId42" Type="http://schemas.openxmlformats.org/officeDocument/2006/relationships/hyperlink" Target="https://boc-ccb.mil.be/index.php/nl/keuze-boc/boc-08/boc-08-site/08-reunion-ccb-boc-vergadering/08-2025-03/53041-08-trimverslag-dg-budfin-2025-02/file" TargetMode="External"/><Relationship Id="rId47" Type="http://schemas.openxmlformats.org/officeDocument/2006/relationships/hyperlink" Target="https://units.mil.intra/sites/DGHWB/SIPPT_IDPBW_Risk_Management/LDPBW_SLPPT8/Trimestrieel/08_TrimVerslag_DG%20StratCom_2025-02.doc" TargetMode="External"/><Relationship Id="rId50" Type="http://schemas.openxmlformats.org/officeDocument/2006/relationships/hyperlink" Target="https://boc-ccb.mil.be/index.php/nl/keuze-boc/boc-08/boc-08-site/08-reunion-ccb-boc-vergadering/08-2025-03/53042-08-trimverslag-dg-hr-2025-02/file" TargetMode="External"/><Relationship Id="rId55" Type="http://schemas.openxmlformats.org/officeDocument/2006/relationships/hyperlink" Target="https://units.mil.intra/sites/DGHWB/SIPPT_IDPBW_Risk_Management/LDPBW_SLPPT8/Trimestrieel/08_TrimVerslag_DG%20Jur_2025-02.doc" TargetMode="External"/><Relationship Id="rId63" Type="http://schemas.openxmlformats.org/officeDocument/2006/relationships/hyperlink" Target="https://units.mil.intra/sites/DGHWB/SIPPT_IDPBW_Risk_Management/LDPBW_SLPPT8/Trimestrieel/08_TrimVerslag_DGMR%20Sys_2025-02.docx" TargetMode="External"/><Relationship Id="rId68" Type="http://schemas.openxmlformats.org/officeDocument/2006/relationships/hyperlink" Target="https://boc-ccb.mil.be/index.php/nl/keuze-boc/boc-08/boc-08-site/08-reunion-ccb-boc-vergadering/08-2025-03/53021-08-trimverslag-kab-chod-2025-01/file" TargetMode="External"/><Relationship Id="rId76" Type="http://schemas.openxmlformats.org/officeDocument/2006/relationships/hyperlink" Target="https://boc-ccb.mil.be/index.php/nl/keuze-boc/boc-08/boc-08-site/08-reunion-ccb-boc-vergadering/08-2025-03/53040-08-trimverslag-comopsnav-2025-02/file" TargetMode="External"/><Relationship Id="rId7" Type="http://schemas.openxmlformats.org/officeDocument/2006/relationships/hyperlink" Target="https://units.mil.intra/sites/DGHWB/SIPPT_IDPBW_Risk_Management/LDPBW_SLPPT8/Trimestrieel/BOC08_TrimVerslag_2020-02_ACOS%20IS.pdf" TargetMode="External"/><Relationship Id="rId71" Type="http://schemas.openxmlformats.org/officeDocument/2006/relationships/hyperlink" Target="https://units.mil.intra/sites/DGHWB/SIPPT_IDPBW_Risk_Management/LDPBW_SLPPT8/Trimestrieel/08_TrimVerslag_Kab%20CHOD_2025-01_Bijl1.pdf" TargetMode="External"/><Relationship Id="rId2" Type="http://schemas.openxmlformats.org/officeDocument/2006/relationships/notesSlide" Target="../notesSlides/notesSlide5.xml"/><Relationship Id="rId16" Type="http://schemas.openxmlformats.org/officeDocument/2006/relationships/hyperlink" Target="https://boc-ccb.mil.be/index.php/nl/keuze-boc/boc-08/boc-08-site/08-reunion-ccb-boc-vergadering/08-2025-03/53366-08-trimverslag-acos-strat-2025-01/file" TargetMode="External"/><Relationship Id="rId29" Type="http://schemas.openxmlformats.org/officeDocument/2006/relationships/hyperlink" Target="https://units.mil.intra/sites/DGHWB/SIPPT_IDPBW_Risk_Management/LDPBW_SLPPT8/Trimestrieel/08_TrimVerslag_COMOPSAIR_202501.docx" TargetMode="External"/><Relationship Id="rId11" Type="http://schemas.openxmlformats.org/officeDocument/2006/relationships/hyperlink" Target="https://units.mil.intra/sites/DGHWB/SIPPT_IDPBW_Risk_Management/LDPBW_SLPPT8/Trimestrieel/08_TrimVerslag_ACOS%20R-O_2025-01._BijlA.xlsx" TargetMode="External"/><Relationship Id="rId24" Type="http://schemas.openxmlformats.org/officeDocument/2006/relationships/hyperlink" Target="https://boc-ccb.mil.be/index.php/nl/keuze-boc/boc-08/boc-08-site/08-reunion-ccb-boc-vergadering/08-2025-03/53009-08-trimverslag-cidmat-2025-01/file" TargetMode="External"/><Relationship Id="rId32" Type="http://schemas.openxmlformats.org/officeDocument/2006/relationships/hyperlink" Target="https://boc-ccb.mil.be/index.php/nl/keuze-boc/boc-08/boc-08-site/08-reunion-ccb-boc-vergadering/08-2025-03/53007-08-trimverslag-bas-2025-01/file" TargetMode="External"/><Relationship Id="rId37" Type="http://schemas.openxmlformats.org/officeDocument/2006/relationships/hyperlink" Target="https://units.mil.intra/sites/DGHWB/SIPPT_IDPBW_Risk_Management/LDPBW_SLPPT8/Trimestrieel/08_TrimVerslag_COMOPSMED_2025-01.doc" TargetMode="External"/><Relationship Id="rId40" Type="http://schemas.openxmlformats.org/officeDocument/2006/relationships/hyperlink" Target="https://boc-ccb.mil.be/index.php/nl/keuze-boc/boc-08/boc-08-site/08-reunion-ccb-boc-vergadering/08-2025-03/53013-08-trimverslag-dg-budfin-2025-01/file" TargetMode="External"/><Relationship Id="rId45" Type="http://schemas.openxmlformats.org/officeDocument/2006/relationships/hyperlink" Target="https://units.mil.intra/sites/DGHWB/SIPPT_IDPBW_Risk_Management/LDPBW_SLPPT8/Trimestrieel/08_TrimVerslag_DG%20StratCom_2025-01.doc" TargetMode="External"/><Relationship Id="rId53" Type="http://schemas.openxmlformats.org/officeDocument/2006/relationships/hyperlink" Target="https://units.mil.intra/sites/DGHWB/SIPPT_IDPBW_Risk_Management/LDPBW_SLPPT8/Trimestrieel/08_TrimVerslag_DG%20Jur_2025-01.doc" TargetMode="External"/><Relationship Id="rId58" Type="http://schemas.openxmlformats.org/officeDocument/2006/relationships/hyperlink" Target="https://boc-ccb.mil.be/index.php/nl/keuze-boc/boc-08/boc-08-site/08-reunion-ccb-boc-vergadering/08-2025-03/53044-08-trimverslag-dg-mr-2025-02/file" TargetMode="External"/><Relationship Id="rId66" Type="http://schemas.openxmlformats.org/officeDocument/2006/relationships/hyperlink" Target="https://boc-ccb.mil.be/index.php/nl/keuze-boc/boc-08/boc-08-site/08-reunion-ccb-boc-vergadering/08-2025-03/53030-08-trim-verslag-dgmr-mp-2025-02/file" TargetMode="External"/><Relationship Id="rId74" Type="http://schemas.openxmlformats.org/officeDocument/2006/relationships/hyperlink" Target="https://boc-ccb.mil.be/index.php/nl/keuze-boc/boc-08/boc-08-site/08-reunion-ccb-boc-vergadering/08-2025-03/53012-08-trimverslag-comopsnav-2025-01/file" TargetMode="External"/><Relationship Id="rId79" Type="http://schemas.openxmlformats.org/officeDocument/2006/relationships/hyperlink" Target="https://units.mil.intra/sites/DGHWB/SIPPT_IDPBW_Risk_Management/LDPBW_SLPPT8/Trimestrieel/08_TrimVerslag_IG-ILE_2025-01.doc" TargetMode="External"/><Relationship Id="rId5" Type="http://schemas.openxmlformats.org/officeDocument/2006/relationships/hyperlink" Target="https://boc-ccb.mil.be/index.php/nl/keuze-boc/boc-08/boc-08-site/08-reunion-ccb-boc-vergadering/08-2025-03/53036-08-trimverslag-cc-infra-2025-02/file" TargetMode="External"/><Relationship Id="rId61" Type="http://schemas.openxmlformats.org/officeDocument/2006/relationships/hyperlink" Target="https://units.mil.intra/sites/DGHWB/SIPPT_IDPBW_Risk_Management/LDPBW_SLPPT8/Trimestrieel/08_TrimVerslag_DGMR%20Sys_2025-01.docx" TargetMode="External"/><Relationship Id="rId10" Type="http://schemas.openxmlformats.org/officeDocument/2006/relationships/hyperlink" Target="https://units.mil.intra/sites/DGHWB/SIPPT_IDPBW_Risk_Management/LDPBW_SLPPT8/Trimestrieel/08_TrimVerslag_ACOS%20R-O_2025-01.doc" TargetMode="External"/><Relationship Id="rId19" Type="http://schemas.openxmlformats.org/officeDocument/2006/relationships/hyperlink" Target="https://units.mil.intra/sites/DGHWB/SIPPT_IDPBW_Risk_Management/LDPBW_SLPPT8/Trimestrieel/08_TrimVerslag_ACOS%20STRAT_2025-02.doc" TargetMode="External"/><Relationship Id="rId31" Type="http://schemas.openxmlformats.org/officeDocument/2006/relationships/hyperlink" Target="https://units.mil.intra/sites/DGHWB/SIPPT_IDPBW_Risk_Management/LDPBW_SLPPT8/Trimestrieel/08_TrimVerslag_COMOPSAIR_2025-02.docx" TargetMode="External"/><Relationship Id="rId44" Type="http://schemas.openxmlformats.org/officeDocument/2006/relationships/hyperlink" Target="https://boc-ccb.mil.be/index.php/nl/keuze-boc/boc-08/boc-08-site/08-reunion-ccb-boc-vergadering/08-2025-03/53016-08-trimverslag-dg-stratcom-2025-01/file" TargetMode="External"/><Relationship Id="rId52" Type="http://schemas.openxmlformats.org/officeDocument/2006/relationships/hyperlink" Target="https://boc-ccb.mil.be/index.php/nl/keuze-boc/boc-08/boc-08-site/08-reunion-ccb-boc-vergadering/08-2025-03/53014-08-trimverslag-dg-jur-2025-01/file" TargetMode="External"/><Relationship Id="rId60" Type="http://schemas.openxmlformats.org/officeDocument/2006/relationships/hyperlink" Target="https://boc-ccb.mil.be/index.php/nl/keuze-boc/boc-08/boc-08-site/08-reunion-ccb-boc-vergadering/08-2025-03/53019-08-trimverslag-dgmr-sys-2025-01/file" TargetMode="External"/><Relationship Id="rId65" Type="http://schemas.openxmlformats.org/officeDocument/2006/relationships/hyperlink" Target="https://units.mil.intra/sites/DGHWB/SIPPT_IDPBW_Risk_Management/LDPBW_SLPPT8/Trimestrieel/08-Trim%20Verslag_DGMR-MP_2025-01.pdf" TargetMode="External"/><Relationship Id="rId73" Type="http://schemas.openxmlformats.org/officeDocument/2006/relationships/hyperlink" Target="https://units.mil.intra/sites/DGHWB/SIPPT_IDPBW_Risk_Management/LDPBW_SLPPT8/Trimestrieel/08_TrimVerslag_Kab%20CHOD_2025-02.docx" TargetMode="External"/><Relationship Id="rId78" Type="http://schemas.openxmlformats.org/officeDocument/2006/relationships/hyperlink" Target="https://boc-ccb.mil.be/index.php/nl/keuze-boc/boc-08/boc-08-site/08-reunion-ccb-boc-vergadering/08-2025-03/53020-08-trimverslag-ig-ile-2025-01/file" TargetMode="External"/><Relationship Id="rId81" Type="http://schemas.openxmlformats.org/officeDocument/2006/relationships/hyperlink" Target="https://units.mil.intra/sites/DGHWB/SIPPT_IDPBW_Risk_Management/LDPBW_SLPPT8/Trimestrieel/08_TrimVerslag_IG-ILE_2025-02.doc" TargetMode="External"/><Relationship Id="rId4" Type="http://schemas.openxmlformats.org/officeDocument/2006/relationships/hyperlink" Target="https://units.mil.intra/sites/DGHWB/SIPPT_IDPBW_Risk_Management/LDPBW_SLPPT8/Trimestrieel/08_TrimVerslag_CC%20Infra_2025-01.doc" TargetMode="External"/><Relationship Id="rId9" Type="http://schemas.openxmlformats.org/officeDocument/2006/relationships/hyperlink" Target="https://boc-ccb.mil.be/index.php/nl/keuze-boc/boc-08/boc-08-site/08-reunion-ccb-boc-vergadering/08-2025-03/53025-08-trimverslag-acos-o-r-2025-01-bijla/file" TargetMode="External"/><Relationship Id="rId14" Type="http://schemas.openxmlformats.org/officeDocument/2006/relationships/hyperlink" Target="https://units.mil.intra/sites/DGHWB/SIPPT_IDPBW_Risk_Management/LDPBW_SLPPT8/Trimestrieel/08_TrimVerslag_ACOS%20R-O_2025-02.doc" TargetMode="External"/><Relationship Id="rId22" Type="http://schemas.openxmlformats.org/officeDocument/2006/relationships/hyperlink" Target="https://boc-ccb.mil.be/index.php/nl/keuze-boc/boc-08/boc-08-site/08-reunion-ccb-boc-vergadering/08-2025-03/53026-08-trimverslag-dghwb-2025-02/file" TargetMode="External"/><Relationship Id="rId27" Type="http://schemas.openxmlformats.org/officeDocument/2006/relationships/hyperlink" Target="https://units.mil.intra/sites/DGHWB/SIPPT_IDPBW_Risk_Management/LDPBW_SLPPT8/Trimestrieel/08_TrimVerslag_CIDMAT_2025-02.doc" TargetMode="External"/><Relationship Id="rId30" Type="http://schemas.openxmlformats.org/officeDocument/2006/relationships/hyperlink" Target="https://boc-ccb.mil.be/index.php/nl/keuze-boc/boc-08/boc-08-site/08-reunion-ccb-boc-vergadering/08-2025-03/53038-08-trimverslag-comopsair-2025-02/file" TargetMode="External"/><Relationship Id="rId35" Type="http://schemas.openxmlformats.org/officeDocument/2006/relationships/hyperlink" Target="https://units.mil.intra/sites/DGHWB/SIPPT_IDPBW_Risk_Management/LDPBW_SLPPT8/Trimestrieel/08_TrimVerslag_BAS_2025-02.doc" TargetMode="External"/><Relationship Id="rId43" Type="http://schemas.openxmlformats.org/officeDocument/2006/relationships/hyperlink" Target="https://units.mil.intra/sites/DGHWB/SIPPT_IDPBW_Risk_Management/LDPBW_SLPPT8/Trimestrieel/08_TrimVerslag_DG%20BudFin_2025-02.docx" TargetMode="External"/><Relationship Id="rId48" Type="http://schemas.openxmlformats.org/officeDocument/2006/relationships/hyperlink" Target="https://boc-ccb.mil.be/index.php/nl/keuze-boc/boc-08/boc-08-site/08-reunion-ccb-boc-vergadering/08-2025-03/53017-08-trimverslag-dghr-2025-01-1/file" TargetMode="External"/><Relationship Id="rId56" Type="http://schemas.openxmlformats.org/officeDocument/2006/relationships/hyperlink" Target="https://boc-ccb.mil.be/index.php/nl/keuze-boc/boc-08/boc-08-site/08-reunion-ccb-boc-vergadering/08-2025-03/53015-08-trimverslag-dg-mr-2025-01/file" TargetMode="External"/><Relationship Id="rId64" Type="http://schemas.openxmlformats.org/officeDocument/2006/relationships/hyperlink" Target="https://boc-ccb.mil.be/index.php/nl/keuze-boc/boc-08/boc-08-site/08-reunion-ccb-boc-vergadering/08-2025-03/53023-08-trim-verslag-dgmr-mp-2025-01/file" TargetMode="External"/><Relationship Id="rId69" Type="http://schemas.openxmlformats.org/officeDocument/2006/relationships/hyperlink" Target="https://boc-ccb.mil.be/index.php/nl/keuze-boc/boc-08/boc-08-site/08-reunion-ccb-boc-vergadering/08-2025-03/53022-08-trimverslag-kab-chod-2025-01-bijl1/file" TargetMode="External"/><Relationship Id="rId77" Type="http://schemas.openxmlformats.org/officeDocument/2006/relationships/hyperlink" Target="https://units.mil.intra/sites/DGHWB/SIPPT_IDPBW_Risk_Management/LDPBW_SLPPT8/Trimestrieel/08_TrimVerslag_COMOPSNAV_2025-02.docx" TargetMode="External"/><Relationship Id="rId8" Type="http://schemas.openxmlformats.org/officeDocument/2006/relationships/hyperlink" Target="https://boc-ccb.mil.be/index.php/nl/keuze-boc/boc-08/boc-08-site/08-reunion-ccb-boc-vergadering/08-2025-03/53006-08-trimverslag-acos-o-r-2025-01/file" TargetMode="External"/><Relationship Id="rId51" Type="http://schemas.openxmlformats.org/officeDocument/2006/relationships/hyperlink" Target="https://units.mil.intra/sites/DGHWB/SIPPT_IDPBW_Risk_Management/LDPBW_SLPPT8/Trimestrieel/08_TrimVerslag_DG%20HR_2025-02.doc" TargetMode="External"/><Relationship Id="rId72" Type="http://schemas.openxmlformats.org/officeDocument/2006/relationships/hyperlink" Target="https://boc-ccb.mil.be/index.php/nl/keuze-boc/boc-08/boc-08-site/08-reunion-ccb-boc-vergadering/08-2025-03/53029-08-trimverslag-kab-chod-2025-02/file" TargetMode="External"/><Relationship Id="rId80" Type="http://schemas.openxmlformats.org/officeDocument/2006/relationships/hyperlink" Target="https://boc-ccb.mil.be/index.php/nl/keuze-boc/boc-08/boc-08-site/08-reunion-ccb-boc-vergadering/08-2025-03/53028-08-trimverslag-ig-ile-2025-02/file" TargetMode="External"/><Relationship Id="rId3" Type="http://schemas.openxmlformats.org/officeDocument/2006/relationships/hyperlink" Target="https://boc-ccb.mil.be/index.php/nl/keuze-boc/boc-08/boc-08-site/08-reunion-ccb-boc-vergadering/08-2025-03/53008-08-trimverslag-cc-infra-2025-01/file" TargetMode="External"/><Relationship Id="rId12" Type="http://schemas.openxmlformats.org/officeDocument/2006/relationships/hyperlink" Target="https://boc-ccb.mil.be/index.php/nl/keuze-boc/boc-08/boc-08-site/08-reunion-ccb-boc-vergadering/08-2025-03/53033-08-trimverslag-acos-o-r-2025-02/file" TargetMode="External"/><Relationship Id="rId17" Type="http://schemas.openxmlformats.org/officeDocument/2006/relationships/hyperlink" Target="https://units.mil.intra/sites/DGHWB/SIPPT_IDPBW_Risk_Management/LDPBW_SLPPT8/Trimestrieel/08_TrimVerslag_ACOS%20STRAT_2025-01.doc" TargetMode="External"/><Relationship Id="rId25" Type="http://schemas.openxmlformats.org/officeDocument/2006/relationships/hyperlink" Target="https://units.mil.intra/sites/DGHWB/SIPPT_IDPBW_Risk_Management/LDPBW_SLPPT8/Trimestrieel/08_TrimVerslag_CIDMAT_2025-01.doc" TargetMode="External"/><Relationship Id="rId33" Type="http://schemas.openxmlformats.org/officeDocument/2006/relationships/hyperlink" Target="https://units.mil.intra/sites/DGHWB/SIPPT_IDPBW_Risk_Management/LDPBW_SLPPT8/Trimestrieel/08_TrimVerslag_BAS_2025-01.doc" TargetMode="External"/><Relationship Id="rId38" Type="http://schemas.openxmlformats.org/officeDocument/2006/relationships/hyperlink" Target="https://boc-ccb.mil.be/index.php/nl/keuze-boc/boc-08/boc-08-site/08-reunion-ccb-boc-vergadering/08-2025-03/53039-08-trimverslag-comopsmed-2025-02/file" TargetMode="External"/><Relationship Id="rId46" Type="http://schemas.openxmlformats.org/officeDocument/2006/relationships/hyperlink" Target="https://boc-ccb.mil.be/index.php/nl/keuze-boc/boc-08/boc-08-site/08-reunion-ccb-boc-vergadering/08-2025-03/53045-08-trimverslag-dg-stratcom-2025-02/file" TargetMode="External"/><Relationship Id="rId59" Type="http://schemas.openxmlformats.org/officeDocument/2006/relationships/hyperlink" Target="https://units.mil.intra/sites/DGHWB/SIPPT_IDPBW_Risk_Management/LDPBW_SLPPT8/Trimestrieel/08_TrimVerslag_DG%20MR_2025-02.doc" TargetMode="External"/><Relationship Id="rId67" Type="http://schemas.openxmlformats.org/officeDocument/2006/relationships/hyperlink" Target="https://units.mil.intra/sites/DGHWB/SIPPT_IDPBW_Risk_Management/LDPBW_SLPPT8/Trimestrieel/08-Trim%20Verslag_DGMR-MP_2025-02.pdf" TargetMode="External"/><Relationship Id="rId20" Type="http://schemas.openxmlformats.org/officeDocument/2006/relationships/hyperlink" Target="https://boc-ccb.mil.be/index.php/nl/keuze-boc/boc-08/boc-08-site/08-reunion-ccb-boc-vergadering/08-2025-03/53018-08-trimverslag-dghwb-2025-01/file" TargetMode="External"/><Relationship Id="rId41" Type="http://schemas.openxmlformats.org/officeDocument/2006/relationships/hyperlink" Target="https://units.mil.intra/sites/DGHWB/SIPPT_IDPBW_Risk_Management/LDPBW_SLPPT8/Trimestrieel/08_TrimVerslag_DG%20BudFin_2025-01.doc" TargetMode="External"/><Relationship Id="rId54" Type="http://schemas.openxmlformats.org/officeDocument/2006/relationships/hyperlink" Target="https://boc-ccb.mil.be/index.php/nl/keuze-boc/boc-08/boc-08-site/08-reunion-ccb-boc-vergadering/08-2025-03/53043-08-trimverslag-dg-jur-2025-02/file" TargetMode="External"/><Relationship Id="rId62" Type="http://schemas.openxmlformats.org/officeDocument/2006/relationships/hyperlink" Target="https://boc-ccb.mil.be/index.php/nl/keuze-boc/boc-08/boc-08-site/08-reunion-ccb-boc-vergadering/08-2025-03/53032-driemaandelijks-verslag-dgmr-sys-2025-01-en-2/file" TargetMode="External"/><Relationship Id="rId70" Type="http://schemas.openxmlformats.org/officeDocument/2006/relationships/hyperlink" Target="https://units.mil.intra/sites/DGHWB/SIPPT_IDPBW_Risk_Management/LDPBW_SLPPT8/Trimestrieel/08_TrimVerslag_Kab%20CHOD_2025-01.docx" TargetMode="External"/><Relationship Id="rId75" Type="http://schemas.openxmlformats.org/officeDocument/2006/relationships/hyperlink" Target="https://units.mil.intra/sites/DGHWB/SIPPT_IDPBW_Risk_Management/LDPBW_SLPPT8/Trimestrieel/08_TrimVerslag_COMOPSNAV_2025-01.docx" TargetMode="External"/><Relationship Id="rId1" Type="http://schemas.openxmlformats.org/officeDocument/2006/relationships/slideLayout" Target="../slideLayouts/slideLayout3.xml"/><Relationship Id="rId6" Type="http://schemas.openxmlformats.org/officeDocument/2006/relationships/hyperlink" Target="https://units.mil.intra/sites/DGHWB/SIPPT_IDPBW_Risk_Management/LDPBW_SLPPT8/Trimestrieel/08_TrimVerslag_CC%20Infra_2025-02.doc" TargetMode="External"/><Relationship Id="rId15" Type="http://schemas.openxmlformats.org/officeDocument/2006/relationships/hyperlink" Target="https://units.mil.intra/sites/DGHWB/SIPPT_IDPBW_Risk_Management/LDPBW_SLPPT8/Trimestrieel/08_TrimVerslag_ACOS%20R-O_2025-02_Bijl1.xlsx" TargetMode="External"/><Relationship Id="rId23" Type="http://schemas.openxmlformats.org/officeDocument/2006/relationships/hyperlink" Target="https://units.mil.intra/sites/DGHWB/SIPPT_IDPBW_Risk_Management/LDPBW_SLPPT8/Trimestrieel/08_trimVerslag_DGHWB_2025-02.docx" TargetMode="External"/><Relationship Id="rId28" Type="http://schemas.openxmlformats.org/officeDocument/2006/relationships/hyperlink" Target="https://boc-ccb.mil.be/index.php/nl/keuze-boc/boc-08/boc-08-site/08-reunion-ccb-boc-vergadering/08-2025-03/53010-08-trimverslag-comopsair-202501/file" TargetMode="External"/><Relationship Id="rId36" Type="http://schemas.openxmlformats.org/officeDocument/2006/relationships/hyperlink" Target="https://boc-ccb.mil.be/index.php/nl/keuze-boc/boc-08/boc-08-site/08-reunion-ccb-boc-vergadering/08-2025-03/53011-08-trimverslag-comopsmed-2025-01/file" TargetMode="External"/><Relationship Id="rId49" Type="http://schemas.openxmlformats.org/officeDocument/2006/relationships/hyperlink" Target="https://units.mil.intra/sites/DGHWB/SIPPT_IDPBW_Risk_Management/LDPBW_SLPPT8/Trimestrieel/08_TrimVerslag_DGHR_2025-01.doc" TargetMode="External"/><Relationship Id="rId57" Type="http://schemas.openxmlformats.org/officeDocument/2006/relationships/hyperlink" Target="https://units.mil.intra/sites/DGHWB/SIPPT_IDPBW_Risk_Management/LDPBW_SLPPT8/Trimestrieel/08_TrimVerslag_DG%20MR_2025-01.doc"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package" Target="../embeddings/Microsoft_Word_Document.docx"/><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hyperlink" Target="mailto:+DGHWB-AMT-EVERE-COLLAB@mil.be"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hyperlink" Target="https://dekast.mil.intra/Records/ArchiefLijn/872/2025/20250523_IU_25-00088046-Naamlijsten%20van%20het%20gezondheidstoezicht%202026.docx?fromSearch=25-00088046"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8" Type="http://schemas.openxmlformats.org/officeDocument/2006/relationships/hyperlink" Target="mailto:DGHWB-SLPPT08-EVERE@mil.be" TargetMode="External"/><Relationship Id="rId3" Type="http://schemas.openxmlformats.org/officeDocument/2006/relationships/image" Target="../media/image14.png"/><Relationship Id="rId7" Type="http://schemas.openxmlformats.org/officeDocument/2006/relationships/hyperlink" Target="mailto:thierry.Deppe@mil.be"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hyperlink" Target="tel:+3224422990" TargetMode="External"/><Relationship Id="rId11" Type="http://schemas.openxmlformats.org/officeDocument/2006/relationships/image" Target="../media/image17.jpeg"/><Relationship Id="rId5" Type="http://schemas.openxmlformats.org/officeDocument/2006/relationships/hyperlink" Target="mailto:Housene.Choubane@mil.be" TargetMode="External"/><Relationship Id="rId10" Type="http://schemas.openxmlformats.org/officeDocument/2006/relationships/image" Target="../media/image16.jpeg"/><Relationship Id="rId4" Type="http://schemas.openxmlformats.org/officeDocument/2006/relationships/hyperlink" Target="tel:+3224417019" TargetMode="External"/><Relationship Id="rId9" Type="http://schemas.openxmlformats.org/officeDocument/2006/relationships/image" Target="../media/image15.jpeg"/></Relationships>
</file>

<file path=ppt/slides/_rels/slide27.xml.rels><?xml version="1.0" encoding="UTF-8" standalone="yes"?>
<Relationships xmlns="http://schemas.openxmlformats.org/package/2006/relationships"><Relationship Id="rId2" Type="http://schemas.openxmlformats.org/officeDocument/2006/relationships/hyperlink" Target="https://dekast.mil.intra/Records/ArchiefLijn/158/2025/20250610_IU_25-00094933_Rondgang%20DG%20SratCom_Blok%2017%20PHD.docx?fromSearch=25-00094933" TargetMode="Externa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hyperlink" Target="https://units.mil.intra/sites/DGHWB/SIPPT_IDPBW_Risk_Management/LDPBW_SLPPT8/Pages/Home.aspx"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hyperlink" Target="https://units.mil.intra/sites/DGHWB/SIPPT_IDPBW_Risk_Management/LDPBW_SLPPT8/Pages/ActorenPrev.aspx"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image" Target="cid:image002.jpg@01DC270F.EEB53D00" TargetMode="External"/><Relationship Id="rId3" Type="http://schemas.openxmlformats.org/officeDocument/2006/relationships/hyperlink" Target="mailto:Nicholas.VanNieuwenhuyse@mil.be" TargetMode="External"/><Relationship Id="rId7"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cid:image001.jpg@01DC270F.EEB53D00" TargetMode="External"/><Relationship Id="rId5" Type="http://schemas.openxmlformats.org/officeDocument/2006/relationships/image" Target="../media/image18.jpeg"/><Relationship Id="rId4" Type="http://schemas.openxmlformats.org/officeDocument/2006/relationships/hyperlink" Target="http://www.mil.be/"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4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gif"/><Relationship Id="rId1" Type="http://schemas.openxmlformats.org/officeDocument/2006/relationships/slideLayout" Target="../slideLayouts/slideLayout7.xml"/><Relationship Id="rId4" Type="http://schemas.openxmlformats.org/officeDocument/2006/relationships/image" Target="../media/image30.gif"/></Relationships>
</file>

<file path=ppt/slides/_rels/slide5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png"/><Relationship Id="rId7" Type="http://schemas.openxmlformats.org/officeDocument/2006/relationships/image" Target="../media/image37.jpe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5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hyperlink" Target="https://units.mil.intra/sites/DGHWB/SIPPT_IDPBW_Risk_Management/LDPBW_SLPPT8/Templates/Template_INVENTARISATIE%20PMGE_2025.xlsx" TargetMode="Externa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41.jpg"/></Relationships>
</file>

<file path=ppt/slides/_rels/slide6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41.jpg"/><Relationship Id="rId4" Type="http://schemas.openxmlformats.org/officeDocument/2006/relationships/image" Target="../media/image43.jpe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7.xml"/><Relationship Id="rId4" Type="http://schemas.openxmlformats.org/officeDocument/2006/relationships/image" Target="../media/image11.emf"/></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intranet.mil.intra/sites/CMI/DEF/DT_REP/21006C_21006C-14A_CG21006C004_REP_0419-250129-01_20250129.pdf"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s://intranet.mil.intra/sites/CMI/DEF/DT_REP/21006C_21006C-26_CH21006C018_REP_0419-250129-03_20250129.pdf" TargetMode="Externa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hyperlink" Target="mailto:DGHWB-SLPPT08-EVERE@mil.be" TargetMode="External"/><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352162" y="5092589"/>
            <a:ext cx="11672876" cy="923330"/>
          </a:xfrm>
        </p:spPr>
        <p:txBody>
          <a:bodyPr/>
          <a:lstStyle/>
          <a:p>
            <a:r>
              <a:rPr lang="fr-BE" sz="5400" dirty="0"/>
              <a:t>BOC 17/09/2025 (2</a:t>
            </a:r>
            <a:r>
              <a:rPr lang="fr-BE" sz="5400" baseline="30000" dirty="0"/>
              <a:t>de</a:t>
            </a:r>
            <a:r>
              <a:rPr lang="fr-BE" sz="5400" dirty="0"/>
              <a:t> Trim 2025) - 01</a:t>
            </a:r>
          </a:p>
        </p:txBody>
      </p:sp>
      <p:sp>
        <p:nvSpPr>
          <p:cNvPr id="3" name="Text Placeholder 2"/>
          <p:cNvSpPr>
            <a:spLocks noGrp="1"/>
          </p:cNvSpPr>
          <p:nvPr>
            <p:ph type="body" sz="quarter" idx="16"/>
          </p:nvPr>
        </p:nvSpPr>
        <p:spPr/>
        <p:txBody>
          <a:bodyPr>
            <a:normAutofit lnSpcReduction="10000"/>
          </a:bodyPr>
          <a:lstStyle/>
          <a:p>
            <a:r>
              <a:rPr lang="fr-BE" dirty="0"/>
              <a:t>17 Sep 2025</a:t>
            </a:r>
          </a:p>
        </p:txBody>
      </p:sp>
      <p:sp>
        <p:nvSpPr>
          <p:cNvPr id="4" name="Text Placeholder 3"/>
          <p:cNvSpPr>
            <a:spLocks noGrp="1"/>
          </p:cNvSpPr>
          <p:nvPr>
            <p:ph type="body" sz="quarter" idx="17"/>
          </p:nvPr>
        </p:nvSpPr>
        <p:spPr/>
        <p:txBody>
          <a:bodyPr/>
          <a:lstStyle/>
          <a:p>
            <a:r>
              <a:rPr lang="fr-BE" dirty="0"/>
              <a:t>SLLPT 08</a:t>
            </a:r>
          </a:p>
        </p:txBody>
      </p:sp>
      <p:sp>
        <p:nvSpPr>
          <p:cNvPr id="5" name="Text Placeholder 4"/>
          <p:cNvSpPr>
            <a:spLocks noGrp="1"/>
          </p:cNvSpPr>
          <p:nvPr>
            <p:ph type="body" sz="quarter" idx="18"/>
          </p:nvPr>
        </p:nvSpPr>
        <p:spPr/>
        <p:txBody>
          <a:bodyPr/>
          <a:lstStyle/>
          <a:p>
            <a:r>
              <a:rPr lang="fr-BE" dirty="0"/>
              <a:t>Adjt Choubane</a:t>
            </a:r>
          </a:p>
        </p:txBody>
      </p:sp>
    </p:spTree>
    <p:extLst>
      <p:ext uri="{BB962C8B-B14F-4D97-AF65-F5344CB8AC3E}">
        <p14:creationId xmlns:p14="http://schemas.microsoft.com/office/powerpoint/2010/main" val="831469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E725FB2-6F08-9368-B553-1BAA63A45BEA}"/>
              </a:ext>
            </a:extLst>
          </p:cNvPr>
          <p:cNvSpPr>
            <a:spLocks noGrp="1"/>
          </p:cNvSpPr>
          <p:nvPr>
            <p:ph type="body" sz="quarter" idx="13"/>
          </p:nvPr>
        </p:nvSpPr>
        <p:spPr>
          <a:xfrm>
            <a:off x="281009" y="745829"/>
            <a:ext cx="11293675" cy="707886"/>
          </a:xfrm>
        </p:spPr>
        <p:txBody>
          <a:bodyPr/>
          <a:lstStyle/>
          <a:p>
            <a:r>
              <a:rPr lang="fr-BE" dirty="0" err="1"/>
              <a:t>Wettelijke</a:t>
            </a:r>
            <a:r>
              <a:rPr lang="fr-BE" dirty="0"/>
              <a:t> </a:t>
            </a:r>
            <a:r>
              <a:rPr lang="fr-BE" dirty="0" err="1"/>
              <a:t>controles</a:t>
            </a:r>
            <a:r>
              <a:rPr lang="fr-BE" dirty="0"/>
              <a:t> </a:t>
            </a:r>
            <a:r>
              <a:rPr lang="fr-BE" dirty="0" err="1"/>
              <a:t>branddetectiesystemen</a:t>
            </a:r>
            <a:r>
              <a:rPr lang="fr-BE" dirty="0"/>
              <a:t>.</a:t>
            </a:r>
            <a:endParaRPr lang="nl-BE" dirty="0"/>
          </a:p>
        </p:txBody>
      </p:sp>
    </p:spTree>
    <p:extLst>
      <p:ext uri="{BB962C8B-B14F-4D97-AF65-F5344CB8AC3E}">
        <p14:creationId xmlns:p14="http://schemas.microsoft.com/office/powerpoint/2010/main" val="32015818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635B8EF-4393-E376-D397-7DCAA78848CC}"/>
              </a:ext>
            </a:extLst>
          </p:cNvPr>
          <p:cNvSpPr>
            <a:spLocks noGrp="1"/>
          </p:cNvSpPr>
          <p:nvPr>
            <p:ph type="body" sz="quarter" idx="13"/>
          </p:nvPr>
        </p:nvSpPr>
        <p:spPr/>
        <p:txBody>
          <a:bodyPr/>
          <a:lstStyle/>
          <a:p>
            <a:endParaRPr lang="nl-BE"/>
          </a:p>
        </p:txBody>
      </p:sp>
      <p:sp>
        <p:nvSpPr>
          <p:cNvPr id="3" name="Text Placeholder 2">
            <a:extLst>
              <a:ext uri="{FF2B5EF4-FFF2-40B4-BE49-F238E27FC236}">
                <a16:creationId xmlns:a16="http://schemas.microsoft.com/office/drawing/2014/main" id="{D6470AC3-EBAE-1EA7-36CF-D134D35CD5F1}"/>
              </a:ext>
            </a:extLst>
          </p:cNvPr>
          <p:cNvSpPr>
            <a:spLocks noGrp="1"/>
          </p:cNvSpPr>
          <p:nvPr>
            <p:ph type="body" sz="quarter" idx="27"/>
          </p:nvPr>
        </p:nvSpPr>
        <p:spPr/>
        <p:txBody>
          <a:bodyPr/>
          <a:lstStyle/>
          <a:p>
            <a:endParaRPr lang="nl-BE"/>
          </a:p>
        </p:txBody>
      </p:sp>
      <p:graphicFrame>
        <p:nvGraphicFramePr>
          <p:cNvPr id="4" name="Table 3">
            <a:extLst>
              <a:ext uri="{FF2B5EF4-FFF2-40B4-BE49-F238E27FC236}">
                <a16:creationId xmlns:a16="http://schemas.microsoft.com/office/drawing/2014/main" id="{0AFBCC4E-616D-FB91-4FA8-DA78D65E94F6}"/>
              </a:ext>
            </a:extLst>
          </p:cNvPr>
          <p:cNvGraphicFramePr>
            <a:graphicFrameLocks noGrp="1"/>
          </p:cNvGraphicFramePr>
          <p:nvPr/>
        </p:nvGraphicFramePr>
        <p:xfrm>
          <a:off x="0" y="0"/>
          <a:ext cx="12191999" cy="6858003"/>
        </p:xfrm>
        <a:graphic>
          <a:graphicData uri="http://schemas.openxmlformats.org/drawingml/2006/table">
            <a:tbl>
              <a:tblPr firstRow="1" firstCol="1" bandRow="1">
                <a:tableStyleId>{5C22544A-7EE6-4342-B048-85BDC9FD1C3A}</a:tableStyleId>
              </a:tblPr>
              <a:tblGrid>
                <a:gridCol w="905141">
                  <a:extLst>
                    <a:ext uri="{9D8B030D-6E8A-4147-A177-3AD203B41FA5}">
                      <a16:colId xmlns:a16="http://schemas.microsoft.com/office/drawing/2014/main" val="1560439558"/>
                    </a:ext>
                  </a:extLst>
                </a:gridCol>
                <a:gridCol w="1817144">
                  <a:extLst>
                    <a:ext uri="{9D8B030D-6E8A-4147-A177-3AD203B41FA5}">
                      <a16:colId xmlns:a16="http://schemas.microsoft.com/office/drawing/2014/main" val="2752741583"/>
                    </a:ext>
                  </a:extLst>
                </a:gridCol>
                <a:gridCol w="1749942">
                  <a:extLst>
                    <a:ext uri="{9D8B030D-6E8A-4147-A177-3AD203B41FA5}">
                      <a16:colId xmlns:a16="http://schemas.microsoft.com/office/drawing/2014/main" val="2621723697"/>
                    </a:ext>
                  </a:extLst>
                </a:gridCol>
                <a:gridCol w="1859657">
                  <a:extLst>
                    <a:ext uri="{9D8B030D-6E8A-4147-A177-3AD203B41FA5}">
                      <a16:colId xmlns:a16="http://schemas.microsoft.com/office/drawing/2014/main" val="866457146"/>
                    </a:ext>
                  </a:extLst>
                </a:gridCol>
                <a:gridCol w="3211886">
                  <a:extLst>
                    <a:ext uri="{9D8B030D-6E8A-4147-A177-3AD203B41FA5}">
                      <a16:colId xmlns:a16="http://schemas.microsoft.com/office/drawing/2014/main" val="1974725036"/>
                    </a:ext>
                  </a:extLst>
                </a:gridCol>
                <a:gridCol w="1390627">
                  <a:extLst>
                    <a:ext uri="{9D8B030D-6E8A-4147-A177-3AD203B41FA5}">
                      <a16:colId xmlns:a16="http://schemas.microsoft.com/office/drawing/2014/main" val="4172209087"/>
                    </a:ext>
                  </a:extLst>
                </a:gridCol>
                <a:gridCol w="1257602">
                  <a:extLst>
                    <a:ext uri="{9D8B030D-6E8A-4147-A177-3AD203B41FA5}">
                      <a16:colId xmlns:a16="http://schemas.microsoft.com/office/drawing/2014/main" val="1782416211"/>
                    </a:ext>
                  </a:extLst>
                </a:gridCol>
              </a:tblGrid>
              <a:tr h="546621">
                <a:tc gridSpan="7">
                  <a:txBody>
                    <a:bodyPr/>
                    <a:lstStyle/>
                    <a:p>
                      <a:pPr algn="ctr">
                        <a:lnSpc>
                          <a:spcPct val="120000"/>
                        </a:lnSpc>
                        <a:spcAft>
                          <a:spcPts val="300"/>
                        </a:spcAft>
                        <a:buNone/>
                      </a:pPr>
                      <a:r>
                        <a:rPr lang="nl-BE" sz="1600" u="sng">
                          <a:effectLst/>
                        </a:rPr>
                        <a:t>RAPPORT DE CONTRÔLE LEGAL</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3078204512"/>
                  </a:ext>
                </a:extLst>
              </a:tr>
              <a:tr h="437296">
                <a:tc gridSpan="2">
                  <a:txBody>
                    <a:bodyPr/>
                    <a:lstStyle/>
                    <a:p>
                      <a:pPr algn="l">
                        <a:lnSpc>
                          <a:spcPct val="120000"/>
                        </a:lnSpc>
                        <a:spcAft>
                          <a:spcPts val="300"/>
                        </a:spcAft>
                        <a:buNone/>
                      </a:pPr>
                      <a:r>
                        <a:rPr lang="nl-BE" sz="1600">
                          <a:effectLst/>
                        </a:rPr>
                        <a:t>Contrôle réalisé sur :</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hMerge="1">
                  <a:txBody>
                    <a:bodyPr/>
                    <a:lstStyle/>
                    <a:p>
                      <a:endParaRPr lang="nl-BE"/>
                    </a:p>
                  </a:txBody>
                  <a:tcPr/>
                </a:tc>
                <a:tc gridSpan="2">
                  <a:txBody>
                    <a:bodyPr/>
                    <a:lstStyle/>
                    <a:p>
                      <a:pPr algn="ctr">
                        <a:lnSpc>
                          <a:spcPct val="120000"/>
                        </a:lnSpc>
                        <a:spcAft>
                          <a:spcPts val="300"/>
                        </a:spcAft>
                        <a:buNone/>
                      </a:pPr>
                      <a:r>
                        <a:rPr lang="nl-BE" sz="1600">
                          <a:effectLst/>
                        </a:rPr>
                        <a:t>DETECTEURS INCENDIE</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hMerge="1">
                  <a:txBody>
                    <a:bodyPr/>
                    <a:lstStyle/>
                    <a:p>
                      <a:endParaRPr lang="nl-BE"/>
                    </a:p>
                  </a:txBody>
                  <a:tcPr/>
                </a:tc>
                <a:tc>
                  <a:txBody>
                    <a:bodyPr/>
                    <a:lstStyle/>
                    <a:p>
                      <a:pPr algn="ctr">
                        <a:lnSpc>
                          <a:spcPct val="120000"/>
                        </a:lnSpc>
                        <a:spcAft>
                          <a:spcPts val="300"/>
                        </a:spcAft>
                        <a:buNone/>
                      </a:pPr>
                      <a:r>
                        <a:rPr lang="nl-BE" sz="1600">
                          <a:effectLst/>
                        </a:rPr>
                        <a:t>N ou G Drive :</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gridSpan="2">
                  <a:txBody>
                    <a:bodyPr/>
                    <a:lstStyle/>
                    <a:p>
                      <a:pPr algn="ctr">
                        <a:lnSpc>
                          <a:spcPct val="120000"/>
                        </a:lnSpc>
                        <a:spcAft>
                          <a:spcPts val="300"/>
                        </a:spcAft>
                        <a:buNone/>
                      </a:pPr>
                      <a:r>
                        <a:rPr lang="nl-BE" sz="1600">
                          <a:effectLst/>
                        </a:rPr>
                        <a:t>08/07/2025</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hMerge="1">
                  <a:txBody>
                    <a:bodyPr/>
                    <a:lstStyle/>
                    <a:p>
                      <a:endParaRPr lang="nl-BE"/>
                    </a:p>
                  </a:txBody>
                  <a:tcPr/>
                </a:tc>
                <a:extLst>
                  <a:ext uri="{0D108BD9-81ED-4DB2-BD59-A6C34878D82A}">
                    <a16:rowId xmlns:a16="http://schemas.microsoft.com/office/drawing/2014/main" val="62596773"/>
                  </a:ext>
                </a:extLst>
              </a:tr>
              <a:tr h="437296">
                <a:tc gridSpan="2">
                  <a:txBody>
                    <a:bodyPr/>
                    <a:lstStyle/>
                    <a:p>
                      <a:pPr algn="l">
                        <a:lnSpc>
                          <a:spcPct val="120000"/>
                        </a:lnSpc>
                        <a:spcAft>
                          <a:spcPts val="300"/>
                        </a:spcAft>
                        <a:buNone/>
                      </a:pPr>
                      <a:r>
                        <a:rPr lang="nl-BE" sz="1600">
                          <a:effectLst/>
                        </a:rPr>
                        <a:t>Contrôle réalisé par :</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hMerge="1">
                  <a:txBody>
                    <a:bodyPr/>
                    <a:lstStyle/>
                    <a:p>
                      <a:endParaRPr lang="nl-BE"/>
                    </a:p>
                  </a:txBody>
                  <a:tcPr/>
                </a:tc>
                <a:tc gridSpan="2">
                  <a:txBody>
                    <a:bodyPr/>
                    <a:lstStyle/>
                    <a:p>
                      <a:pPr algn="l">
                        <a:lnSpc>
                          <a:spcPct val="120000"/>
                        </a:lnSpc>
                        <a:spcAft>
                          <a:spcPts val="300"/>
                        </a:spcAft>
                        <a:buNone/>
                      </a:pPr>
                      <a:r>
                        <a:rPr lang="nl-BE" sz="1600">
                          <a:effectLst/>
                        </a:rPr>
                        <a:t>Normec BTV</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hMerge="1">
                  <a:txBody>
                    <a:bodyPr/>
                    <a:lstStyle/>
                    <a:p>
                      <a:endParaRPr lang="nl-BE"/>
                    </a:p>
                  </a:txBody>
                  <a:tcPr/>
                </a:tc>
                <a:tc>
                  <a:txBody>
                    <a:bodyPr/>
                    <a:lstStyle/>
                    <a:p>
                      <a:pPr algn="r">
                        <a:lnSpc>
                          <a:spcPct val="120000"/>
                        </a:lnSpc>
                        <a:spcAft>
                          <a:spcPts val="300"/>
                        </a:spcAft>
                        <a:buNone/>
                      </a:pPr>
                      <a:r>
                        <a:rPr lang="nl-BE" sz="1600">
                          <a:effectLst/>
                        </a:rPr>
                        <a:t>C.M.I :</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gridSpan="2">
                  <a:txBody>
                    <a:bodyPr/>
                    <a:lstStyle/>
                    <a:p>
                      <a:pPr algn="ctr">
                        <a:lnSpc>
                          <a:spcPct val="120000"/>
                        </a:lnSpc>
                        <a:spcAft>
                          <a:spcPts val="300"/>
                        </a:spcAft>
                        <a:buNone/>
                      </a:pPr>
                      <a:r>
                        <a:rPr lang="nl-BE" sz="1600">
                          <a:effectLst/>
                        </a:rPr>
                        <a:t>08/07/2025</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hMerge="1">
                  <a:txBody>
                    <a:bodyPr/>
                    <a:lstStyle/>
                    <a:p>
                      <a:endParaRPr lang="nl-BE"/>
                    </a:p>
                  </a:txBody>
                  <a:tcPr/>
                </a:tc>
                <a:extLst>
                  <a:ext uri="{0D108BD9-81ED-4DB2-BD59-A6C34878D82A}">
                    <a16:rowId xmlns:a16="http://schemas.microsoft.com/office/drawing/2014/main" val="2033429572"/>
                  </a:ext>
                </a:extLst>
              </a:tr>
              <a:tr h="437296">
                <a:tc gridSpan="2">
                  <a:txBody>
                    <a:bodyPr/>
                    <a:lstStyle/>
                    <a:p>
                      <a:pPr algn="l">
                        <a:lnSpc>
                          <a:spcPct val="120000"/>
                        </a:lnSpc>
                        <a:spcAft>
                          <a:spcPts val="300"/>
                        </a:spcAft>
                        <a:buNone/>
                      </a:pPr>
                      <a:r>
                        <a:rPr lang="nl-BE" sz="1600">
                          <a:effectLst/>
                        </a:rPr>
                        <a:t>Rapport réalisé le :</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hMerge="1">
                  <a:txBody>
                    <a:bodyPr/>
                    <a:lstStyle/>
                    <a:p>
                      <a:endParaRPr lang="nl-BE"/>
                    </a:p>
                  </a:txBody>
                  <a:tcPr/>
                </a:tc>
                <a:tc gridSpan="2">
                  <a:txBody>
                    <a:bodyPr/>
                    <a:lstStyle/>
                    <a:p>
                      <a:pPr algn="l">
                        <a:lnSpc>
                          <a:spcPct val="120000"/>
                        </a:lnSpc>
                        <a:spcAft>
                          <a:spcPts val="300"/>
                        </a:spcAft>
                        <a:buNone/>
                      </a:pPr>
                      <a:r>
                        <a:rPr lang="nl-BE" sz="1600">
                          <a:effectLst/>
                        </a:rPr>
                        <a:t>08/07/2025</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hMerge="1">
                  <a:txBody>
                    <a:bodyPr/>
                    <a:lstStyle/>
                    <a:p>
                      <a:endParaRPr lang="nl-BE"/>
                    </a:p>
                  </a:txBody>
                  <a:tcPr/>
                </a:tc>
                <a:tc>
                  <a:txBody>
                    <a:bodyPr/>
                    <a:lstStyle/>
                    <a:p>
                      <a:pPr algn="r">
                        <a:lnSpc>
                          <a:spcPct val="120000"/>
                        </a:lnSpc>
                        <a:spcAft>
                          <a:spcPts val="300"/>
                        </a:spcAft>
                        <a:buNone/>
                      </a:pPr>
                      <a:r>
                        <a:rPr lang="nl-BE" sz="1600">
                          <a:effectLst/>
                        </a:rPr>
                        <a:t>S.L.P.P.T :</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gridSpan="2">
                  <a:txBody>
                    <a:bodyPr/>
                    <a:lstStyle/>
                    <a:p>
                      <a:pPr algn="ctr">
                        <a:lnSpc>
                          <a:spcPct val="120000"/>
                        </a:lnSpc>
                        <a:spcAft>
                          <a:spcPts val="300"/>
                        </a:spcAft>
                        <a:buNone/>
                      </a:pPr>
                      <a:r>
                        <a:rPr lang="nl-BE" sz="1600">
                          <a:effectLst/>
                        </a:rPr>
                        <a:t>08/07/2025</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hMerge="1">
                  <a:txBody>
                    <a:bodyPr/>
                    <a:lstStyle/>
                    <a:p>
                      <a:endParaRPr lang="nl-BE"/>
                    </a:p>
                  </a:txBody>
                  <a:tcPr/>
                </a:tc>
                <a:extLst>
                  <a:ext uri="{0D108BD9-81ED-4DB2-BD59-A6C34878D82A}">
                    <a16:rowId xmlns:a16="http://schemas.microsoft.com/office/drawing/2014/main" val="153520030"/>
                  </a:ext>
                </a:extLst>
              </a:tr>
              <a:tr h="437296">
                <a:tc gridSpan="2">
                  <a:txBody>
                    <a:bodyPr/>
                    <a:lstStyle/>
                    <a:p>
                      <a:pPr algn="l">
                        <a:lnSpc>
                          <a:spcPct val="120000"/>
                        </a:lnSpc>
                        <a:spcAft>
                          <a:spcPts val="300"/>
                        </a:spcAft>
                        <a:buNone/>
                      </a:pPr>
                      <a:r>
                        <a:rPr lang="nl-BE" sz="1600">
                          <a:effectLst/>
                        </a:rPr>
                        <a:t>Quartier concerné :</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hMerge="1">
                  <a:txBody>
                    <a:bodyPr/>
                    <a:lstStyle/>
                    <a:p>
                      <a:endParaRPr lang="nl-BE"/>
                    </a:p>
                  </a:txBody>
                  <a:tcPr/>
                </a:tc>
                <a:tc gridSpan="2">
                  <a:txBody>
                    <a:bodyPr/>
                    <a:lstStyle/>
                    <a:p>
                      <a:pPr algn="l">
                        <a:lnSpc>
                          <a:spcPct val="120000"/>
                        </a:lnSpc>
                        <a:spcAft>
                          <a:spcPts val="300"/>
                        </a:spcAft>
                        <a:buNone/>
                      </a:pPr>
                      <a:r>
                        <a:rPr lang="nl-BE" sz="1600">
                          <a:effectLst/>
                        </a:rPr>
                        <a:t>QRE / QU21006C</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hMerge="1">
                  <a:txBody>
                    <a:bodyPr/>
                    <a:lstStyle/>
                    <a:p>
                      <a:endParaRPr lang="nl-BE"/>
                    </a:p>
                  </a:txBody>
                  <a:tcPr/>
                </a:tc>
                <a:tc>
                  <a:txBody>
                    <a:bodyPr/>
                    <a:lstStyle/>
                    <a:p>
                      <a:pPr algn="r">
                        <a:lnSpc>
                          <a:spcPct val="120000"/>
                        </a:lnSpc>
                        <a:spcAft>
                          <a:spcPts val="300"/>
                        </a:spcAft>
                        <a:buNone/>
                      </a:pPr>
                      <a:r>
                        <a:rPr lang="nl-BE" sz="1600">
                          <a:effectLst/>
                        </a:rPr>
                        <a:t>Environnement :</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gridSpan="2">
                  <a:txBody>
                    <a:bodyPr/>
                    <a:lstStyle/>
                    <a:p>
                      <a:pPr algn="ctr">
                        <a:lnSpc>
                          <a:spcPct val="120000"/>
                        </a:lnSpc>
                        <a:spcAft>
                          <a:spcPts val="300"/>
                        </a:spcAft>
                        <a:buNone/>
                      </a:pPr>
                      <a:r>
                        <a:rPr lang="nl-BE" sz="1600">
                          <a:effectLst/>
                        </a:rPr>
                        <a:t>08/07/2025</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hMerge="1">
                  <a:txBody>
                    <a:bodyPr/>
                    <a:lstStyle/>
                    <a:p>
                      <a:endParaRPr lang="nl-BE"/>
                    </a:p>
                  </a:txBody>
                  <a:tcPr/>
                </a:tc>
                <a:extLst>
                  <a:ext uri="{0D108BD9-81ED-4DB2-BD59-A6C34878D82A}">
                    <a16:rowId xmlns:a16="http://schemas.microsoft.com/office/drawing/2014/main" val="1173724961"/>
                  </a:ext>
                </a:extLst>
              </a:tr>
              <a:tr h="455427">
                <a:tc gridSpan="2">
                  <a:txBody>
                    <a:bodyPr/>
                    <a:lstStyle/>
                    <a:p>
                      <a:pPr algn="l">
                        <a:lnSpc>
                          <a:spcPct val="120000"/>
                        </a:lnSpc>
                        <a:spcAft>
                          <a:spcPts val="300"/>
                        </a:spcAft>
                        <a:buNone/>
                      </a:pPr>
                      <a:r>
                        <a:rPr lang="nl-BE" sz="1600">
                          <a:effectLst/>
                        </a:rPr>
                        <a:t>Rédacteur du rapport :</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hMerge="1">
                  <a:txBody>
                    <a:bodyPr/>
                    <a:lstStyle/>
                    <a:p>
                      <a:endParaRPr lang="nl-BE"/>
                    </a:p>
                  </a:txBody>
                  <a:tcPr/>
                </a:tc>
                <a:tc gridSpan="2">
                  <a:txBody>
                    <a:bodyPr/>
                    <a:lstStyle/>
                    <a:p>
                      <a:pPr algn="l">
                        <a:lnSpc>
                          <a:spcPct val="120000"/>
                        </a:lnSpc>
                        <a:spcAft>
                          <a:spcPts val="300"/>
                        </a:spcAft>
                        <a:buNone/>
                      </a:pPr>
                      <a:r>
                        <a:rPr lang="nl-BE" sz="1600">
                          <a:effectLst/>
                        </a:rPr>
                        <a:t>1SC MARCHAL Stéphane</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hMerge="1">
                  <a:txBody>
                    <a:bodyPr/>
                    <a:lstStyle/>
                    <a:p>
                      <a:endParaRPr lang="nl-BE"/>
                    </a:p>
                  </a:txBody>
                  <a:tcPr/>
                </a:tc>
                <a:tc>
                  <a:txBody>
                    <a:bodyPr/>
                    <a:lstStyle/>
                    <a:p>
                      <a:pPr algn="r">
                        <a:lnSpc>
                          <a:spcPct val="120000"/>
                        </a:lnSpc>
                        <a:spcAft>
                          <a:spcPts val="300"/>
                        </a:spcAft>
                        <a:buNone/>
                      </a:pPr>
                      <a:r>
                        <a:rPr lang="nl-BE" sz="1600">
                          <a:effectLst/>
                        </a:rPr>
                        <a:t>Quartier :</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gridSpan="2">
                  <a:txBody>
                    <a:bodyPr/>
                    <a:lstStyle/>
                    <a:p>
                      <a:pPr algn="ctr">
                        <a:lnSpc>
                          <a:spcPct val="120000"/>
                        </a:lnSpc>
                        <a:spcAft>
                          <a:spcPts val="300"/>
                        </a:spcAft>
                        <a:buNone/>
                      </a:pPr>
                      <a:r>
                        <a:rPr lang="nl-BE" sz="1600">
                          <a:effectLst/>
                        </a:rPr>
                        <a:t>08/07/2025</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hMerge="1">
                  <a:txBody>
                    <a:bodyPr/>
                    <a:lstStyle/>
                    <a:p>
                      <a:endParaRPr lang="nl-BE"/>
                    </a:p>
                  </a:txBody>
                  <a:tcPr/>
                </a:tc>
                <a:extLst>
                  <a:ext uri="{0D108BD9-81ED-4DB2-BD59-A6C34878D82A}">
                    <a16:rowId xmlns:a16="http://schemas.microsoft.com/office/drawing/2014/main" val="3576136505"/>
                  </a:ext>
                </a:extLst>
              </a:tr>
              <a:tr h="249530">
                <a:tc>
                  <a:txBody>
                    <a:bodyPr/>
                    <a:lstStyle/>
                    <a:p>
                      <a:pPr>
                        <a:lnSpc>
                          <a:spcPct val="107000"/>
                        </a:lnSpc>
                      </a:pPr>
                      <a:endParaRPr lang="nl-BE" sz="1600">
                        <a:effectLst/>
                        <a:latin typeface="Calibri" panose="020F0502020204030204" pitchFamily="34" charset="0"/>
                        <a:cs typeface="Times New Roman" panose="02020603050405020304" pitchFamily="18" charset="0"/>
                      </a:endParaRPr>
                    </a:p>
                  </a:txBody>
                  <a:tcPr marL="39825" marR="39825" marT="0" marB="0" anchor="ctr"/>
                </a:tc>
                <a:tc>
                  <a:txBody>
                    <a:bodyPr/>
                    <a:lstStyle/>
                    <a:p>
                      <a:pPr>
                        <a:lnSpc>
                          <a:spcPct val="107000"/>
                        </a:lnSpc>
                      </a:pPr>
                      <a:endParaRPr lang="nl-BE" sz="1000">
                        <a:effectLst/>
                        <a:latin typeface="Calibri" panose="020F0502020204030204" pitchFamily="34" charset="0"/>
                        <a:cs typeface="Times New Roman" panose="02020603050405020304" pitchFamily="18" charset="0"/>
                      </a:endParaRPr>
                    </a:p>
                  </a:txBody>
                  <a:tcPr marL="39825" marR="39825" marT="0" marB="0" anchor="ctr"/>
                </a:tc>
                <a:tc>
                  <a:txBody>
                    <a:bodyPr/>
                    <a:lstStyle/>
                    <a:p>
                      <a:pPr>
                        <a:lnSpc>
                          <a:spcPct val="107000"/>
                        </a:lnSpc>
                      </a:pPr>
                      <a:endParaRPr lang="nl-BE" sz="1600">
                        <a:effectLst/>
                        <a:latin typeface="Calibri" panose="020F0502020204030204" pitchFamily="34" charset="0"/>
                        <a:cs typeface="Times New Roman" panose="02020603050405020304" pitchFamily="18" charset="0"/>
                      </a:endParaRPr>
                    </a:p>
                  </a:txBody>
                  <a:tcPr marL="39825" marR="39825" marT="0" marB="0" anchor="ctr"/>
                </a:tc>
                <a:tc>
                  <a:txBody>
                    <a:bodyPr/>
                    <a:lstStyle/>
                    <a:p>
                      <a:pPr>
                        <a:lnSpc>
                          <a:spcPct val="107000"/>
                        </a:lnSpc>
                      </a:pPr>
                      <a:endParaRPr lang="nl-BE" sz="1600">
                        <a:effectLst/>
                        <a:latin typeface="Calibri" panose="020F0502020204030204" pitchFamily="34" charset="0"/>
                        <a:cs typeface="Times New Roman" panose="02020603050405020304" pitchFamily="18" charset="0"/>
                      </a:endParaRPr>
                    </a:p>
                  </a:txBody>
                  <a:tcPr marL="39825" marR="39825" marT="0" marB="0" anchor="ctr"/>
                </a:tc>
                <a:tc>
                  <a:txBody>
                    <a:bodyPr/>
                    <a:lstStyle/>
                    <a:p>
                      <a:pPr>
                        <a:lnSpc>
                          <a:spcPct val="107000"/>
                        </a:lnSpc>
                      </a:pPr>
                      <a:endParaRPr lang="nl-BE" sz="1600">
                        <a:effectLst/>
                        <a:latin typeface="Calibri" panose="020F0502020204030204" pitchFamily="34" charset="0"/>
                        <a:cs typeface="Times New Roman" panose="02020603050405020304" pitchFamily="18" charset="0"/>
                      </a:endParaRPr>
                    </a:p>
                  </a:txBody>
                  <a:tcPr marL="39825" marR="39825" marT="0" marB="0" anchor="ctr"/>
                </a:tc>
                <a:tc>
                  <a:txBody>
                    <a:bodyPr/>
                    <a:lstStyle/>
                    <a:p>
                      <a:pPr>
                        <a:lnSpc>
                          <a:spcPct val="107000"/>
                        </a:lnSpc>
                      </a:pPr>
                      <a:endParaRPr lang="nl-BE" sz="1600">
                        <a:effectLst/>
                        <a:latin typeface="Calibri" panose="020F0502020204030204" pitchFamily="34" charset="0"/>
                        <a:cs typeface="Times New Roman" panose="02020603050405020304" pitchFamily="18" charset="0"/>
                      </a:endParaRPr>
                    </a:p>
                  </a:txBody>
                  <a:tcPr marL="39825" marR="39825" marT="0" marB="0" anchor="ctr"/>
                </a:tc>
                <a:tc>
                  <a:txBody>
                    <a:bodyPr/>
                    <a:lstStyle/>
                    <a:p>
                      <a:pPr>
                        <a:lnSpc>
                          <a:spcPct val="107000"/>
                        </a:lnSpc>
                      </a:pPr>
                      <a:endParaRPr lang="nl-BE" sz="1600">
                        <a:effectLst/>
                        <a:latin typeface="Calibri" panose="020F0502020204030204" pitchFamily="34" charset="0"/>
                        <a:cs typeface="Times New Roman" panose="02020603050405020304" pitchFamily="18" charset="0"/>
                      </a:endParaRPr>
                    </a:p>
                  </a:txBody>
                  <a:tcPr marL="39825" marR="39825" marT="0" marB="0" anchor="ctr"/>
                </a:tc>
                <a:extLst>
                  <a:ext uri="{0D108BD9-81ED-4DB2-BD59-A6C34878D82A}">
                    <a16:rowId xmlns:a16="http://schemas.microsoft.com/office/drawing/2014/main" val="1276690286"/>
                  </a:ext>
                </a:extLst>
              </a:tr>
              <a:tr h="655945">
                <a:tc>
                  <a:txBody>
                    <a:bodyPr/>
                    <a:lstStyle/>
                    <a:p>
                      <a:pPr algn="ctr">
                        <a:lnSpc>
                          <a:spcPct val="120000"/>
                        </a:lnSpc>
                        <a:spcAft>
                          <a:spcPts val="300"/>
                        </a:spcAft>
                        <a:buNone/>
                      </a:pPr>
                      <a:r>
                        <a:rPr lang="nl-BE" sz="1600">
                          <a:effectLst/>
                        </a:rPr>
                        <a:t>Ligne                   n°</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800">
                          <a:effectLst/>
                        </a:rPr>
                        <a:t>Asset de l'installation</a:t>
                      </a:r>
                      <a:endParaRPr lang="nl-BE" sz="10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N° de bloc</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Date du contrôle</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Référence                                        rapport</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Note du contrôle</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WO                            n°</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extLst>
                  <a:ext uri="{0D108BD9-81ED-4DB2-BD59-A6C34878D82A}">
                    <a16:rowId xmlns:a16="http://schemas.microsoft.com/office/drawing/2014/main" val="4196759489"/>
                  </a:ext>
                </a:extLst>
              </a:tr>
              <a:tr h="327974">
                <a:tc>
                  <a:txBody>
                    <a:bodyPr/>
                    <a:lstStyle/>
                    <a:p>
                      <a:pPr algn="ctr">
                        <a:lnSpc>
                          <a:spcPct val="120000"/>
                        </a:lnSpc>
                        <a:spcAft>
                          <a:spcPts val="300"/>
                        </a:spcAft>
                        <a:buNone/>
                      </a:pPr>
                      <a:r>
                        <a:rPr lang="nl-BE" sz="1600">
                          <a:effectLst/>
                        </a:rPr>
                        <a:t>1</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800">
                          <a:effectLst/>
                        </a:rPr>
                        <a:t>FS21006C007</a:t>
                      </a:r>
                      <a:endParaRPr lang="nl-BE" sz="10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7A</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10/06/2025</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0745-250610-01</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B</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50732590</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extLst>
                  <a:ext uri="{0D108BD9-81ED-4DB2-BD59-A6C34878D82A}">
                    <a16:rowId xmlns:a16="http://schemas.microsoft.com/office/drawing/2014/main" val="2352449241"/>
                  </a:ext>
                </a:extLst>
              </a:tr>
              <a:tr h="327974">
                <a:tc>
                  <a:txBody>
                    <a:bodyPr/>
                    <a:lstStyle/>
                    <a:p>
                      <a:pPr algn="ctr">
                        <a:lnSpc>
                          <a:spcPct val="120000"/>
                        </a:lnSpc>
                        <a:spcAft>
                          <a:spcPts val="300"/>
                        </a:spcAft>
                        <a:buNone/>
                      </a:pPr>
                      <a:r>
                        <a:rPr lang="nl-BE" sz="1600">
                          <a:effectLst/>
                        </a:rPr>
                        <a:t>2</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800">
                          <a:effectLst/>
                        </a:rPr>
                        <a:t>FS21006C057</a:t>
                      </a:r>
                      <a:endParaRPr lang="nl-BE" sz="10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7B</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10/06/2025</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0745-250610-02</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B</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50732595</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extLst>
                  <a:ext uri="{0D108BD9-81ED-4DB2-BD59-A6C34878D82A}">
                    <a16:rowId xmlns:a16="http://schemas.microsoft.com/office/drawing/2014/main" val="1637197277"/>
                  </a:ext>
                </a:extLst>
              </a:tr>
              <a:tr h="327974">
                <a:tc>
                  <a:txBody>
                    <a:bodyPr/>
                    <a:lstStyle/>
                    <a:p>
                      <a:pPr algn="ctr">
                        <a:lnSpc>
                          <a:spcPct val="120000"/>
                        </a:lnSpc>
                        <a:spcAft>
                          <a:spcPts val="300"/>
                        </a:spcAft>
                        <a:buNone/>
                      </a:pPr>
                      <a:r>
                        <a:rPr lang="nl-BE" sz="1600">
                          <a:effectLst/>
                        </a:rPr>
                        <a:t>3</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800">
                          <a:effectLst/>
                        </a:rPr>
                        <a:t>FS21006C061</a:t>
                      </a:r>
                      <a:endParaRPr lang="nl-BE" sz="10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11A</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11/06/2025</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0745-250611-01</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B</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50732599</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extLst>
                  <a:ext uri="{0D108BD9-81ED-4DB2-BD59-A6C34878D82A}">
                    <a16:rowId xmlns:a16="http://schemas.microsoft.com/office/drawing/2014/main" val="2386116195"/>
                  </a:ext>
                </a:extLst>
              </a:tr>
              <a:tr h="327974">
                <a:tc>
                  <a:txBody>
                    <a:bodyPr/>
                    <a:lstStyle/>
                    <a:p>
                      <a:pPr algn="ctr">
                        <a:lnSpc>
                          <a:spcPct val="120000"/>
                        </a:lnSpc>
                        <a:spcAft>
                          <a:spcPts val="300"/>
                        </a:spcAft>
                        <a:buNone/>
                      </a:pPr>
                      <a:r>
                        <a:rPr lang="nl-BE" sz="1600" dirty="0">
                          <a:effectLst/>
                        </a:rPr>
                        <a:t>4</a:t>
                      </a:r>
                      <a:endParaRPr lang="nl-B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800">
                          <a:effectLst/>
                        </a:rPr>
                        <a:t>FS21006C011</a:t>
                      </a:r>
                      <a:endParaRPr lang="nl-BE" sz="10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11</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11/06/2025</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0745-250611-05</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C</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20000"/>
                        </a:lnSpc>
                        <a:spcAft>
                          <a:spcPts val="300"/>
                        </a:spcAft>
                        <a:buNone/>
                      </a:pPr>
                      <a:r>
                        <a:rPr lang="nl-BE" sz="1600">
                          <a:effectLst/>
                        </a:rPr>
                        <a:t>50734390</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extLst>
                  <a:ext uri="{0D108BD9-81ED-4DB2-BD59-A6C34878D82A}">
                    <a16:rowId xmlns:a16="http://schemas.microsoft.com/office/drawing/2014/main" val="505748415"/>
                  </a:ext>
                </a:extLst>
              </a:tr>
              <a:tr h="249530">
                <a:tc>
                  <a:txBody>
                    <a:bodyPr/>
                    <a:lstStyle/>
                    <a:p>
                      <a:pPr>
                        <a:lnSpc>
                          <a:spcPct val="107000"/>
                        </a:lnSpc>
                      </a:pPr>
                      <a:endParaRPr lang="nl-BE" sz="1000">
                        <a:effectLst/>
                        <a:latin typeface="Calibri" panose="020F0502020204030204" pitchFamily="34" charset="0"/>
                        <a:cs typeface="Times New Roman" panose="02020603050405020304" pitchFamily="18" charset="0"/>
                      </a:endParaRPr>
                    </a:p>
                  </a:txBody>
                  <a:tcPr marL="39825" marR="39825" marT="0" marB="0" anchor="ctr"/>
                </a:tc>
                <a:tc>
                  <a:txBody>
                    <a:bodyPr/>
                    <a:lstStyle/>
                    <a:p>
                      <a:pPr>
                        <a:lnSpc>
                          <a:spcPct val="107000"/>
                        </a:lnSpc>
                      </a:pPr>
                      <a:endParaRPr lang="nl-BE" sz="1000">
                        <a:effectLst/>
                        <a:latin typeface="Calibri" panose="020F0502020204030204" pitchFamily="34" charset="0"/>
                        <a:cs typeface="Times New Roman" panose="02020603050405020304" pitchFamily="18" charset="0"/>
                      </a:endParaRPr>
                    </a:p>
                  </a:txBody>
                  <a:tcPr marL="39825" marR="39825" marT="0" marB="0" anchor="ctr"/>
                </a:tc>
                <a:tc>
                  <a:txBody>
                    <a:bodyPr/>
                    <a:lstStyle/>
                    <a:p>
                      <a:pPr>
                        <a:lnSpc>
                          <a:spcPct val="107000"/>
                        </a:lnSpc>
                      </a:pPr>
                      <a:endParaRPr lang="nl-BE" sz="1600">
                        <a:effectLst/>
                        <a:latin typeface="Calibri" panose="020F0502020204030204" pitchFamily="34" charset="0"/>
                        <a:cs typeface="Times New Roman" panose="02020603050405020304" pitchFamily="18" charset="0"/>
                      </a:endParaRPr>
                    </a:p>
                  </a:txBody>
                  <a:tcPr marL="39825" marR="39825" marT="0" marB="0" anchor="ctr"/>
                </a:tc>
                <a:tc>
                  <a:txBody>
                    <a:bodyPr/>
                    <a:lstStyle/>
                    <a:p>
                      <a:pPr>
                        <a:lnSpc>
                          <a:spcPct val="107000"/>
                        </a:lnSpc>
                      </a:pPr>
                      <a:endParaRPr lang="nl-BE" sz="1600">
                        <a:effectLst/>
                        <a:latin typeface="Calibri" panose="020F0502020204030204" pitchFamily="34" charset="0"/>
                        <a:cs typeface="Times New Roman" panose="02020603050405020304" pitchFamily="18" charset="0"/>
                      </a:endParaRPr>
                    </a:p>
                  </a:txBody>
                  <a:tcPr marL="39825" marR="39825" marT="0" marB="0" anchor="ctr"/>
                </a:tc>
                <a:tc>
                  <a:txBody>
                    <a:bodyPr/>
                    <a:lstStyle/>
                    <a:p>
                      <a:pPr>
                        <a:lnSpc>
                          <a:spcPct val="107000"/>
                        </a:lnSpc>
                      </a:pPr>
                      <a:endParaRPr lang="nl-BE" sz="1600">
                        <a:effectLst/>
                        <a:latin typeface="Calibri" panose="020F0502020204030204" pitchFamily="34" charset="0"/>
                        <a:cs typeface="Times New Roman" panose="02020603050405020304" pitchFamily="18" charset="0"/>
                      </a:endParaRPr>
                    </a:p>
                  </a:txBody>
                  <a:tcPr marL="39825" marR="39825" marT="0" marB="0" anchor="ctr"/>
                </a:tc>
                <a:tc>
                  <a:txBody>
                    <a:bodyPr/>
                    <a:lstStyle/>
                    <a:p>
                      <a:pPr>
                        <a:lnSpc>
                          <a:spcPct val="107000"/>
                        </a:lnSpc>
                      </a:pPr>
                      <a:endParaRPr lang="nl-BE" sz="1600" dirty="0">
                        <a:effectLst/>
                        <a:latin typeface="Calibri" panose="020F0502020204030204" pitchFamily="34" charset="0"/>
                        <a:cs typeface="Times New Roman" panose="02020603050405020304" pitchFamily="18" charset="0"/>
                      </a:endParaRPr>
                    </a:p>
                  </a:txBody>
                  <a:tcPr marL="39825" marR="39825" marT="0" marB="0" anchor="ctr"/>
                </a:tc>
                <a:tc>
                  <a:txBody>
                    <a:bodyPr/>
                    <a:lstStyle/>
                    <a:p>
                      <a:pPr>
                        <a:lnSpc>
                          <a:spcPct val="107000"/>
                        </a:lnSpc>
                      </a:pPr>
                      <a:endParaRPr lang="nl-BE" sz="1600" dirty="0">
                        <a:effectLst/>
                        <a:latin typeface="Calibri" panose="020F0502020204030204" pitchFamily="34" charset="0"/>
                        <a:cs typeface="Times New Roman" panose="02020603050405020304" pitchFamily="18" charset="0"/>
                      </a:endParaRPr>
                    </a:p>
                  </a:txBody>
                  <a:tcPr marL="39825" marR="39825" marT="0" marB="0" anchor="ctr"/>
                </a:tc>
                <a:extLst>
                  <a:ext uri="{0D108BD9-81ED-4DB2-BD59-A6C34878D82A}">
                    <a16:rowId xmlns:a16="http://schemas.microsoft.com/office/drawing/2014/main" val="886766685"/>
                  </a:ext>
                </a:extLst>
              </a:tr>
              <a:tr h="327974">
                <a:tc gridSpan="7">
                  <a:txBody>
                    <a:bodyPr/>
                    <a:lstStyle/>
                    <a:p>
                      <a:pPr algn="ctr">
                        <a:lnSpc>
                          <a:spcPct val="120000"/>
                        </a:lnSpc>
                        <a:spcAft>
                          <a:spcPts val="300"/>
                        </a:spcAft>
                        <a:buNone/>
                      </a:pPr>
                      <a:r>
                        <a:rPr lang="nl-BE" sz="1600" u="sng" dirty="0">
                          <a:effectLst/>
                        </a:rPr>
                        <a:t>REMARQUES :</a:t>
                      </a:r>
                      <a:endParaRPr lang="nl-B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2036523760"/>
                  </a:ext>
                </a:extLst>
              </a:tr>
              <a:tr h="327974">
                <a:tc gridSpan="7">
                  <a:txBody>
                    <a:bodyPr/>
                    <a:lstStyle/>
                    <a:p>
                      <a:pPr algn="ctr">
                        <a:lnSpc>
                          <a:spcPct val="120000"/>
                        </a:lnSpc>
                        <a:spcAft>
                          <a:spcPts val="300"/>
                        </a:spcAft>
                        <a:buNone/>
                      </a:pPr>
                      <a:r>
                        <a:rPr lang="fr-BE" sz="1600">
                          <a:effectLst/>
                        </a:rPr>
                        <a:t>1° Voir "Infractions &amp; Remarques" point 3 du rapport 0745-250610-01.</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678280856"/>
                  </a:ext>
                </a:extLst>
              </a:tr>
              <a:tr h="327974">
                <a:tc gridSpan="7">
                  <a:txBody>
                    <a:bodyPr/>
                    <a:lstStyle/>
                    <a:p>
                      <a:pPr algn="ctr">
                        <a:lnSpc>
                          <a:spcPct val="120000"/>
                        </a:lnSpc>
                        <a:spcAft>
                          <a:spcPts val="300"/>
                        </a:spcAft>
                        <a:buNone/>
                      </a:pPr>
                      <a:r>
                        <a:rPr lang="fr-BE" sz="1600">
                          <a:effectLst/>
                        </a:rPr>
                        <a:t>2° Voir "Infractions &amp; Remarques" point 3 du rapport 0745-250610-02.</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571532081"/>
                  </a:ext>
                </a:extLst>
              </a:tr>
              <a:tr h="327974">
                <a:tc gridSpan="7">
                  <a:txBody>
                    <a:bodyPr/>
                    <a:lstStyle/>
                    <a:p>
                      <a:pPr algn="ctr">
                        <a:lnSpc>
                          <a:spcPct val="120000"/>
                        </a:lnSpc>
                        <a:spcAft>
                          <a:spcPts val="300"/>
                        </a:spcAft>
                        <a:buNone/>
                      </a:pPr>
                      <a:r>
                        <a:rPr lang="fr-BE" sz="1600">
                          <a:effectLst/>
                        </a:rPr>
                        <a:t>3° Voir "Infractions &amp; Remarques" point 3 du rapport 0745-250611-01.</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1218987101"/>
                  </a:ext>
                </a:extLst>
              </a:tr>
              <a:tr h="327974">
                <a:tc gridSpan="7">
                  <a:txBody>
                    <a:bodyPr/>
                    <a:lstStyle/>
                    <a:p>
                      <a:pPr algn="ctr">
                        <a:lnSpc>
                          <a:spcPct val="120000"/>
                        </a:lnSpc>
                        <a:spcAft>
                          <a:spcPts val="300"/>
                        </a:spcAft>
                        <a:buNone/>
                      </a:pPr>
                      <a:r>
                        <a:rPr lang="fr-BE" sz="1600" dirty="0">
                          <a:effectLst/>
                        </a:rPr>
                        <a:t>4° Voir "Infractions &amp; Remarques" point 3 du rapport 0745-250611-05.</a:t>
                      </a:r>
                      <a:endParaRPr lang="nl-B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9825" marR="39825" marT="0" marB="0" anchor="ct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1399266691"/>
                  </a:ext>
                </a:extLst>
              </a:tr>
            </a:tbl>
          </a:graphicData>
        </a:graphic>
      </p:graphicFrame>
    </p:spTree>
    <p:extLst>
      <p:ext uri="{BB962C8B-B14F-4D97-AF65-F5344CB8AC3E}">
        <p14:creationId xmlns:p14="http://schemas.microsoft.com/office/powerpoint/2010/main" val="269158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6F13F9-E0B7-30DA-498F-FA0A3DC819A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389FC1FC-71BB-5BFE-8453-6B88989F1253}"/>
              </a:ext>
            </a:extLst>
          </p:cNvPr>
          <p:cNvSpPr>
            <a:spLocks noGrp="1"/>
          </p:cNvSpPr>
          <p:nvPr>
            <p:ph type="body" sz="quarter" idx="13"/>
          </p:nvPr>
        </p:nvSpPr>
        <p:spPr>
          <a:xfrm>
            <a:off x="281009" y="745829"/>
            <a:ext cx="11293675" cy="707886"/>
          </a:xfrm>
        </p:spPr>
        <p:txBody>
          <a:bodyPr/>
          <a:lstStyle/>
          <a:p>
            <a:r>
              <a:rPr lang="fr-BE" dirty="0" err="1"/>
              <a:t>Wettelijke</a:t>
            </a:r>
            <a:r>
              <a:rPr lang="fr-BE" dirty="0"/>
              <a:t> </a:t>
            </a:r>
            <a:r>
              <a:rPr lang="fr-BE" dirty="0" err="1"/>
              <a:t>controles</a:t>
            </a:r>
            <a:r>
              <a:rPr lang="fr-BE" dirty="0"/>
              <a:t> </a:t>
            </a:r>
            <a:r>
              <a:rPr lang="fr-BE" dirty="0" err="1"/>
              <a:t>Liften</a:t>
            </a:r>
            <a:r>
              <a:rPr lang="fr-BE" dirty="0"/>
              <a:t>.</a:t>
            </a:r>
            <a:endParaRPr lang="nl-BE" dirty="0"/>
          </a:p>
        </p:txBody>
      </p:sp>
    </p:spTree>
    <p:extLst>
      <p:ext uri="{BB962C8B-B14F-4D97-AF65-F5344CB8AC3E}">
        <p14:creationId xmlns:p14="http://schemas.microsoft.com/office/powerpoint/2010/main" val="33713653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96C56E8C-2985-5D28-B8D8-951C357519EC}"/>
              </a:ext>
            </a:extLst>
          </p:cNvPr>
          <p:cNvGraphicFramePr>
            <a:graphicFrameLocks noGrp="1"/>
          </p:cNvGraphicFramePr>
          <p:nvPr/>
        </p:nvGraphicFramePr>
        <p:xfrm>
          <a:off x="2" y="1"/>
          <a:ext cx="12291461" cy="6894266"/>
        </p:xfrm>
        <a:graphic>
          <a:graphicData uri="http://schemas.openxmlformats.org/drawingml/2006/table">
            <a:tbl>
              <a:tblPr firstRow="1" firstCol="1" bandRow="1">
                <a:tableStyleId>{5C22544A-7EE6-4342-B048-85BDC9FD1C3A}</a:tableStyleId>
              </a:tblPr>
              <a:tblGrid>
                <a:gridCol w="887443">
                  <a:extLst>
                    <a:ext uri="{9D8B030D-6E8A-4147-A177-3AD203B41FA5}">
                      <a16:colId xmlns:a16="http://schemas.microsoft.com/office/drawing/2014/main" val="2628816287"/>
                    </a:ext>
                  </a:extLst>
                </a:gridCol>
                <a:gridCol w="2256711">
                  <a:extLst>
                    <a:ext uri="{9D8B030D-6E8A-4147-A177-3AD203B41FA5}">
                      <a16:colId xmlns:a16="http://schemas.microsoft.com/office/drawing/2014/main" val="1316546521"/>
                    </a:ext>
                  </a:extLst>
                </a:gridCol>
                <a:gridCol w="1583140">
                  <a:extLst>
                    <a:ext uri="{9D8B030D-6E8A-4147-A177-3AD203B41FA5}">
                      <a16:colId xmlns:a16="http://schemas.microsoft.com/office/drawing/2014/main" val="4085655613"/>
                    </a:ext>
                  </a:extLst>
                </a:gridCol>
                <a:gridCol w="1556099">
                  <a:extLst>
                    <a:ext uri="{9D8B030D-6E8A-4147-A177-3AD203B41FA5}">
                      <a16:colId xmlns:a16="http://schemas.microsoft.com/office/drawing/2014/main" val="17810660"/>
                    </a:ext>
                  </a:extLst>
                </a:gridCol>
                <a:gridCol w="2153464">
                  <a:extLst>
                    <a:ext uri="{9D8B030D-6E8A-4147-A177-3AD203B41FA5}">
                      <a16:colId xmlns:a16="http://schemas.microsoft.com/office/drawing/2014/main" val="2884967717"/>
                    </a:ext>
                  </a:extLst>
                </a:gridCol>
                <a:gridCol w="1253730">
                  <a:extLst>
                    <a:ext uri="{9D8B030D-6E8A-4147-A177-3AD203B41FA5}">
                      <a16:colId xmlns:a16="http://schemas.microsoft.com/office/drawing/2014/main" val="3518329505"/>
                    </a:ext>
                  </a:extLst>
                </a:gridCol>
                <a:gridCol w="2600874">
                  <a:extLst>
                    <a:ext uri="{9D8B030D-6E8A-4147-A177-3AD203B41FA5}">
                      <a16:colId xmlns:a16="http://schemas.microsoft.com/office/drawing/2014/main" val="2815585388"/>
                    </a:ext>
                  </a:extLst>
                </a:gridCol>
              </a:tblGrid>
              <a:tr h="294033">
                <a:tc gridSpan="7">
                  <a:txBody>
                    <a:bodyPr/>
                    <a:lstStyle/>
                    <a:p>
                      <a:pPr algn="ctr">
                        <a:lnSpc>
                          <a:spcPct val="120000"/>
                        </a:lnSpc>
                        <a:spcAft>
                          <a:spcPts val="300"/>
                        </a:spcAft>
                        <a:buNone/>
                      </a:pPr>
                      <a:r>
                        <a:rPr lang="nl-BE" sz="1400" u="sng">
                          <a:effectLst/>
                        </a:rPr>
                        <a:t>RAPPORT DE CONTRÔLE LEGAL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3409459663"/>
                  </a:ext>
                </a:extLst>
              </a:tr>
              <a:tr h="331305">
                <a:tc gridSpan="2">
                  <a:txBody>
                    <a:bodyPr/>
                    <a:lstStyle/>
                    <a:p>
                      <a:pPr algn="ctr">
                        <a:lnSpc>
                          <a:spcPct val="120000"/>
                        </a:lnSpc>
                        <a:spcAft>
                          <a:spcPts val="300"/>
                        </a:spcAft>
                        <a:buNone/>
                      </a:pPr>
                      <a:r>
                        <a:rPr lang="nl-BE" sz="1400">
                          <a:effectLst/>
                        </a:rPr>
                        <a:t>Contrôle réalisé sur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hMerge="1">
                  <a:txBody>
                    <a:bodyPr/>
                    <a:lstStyle/>
                    <a:p>
                      <a:endParaRPr lang="nl-BE"/>
                    </a:p>
                  </a:txBody>
                  <a:tcPr/>
                </a:tc>
                <a:tc gridSpan="2">
                  <a:txBody>
                    <a:bodyPr/>
                    <a:lstStyle/>
                    <a:p>
                      <a:pPr algn="ctr">
                        <a:lnSpc>
                          <a:spcPct val="120000"/>
                        </a:lnSpc>
                        <a:spcAft>
                          <a:spcPts val="300"/>
                        </a:spcAft>
                        <a:buNone/>
                      </a:pPr>
                      <a:r>
                        <a:rPr lang="nl-BE" sz="1400">
                          <a:effectLst/>
                        </a:rPr>
                        <a:t>Ascenseurs</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hMerge="1">
                  <a:txBody>
                    <a:bodyPr/>
                    <a:lstStyle/>
                    <a:p>
                      <a:endParaRPr lang="nl-BE"/>
                    </a:p>
                  </a:txBody>
                  <a:tcPr/>
                </a:tc>
                <a:tc>
                  <a:txBody>
                    <a:bodyPr/>
                    <a:lstStyle/>
                    <a:p>
                      <a:pPr algn="ctr">
                        <a:lnSpc>
                          <a:spcPct val="120000"/>
                        </a:lnSpc>
                        <a:spcAft>
                          <a:spcPts val="300"/>
                        </a:spcAft>
                        <a:buNone/>
                      </a:pPr>
                      <a:r>
                        <a:rPr lang="nl-BE" sz="1400">
                          <a:effectLst/>
                        </a:rPr>
                        <a:t>Kopie</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gridSpan="2">
                  <a:txBody>
                    <a:bodyPr/>
                    <a:lstStyle/>
                    <a:p>
                      <a:pPr algn="ctr">
                        <a:lnSpc>
                          <a:spcPct val="120000"/>
                        </a:lnSpc>
                        <a:spcAft>
                          <a:spcPts val="300"/>
                        </a:spcAft>
                        <a:buNone/>
                      </a:pPr>
                      <a:r>
                        <a:rPr lang="nl-BE" sz="1400" u="sng">
                          <a:effectLst/>
                        </a:rPr>
                        <a:t>Date</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hMerge="1">
                  <a:txBody>
                    <a:bodyPr/>
                    <a:lstStyle/>
                    <a:p>
                      <a:endParaRPr lang="nl-BE"/>
                    </a:p>
                  </a:txBody>
                  <a:tcPr/>
                </a:tc>
                <a:extLst>
                  <a:ext uri="{0D108BD9-81ED-4DB2-BD59-A6C34878D82A}">
                    <a16:rowId xmlns:a16="http://schemas.microsoft.com/office/drawing/2014/main" val="1787152121"/>
                  </a:ext>
                </a:extLst>
              </a:tr>
              <a:tr h="331305">
                <a:tc gridSpan="2">
                  <a:txBody>
                    <a:bodyPr/>
                    <a:lstStyle/>
                    <a:p>
                      <a:pPr algn="ctr">
                        <a:lnSpc>
                          <a:spcPct val="120000"/>
                        </a:lnSpc>
                        <a:spcAft>
                          <a:spcPts val="300"/>
                        </a:spcAft>
                        <a:buNone/>
                      </a:pPr>
                      <a:r>
                        <a:rPr lang="nl-BE" sz="1400">
                          <a:effectLst/>
                        </a:rPr>
                        <a:t>Contrôle réalisé par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hMerge="1">
                  <a:txBody>
                    <a:bodyPr/>
                    <a:lstStyle/>
                    <a:p>
                      <a:endParaRPr lang="nl-BE"/>
                    </a:p>
                  </a:txBody>
                  <a:tcPr/>
                </a:tc>
                <a:tc gridSpan="2">
                  <a:txBody>
                    <a:bodyPr/>
                    <a:lstStyle/>
                    <a:p>
                      <a:pPr algn="ctr">
                        <a:lnSpc>
                          <a:spcPct val="120000"/>
                        </a:lnSpc>
                        <a:spcAft>
                          <a:spcPts val="300"/>
                        </a:spcAft>
                        <a:buNone/>
                      </a:pPr>
                      <a:r>
                        <a:rPr lang="nl-BE" sz="1400">
                          <a:effectLst/>
                        </a:rPr>
                        <a:t>Normec BTV</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hMerge="1">
                  <a:txBody>
                    <a:bodyPr/>
                    <a:lstStyle/>
                    <a:p>
                      <a:endParaRPr lang="nl-BE"/>
                    </a:p>
                  </a:txBody>
                  <a:tcPr/>
                </a:tc>
                <a:tc>
                  <a:txBody>
                    <a:bodyPr/>
                    <a:lstStyle/>
                    <a:p>
                      <a:pPr algn="ctr">
                        <a:lnSpc>
                          <a:spcPct val="120000"/>
                        </a:lnSpc>
                        <a:spcAft>
                          <a:spcPts val="300"/>
                        </a:spcAft>
                        <a:buNone/>
                      </a:pPr>
                      <a:r>
                        <a:rPr lang="nl-BE" sz="1400">
                          <a:effectLst/>
                        </a:rPr>
                        <a:t>C.M.I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gridSpan="2">
                  <a:txBody>
                    <a:bodyPr/>
                    <a:lstStyle/>
                    <a:p>
                      <a:pPr algn="ctr">
                        <a:lnSpc>
                          <a:spcPct val="120000"/>
                        </a:lnSpc>
                        <a:spcAft>
                          <a:spcPts val="300"/>
                        </a:spcAft>
                        <a:buNone/>
                      </a:pPr>
                      <a:r>
                        <a:rPr lang="nl-BE" sz="1400">
                          <a:effectLst/>
                        </a:rPr>
                        <a:t>29/04/2025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hMerge="1">
                  <a:txBody>
                    <a:bodyPr/>
                    <a:lstStyle/>
                    <a:p>
                      <a:endParaRPr lang="nl-BE"/>
                    </a:p>
                  </a:txBody>
                  <a:tcPr/>
                </a:tc>
                <a:extLst>
                  <a:ext uri="{0D108BD9-81ED-4DB2-BD59-A6C34878D82A}">
                    <a16:rowId xmlns:a16="http://schemas.microsoft.com/office/drawing/2014/main" val="684219822"/>
                  </a:ext>
                </a:extLst>
              </a:tr>
              <a:tr h="331305">
                <a:tc gridSpan="2">
                  <a:txBody>
                    <a:bodyPr/>
                    <a:lstStyle/>
                    <a:p>
                      <a:pPr algn="ctr">
                        <a:lnSpc>
                          <a:spcPct val="120000"/>
                        </a:lnSpc>
                        <a:spcAft>
                          <a:spcPts val="300"/>
                        </a:spcAft>
                        <a:buNone/>
                      </a:pPr>
                      <a:r>
                        <a:rPr lang="nl-BE" sz="1400">
                          <a:effectLst/>
                        </a:rPr>
                        <a:t>Rapport réalisé le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hMerge="1">
                  <a:txBody>
                    <a:bodyPr/>
                    <a:lstStyle/>
                    <a:p>
                      <a:endParaRPr lang="nl-BE"/>
                    </a:p>
                  </a:txBody>
                  <a:tcPr/>
                </a:tc>
                <a:tc gridSpan="2">
                  <a:txBody>
                    <a:bodyPr/>
                    <a:lstStyle/>
                    <a:p>
                      <a:pPr algn="ctr">
                        <a:lnSpc>
                          <a:spcPct val="120000"/>
                        </a:lnSpc>
                        <a:spcAft>
                          <a:spcPts val="300"/>
                        </a:spcAft>
                        <a:buNone/>
                      </a:pPr>
                      <a:r>
                        <a:rPr lang="nl-BE" sz="1400">
                          <a:effectLst/>
                        </a:rPr>
                        <a:t>29/04/2025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hMerge="1">
                  <a:txBody>
                    <a:bodyPr/>
                    <a:lstStyle/>
                    <a:p>
                      <a:endParaRPr lang="nl-BE"/>
                    </a:p>
                  </a:txBody>
                  <a:tcPr/>
                </a:tc>
                <a:tc>
                  <a:txBody>
                    <a:bodyPr/>
                    <a:lstStyle/>
                    <a:p>
                      <a:pPr algn="ctr">
                        <a:lnSpc>
                          <a:spcPct val="120000"/>
                        </a:lnSpc>
                        <a:spcAft>
                          <a:spcPts val="300"/>
                        </a:spcAft>
                        <a:buNone/>
                      </a:pPr>
                      <a:r>
                        <a:rPr lang="nl-BE" sz="1400">
                          <a:effectLst/>
                        </a:rPr>
                        <a:t>S.L.P.P.T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gridSpan="2">
                  <a:txBody>
                    <a:bodyPr/>
                    <a:lstStyle/>
                    <a:p>
                      <a:pPr algn="ctr">
                        <a:lnSpc>
                          <a:spcPct val="120000"/>
                        </a:lnSpc>
                        <a:spcAft>
                          <a:spcPts val="300"/>
                        </a:spcAft>
                        <a:buNone/>
                      </a:pPr>
                      <a:r>
                        <a:rPr lang="nl-BE" sz="1400">
                          <a:effectLst/>
                        </a:rPr>
                        <a:t>29/04/2025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hMerge="1">
                  <a:txBody>
                    <a:bodyPr/>
                    <a:lstStyle/>
                    <a:p>
                      <a:endParaRPr lang="nl-BE"/>
                    </a:p>
                  </a:txBody>
                  <a:tcPr/>
                </a:tc>
                <a:extLst>
                  <a:ext uri="{0D108BD9-81ED-4DB2-BD59-A6C34878D82A}">
                    <a16:rowId xmlns:a16="http://schemas.microsoft.com/office/drawing/2014/main" val="3707889018"/>
                  </a:ext>
                </a:extLst>
              </a:tr>
              <a:tr h="331305">
                <a:tc gridSpan="2">
                  <a:txBody>
                    <a:bodyPr/>
                    <a:lstStyle/>
                    <a:p>
                      <a:pPr algn="ctr">
                        <a:lnSpc>
                          <a:spcPct val="120000"/>
                        </a:lnSpc>
                        <a:spcAft>
                          <a:spcPts val="300"/>
                        </a:spcAft>
                        <a:buNone/>
                      </a:pPr>
                      <a:r>
                        <a:rPr lang="nl-BE" sz="1400">
                          <a:effectLst/>
                        </a:rPr>
                        <a:t>Quartier concerné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hMerge="1">
                  <a:txBody>
                    <a:bodyPr/>
                    <a:lstStyle/>
                    <a:p>
                      <a:endParaRPr lang="nl-BE"/>
                    </a:p>
                  </a:txBody>
                  <a:tcPr/>
                </a:tc>
                <a:tc gridSpan="2">
                  <a:txBody>
                    <a:bodyPr/>
                    <a:lstStyle/>
                    <a:p>
                      <a:pPr algn="ctr">
                        <a:lnSpc>
                          <a:spcPct val="120000"/>
                        </a:lnSpc>
                        <a:spcAft>
                          <a:spcPts val="300"/>
                        </a:spcAft>
                        <a:buNone/>
                      </a:pPr>
                      <a:r>
                        <a:rPr lang="nl-BE" sz="1400">
                          <a:effectLst/>
                        </a:rPr>
                        <a:t>QRE / QU21006C</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hMerge="1">
                  <a:txBody>
                    <a:bodyPr/>
                    <a:lstStyle/>
                    <a:p>
                      <a:endParaRPr lang="nl-BE"/>
                    </a:p>
                  </a:txBody>
                  <a:tcPr/>
                </a:tc>
                <a:tc>
                  <a:txBody>
                    <a:bodyPr/>
                    <a:lstStyle/>
                    <a:p>
                      <a:pPr algn="ctr">
                        <a:lnSpc>
                          <a:spcPct val="120000"/>
                        </a:lnSpc>
                        <a:spcAft>
                          <a:spcPts val="300"/>
                        </a:spcAft>
                        <a:buNone/>
                      </a:pPr>
                      <a:r>
                        <a:rPr lang="nl-BE" sz="1400">
                          <a:effectLst/>
                        </a:rPr>
                        <a:t>Environnement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gridSpan="2">
                  <a:txBody>
                    <a:bodyPr/>
                    <a:lstStyle/>
                    <a:p>
                      <a:pPr algn="ctr">
                        <a:lnSpc>
                          <a:spcPct val="120000"/>
                        </a:lnSpc>
                        <a:spcAft>
                          <a:spcPts val="300"/>
                        </a:spcAft>
                        <a:buNone/>
                      </a:pPr>
                      <a:r>
                        <a:rPr lang="nl-BE" sz="1400">
                          <a:effectLst/>
                        </a:rPr>
                        <a:t>29/04/2025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hMerge="1">
                  <a:txBody>
                    <a:bodyPr/>
                    <a:lstStyle/>
                    <a:p>
                      <a:endParaRPr lang="nl-BE"/>
                    </a:p>
                  </a:txBody>
                  <a:tcPr/>
                </a:tc>
                <a:extLst>
                  <a:ext uri="{0D108BD9-81ED-4DB2-BD59-A6C34878D82A}">
                    <a16:rowId xmlns:a16="http://schemas.microsoft.com/office/drawing/2014/main" val="4073415736"/>
                  </a:ext>
                </a:extLst>
              </a:tr>
              <a:tr h="331305">
                <a:tc gridSpan="2">
                  <a:txBody>
                    <a:bodyPr/>
                    <a:lstStyle/>
                    <a:p>
                      <a:pPr algn="ctr">
                        <a:lnSpc>
                          <a:spcPct val="120000"/>
                        </a:lnSpc>
                        <a:spcAft>
                          <a:spcPts val="300"/>
                        </a:spcAft>
                        <a:buNone/>
                      </a:pPr>
                      <a:r>
                        <a:rPr lang="nl-BE" sz="1400">
                          <a:effectLst/>
                        </a:rPr>
                        <a:t>Rédacteur du rapport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hMerge="1">
                  <a:txBody>
                    <a:bodyPr/>
                    <a:lstStyle/>
                    <a:p>
                      <a:endParaRPr lang="nl-BE"/>
                    </a:p>
                  </a:txBody>
                  <a:tcPr/>
                </a:tc>
                <a:tc gridSpan="2">
                  <a:txBody>
                    <a:bodyPr/>
                    <a:lstStyle/>
                    <a:p>
                      <a:pPr algn="ctr">
                        <a:lnSpc>
                          <a:spcPct val="120000"/>
                        </a:lnSpc>
                        <a:spcAft>
                          <a:spcPts val="300"/>
                        </a:spcAft>
                        <a:buNone/>
                      </a:pPr>
                      <a:r>
                        <a:rPr lang="nl-BE" sz="1400">
                          <a:effectLst/>
                        </a:rPr>
                        <a:t>1SC MARCHAL Stéphane</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hMerge="1">
                  <a:txBody>
                    <a:bodyPr/>
                    <a:lstStyle/>
                    <a:p>
                      <a:endParaRPr lang="nl-BE"/>
                    </a:p>
                  </a:txBody>
                  <a:tcPr/>
                </a:tc>
                <a:tc>
                  <a:txBody>
                    <a:bodyPr/>
                    <a:lstStyle/>
                    <a:p>
                      <a:pPr algn="ctr">
                        <a:lnSpc>
                          <a:spcPct val="120000"/>
                        </a:lnSpc>
                        <a:spcAft>
                          <a:spcPts val="300"/>
                        </a:spcAft>
                        <a:buNone/>
                      </a:pPr>
                      <a:r>
                        <a:rPr lang="nl-BE" sz="1400">
                          <a:effectLst/>
                        </a:rPr>
                        <a:t>Quartier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gridSpan="2">
                  <a:txBody>
                    <a:bodyPr/>
                    <a:lstStyle/>
                    <a:p>
                      <a:pPr algn="ctr">
                        <a:lnSpc>
                          <a:spcPct val="120000"/>
                        </a:lnSpc>
                        <a:spcAft>
                          <a:spcPts val="300"/>
                        </a:spcAft>
                        <a:buNone/>
                      </a:pPr>
                      <a:r>
                        <a:rPr lang="nl-BE" sz="1400">
                          <a:effectLst/>
                        </a:rPr>
                        <a:t>29/04/2025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hMerge="1">
                  <a:txBody>
                    <a:bodyPr/>
                    <a:lstStyle/>
                    <a:p>
                      <a:endParaRPr lang="nl-BE"/>
                    </a:p>
                  </a:txBody>
                  <a:tcPr/>
                </a:tc>
                <a:extLst>
                  <a:ext uri="{0D108BD9-81ED-4DB2-BD59-A6C34878D82A}">
                    <a16:rowId xmlns:a16="http://schemas.microsoft.com/office/drawing/2014/main" val="1414187412"/>
                  </a:ext>
                </a:extLst>
              </a:tr>
              <a:tr h="186360">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extLst>
                  <a:ext uri="{0D108BD9-81ED-4DB2-BD59-A6C34878D82A}">
                    <a16:rowId xmlns:a16="http://schemas.microsoft.com/office/drawing/2014/main" val="4207016722"/>
                  </a:ext>
                </a:extLst>
              </a:tr>
              <a:tr h="496957">
                <a:tc>
                  <a:txBody>
                    <a:bodyPr/>
                    <a:lstStyle/>
                    <a:p>
                      <a:pPr algn="ctr">
                        <a:lnSpc>
                          <a:spcPct val="120000"/>
                        </a:lnSpc>
                        <a:spcAft>
                          <a:spcPts val="300"/>
                        </a:spcAft>
                        <a:buNone/>
                      </a:pPr>
                      <a:r>
                        <a:rPr lang="nl-BE" sz="1400">
                          <a:effectLst/>
                        </a:rPr>
                        <a:t>Ligne                   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Asset de l'installation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N° de                   bloc</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Date du contrôle</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Référence                                        rapport</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Note du contrôle</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WO                            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extLst>
                  <a:ext uri="{0D108BD9-81ED-4DB2-BD59-A6C34878D82A}">
                    <a16:rowId xmlns:a16="http://schemas.microsoft.com/office/drawing/2014/main" val="1165734441"/>
                  </a:ext>
                </a:extLst>
              </a:tr>
              <a:tr h="248478">
                <a:tc>
                  <a:txBody>
                    <a:bodyPr/>
                    <a:lstStyle/>
                    <a:p>
                      <a:pPr algn="ctr">
                        <a:lnSpc>
                          <a:spcPct val="120000"/>
                        </a:lnSpc>
                        <a:spcAft>
                          <a:spcPts val="300"/>
                        </a:spcAft>
                        <a:buNone/>
                      </a:pPr>
                      <a:r>
                        <a:rPr lang="nl-BE" sz="1400">
                          <a:effectLst/>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LP21006C001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4B</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28/04/2025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0899-250428-13</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C</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extLst>
                  <a:ext uri="{0D108BD9-81ED-4DB2-BD59-A6C34878D82A}">
                    <a16:rowId xmlns:a16="http://schemas.microsoft.com/office/drawing/2014/main" val="1968281311"/>
                  </a:ext>
                </a:extLst>
              </a:tr>
              <a:tr h="248478">
                <a:tc>
                  <a:txBody>
                    <a:bodyPr/>
                    <a:lstStyle/>
                    <a:p>
                      <a:pPr algn="ctr">
                        <a:lnSpc>
                          <a:spcPct val="120000"/>
                        </a:lnSpc>
                        <a:spcAft>
                          <a:spcPts val="300"/>
                        </a:spcAft>
                        <a:buNone/>
                      </a:pPr>
                      <a:r>
                        <a:rPr lang="nl-BE" sz="1400">
                          <a:effectLst/>
                        </a:rPr>
                        <a:t>2</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LP21006C002</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4B</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28/04/2025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0899-250428-12</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T</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extLst>
                  <a:ext uri="{0D108BD9-81ED-4DB2-BD59-A6C34878D82A}">
                    <a16:rowId xmlns:a16="http://schemas.microsoft.com/office/drawing/2014/main" val="1604347539"/>
                  </a:ext>
                </a:extLst>
              </a:tr>
              <a:tr h="248478">
                <a:tc>
                  <a:txBody>
                    <a:bodyPr/>
                    <a:lstStyle/>
                    <a:p>
                      <a:pPr algn="ctr">
                        <a:lnSpc>
                          <a:spcPct val="120000"/>
                        </a:lnSpc>
                        <a:spcAft>
                          <a:spcPts val="300"/>
                        </a:spcAft>
                        <a:buNone/>
                      </a:pPr>
                      <a:r>
                        <a:rPr lang="nl-BE" sz="1400">
                          <a:effectLst/>
                        </a:rPr>
                        <a:t>3</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LP21006C005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4C</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28/04/2025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0899-250428-15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T</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extLst>
                  <a:ext uri="{0D108BD9-81ED-4DB2-BD59-A6C34878D82A}">
                    <a16:rowId xmlns:a16="http://schemas.microsoft.com/office/drawing/2014/main" val="2191559747"/>
                  </a:ext>
                </a:extLst>
              </a:tr>
              <a:tr h="248478">
                <a:tc>
                  <a:txBody>
                    <a:bodyPr/>
                    <a:lstStyle/>
                    <a:p>
                      <a:pPr algn="ctr">
                        <a:lnSpc>
                          <a:spcPct val="120000"/>
                        </a:lnSpc>
                        <a:spcAft>
                          <a:spcPts val="300"/>
                        </a:spcAft>
                        <a:buNone/>
                      </a:pPr>
                      <a:r>
                        <a:rPr lang="nl-BE" sz="1400">
                          <a:effectLst/>
                        </a:rPr>
                        <a:t>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LP21006C006</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4C</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28/04/2025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0899-250428-14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C</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extLst>
                  <a:ext uri="{0D108BD9-81ED-4DB2-BD59-A6C34878D82A}">
                    <a16:rowId xmlns:a16="http://schemas.microsoft.com/office/drawing/2014/main" val="2600446574"/>
                  </a:ext>
                </a:extLst>
              </a:tr>
              <a:tr h="248478">
                <a:tc>
                  <a:txBody>
                    <a:bodyPr/>
                    <a:lstStyle/>
                    <a:p>
                      <a:pPr algn="ctr">
                        <a:lnSpc>
                          <a:spcPct val="120000"/>
                        </a:lnSpc>
                        <a:spcAft>
                          <a:spcPts val="300"/>
                        </a:spcAft>
                        <a:buNone/>
                      </a:pPr>
                      <a:r>
                        <a:rPr lang="nl-BE" sz="1400">
                          <a:effectLst/>
                        </a:rPr>
                        <a:t>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LP21006C007</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4D</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28/04/2025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0899-250428-17</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T</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extLst>
                  <a:ext uri="{0D108BD9-81ED-4DB2-BD59-A6C34878D82A}">
                    <a16:rowId xmlns:a16="http://schemas.microsoft.com/office/drawing/2014/main" val="177320313"/>
                  </a:ext>
                </a:extLst>
              </a:tr>
              <a:tr h="248478">
                <a:tc>
                  <a:txBody>
                    <a:bodyPr/>
                    <a:lstStyle/>
                    <a:p>
                      <a:pPr algn="ctr">
                        <a:lnSpc>
                          <a:spcPct val="120000"/>
                        </a:lnSpc>
                        <a:spcAft>
                          <a:spcPts val="300"/>
                        </a:spcAft>
                        <a:buNone/>
                      </a:pPr>
                      <a:r>
                        <a:rPr lang="nl-BE" sz="1400">
                          <a:effectLst/>
                        </a:rPr>
                        <a:t>6</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LP21006C008</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4D</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28/04/2025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0899-250428-16</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A</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extLst>
                  <a:ext uri="{0D108BD9-81ED-4DB2-BD59-A6C34878D82A}">
                    <a16:rowId xmlns:a16="http://schemas.microsoft.com/office/drawing/2014/main" val="2105269801"/>
                  </a:ext>
                </a:extLst>
              </a:tr>
              <a:tr h="248478">
                <a:tc>
                  <a:txBody>
                    <a:bodyPr/>
                    <a:lstStyle/>
                    <a:p>
                      <a:pPr algn="ctr">
                        <a:lnSpc>
                          <a:spcPct val="120000"/>
                        </a:lnSpc>
                        <a:spcAft>
                          <a:spcPts val="300"/>
                        </a:spcAft>
                        <a:buNone/>
                      </a:pPr>
                      <a:r>
                        <a:rPr lang="nl-BE" sz="1400">
                          <a:effectLst/>
                        </a:rPr>
                        <a:t>7</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LP21006C009</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15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28/04/2025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0899-250428-02</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T</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extLst>
                  <a:ext uri="{0D108BD9-81ED-4DB2-BD59-A6C34878D82A}">
                    <a16:rowId xmlns:a16="http://schemas.microsoft.com/office/drawing/2014/main" val="1280569371"/>
                  </a:ext>
                </a:extLst>
              </a:tr>
              <a:tr h="248478">
                <a:tc>
                  <a:txBody>
                    <a:bodyPr/>
                    <a:lstStyle/>
                    <a:p>
                      <a:pPr algn="ctr">
                        <a:lnSpc>
                          <a:spcPct val="120000"/>
                        </a:lnSpc>
                        <a:spcAft>
                          <a:spcPts val="300"/>
                        </a:spcAft>
                        <a:buNone/>
                      </a:pPr>
                      <a:r>
                        <a:rPr lang="nl-BE" sz="1400">
                          <a:effectLst/>
                        </a:rPr>
                        <a:t>8</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LP21006C010</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18</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28/04/2025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0899-250428-01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A</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extLst>
                  <a:ext uri="{0D108BD9-81ED-4DB2-BD59-A6C34878D82A}">
                    <a16:rowId xmlns:a16="http://schemas.microsoft.com/office/drawing/2014/main" val="1574834452"/>
                  </a:ext>
                </a:extLst>
              </a:tr>
              <a:tr h="248478">
                <a:tc>
                  <a:txBody>
                    <a:bodyPr/>
                    <a:lstStyle/>
                    <a:p>
                      <a:pPr algn="ctr">
                        <a:lnSpc>
                          <a:spcPct val="120000"/>
                        </a:lnSpc>
                        <a:spcAft>
                          <a:spcPts val="300"/>
                        </a:spcAft>
                        <a:buNone/>
                      </a:pPr>
                      <a:r>
                        <a:rPr lang="nl-BE" sz="1400">
                          <a:effectLst/>
                        </a:rPr>
                        <a:t>9</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LP21006C011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14C</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28/04/2025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0899-250428-03</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A</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extLst>
                  <a:ext uri="{0D108BD9-81ED-4DB2-BD59-A6C34878D82A}">
                    <a16:rowId xmlns:a16="http://schemas.microsoft.com/office/drawing/2014/main" val="2750083148"/>
                  </a:ext>
                </a:extLst>
              </a:tr>
              <a:tr h="248478">
                <a:tc>
                  <a:txBody>
                    <a:bodyPr/>
                    <a:lstStyle/>
                    <a:p>
                      <a:pPr algn="ctr">
                        <a:lnSpc>
                          <a:spcPct val="120000"/>
                        </a:lnSpc>
                        <a:spcAft>
                          <a:spcPts val="300"/>
                        </a:spcAft>
                        <a:buNone/>
                      </a:pPr>
                      <a:r>
                        <a:rPr lang="nl-BE" sz="1400">
                          <a:effectLst/>
                        </a:rPr>
                        <a:t>10</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LP21006C012</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28/04/2025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0899-250428-10</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B</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extLst>
                  <a:ext uri="{0D108BD9-81ED-4DB2-BD59-A6C34878D82A}">
                    <a16:rowId xmlns:a16="http://schemas.microsoft.com/office/drawing/2014/main" val="1584044645"/>
                  </a:ext>
                </a:extLst>
              </a:tr>
              <a:tr h="248478">
                <a:tc>
                  <a:txBody>
                    <a:bodyPr/>
                    <a:lstStyle/>
                    <a:p>
                      <a:pPr algn="ctr">
                        <a:lnSpc>
                          <a:spcPct val="120000"/>
                        </a:lnSpc>
                        <a:spcAft>
                          <a:spcPts val="300"/>
                        </a:spcAft>
                        <a:buNone/>
                      </a:pPr>
                      <a:r>
                        <a:rPr lang="nl-BE" sz="1400">
                          <a:effectLst/>
                        </a:rPr>
                        <a:t>11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LP21006C013</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28/04/2025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0899-250428-07</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B</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extLst>
                  <a:ext uri="{0D108BD9-81ED-4DB2-BD59-A6C34878D82A}">
                    <a16:rowId xmlns:a16="http://schemas.microsoft.com/office/drawing/2014/main" val="643018033"/>
                  </a:ext>
                </a:extLst>
              </a:tr>
              <a:tr h="248478">
                <a:tc>
                  <a:txBody>
                    <a:bodyPr/>
                    <a:lstStyle/>
                    <a:p>
                      <a:pPr algn="ctr">
                        <a:lnSpc>
                          <a:spcPct val="120000"/>
                        </a:lnSpc>
                        <a:spcAft>
                          <a:spcPts val="300"/>
                        </a:spcAft>
                        <a:buNone/>
                      </a:pPr>
                      <a:r>
                        <a:rPr lang="nl-BE" sz="1400">
                          <a:effectLst/>
                        </a:rPr>
                        <a:t>12</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LP21006C014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28/04/2025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0899-250428-08</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B</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extLst>
                  <a:ext uri="{0D108BD9-81ED-4DB2-BD59-A6C34878D82A}">
                    <a16:rowId xmlns:a16="http://schemas.microsoft.com/office/drawing/2014/main" val="2348025157"/>
                  </a:ext>
                </a:extLst>
              </a:tr>
              <a:tr h="248478">
                <a:tc>
                  <a:txBody>
                    <a:bodyPr/>
                    <a:lstStyle/>
                    <a:p>
                      <a:pPr algn="ctr">
                        <a:lnSpc>
                          <a:spcPct val="120000"/>
                        </a:lnSpc>
                        <a:spcAft>
                          <a:spcPts val="300"/>
                        </a:spcAft>
                        <a:buNone/>
                      </a:pPr>
                      <a:r>
                        <a:rPr lang="nl-BE" sz="1400">
                          <a:effectLst/>
                        </a:rPr>
                        <a:t>13</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LP21006C015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28/04/2025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0899-250428-09</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A</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extLst>
                  <a:ext uri="{0D108BD9-81ED-4DB2-BD59-A6C34878D82A}">
                    <a16:rowId xmlns:a16="http://schemas.microsoft.com/office/drawing/2014/main" val="230176125"/>
                  </a:ext>
                </a:extLst>
              </a:tr>
              <a:tr h="248478">
                <a:tc>
                  <a:txBody>
                    <a:bodyPr/>
                    <a:lstStyle/>
                    <a:p>
                      <a:pPr algn="ctr">
                        <a:lnSpc>
                          <a:spcPct val="120000"/>
                        </a:lnSpc>
                        <a:spcAft>
                          <a:spcPts val="300"/>
                        </a:spcAft>
                        <a:buNone/>
                      </a:pPr>
                      <a:r>
                        <a:rPr lang="nl-BE" sz="1400">
                          <a:effectLst/>
                        </a:rPr>
                        <a:t>14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LP21006C016</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28/04/2025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0899-250428-11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B</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extLst>
                  <a:ext uri="{0D108BD9-81ED-4DB2-BD59-A6C34878D82A}">
                    <a16:rowId xmlns:a16="http://schemas.microsoft.com/office/drawing/2014/main" val="775218210"/>
                  </a:ext>
                </a:extLst>
              </a:tr>
              <a:tr h="248478">
                <a:tc>
                  <a:txBody>
                    <a:bodyPr/>
                    <a:lstStyle/>
                    <a:p>
                      <a:pPr algn="ctr">
                        <a:lnSpc>
                          <a:spcPct val="120000"/>
                        </a:lnSpc>
                        <a:spcAft>
                          <a:spcPts val="300"/>
                        </a:spcAft>
                        <a:buNone/>
                      </a:pPr>
                      <a:r>
                        <a:rPr lang="nl-BE" sz="1400">
                          <a:effectLst/>
                        </a:rPr>
                        <a:t>15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LP21006C017</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28/04/2025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0899-250428-06</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B</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extLst>
                  <a:ext uri="{0D108BD9-81ED-4DB2-BD59-A6C34878D82A}">
                    <a16:rowId xmlns:a16="http://schemas.microsoft.com/office/drawing/2014/main" val="844506835"/>
                  </a:ext>
                </a:extLst>
              </a:tr>
              <a:tr h="248478">
                <a:tc>
                  <a:txBody>
                    <a:bodyPr/>
                    <a:lstStyle/>
                    <a:p>
                      <a:pPr algn="ctr">
                        <a:lnSpc>
                          <a:spcPct val="120000"/>
                        </a:lnSpc>
                        <a:spcAft>
                          <a:spcPts val="300"/>
                        </a:spcAft>
                        <a:buNone/>
                      </a:pPr>
                      <a:r>
                        <a:rPr lang="nl-BE" sz="1400">
                          <a:effectLst/>
                        </a:rPr>
                        <a:t>16</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LP21006C018</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28/04/2025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0899-250428-05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a:effectLst/>
                        </a:rPr>
                        <a:t>T</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a:effectLst/>
                        <a:latin typeface="Calibri" panose="020F0502020204030204" pitchFamily="34" charset="0"/>
                        <a:cs typeface="Times New Roman" panose="02020603050405020304" pitchFamily="18" charset="0"/>
                      </a:endParaRPr>
                    </a:p>
                  </a:txBody>
                  <a:tcPr marL="30141" marR="30141" marT="0" marB="0" anchor="ctr"/>
                </a:tc>
                <a:extLst>
                  <a:ext uri="{0D108BD9-81ED-4DB2-BD59-A6C34878D82A}">
                    <a16:rowId xmlns:a16="http://schemas.microsoft.com/office/drawing/2014/main" val="998643172"/>
                  </a:ext>
                </a:extLst>
              </a:tr>
              <a:tr h="248478">
                <a:tc>
                  <a:txBody>
                    <a:bodyPr/>
                    <a:lstStyle/>
                    <a:p>
                      <a:pPr algn="ctr">
                        <a:lnSpc>
                          <a:spcPct val="120000"/>
                        </a:lnSpc>
                        <a:spcAft>
                          <a:spcPts val="300"/>
                        </a:spcAft>
                        <a:buNone/>
                      </a:pPr>
                      <a:r>
                        <a:rPr lang="nl-BE" sz="1400" dirty="0">
                          <a:effectLst/>
                        </a:rPr>
                        <a:t>17</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dirty="0">
                          <a:effectLst/>
                        </a:rPr>
                        <a:t>LP21006C021</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dirty="0">
                          <a:effectLst/>
                        </a:rPr>
                        <a:t>11</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dirty="0">
                          <a:effectLst/>
                        </a:rPr>
                        <a:t>28/04/2025</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dirty="0">
                          <a:effectLst/>
                        </a:rPr>
                        <a:t>0899-250428-04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gn="ctr">
                        <a:lnSpc>
                          <a:spcPct val="120000"/>
                        </a:lnSpc>
                        <a:spcAft>
                          <a:spcPts val="300"/>
                        </a:spcAft>
                        <a:buNone/>
                      </a:pPr>
                      <a:r>
                        <a:rPr lang="nl-BE" sz="1400" dirty="0">
                          <a:effectLst/>
                        </a:rPr>
                        <a:t>D</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0141" marR="30141" marT="0" marB="0" anchor="ctr"/>
                </a:tc>
                <a:tc>
                  <a:txBody>
                    <a:bodyPr/>
                    <a:lstStyle/>
                    <a:p>
                      <a:pPr>
                        <a:lnSpc>
                          <a:spcPct val="107000"/>
                        </a:lnSpc>
                      </a:pPr>
                      <a:endParaRPr lang="nl-BE" sz="1400" dirty="0">
                        <a:effectLst/>
                        <a:latin typeface="Calibri" panose="020F0502020204030204" pitchFamily="34" charset="0"/>
                        <a:cs typeface="Times New Roman" panose="02020603050405020304" pitchFamily="18" charset="0"/>
                      </a:endParaRPr>
                    </a:p>
                  </a:txBody>
                  <a:tcPr marL="30141" marR="30141" marT="0" marB="0" anchor="ctr"/>
                </a:tc>
                <a:extLst>
                  <a:ext uri="{0D108BD9-81ED-4DB2-BD59-A6C34878D82A}">
                    <a16:rowId xmlns:a16="http://schemas.microsoft.com/office/drawing/2014/main" val="2847478193"/>
                  </a:ext>
                </a:extLst>
              </a:tr>
            </a:tbl>
          </a:graphicData>
        </a:graphic>
      </p:graphicFrame>
    </p:spTree>
    <p:extLst>
      <p:ext uri="{BB962C8B-B14F-4D97-AF65-F5344CB8AC3E}">
        <p14:creationId xmlns:p14="http://schemas.microsoft.com/office/powerpoint/2010/main" val="31457783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7CAD87-30E2-C1F5-2E87-69BF853D20C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98478EEC-5610-5F55-CFE7-7E83AD6E60EB}"/>
              </a:ext>
            </a:extLst>
          </p:cNvPr>
          <p:cNvSpPr>
            <a:spLocks noGrp="1"/>
          </p:cNvSpPr>
          <p:nvPr>
            <p:ph type="body" sz="quarter" idx="13"/>
          </p:nvPr>
        </p:nvSpPr>
        <p:spPr>
          <a:xfrm>
            <a:off x="281009" y="745829"/>
            <a:ext cx="11293675" cy="707886"/>
          </a:xfrm>
        </p:spPr>
        <p:txBody>
          <a:bodyPr/>
          <a:lstStyle/>
          <a:p>
            <a:r>
              <a:rPr lang="fr-BE" dirty="0" err="1"/>
              <a:t>Wettelijke</a:t>
            </a:r>
            <a:r>
              <a:rPr lang="fr-BE" dirty="0"/>
              <a:t> </a:t>
            </a:r>
            <a:r>
              <a:rPr lang="fr-BE" dirty="0" err="1"/>
              <a:t>controles</a:t>
            </a:r>
            <a:r>
              <a:rPr lang="fr-BE" dirty="0"/>
              <a:t> </a:t>
            </a:r>
            <a:r>
              <a:rPr lang="fr-BE" dirty="0" err="1"/>
              <a:t>Hefbruggen</a:t>
            </a:r>
            <a:r>
              <a:rPr lang="fr-BE" dirty="0"/>
              <a:t>.</a:t>
            </a:r>
            <a:endParaRPr lang="nl-BE" dirty="0"/>
          </a:p>
        </p:txBody>
      </p:sp>
    </p:spTree>
    <p:extLst>
      <p:ext uri="{BB962C8B-B14F-4D97-AF65-F5344CB8AC3E}">
        <p14:creationId xmlns:p14="http://schemas.microsoft.com/office/powerpoint/2010/main" val="17750621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CB176F-D843-3CCC-E4D3-8BED04EC7830}"/>
              </a:ext>
            </a:extLst>
          </p:cNvPr>
          <p:cNvSpPr>
            <a:spLocks noGrp="1"/>
          </p:cNvSpPr>
          <p:nvPr>
            <p:ph type="body" sz="quarter" idx="13"/>
          </p:nvPr>
        </p:nvSpPr>
        <p:spPr/>
        <p:txBody>
          <a:bodyPr/>
          <a:lstStyle/>
          <a:p>
            <a:endParaRPr lang="nl-BE"/>
          </a:p>
        </p:txBody>
      </p:sp>
      <p:sp>
        <p:nvSpPr>
          <p:cNvPr id="3" name="Text Placeholder 2">
            <a:extLst>
              <a:ext uri="{FF2B5EF4-FFF2-40B4-BE49-F238E27FC236}">
                <a16:creationId xmlns:a16="http://schemas.microsoft.com/office/drawing/2014/main" id="{484766D6-B8A0-D6B2-2B3F-33C618179EB1}"/>
              </a:ext>
            </a:extLst>
          </p:cNvPr>
          <p:cNvSpPr>
            <a:spLocks noGrp="1"/>
          </p:cNvSpPr>
          <p:nvPr>
            <p:ph type="body" sz="quarter" idx="27"/>
          </p:nvPr>
        </p:nvSpPr>
        <p:spPr/>
        <p:txBody>
          <a:bodyPr/>
          <a:lstStyle/>
          <a:p>
            <a:endParaRPr lang="nl-BE"/>
          </a:p>
        </p:txBody>
      </p:sp>
      <p:graphicFrame>
        <p:nvGraphicFramePr>
          <p:cNvPr id="4" name="Table 3">
            <a:extLst>
              <a:ext uri="{FF2B5EF4-FFF2-40B4-BE49-F238E27FC236}">
                <a16:creationId xmlns:a16="http://schemas.microsoft.com/office/drawing/2014/main" id="{F2CE64A0-1C81-7CF2-9AF1-575A1D9D9C2F}"/>
              </a:ext>
            </a:extLst>
          </p:cNvPr>
          <p:cNvGraphicFramePr>
            <a:graphicFrameLocks noGrp="1"/>
          </p:cNvGraphicFramePr>
          <p:nvPr/>
        </p:nvGraphicFramePr>
        <p:xfrm>
          <a:off x="0" y="1"/>
          <a:ext cx="12192001" cy="6857997"/>
        </p:xfrm>
        <a:graphic>
          <a:graphicData uri="http://schemas.openxmlformats.org/drawingml/2006/table">
            <a:tbl>
              <a:tblPr firstRow="1" firstCol="1" bandRow="1">
                <a:tableStyleId>{5C22544A-7EE6-4342-B048-85BDC9FD1C3A}</a:tableStyleId>
              </a:tblPr>
              <a:tblGrid>
                <a:gridCol w="1046074">
                  <a:extLst>
                    <a:ext uri="{9D8B030D-6E8A-4147-A177-3AD203B41FA5}">
                      <a16:colId xmlns:a16="http://schemas.microsoft.com/office/drawing/2014/main" val="2046224206"/>
                    </a:ext>
                  </a:extLst>
                </a:gridCol>
                <a:gridCol w="2448154">
                  <a:extLst>
                    <a:ext uri="{9D8B030D-6E8A-4147-A177-3AD203B41FA5}">
                      <a16:colId xmlns:a16="http://schemas.microsoft.com/office/drawing/2014/main" val="682833676"/>
                    </a:ext>
                  </a:extLst>
                </a:gridCol>
                <a:gridCol w="1753209">
                  <a:extLst>
                    <a:ext uri="{9D8B030D-6E8A-4147-A177-3AD203B41FA5}">
                      <a16:colId xmlns:a16="http://schemas.microsoft.com/office/drawing/2014/main" val="4075807028"/>
                    </a:ext>
                  </a:extLst>
                </a:gridCol>
                <a:gridCol w="1836115">
                  <a:extLst>
                    <a:ext uri="{9D8B030D-6E8A-4147-A177-3AD203B41FA5}">
                      <a16:colId xmlns:a16="http://schemas.microsoft.com/office/drawing/2014/main" val="725334578"/>
                    </a:ext>
                  </a:extLst>
                </a:gridCol>
                <a:gridCol w="2079699">
                  <a:extLst>
                    <a:ext uri="{9D8B030D-6E8A-4147-A177-3AD203B41FA5}">
                      <a16:colId xmlns:a16="http://schemas.microsoft.com/office/drawing/2014/main" val="3711930532"/>
                    </a:ext>
                  </a:extLst>
                </a:gridCol>
                <a:gridCol w="1886551">
                  <a:extLst>
                    <a:ext uri="{9D8B030D-6E8A-4147-A177-3AD203B41FA5}">
                      <a16:colId xmlns:a16="http://schemas.microsoft.com/office/drawing/2014/main" val="440472602"/>
                    </a:ext>
                  </a:extLst>
                </a:gridCol>
                <a:gridCol w="1142199">
                  <a:extLst>
                    <a:ext uri="{9D8B030D-6E8A-4147-A177-3AD203B41FA5}">
                      <a16:colId xmlns:a16="http://schemas.microsoft.com/office/drawing/2014/main" val="1708272620"/>
                    </a:ext>
                  </a:extLst>
                </a:gridCol>
              </a:tblGrid>
              <a:tr h="622599">
                <a:tc gridSpan="7">
                  <a:txBody>
                    <a:bodyPr/>
                    <a:lstStyle/>
                    <a:p>
                      <a:pPr algn="ctr">
                        <a:lnSpc>
                          <a:spcPct val="120000"/>
                        </a:lnSpc>
                        <a:spcAft>
                          <a:spcPts val="300"/>
                        </a:spcAft>
                        <a:buNone/>
                      </a:pPr>
                      <a:r>
                        <a:rPr lang="nl-BE" sz="1600" u="sng" dirty="0">
                          <a:effectLst/>
                        </a:rPr>
                        <a:t>RAPPORT DE CONTRÔLE LEGAL</a:t>
                      </a:r>
                      <a:endParaRPr lang="nl-B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3838479229"/>
                  </a:ext>
                </a:extLst>
              </a:tr>
              <a:tr h="498078">
                <a:tc gridSpan="2">
                  <a:txBody>
                    <a:bodyPr/>
                    <a:lstStyle/>
                    <a:p>
                      <a:pPr algn="ctr">
                        <a:lnSpc>
                          <a:spcPct val="120000"/>
                        </a:lnSpc>
                        <a:spcAft>
                          <a:spcPts val="300"/>
                        </a:spcAft>
                        <a:buNone/>
                      </a:pPr>
                      <a:r>
                        <a:rPr lang="nl-BE" sz="1600">
                          <a:effectLst/>
                        </a:rPr>
                        <a:t>Contrôle réalisé sur :</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hMerge="1">
                  <a:txBody>
                    <a:bodyPr/>
                    <a:lstStyle/>
                    <a:p>
                      <a:endParaRPr lang="nl-BE"/>
                    </a:p>
                  </a:txBody>
                  <a:tcPr/>
                </a:tc>
                <a:tc gridSpan="2">
                  <a:txBody>
                    <a:bodyPr/>
                    <a:lstStyle/>
                    <a:p>
                      <a:pPr algn="ctr">
                        <a:lnSpc>
                          <a:spcPct val="120000"/>
                        </a:lnSpc>
                        <a:spcAft>
                          <a:spcPts val="300"/>
                        </a:spcAft>
                        <a:buNone/>
                      </a:pPr>
                      <a:r>
                        <a:rPr lang="nl-BE" sz="1600">
                          <a:effectLst/>
                        </a:rPr>
                        <a:t>PONT LEVANT</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hMerge="1">
                  <a:txBody>
                    <a:bodyPr/>
                    <a:lstStyle/>
                    <a:p>
                      <a:endParaRPr lang="nl-BE"/>
                    </a:p>
                  </a:txBody>
                  <a:tcPr/>
                </a:tc>
                <a:tc>
                  <a:txBody>
                    <a:bodyPr/>
                    <a:lstStyle/>
                    <a:p>
                      <a:pPr algn="ctr">
                        <a:lnSpc>
                          <a:spcPct val="120000"/>
                        </a:lnSpc>
                        <a:spcAft>
                          <a:spcPts val="300"/>
                        </a:spcAft>
                        <a:buNone/>
                      </a:pPr>
                      <a:r>
                        <a:rPr lang="nl-BE" sz="1600">
                          <a:effectLst/>
                        </a:rPr>
                        <a:t>N ou G Drive :</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gridSpan="2">
                  <a:txBody>
                    <a:bodyPr/>
                    <a:lstStyle/>
                    <a:p>
                      <a:pPr algn="ctr">
                        <a:lnSpc>
                          <a:spcPct val="120000"/>
                        </a:lnSpc>
                        <a:spcAft>
                          <a:spcPts val="300"/>
                        </a:spcAft>
                        <a:buNone/>
                      </a:pPr>
                      <a:r>
                        <a:rPr lang="nl-BE" sz="1600">
                          <a:effectLst/>
                        </a:rPr>
                        <a:t>25/06/2025</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hMerge="1">
                  <a:txBody>
                    <a:bodyPr/>
                    <a:lstStyle/>
                    <a:p>
                      <a:endParaRPr lang="nl-BE"/>
                    </a:p>
                  </a:txBody>
                  <a:tcPr/>
                </a:tc>
                <a:extLst>
                  <a:ext uri="{0D108BD9-81ED-4DB2-BD59-A6C34878D82A}">
                    <a16:rowId xmlns:a16="http://schemas.microsoft.com/office/drawing/2014/main" val="3091024231"/>
                  </a:ext>
                </a:extLst>
              </a:tr>
              <a:tr h="498078">
                <a:tc gridSpan="2">
                  <a:txBody>
                    <a:bodyPr/>
                    <a:lstStyle/>
                    <a:p>
                      <a:pPr algn="l">
                        <a:lnSpc>
                          <a:spcPct val="120000"/>
                        </a:lnSpc>
                        <a:spcAft>
                          <a:spcPts val="300"/>
                        </a:spcAft>
                        <a:buNone/>
                      </a:pPr>
                      <a:r>
                        <a:rPr lang="nl-BE" sz="1600">
                          <a:effectLst/>
                        </a:rPr>
                        <a:t>Contrôle réalisé par :</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hMerge="1">
                  <a:txBody>
                    <a:bodyPr/>
                    <a:lstStyle/>
                    <a:p>
                      <a:endParaRPr lang="nl-BE"/>
                    </a:p>
                  </a:txBody>
                  <a:tcPr/>
                </a:tc>
                <a:tc gridSpan="2">
                  <a:txBody>
                    <a:bodyPr/>
                    <a:lstStyle/>
                    <a:p>
                      <a:pPr algn="ctr">
                        <a:lnSpc>
                          <a:spcPct val="120000"/>
                        </a:lnSpc>
                        <a:spcAft>
                          <a:spcPts val="300"/>
                        </a:spcAft>
                        <a:buNone/>
                      </a:pPr>
                      <a:r>
                        <a:rPr lang="nl-BE" sz="1600">
                          <a:effectLst/>
                        </a:rPr>
                        <a:t>Normec BTV</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hMerge="1">
                  <a:txBody>
                    <a:bodyPr/>
                    <a:lstStyle/>
                    <a:p>
                      <a:endParaRPr lang="nl-BE"/>
                    </a:p>
                  </a:txBody>
                  <a:tcPr/>
                </a:tc>
                <a:tc>
                  <a:txBody>
                    <a:bodyPr/>
                    <a:lstStyle/>
                    <a:p>
                      <a:pPr algn="r">
                        <a:lnSpc>
                          <a:spcPct val="120000"/>
                        </a:lnSpc>
                        <a:spcAft>
                          <a:spcPts val="300"/>
                        </a:spcAft>
                        <a:buNone/>
                      </a:pPr>
                      <a:r>
                        <a:rPr lang="nl-BE" sz="1600">
                          <a:effectLst/>
                        </a:rPr>
                        <a:t>C.M.I :</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gridSpan="2">
                  <a:txBody>
                    <a:bodyPr/>
                    <a:lstStyle/>
                    <a:p>
                      <a:pPr algn="ctr">
                        <a:lnSpc>
                          <a:spcPct val="120000"/>
                        </a:lnSpc>
                        <a:spcAft>
                          <a:spcPts val="300"/>
                        </a:spcAft>
                        <a:buNone/>
                      </a:pPr>
                      <a:r>
                        <a:rPr lang="nl-BE" sz="1600">
                          <a:effectLst/>
                        </a:rPr>
                        <a:t>25/06/2025</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hMerge="1">
                  <a:txBody>
                    <a:bodyPr/>
                    <a:lstStyle/>
                    <a:p>
                      <a:endParaRPr lang="nl-BE"/>
                    </a:p>
                  </a:txBody>
                  <a:tcPr/>
                </a:tc>
                <a:extLst>
                  <a:ext uri="{0D108BD9-81ED-4DB2-BD59-A6C34878D82A}">
                    <a16:rowId xmlns:a16="http://schemas.microsoft.com/office/drawing/2014/main" val="1178057502"/>
                  </a:ext>
                </a:extLst>
              </a:tr>
              <a:tr h="498078">
                <a:tc gridSpan="2">
                  <a:txBody>
                    <a:bodyPr/>
                    <a:lstStyle/>
                    <a:p>
                      <a:pPr algn="l">
                        <a:lnSpc>
                          <a:spcPct val="120000"/>
                        </a:lnSpc>
                        <a:spcAft>
                          <a:spcPts val="300"/>
                        </a:spcAft>
                        <a:buNone/>
                      </a:pPr>
                      <a:r>
                        <a:rPr lang="nl-BE" sz="1600">
                          <a:effectLst/>
                        </a:rPr>
                        <a:t>Rapport réalisé le :</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hMerge="1">
                  <a:txBody>
                    <a:bodyPr/>
                    <a:lstStyle/>
                    <a:p>
                      <a:endParaRPr lang="nl-BE"/>
                    </a:p>
                  </a:txBody>
                  <a:tcPr/>
                </a:tc>
                <a:tc gridSpan="2">
                  <a:txBody>
                    <a:bodyPr/>
                    <a:lstStyle/>
                    <a:p>
                      <a:pPr algn="ctr">
                        <a:lnSpc>
                          <a:spcPct val="120000"/>
                        </a:lnSpc>
                        <a:spcAft>
                          <a:spcPts val="300"/>
                        </a:spcAft>
                        <a:buNone/>
                      </a:pPr>
                      <a:r>
                        <a:rPr lang="nl-BE" sz="1600">
                          <a:effectLst/>
                        </a:rPr>
                        <a:t>25/06/2025</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hMerge="1">
                  <a:txBody>
                    <a:bodyPr/>
                    <a:lstStyle/>
                    <a:p>
                      <a:endParaRPr lang="nl-BE"/>
                    </a:p>
                  </a:txBody>
                  <a:tcPr/>
                </a:tc>
                <a:tc>
                  <a:txBody>
                    <a:bodyPr/>
                    <a:lstStyle/>
                    <a:p>
                      <a:pPr algn="r">
                        <a:lnSpc>
                          <a:spcPct val="120000"/>
                        </a:lnSpc>
                        <a:spcAft>
                          <a:spcPts val="300"/>
                        </a:spcAft>
                        <a:buNone/>
                      </a:pPr>
                      <a:r>
                        <a:rPr lang="nl-BE" sz="1600">
                          <a:effectLst/>
                        </a:rPr>
                        <a:t>S.L.P.P.T :</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gridSpan="2">
                  <a:txBody>
                    <a:bodyPr/>
                    <a:lstStyle/>
                    <a:p>
                      <a:pPr algn="ctr">
                        <a:lnSpc>
                          <a:spcPct val="120000"/>
                        </a:lnSpc>
                        <a:spcAft>
                          <a:spcPts val="300"/>
                        </a:spcAft>
                        <a:buNone/>
                      </a:pPr>
                      <a:r>
                        <a:rPr lang="nl-BE" sz="1600">
                          <a:effectLst/>
                        </a:rPr>
                        <a:t>25/06/2025</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hMerge="1">
                  <a:txBody>
                    <a:bodyPr/>
                    <a:lstStyle/>
                    <a:p>
                      <a:endParaRPr lang="nl-BE"/>
                    </a:p>
                  </a:txBody>
                  <a:tcPr/>
                </a:tc>
                <a:extLst>
                  <a:ext uri="{0D108BD9-81ED-4DB2-BD59-A6C34878D82A}">
                    <a16:rowId xmlns:a16="http://schemas.microsoft.com/office/drawing/2014/main" val="2017050959"/>
                  </a:ext>
                </a:extLst>
              </a:tr>
              <a:tr h="498078">
                <a:tc gridSpan="2">
                  <a:txBody>
                    <a:bodyPr/>
                    <a:lstStyle/>
                    <a:p>
                      <a:pPr algn="l">
                        <a:lnSpc>
                          <a:spcPct val="120000"/>
                        </a:lnSpc>
                        <a:spcAft>
                          <a:spcPts val="300"/>
                        </a:spcAft>
                        <a:buNone/>
                      </a:pPr>
                      <a:r>
                        <a:rPr lang="nl-BE" sz="1600">
                          <a:effectLst/>
                        </a:rPr>
                        <a:t>Quartier concerné :</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hMerge="1">
                  <a:txBody>
                    <a:bodyPr/>
                    <a:lstStyle/>
                    <a:p>
                      <a:endParaRPr lang="nl-BE"/>
                    </a:p>
                  </a:txBody>
                  <a:tcPr/>
                </a:tc>
                <a:tc gridSpan="2">
                  <a:txBody>
                    <a:bodyPr/>
                    <a:lstStyle/>
                    <a:p>
                      <a:pPr algn="ctr">
                        <a:lnSpc>
                          <a:spcPct val="120000"/>
                        </a:lnSpc>
                        <a:spcAft>
                          <a:spcPts val="300"/>
                        </a:spcAft>
                        <a:buNone/>
                      </a:pPr>
                      <a:r>
                        <a:rPr lang="nl-BE" sz="1600">
                          <a:effectLst/>
                        </a:rPr>
                        <a:t>QRE / QU21006C</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hMerge="1">
                  <a:txBody>
                    <a:bodyPr/>
                    <a:lstStyle/>
                    <a:p>
                      <a:endParaRPr lang="nl-BE"/>
                    </a:p>
                  </a:txBody>
                  <a:tcPr/>
                </a:tc>
                <a:tc>
                  <a:txBody>
                    <a:bodyPr/>
                    <a:lstStyle/>
                    <a:p>
                      <a:pPr algn="r">
                        <a:lnSpc>
                          <a:spcPct val="120000"/>
                        </a:lnSpc>
                        <a:spcAft>
                          <a:spcPts val="300"/>
                        </a:spcAft>
                        <a:buNone/>
                      </a:pPr>
                      <a:r>
                        <a:rPr lang="nl-BE" sz="1600">
                          <a:effectLst/>
                        </a:rPr>
                        <a:t>Environnement :</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gridSpan="2">
                  <a:txBody>
                    <a:bodyPr/>
                    <a:lstStyle/>
                    <a:p>
                      <a:pPr algn="ctr">
                        <a:lnSpc>
                          <a:spcPct val="120000"/>
                        </a:lnSpc>
                        <a:spcAft>
                          <a:spcPts val="300"/>
                        </a:spcAft>
                        <a:buNone/>
                      </a:pPr>
                      <a:r>
                        <a:rPr lang="nl-BE" sz="1600">
                          <a:effectLst/>
                        </a:rPr>
                        <a:t>25/06/2025</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hMerge="1">
                  <a:txBody>
                    <a:bodyPr/>
                    <a:lstStyle/>
                    <a:p>
                      <a:endParaRPr lang="nl-BE"/>
                    </a:p>
                  </a:txBody>
                  <a:tcPr/>
                </a:tc>
                <a:extLst>
                  <a:ext uri="{0D108BD9-81ED-4DB2-BD59-A6C34878D82A}">
                    <a16:rowId xmlns:a16="http://schemas.microsoft.com/office/drawing/2014/main" val="3900977396"/>
                  </a:ext>
                </a:extLst>
              </a:tr>
              <a:tr h="498078">
                <a:tc gridSpan="2">
                  <a:txBody>
                    <a:bodyPr/>
                    <a:lstStyle/>
                    <a:p>
                      <a:pPr algn="l">
                        <a:lnSpc>
                          <a:spcPct val="120000"/>
                        </a:lnSpc>
                        <a:spcAft>
                          <a:spcPts val="300"/>
                        </a:spcAft>
                        <a:buNone/>
                      </a:pPr>
                      <a:r>
                        <a:rPr lang="nl-BE" sz="1600">
                          <a:effectLst/>
                        </a:rPr>
                        <a:t>Rédacteur du rapport :</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hMerge="1">
                  <a:txBody>
                    <a:bodyPr/>
                    <a:lstStyle/>
                    <a:p>
                      <a:endParaRPr lang="nl-BE"/>
                    </a:p>
                  </a:txBody>
                  <a:tcPr/>
                </a:tc>
                <a:tc gridSpan="2">
                  <a:txBody>
                    <a:bodyPr/>
                    <a:lstStyle/>
                    <a:p>
                      <a:pPr algn="ctr">
                        <a:lnSpc>
                          <a:spcPct val="120000"/>
                        </a:lnSpc>
                        <a:spcAft>
                          <a:spcPts val="300"/>
                        </a:spcAft>
                        <a:buNone/>
                      </a:pPr>
                      <a:r>
                        <a:rPr lang="nl-BE" sz="1600">
                          <a:effectLst/>
                        </a:rPr>
                        <a:t>1SC MARCHAL Stéphane</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hMerge="1">
                  <a:txBody>
                    <a:bodyPr/>
                    <a:lstStyle/>
                    <a:p>
                      <a:endParaRPr lang="nl-BE"/>
                    </a:p>
                  </a:txBody>
                  <a:tcPr/>
                </a:tc>
                <a:tc>
                  <a:txBody>
                    <a:bodyPr/>
                    <a:lstStyle/>
                    <a:p>
                      <a:pPr algn="r">
                        <a:lnSpc>
                          <a:spcPct val="120000"/>
                        </a:lnSpc>
                        <a:spcAft>
                          <a:spcPts val="300"/>
                        </a:spcAft>
                        <a:buNone/>
                      </a:pPr>
                      <a:r>
                        <a:rPr lang="nl-BE" sz="1600">
                          <a:effectLst/>
                        </a:rPr>
                        <a:t>Quartier :</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gridSpan="2">
                  <a:txBody>
                    <a:bodyPr/>
                    <a:lstStyle/>
                    <a:p>
                      <a:pPr algn="ctr">
                        <a:lnSpc>
                          <a:spcPct val="120000"/>
                        </a:lnSpc>
                        <a:spcAft>
                          <a:spcPts val="300"/>
                        </a:spcAft>
                        <a:buNone/>
                      </a:pPr>
                      <a:r>
                        <a:rPr lang="nl-BE" sz="1600">
                          <a:effectLst/>
                        </a:rPr>
                        <a:t>25/06/2025</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hMerge="1">
                  <a:txBody>
                    <a:bodyPr/>
                    <a:lstStyle/>
                    <a:p>
                      <a:endParaRPr lang="nl-BE"/>
                    </a:p>
                  </a:txBody>
                  <a:tcPr/>
                </a:tc>
                <a:extLst>
                  <a:ext uri="{0D108BD9-81ED-4DB2-BD59-A6C34878D82A}">
                    <a16:rowId xmlns:a16="http://schemas.microsoft.com/office/drawing/2014/main" val="2430636295"/>
                  </a:ext>
                </a:extLst>
              </a:tr>
              <a:tr h="291656">
                <a:tc>
                  <a:txBody>
                    <a:bodyPr/>
                    <a:lstStyle/>
                    <a:p>
                      <a:pPr>
                        <a:lnSpc>
                          <a:spcPct val="107000"/>
                        </a:lnSpc>
                      </a:pPr>
                      <a:endParaRPr lang="nl-BE" sz="1600">
                        <a:effectLst/>
                        <a:latin typeface="Calibri" panose="020F0502020204030204" pitchFamily="34" charset="0"/>
                        <a:cs typeface="Times New Roman" panose="02020603050405020304" pitchFamily="18" charset="0"/>
                      </a:endParaRPr>
                    </a:p>
                  </a:txBody>
                  <a:tcPr marL="42699" marR="42699" marT="0" marB="0" anchor="ctr"/>
                </a:tc>
                <a:tc>
                  <a:txBody>
                    <a:bodyPr/>
                    <a:lstStyle/>
                    <a:p>
                      <a:pPr>
                        <a:lnSpc>
                          <a:spcPct val="107000"/>
                        </a:lnSpc>
                      </a:pPr>
                      <a:endParaRPr lang="nl-BE" sz="1100">
                        <a:effectLst/>
                        <a:latin typeface="Calibri" panose="020F0502020204030204" pitchFamily="34" charset="0"/>
                        <a:cs typeface="Times New Roman" panose="02020603050405020304" pitchFamily="18" charset="0"/>
                      </a:endParaRPr>
                    </a:p>
                  </a:txBody>
                  <a:tcPr marL="42699" marR="42699" marT="0" marB="0" anchor="ctr"/>
                </a:tc>
                <a:tc>
                  <a:txBody>
                    <a:bodyPr/>
                    <a:lstStyle/>
                    <a:p>
                      <a:pPr>
                        <a:lnSpc>
                          <a:spcPct val="107000"/>
                        </a:lnSpc>
                      </a:pPr>
                      <a:endParaRPr lang="nl-BE" sz="1100">
                        <a:effectLst/>
                        <a:latin typeface="Calibri" panose="020F0502020204030204" pitchFamily="34" charset="0"/>
                        <a:cs typeface="Times New Roman" panose="02020603050405020304" pitchFamily="18" charset="0"/>
                      </a:endParaRPr>
                    </a:p>
                  </a:txBody>
                  <a:tcPr marL="42699" marR="42699" marT="0" marB="0" anchor="ctr"/>
                </a:tc>
                <a:tc>
                  <a:txBody>
                    <a:bodyPr/>
                    <a:lstStyle/>
                    <a:p>
                      <a:pPr>
                        <a:lnSpc>
                          <a:spcPct val="107000"/>
                        </a:lnSpc>
                      </a:pPr>
                      <a:endParaRPr lang="nl-BE" sz="1600">
                        <a:effectLst/>
                        <a:latin typeface="Calibri" panose="020F0502020204030204" pitchFamily="34" charset="0"/>
                        <a:cs typeface="Times New Roman" panose="02020603050405020304" pitchFamily="18" charset="0"/>
                      </a:endParaRPr>
                    </a:p>
                  </a:txBody>
                  <a:tcPr marL="42699" marR="42699" marT="0" marB="0" anchor="ctr"/>
                </a:tc>
                <a:tc>
                  <a:txBody>
                    <a:bodyPr/>
                    <a:lstStyle/>
                    <a:p>
                      <a:pPr>
                        <a:lnSpc>
                          <a:spcPct val="107000"/>
                        </a:lnSpc>
                      </a:pPr>
                      <a:endParaRPr lang="nl-BE" sz="1600">
                        <a:effectLst/>
                        <a:latin typeface="Calibri" panose="020F0502020204030204" pitchFamily="34" charset="0"/>
                        <a:cs typeface="Times New Roman" panose="02020603050405020304" pitchFamily="18" charset="0"/>
                      </a:endParaRPr>
                    </a:p>
                  </a:txBody>
                  <a:tcPr marL="42699" marR="42699" marT="0" marB="0" anchor="ctr"/>
                </a:tc>
                <a:tc>
                  <a:txBody>
                    <a:bodyPr/>
                    <a:lstStyle/>
                    <a:p>
                      <a:pPr>
                        <a:lnSpc>
                          <a:spcPct val="107000"/>
                        </a:lnSpc>
                      </a:pPr>
                      <a:endParaRPr lang="nl-BE" sz="1600">
                        <a:effectLst/>
                        <a:latin typeface="Calibri" panose="020F0502020204030204" pitchFamily="34" charset="0"/>
                        <a:cs typeface="Times New Roman" panose="02020603050405020304" pitchFamily="18" charset="0"/>
                      </a:endParaRPr>
                    </a:p>
                  </a:txBody>
                  <a:tcPr marL="42699" marR="42699" marT="0" marB="0" anchor="ctr"/>
                </a:tc>
                <a:tc>
                  <a:txBody>
                    <a:bodyPr/>
                    <a:lstStyle/>
                    <a:p>
                      <a:pPr>
                        <a:lnSpc>
                          <a:spcPct val="107000"/>
                        </a:lnSpc>
                      </a:pPr>
                      <a:endParaRPr lang="nl-BE" sz="1100">
                        <a:effectLst/>
                        <a:latin typeface="Calibri" panose="020F0502020204030204" pitchFamily="34" charset="0"/>
                        <a:cs typeface="Times New Roman" panose="02020603050405020304" pitchFamily="18" charset="0"/>
                      </a:endParaRPr>
                    </a:p>
                  </a:txBody>
                  <a:tcPr marL="42699" marR="42699" marT="0" marB="0" anchor="ctr"/>
                </a:tc>
                <a:extLst>
                  <a:ext uri="{0D108BD9-81ED-4DB2-BD59-A6C34878D82A}">
                    <a16:rowId xmlns:a16="http://schemas.microsoft.com/office/drawing/2014/main" val="924110550"/>
                  </a:ext>
                </a:extLst>
              </a:tr>
              <a:tr h="747119">
                <a:tc>
                  <a:txBody>
                    <a:bodyPr/>
                    <a:lstStyle/>
                    <a:p>
                      <a:pPr algn="ctr">
                        <a:lnSpc>
                          <a:spcPct val="120000"/>
                        </a:lnSpc>
                        <a:spcAft>
                          <a:spcPts val="300"/>
                        </a:spcAft>
                        <a:buNone/>
                      </a:pPr>
                      <a:r>
                        <a:rPr lang="nl-BE" sz="1600">
                          <a:effectLst/>
                        </a:rPr>
                        <a:t>Ligne                   n°</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000">
                          <a:effectLst/>
                        </a:rPr>
                        <a:t>Asset de l'installation</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000">
                          <a:effectLst/>
                        </a:rPr>
                        <a:t>N° de                   bloc</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600">
                          <a:effectLst/>
                        </a:rPr>
                        <a:t>Date du contrôle</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600">
                          <a:effectLst/>
                        </a:rPr>
                        <a:t>Référence                                        rapport</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600">
                          <a:effectLst/>
                        </a:rPr>
                        <a:t>Note du contrôle</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600">
                          <a:effectLst/>
                        </a:rPr>
                        <a:t>WO                            n°</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extLst>
                  <a:ext uri="{0D108BD9-81ED-4DB2-BD59-A6C34878D82A}">
                    <a16:rowId xmlns:a16="http://schemas.microsoft.com/office/drawing/2014/main" val="704216879"/>
                  </a:ext>
                </a:extLst>
              </a:tr>
              <a:tr h="920337">
                <a:tc>
                  <a:txBody>
                    <a:bodyPr/>
                    <a:lstStyle/>
                    <a:p>
                      <a:pPr algn="ctr">
                        <a:lnSpc>
                          <a:spcPct val="120000"/>
                        </a:lnSpc>
                        <a:spcAft>
                          <a:spcPts val="300"/>
                        </a:spcAft>
                        <a:buNone/>
                      </a:pPr>
                      <a:r>
                        <a:rPr lang="nl-BE" sz="1600">
                          <a:effectLst/>
                        </a:rPr>
                        <a:t>1</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000">
                          <a:effectLst/>
                        </a:rPr>
                        <a:t>LV21006C009</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000">
                          <a:effectLst/>
                        </a:rPr>
                        <a:t>26</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600">
                          <a:effectLst/>
                        </a:rPr>
                        <a:t>18/06/2025</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600" dirty="0">
                          <a:effectLst/>
                          <a:hlinkClick r:id="rId3"/>
                        </a:rPr>
                        <a:t>0900-250618-05</a:t>
                      </a:r>
                      <a:endParaRPr lang="nl-B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600" dirty="0" err="1">
                          <a:effectLst/>
                        </a:rPr>
                        <a:t>Voir</a:t>
                      </a:r>
                      <a:r>
                        <a:rPr lang="nl-BE" sz="1600" dirty="0">
                          <a:effectLst/>
                        </a:rPr>
                        <a:t> Rem 1</a:t>
                      </a:r>
                      <a:endParaRPr lang="nl-B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600">
                          <a:effectLst/>
                        </a:rPr>
                        <a:t>507219987</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extLst>
                  <a:ext uri="{0D108BD9-81ED-4DB2-BD59-A6C34878D82A}">
                    <a16:rowId xmlns:a16="http://schemas.microsoft.com/office/drawing/2014/main" val="3451667069"/>
                  </a:ext>
                </a:extLst>
              </a:tr>
              <a:tr h="373560">
                <a:tc>
                  <a:txBody>
                    <a:bodyPr/>
                    <a:lstStyle/>
                    <a:p>
                      <a:pPr algn="ctr">
                        <a:lnSpc>
                          <a:spcPct val="120000"/>
                        </a:lnSpc>
                        <a:spcAft>
                          <a:spcPts val="300"/>
                        </a:spcAft>
                        <a:buNone/>
                      </a:pPr>
                      <a:r>
                        <a:rPr lang="nl-BE" sz="1600">
                          <a:effectLst/>
                        </a:rPr>
                        <a:t>2</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000">
                          <a:effectLst/>
                        </a:rPr>
                        <a:t>LV21006C007</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000">
                          <a:effectLst/>
                        </a:rPr>
                        <a:t>26</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600">
                          <a:effectLst/>
                        </a:rPr>
                        <a:t>18/06/2025</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600" dirty="0">
                          <a:effectLst/>
                          <a:hlinkClick r:id="rId4"/>
                        </a:rPr>
                        <a:t>0900-250618-06</a:t>
                      </a:r>
                      <a:endParaRPr lang="nl-B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600">
                          <a:effectLst/>
                        </a:rPr>
                        <a:t>OK</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600">
                          <a:effectLst/>
                        </a:rPr>
                        <a:t> </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extLst>
                  <a:ext uri="{0D108BD9-81ED-4DB2-BD59-A6C34878D82A}">
                    <a16:rowId xmlns:a16="http://schemas.microsoft.com/office/drawing/2014/main" val="3765643410"/>
                  </a:ext>
                </a:extLst>
              </a:tr>
              <a:tr h="373560">
                <a:tc>
                  <a:txBody>
                    <a:bodyPr/>
                    <a:lstStyle/>
                    <a:p>
                      <a:pPr algn="ctr">
                        <a:lnSpc>
                          <a:spcPct val="120000"/>
                        </a:lnSpc>
                        <a:spcAft>
                          <a:spcPts val="300"/>
                        </a:spcAft>
                        <a:buNone/>
                      </a:pPr>
                      <a:r>
                        <a:rPr lang="nl-BE" sz="1600">
                          <a:effectLst/>
                        </a:rPr>
                        <a:t>3</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000">
                          <a:effectLst/>
                        </a:rPr>
                        <a:t>LV21006C008</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000">
                          <a:effectLst/>
                        </a:rPr>
                        <a:t>26</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600">
                          <a:effectLst/>
                        </a:rPr>
                        <a:t>18/06/2025</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600" dirty="0">
                          <a:effectLst/>
                          <a:hlinkClick r:id="rId5"/>
                        </a:rPr>
                        <a:t>0900-250618-07</a:t>
                      </a:r>
                      <a:endParaRPr lang="nl-B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600">
                          <a:effectLst/>
                        </a:rPr>
                        <a:t>OK</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a:txBody>
                    <a:bodyPr/>
                    <a:lstStyle/>
                    <a:p>
                      <a:pPr algn="ctr">
                        <a:lnSpc>
                          <a:spcPct val="120000"/>
                        </a:lnSpc>
                        <a:spcAft>
                          <a:spcPts val="300"/>
                        </a:spcAft>
                        <a:buNone/>
                      </a:pPr>
                      <a:r>
                        <a:rPr lang="nl-BE" sz="1600" dirty="0">
                          <a:effectLst/>
                        </a:rPr>
                        <a:t> </a:t>
                      </a:r>
                      <a:endParaRPr lang="nl-B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extLst>
                  <a:ext uri="{0D108BD9-81ED-4DB2-BD59-A6C34878D82A}">
                    <a16:rowId xmlns:a16="http://schemas.microsoft.com/office/drawing/2014/main" val="674122534"/>
                  </a:ext>
                </a:extLst>
              </a:tr>
              <a:tr h="291656">
                <a:tc>
                  <a:txBody>
                    <a:bodyPr/>
                    <a:lstStyle/>
                    <a:p>
                      <a:pPr>
                        <a:lnSpc>
                          <a:spcPct val="107000"/>
                        </a:lnSpc>
                      </a:pPr>
                      <a:endParaRPr lang="nl-BE" sz="1600" dirty="0">
                        <a:effectLst/>
                        <a:latin typeface="Calibri" panose="020F0502020204030204" pitchFamily="34" charset="0"/>
                        <a:cs typeface="Times New Roman" panose="02020603050405020304" pitchFamily="18" charset="0"/>
                      </a:endParaRPr>
                    </a:p>
                  </a:txBody>
                  <a:tcPr marL="42699" marR="42699" marT="0" marB="0" anchor="ctr"/>
                </a:tc>
                <a:tc>
                  <a:txBody>
                    <a:bodyPr/>
                    <a:lstStyle/>
                    <a:p>
                      <a:pPr>
                        <a:lnSpc>
                          <a:spcPct val="107000"/>
                        </a:lnSpc>
                      </a:pPr>
                      <a:endParaRPr lang="nl-BE" sz="1100">
                        <a:effectLst/>
                        <a:latin typeface="Calibri" panose="020F0502020204030204" pitchFamily="34" charset="0"/>
                        <a:cs typeface="Times New Roman" panose="02020603050405020304" pitchFamily="18" charset="0"/>
                      </a:endParaRPr>
                    </a:p>
                  </a:txBody>
                  <a:tcPr marL="42699" marR="42699" marT="0" marB="0" anchor="ctr"/>
                </a:tc>
                <a:tc>
                  <a:txBody>
                    <a:bodyPr/>
                    <a:lstStyle/>
                    <a:p>
                      <a:pPr>
                        <a:lnSpc>
                          <a:spcPct val="107000"/>
                        </a:lnSpc>
                      </a:pPr>
                      <a:endParaRPr lang="nl-BE" sz="1100">
                        <a:effectLst/>
                        <a:latin typeface="Calibri" panose="020F0502020204030204" pitchFamily="34" charset="0"/>
                        <a:cs typeface="Times New Roman" panose="02020603050405020304" pitchFamily="18" charset="0"/>
                      </a:endParaRPr>
                    </a:p>
                  </a:txBody>
                  <a:tcPr marL="42699" marR="42699" marT="0" marB="0" anchor="ctr"/>
                </a:tc>
                <a:tc>
                  <a:txBody>
                    <a:bodyPr/>
                    <a:lstStyle/>
                    <a:p>
                      <a:pPr>
                        <a:lnSpc>
                          <a:spcPct val="107000"/>
                        </a:lnSpc>
                      </a:pPr>
                      <a:endParaRPr lang="nl-BE" sz="1600">
                        <a:effectLst/>
                        <a:latin typeface="Calibri" panose="020F0502020204030204" pitchFamily="34" charset="0"/>
                        <a:cs typeface="Times New Roman" panose="02020603050405020304" pitchFamily="18" charset="0"/>
                      </a:endParaRPr>
                    </a:p>
                  </a:txBody>
                  <a:tcPr marL="42699" marR="42699" marT="0" marB="0" anchor="ctr"/>
                </a:tc>
                <a:tc>
                  <a:txBody>
                    <a:bodyPr/>
                    <a:lstStyle/>
                    <a:p>
                      <a:pPr>
                        <a:lnSpc>
                          <a:spcPct val="107000"/>
                        </a:lnSpc>
                      </a:pPr>
                      <a:endParaRPr lang="nl-BE" sz="1600">
                        <a:effectLst/>
                        <a:latin typeface="Calibri" panose="020F0502020204030204" pitchFamily="34" charset="0"/>
                        <a:cs typeface="Times New Roman" panose="02020603050405020304" pitchFamily="18" charset="0"/>
                      </a:endParaRPr>
                    </a:p>
                  </a:txBody>
                  <a:tcPr marL="42699" marR="42699" marT="0" marB="0" anchor="ctr"/>
                </a:tc>
                <a:tc>
                  <a:txBody>
                    <a:bodyPr/>
                    <a:lstStyle/>
                    <a:p>
                      <a:pPr>
                        <a:lnSpc>
                          <a:spcPct val="107000"/>
                        </a:lnSpc>
                      </a:pPr>
                      <a:endParaRPr lang="nl-BE" sz="1600">
                        <a:effectLst/>
                        <a:latin typeface="Calibri" panose="020F0502020204030204" pitchFamily="34" charset="0"/>
                        <a:cs typeface="Times New Roman" panose="02020603050405020304" pitchFamily="18" charset="0"/>
                      </a:endParaRPr>
                    </a:p>
                  </a:txBody>
                  <a:tcPr marL="42699" marR="42699" marT="0" marB="0" anchor="ctr"/>
                </a:tc>
                <a:tc>
                  <a:txBody>
                    <a:bodyPr/>
                    <a:lstStyle/>
                    <a:p>
                      <a:pPr>
                        <a:lnSpc>
                          <a:spcPct val="107000"/>
                        </a:lnSpc>
                      </a:pPr>
                      <a:endParaRPr lang="nl-BE" sz="1600" dirty="0">
                        <a:effectLst/>
                        <a:latin typeface="Calibri" panose="020F0502020204030204" pitchFamily="34" charset="0"/>
                        <a:cs typeface="Times New Roman" panose="02020603050405020304" pitchFamily="18" charset="0"/>
                      </a:endParaRPr>
                    </a:p>
                  </a:txBody>
                  <a:tcPr marL="42699" marR="42699" marT="0" marB="0" anchor="ctr"/>
                </a:tc>
                <a:extLst>
                  <a:ext uri="{0D108BD9-81ED-4DB2-BD59-A6C34878D82A}">
                    <a16:rowId xmlns:a16="http://schemas.microsoft.com/office/drawing/2014/main" val="1622429154"/>
                  </a:ext>
                </a:extLst>
              </a:tr>
              <a:tr h="373560">
                <a:tc gridSpan="7">
                  <a:txBody>
                    <a:bodyPr/>
                    <a:lstStyle/>
                    <a:p>
                      <a:pPr algn="ctr">
                        <a:lnSpc>
                          <a:spcPct val="120000"/>
                        </a:lnSpc>
                        <a:spcAft>
                          <a:spcPts val="300"/>
                        </a:spcAft>
                        <a:buNone/>
                      </a:pPr>
                      <a:r>
                        <a:rPr lang="nl-BE" sz="1600" u="sng">
                          <a:effectLst/>
                        </a:rPr>
                        <a:t>REMARQUES :</a:t>
                      </a:r>
                      <a:endParaRPr lang="nl-BE" sz="160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3081991367"/>
                  </a:ext>
                </a:extLst>
              </a:tr>
              <a:tr h="373560">
                <a:tc gridSpan="7">
                  <a:txBody>
                    <a:bodyPr/>
                    <a:lstStyle/>
                    <a:p>
                      <a:pPr algn="l">
                        <a:lnSpc>
                          <a:spcPct val="120000"/>
                        </a:lnSpc>
                        <a:spcAft>
                          <a:spcPts val="300"/>
                        </a:spcAft>
                        <a:buNone/>
                      </a:pPr>
                      <a:r>
                        <a:rPr lang="fr-BE" sz="1600" dirty="0">
                          <a:effectLst/>
                        </a:rPr>
                        <a:t>1 Graisser la vis sans fin.</a:t>
                      </a:r>
                      <a:endParaRPr lang="nl-B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699" marR="42699" marT="0" marB="0" anchor="ct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1575469476"/>
                  </a:ext>
                </a:extLst>
              </a:tr>
            </a:tbl>
          </a:graphicData>
        </a:graphic>
      </p:graphicFrame>
    </p:spTree>
    <p:extLst>
      <p:ext uri="{BB962C8B-B14F-4D97-AF65-F5344CB8AC3E}">
        <p14:creationId xmlns:p14="http://schemas.microsoft.com/office/powerpoint/2010/main" val="2829366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352162" y="5092589"/>
            <a:ext cx="11672876" cy="1106330"/>
          </a:xfrm>
        </p:spPr>
        <p:txBody>
          <a:bodyPr/>
          <a:lstStyle/>
          <a:p>
            <a:r>
              <a:rPr lang="nl-BE" dirty="0" err="1"/>
              <a:t>Sit</a:t>
            </a:r>
            <a:r>
              <a:rPr lang="nl-BE" dirty="0"/>
              <a:t> verslagen.</a:t>
            </a:r>
            <a:br>
              <a:rPr lang="nl-BE" dirty="0"/>
            </a:br>
            <a:endParaRPr lang="nl-BE" dirty="0"/>
          </a:p>
        </p:txBody>
      </p:sp>
    </p:spTree>
    <p:extLst>
      <p:ext uri="{BB962C8B-B14F-4D97-AF65-F5344CB8AC3E}">
        <p14:creationId xmlns:p14="http://schemas.microsoft.com/office/powerpoint/2010/main" val="22890099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4FC779E-3BAC-7C8F-08A5-9371E0BEF527}"/>
              </a:ext>
            </a:extLst>
          </p:cNvPr>
          <p:cNvSpPr>
            <a:spLocks noGrp="1"/>
          </p:cNvSpPr>
          <p:nvPr>
            <p:ph type="body" sz="half" idx="13"/>
          </p:nvPr>
        </p:nvSpPr>
        <p:spPr/>
        <p:txBody>
          <a:bodyPr/>
          <a:lstStyle/>
          <a:p>
            <a:endParaRPr lang="nl-BE"/>
          </a:p>
        </p:txBody>
      </p:sp>
      <p:graphicFrame>
        <p:nvGraphicFramePr>
          <p:cNvPr id="3" name="Table 2">
            <a:extLst>
              <a:ext uri="{FF2B5EF4-FFF2-40B4-BE49-F238E27FC236}">
                <a16:creationId xmlns:a16="http://schemas.microsoft.com/office/drawing/2014/main" id="{D51D9FD3-1CFE-F301-2B20-FBCACBD8A4CA}"/>
              </a:ext>
            </a:extLst>
          </p:cNvPr>
          <p:cNvGraphicFramePr>
            <a:graphicFrameLocks noGrp="1"/>
          </p:cNvGraphicFramePr>
          <p:nvPr>
            <p:extLst>
              <p:ext uri="{D42A27DB-BD31-4B8C-83A1-F6EECF244321}">
                <p14:modId xmlns:p14="http://schemas.microsoft.com/office/powerpoint/2010/main" val="2747747893"/>
              </p:ext>
            </p:extLst>
          </p:nvPr>
        </p:nvGraphicFramePr>
        <p:xfrm>
          <a:off x="0" y="0"/>
          <a:ext cx="12192000" cy="6692015"/>
        </p:xfrm>
        <a:graphic>
          <a:graphicData uri="http://schemas.openxmlformats.org/drawingml/2006/table">
            <a:tbl>
              <a:tblPr firstRow="1" firstCol="1" bandRow="1">
                <a:tableStyleId>{5C22544A-7EE6-4342-B048-85BDC9FD1C3A}</a:tableStyleId>
              </a:tblPr>
              <a:tblGrid>
                <a:gridCol w="2265274">
                  <a:extLst>
                    <a:ext uri="{9D8B030D-6E8A-4147-A177-3AD203B41FA5}">
                      <a16:colId xmlns:a16="http://schemas.microsoft.com/office/drawing/2014/main" val="2191296638"/>
                    </a:ext>
                  </a:extLst>
                </a:gridCol>
                <a:gridCol w="1528877">
                  <a:extLst>
                    <a:ext uri="{9D8B030D-6E8A-4147-A177-3AD203B41FA5}">
                      <a16:colId xmlns:a16="http://schemas.microsoft.com/office/drawing/2014/main" val="148702346"/>
                    </a:ext>
                  </a:extLst>
                </a:gridCol>
                <a:gridCol w="1238707">
                  <a:extLst>
                    <a:ext uri="{9D8B030D-6E8A-4147-A177-3AD203B41FA5}">
                      <a16:colId xmlns:a16="http://schemas.microsoft.com/office/drawing/2014/main" val="3582714067"/>
                    </a:ext>
                  </a:extLst>
                </a:gridCol>
                <a:gridCol w="1068019">
                  <a:extLst>
                    <a:ext uri="{9D8B030D-6E8A-4147-A177-3AD203B41FA5}">
                      <a16:colId xmlns:a16="http://schemas.microsoft.com/office/drawing/2014/main" val="504534638"/>
                    </a:ext>
                  </a:extLst>
                </a:gridCol>
                <a:gridCol w="1141171">
                  <a:extLst>
                    <a:ext uri="{9D8B030D-6E8A-4147-A177-3AD203B41FA5}">
                      <a16:colId xmlns:a16="http://schemas.microsoft.com/office/drawing/2014/main" val="2870873690"/>
                    </a:ext>
                  </a:extLst>
                </a:gridCol>
                <a:gridCol w="1441095">
                  <a:extLst>
                    <a:ext uri="{9D8B030D-6E8A-4147-A177-3AD203B41FA5}">
                      <a16:colId xmlns:a16="http://schemas.microsoft.com/office/drawing/2014/main" val="1863789108"/>
                    </a:ext>
                  </a:extLst>
                </a:gridCol>
                <a:gridCol w="1141171">
                  <a:extLst>
                    <a:ext uri="{9D8B030D-6E8A-4147-A177-3AD203B41FA5}">
                      <a16:colId xmlns:a16="http://schemas.microsoft.com/office/drawing/2014/main" val="189599040"/>
                    </a:ext>
                  </a:extLst>
                </a:gridCol>
                <a:gridCol w="1029004">
                  <a:extLst>
                    <a:ext uri="{9D8B030D-6E8A-4147-A177-3AD203B41FA5}">
                      <a16:colId xmlns:a16="http://schemas.microsoft.com/office/drawing/2014/main" val="4018830541"/>
                    </a:ext>
                  </a:extLst>
                </a:gridCol>
                <a:gridCol w="1338682">
                  <a:extLst>
                    <a:ext uri="{9D8B030D-6E8A-4147-A177-3AD203B41FA5}">
                      <a16:colId xmlns:a16="http://schemas.microsoft.com/office/drawing/2014/main" val="1293520553"/>
                    </a:ext>
                  </a:extLst>
                </a:gridCol>
              </a:tblGrid>
              <a:tr h="476292">
                <a:tc rowSpan="2">
                  <a:txBody>
                    <a:bodyPr/>
                    <a:lstStyle/>
                    <a:p>
                      <a:pPr algn="ctr">
                        <a:lnSpc>
                          <a:spcPct val="120000"/>
                        </a:lnSpc>
                        <a:spcAft>
                          <a:spcPts val="300"/>
                        </a:spcAft>
                        <a:buNone/>
                      </a:pPr>
                      <a:r>
                        <a:rPr lang="nl-BE" sz="1600" b="1" dirty="0">
                          <a:solidFill>
                            <a:schemeClr val="tx1"/>
                          </a:solidFill>
                          <a:effectLst/>
                        </a:rPr>
                        <a:t>Eenheden</a:t>
                      </a:r>
                      <a:endParaRPr lang="nl-B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1">
                        <a:lumMod val="20000"/>
                        <a:lumOff val="80000"/>
                      </a:schemeClr>
                    </a:solidFill>
                  </a:tcPr>
                </a:tc>
                <a:tc gridSpan="4">
                  <a:txBody>
                    <a:bodyPr/>
                    <a:lstStyle/>
                    <a:p>
                      <a:pPr algn="ctr">
                        <a:lnSpc>
                          <a:spcPct val="120000"/>
                        </a:lnSpc>
                        <a:spcAft>
                          <a:spcPts val="300"/>
                        </a:spcAft>
                        <a:buNone/>
                      </a:pPr>
                      <a:r>
                        <a:rPr lang="nl-BE" sz="1600" b="1" dirty="0">
                          <a:solidFill>
                            <a:sysClr val="windowText" lastClr="000000"/>
                          </a:solidFill>
                          <a:effectLst/>
                        </a:rPr>
                        <a:t>Driemaandelijkse verslagen 2025</a:t>
                      </a:r>
                      <a:endParaRPr lang="nl-BE" sz="1600"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1">
                        <a:lumMod val="20000"/>
                        <a:lumOff val="80000"/>
                      </a:schemeClr>
                    </a:solidFill>
                  </a:tcPr>
                </a:tc>
                <a:tc hMerge="1">
                  <a:txBody>
                    <a:bodyPr/>
                    <a:lstStyle/>
                    <a:p>
                      <a:endParaRPr lang="nl-BE"/>
                    </a:p>
                  </a:txBody>
                  <a:tcPr/>
                </a:tc>
                <a:tc hMerge="1">
                  <a:txBody>
                    <a:bodyPr/>
                    <a:lstStyle/>
                    <a:p>
                      <a:endParaRPr lang="nl-BE"/>
                    </a:p>
                  </a:txBody>
                  <a:tcPr/>
                </a:tc>
                <a:tc hMerge="1">
                  <a:txBody>
                    <a:bodyPr/>
                    <a:lstStyle/>
                    <a:p>
                      <a:endParaRPr lang="nl-BE"/>
                    </a:p>
                  </a:txBody>
                  <a:tcPr/>
                </a:tc>
                <a:tc rowSpan="2">
                  <a:txBody>
                    <a:bodyPr/>
                    <a:lstStyle/>
                    <a:p>
                      <a:pPr algn="ctr">
                        <a:lnSpc>
                          <a:spcPct val="120000"/>
                        </a:lnSpc>
                        <a:spcAft>
                          <a:spcPts val="300"/>
                        </a:spcAft>
                        <a:buNone/>
                      </a:pPr>
                      <a:r>
                        <a:rPr lang="nl-BE" sz="1600" b="1" dirty="0">
                          <a:solidFill>
                            <a:sysClr val="windowText" lastClr="000000"/>
                          </a:solidFill>
                          <a:effectLst/>
                        </a:rPr>
                        <a:t>Jaarverslag</a:t>
                      </a:r>
                      <a:br>
                        <a:rPr lang="nl-BE" sz="1600" b="1" dirty="0">
                          <a:solidFill>
                            <a:sysClr val="windowText" lastClr="000000"/>
                          </a:solidFill>
                          <a:effectLst/>
                        </a:rPr>
                      </a:br>
                      <a:r>
                        <a:rPr lang="nl-BE" sz="1600" b="1" dirty="0">
                          <a:solidFill>
                            <a:sysClr val="windowText" lastClr="000000"/>
                          </a:solidFill>
                          <a:effectLst/>
                        </a:rPr>
                        <a:t>2024</a:t>
                      </a:r>
                      <a:endParaRPr lang="nl-BE" sz="1600"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1">
                        <a:lumMod val="20000"/>
                        <a:lumOff val="80000"/>
                      </a:schemeClr>
                    </a:solidFill>
                  </a:tcPr>
                </a:tc>
                <a:tc>
                  <a:txBody>
                    <a:bodyPr/>
                    <a:lstStyle/>
                    <a:p>
                      <a:pPr algn="ctr">
                        <a:lnSpc>
                          <a:spcPct val="120000"/>
                        </a:lnSpc>
                        <a:spcAft>
                          <a:spcPts val="300"/>
                        </a:spcAft>
                        <a:buNone/>
                      </a:pPr>
                      <a:r>
                        <a:rPr lang="nl-BE" sz="1600" b="1" dirty="0">
                          <a:solidFill>
                            <a:sysClr val="windowText" lastClr="000000"/>
                          </a:solidFill>
                          <a:effectLst/>
                        </a:rPr>
                        <a:t>Lijst AMT</a:t>
                      </a:r>
                      <a:endParaRPr lang="nl-BE" sz="1600"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1">
                        <a:lumMod val="20000"/>
                        <a:lumOff val="80000"/>
                      </a:schemeClr>
                    </a:solidFill>
                  </a:tcPr>
                </a:tc>
                <a:tc>
                  <a:txBody>
                    <a:bodyPr/>
                    <a:lstStyle/>
                    <a:p>
                      <a:pPr algn="ctr">
                        <a:lnSpc>
                          <a:spcPct val="120000"/>
                        </a:lnSpc>
                        <a:spcAft>
                          <a:spcPts val="300"/>
                        </a:spcAft>
                        <a:buNone/>
                      </a:pPr>
                      <a:r>
                        <a:rPr lang="nl-BE" sz="1600" b="1" dirty="0">
                          <a:solidFill>
                            <a:sysClr val="windowText" lastClr="000000"/>
                          </a:solidFill>
                          <a:effectLst/>
                        </a:rPr>
                        <a:t>Lijst</a:t>
                      </a:r>
                      <a:br>
                        <a:rPr lang="nl-BE" sz="1600" b="1" dirty="0">
                          <a:solidFill>
                            <a:sysClr val="windowText" lastClr="000000"/>
                          </a:solidFill>
                          <a:effectLst/>
                        </a:rPr>
                      </a:br>
                      <a:r>
                        <a:rPr lang="nl-BE" sz="1600" b="1" dirty="0">
                          <a:solidFill>
                            <a:sysClr val="windowText" lastClr="000000"/>
                          </a:solidFill>
                          <a:effectLst/>
                        </a:rPr>
                        <a:t>AMT</a:t>
                      </a:r>
                      <a:endParaRPr lang="nl-BE" sz="1600"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chemeClr val="accent1">
                        <a:lumMod val="20000"/>
                        <a:lumOff val="80000"/>
                      </a:schemeClr>
                    </a:solidFill>
                  </a:tcPr>
                </a:tc>
                <a:tc rowSpan="2">
                  <a:txBody>
                    <a:bodyPr/>
                    <a:lstStyle/>
                    <a:p>
                      <a:pPr algn="ctr">
                        <a:lnSpc>
                          <a:spcPct val="120000"/>
                        </a:lnSpc>
                        <a:spcAft>
                          <a:spcPts val="300"/>
                        </a:spcAft>
                        <a:buNone/>
                      </a:pPr>
                      <a:r>
                        <a:rPr lang="nl-BE" sz="1600" b="1" dirty="0">
                          <a:solidFill>
                            <a:sysClr val="windowText" lastClr="000000"/>
                          </a:solidFill>
                          <a:effectLst/>
                        </a:rPr>
                        <a:t>LPP/PLP</a:t>
                      </a:r>
                      <a:br>
                        <a:rPr lang="nl-BE" sz="1600" b="1" dirty="0">
                          <a:solidFill>
                            <a:sysClr val="windowText" lastClr="000000"/>
                          </a:solidFill>
                          <a:effectLst/>
                        </a:rPr>
                      </a:br>
                      <a:r>
                        <a:rPr lang="nl-BE" sz="1600" b="1" dirty="0">
                          <a:solidFill>
                            <a:sysClr val="windowText" lastClr="000000"/>
                          </a:solidFill>
                          <a:effectLst/>
                        </a:rPr>
                        <a:t>2025/2026</a:t>
                      </a:r>
                      <a:endParaRPr lang="nl-BE" sz="1600"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1">
                        <a:lumMod val="20000"/>
                        <a:lumOff val="80000"/>
                      </a:schemeClr>
                    </a:solidFill>
                  </a:tcPr>
                </a:tc>
                <a:extLst>
                  <a:ext uri="{0D108BD9-81ED-4DB2-BD59-A6C34878D82A}">
                    <a16:rowId xmlns:a16="http://schemas.microsoft.com/office/drawing/2014/main" val="10365104"/>
                  </a:ext>
                </a:extLst>
              </a:tr>
              <a:tr h="233079">
                <a:tc vMerge="1">
                  <a:txBody>
                    <a:bodyPr/>
                    <a:lstStyle/>
                    <a:p>
                      <a:endParaRPr lang="nl-BE"/>
                    </a:p>
                  </a:txBody>
                  <a:tcPr/>
                </a:tc>
                <a:tc>
                  <a:txBody>
                    <a:bodyPr/>
                    <a:lstStyle/>
                    <a:p>
                      <a:pPr algn="ctr">
                        <a:lnSpc>
                          <a:spcPct val="120000"/>
                        </a:lnSpc>
                        <a:spcAft>
                          <a:spcPts val="300"/>
                        </a:spcAft>
                        <a:buNone/>
                      </a:pPr>
                      <a:r>
                        <a:rPr lang="nl-BE" sz="1200" b="1" dirty="0">
                          <a:solidFill>
                            <a:sysClr val="windowText" lastClr="000000"/>
                          </a:solidFill>
                          <a:effectLst/>
                        </a:rPr>
                        <a:t>1</a:t>
                      </a:r>
                      <a:endParaRPr lang="nl-BE" sz="1200"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solidFill>
                            <a:sysClr val="windowText" lastClr="000000"/>
                          </a:solidFill>
                          <a:effectLst/>
                        </a:rPr>
                        <a:t>2</a:t>
                      </a:r>
                      <a:endParaRPr lang="nl-BE" sz="1200"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solidFill>
                            <a:sysClr val="windowText" lastClr="000000"/>
                          </a:solidFill>
                          <a:effectLst/>
                        </a:rPr>
                        <a:t>3</a:t>
                      </a:r>
                      <a:endParaRPr lang="nl-BE" sz="1200"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solidFill>
                            <a:sysClr val="windowText" lastClr="000000"/>
                          </a:solidFill>
                          <a:effectLst/>
                        </a:rPr>
                        <a:t>4</a:t>
                      </a:r>
                      <a:endParaRPr lang="nl-BE" sz="1200"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vMerge="1">
                  <a:txBody>
                    <a:bodyPr/>
                    <a:lstStyle/>
                    <a:p>
                      <a:endParaRPr lang="nl-BE"/>
                    </a:p>
                  </a:txBody>
                  <a:tcPr/>
                </a:tc>
                <a:tc>
                  <a:txBody>
                    <a:bodyPr/>
                    <a:lstStyle/>
                    <a:p>
                      <a:pPr algn="ctr">
                        <a:lnSpc>
                          <a:spcPct val="120000"/>
                        </a:lnSpc>
                        <a:spcAft>
                          <a:spcPts val="300"/>
                        </a:spcAft>
                        <a:buNone/>
                      </a:pPr>
                      <a:r>
                        <a:rPr lang="nl-BE" sz="1600" b="1" dirty="0">
                          <a:solidFill>
                            <a:schemeClr val="tx1"/>
                          </a:solidFill>
                          <a:effectLst/>
                        </a:rPr>
                        <a:t>2025</a:t>
                      </a:r>
                      <a:endParaRPr lang="nl-B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600" b="1" dirty="0">
                          <a:solidFill>
                            <a:schemeClr val="tx1"/>
                          </a:solidFill>
                          <a:effectLst/>
                        </a:rPr>
                        <a:t>2026</a:t>
                      </a:r>
                      <a:endParaRPr lang="nl-BE"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vMerge="1">
                  <a:txBody>
                    <a:bodyPr/>
                    <a:lstStyle/>
                    <a:p>
                      <a:endParaRPr lang="nl-BE"/>
                    </a:p>
                  </a:txBody>
                  <a:tcPr/>
                </a:tc>
                <a:extLst>
                  <a:ext uri="{0D108BD9-81ED-4DB2-BD59-A6C34878D82A}">
                    <a16:rowId xmlns:a16="http://schemas.microsoft.com/office/drawing/2014/main" val="1295021877"/>
                  </a:ext>
                </a:extLst>
              </a:tr>
              <a:tr h="233079">
                <a:tc>
                  <a:txBody>
                    <a:bodyPr/>
                    <a:lstStyle/>
                    <a:p>
                      <a:pPr algn="l">
                        <a:lnSpc>
                          <a:spcPct val="120000"/>
                        </a:lnSpc>
                        <a:spcAft>
                          <a:spcPts val="300"/>
                        </a:spcAft>
                        <a:buNone/>
                      </a:pPr>
                      <a:r>
                        <a:rPr lang="nl-BE" sz="1200" b="1" dirty="0">
                          <a:solidFill>
                            <a:schemeClr val="tx1"/>
                          </a:solidFill>
                          <a:effectLst/>
                        </a:rPr>
                        <a:t>CC Infra</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4">
                        <a:lumMod val="20000"/>
                        <a:lumOff val="80000"/>
                      </a:schemeClr>
                    </a:solidFill>
                  </a:tcPr>
                </a:tc>
                <a:tc>
                  <a:txBody>
                    <a:bodyPr/>
                    <a:lstStyle/>
                    <a:p>
                      <a:pPr algn="ctr">
                        <a:lnSpc>
                          <a:spcPct val="120000"/>
                        </a:lnSpc>
                        <a:spcAft>
                          <a:spcPts val="300"/>
                        </a:spcAft>
                        <a:buNone/>
                      </a:pPr>
                      <a:r>
                        <a:rPr lang="nl-BE" sz="1200" b="1" u="sng" dirty="0">
                          <a:effectLst/>
                          <a:hlinkClick r:id="rId3"/>
                        </a:rPr>
                        <a:t>DO</a:t>
                      </a:r>
                      <a:r>
                        <a:rPr lang="nl-BE" sz="1200" b="1" dirty="0">
                          <a:effectLst/>
                        </a:rPr>
                        <a:t> - </a:t>
                      </a:r>
                      <a:r>
                        <a:rPr lang="nl-BE" sz="1200" b="1" u="sng" dirty="0">
                          <a:effectLst/>
                          <a:hlinkClick r:id="rId4"/>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u="sng" dirty="0">
                          <a:effectLst/>
                          <a:hlinkClick r:id="rId5"/>
                        </a:rPr>
                        <a:t>DO</a:t>
                      </a:r>
                      <a:r>
                        <a:rPr lang="nl-BE" sz="1200" b="1" dirty="0">
                          <a:effectLst/>
                        </a:rPr>
                        <a:t> - </a:t>
                      </a:r>
                      <a:r>
                        <a:rPr lang="nl-BE" sz="1200" b="1" u="sng" dirty="0">
                          <a:effectLst/>
                          <a:hlinkClick r:id="rId6"/>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extLst>
                  <a:ext uri="{0D108BD9-81ED-4DB2-BD59-A6C34878D82A}">
                    <a16:rowId xmlns:a16="http://schemas.microsoft.com/office/drawing/2014/main" val="2668966493"/>
                  </a:ext>
                </a:extLst>
              </a:tr>
              <a:tr h="223356">
                <a:tc>
                  <a:txBody>
                    <a:bodyPr/>
                    <a:lstStyle/>
                    <a:p>
                      <a:pPr algn="l">
                        <a:lnSpc>
                          <a:spcPct val="120000"/>
                        </a:lnSpc>
                        <a:spcAft>
                          <a:spcPts val="300"/>
                        </a:spcAft>
                        <a:buNone/>
                      </a:pPr>
                      <a:r>
                        <a:rPr lang="nl-BE" sz="1200" b="1" dirty="0">
                          <a:solidFill>
                            <a:schemeClr val="tx1"/>
                          </a:solidFill>
                          <a:effectLst/>
                        </a:rPr>
                        <a:t>ACOS IS</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2019-2</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rgbClr val="FF0000"/>
                    </a:solidFill>
                  </a:tcPr>
                </a:tc>
                <a:tc>
                  <a:txBody>
                    <a:bodyPr/>
                    <a:lstStyle/>
                    <a:p>
                      <a:pPr algn="ctr">
                        <a:lnSpc>
                          <a:spcPct val="120000"/>
                        </a:lnSpc>
                        <a:spcAft>
                          <a:spcPts val="300"/>
                        </a:spcAft>
                        <a:buNone/>
                      </a:pPr>
                      <a:r>
                        <a:rPr lang="nl-BE" sz="1200" b="1" dirty="0">
                          <a:effectLst/>
                        </a:rPr>
                        <a:t>2020-1 </a:t>
                      </a:r>
                      <a:r>
                        <a:rPr lang="nl-BE" sz="1200" b="1" u="sng" dirty="0">
                          <a:effectLst/>
                          <a:hlinkClick r:id="rId7"/>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extLst>
                  <a:ext uri="{0D108BD9-81ED-4DB2-BD59-A6C34878D82A}">
                    <a16:rowId xmlns:a16="http://schemas.microsoft.com/office/drawing/2014/main" val="2343006435"/>
                  </a:ext>
                </a:extLst>
              </a:tr>
              <a:tr h="233079">
                <a:tc>
                  <a:txBody>
                    <a:bodyPr/>
                    <a:lstStyle/>
                    <a:p>
                      <a:pPr algn="l">
                        <a:lnSpc>
                          <a:spcPct val="120000"/>
                        </a:lnSpc>
                        <a:spcAft>
                          <a:spcPts val="300"/>
                        </a:spcAft>
                        <a:buNone/>
                      </a:pPr>
                      <a:r>
                        <a:rPr lang="nl-BE" sz="1200" b="1" dirty="0">
                          <a:solidFill>
                            <a:schemeClr val="tx1"/>
                          </a:solidFill>
                          <a:effectLst/>
                        </a:rPr>
                        <a:t>ACOS R&amp;O</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4">
                        <a:lumMod val="20000"/>
                        <a:lumOff val="80000"/>
                      </a:schemeClr>
                    </a:solidFill>
                  </a:tcPr>
                </a:tc>
                <a:tc>
                  <a:txBody>
                    <a:bodyPr/>
                    <a:lstStyle/>
                    <a:p>
                      <a:pPr algn="ctr">
                        <a:lnSpc>
                          <a:spcPct val="120000"/>
                        </a:lnSpc>
                        <a:spcAft>
                          <a:spcPts val="300"/>
                        </a:spcAft>
                        <a:buNone/>
                      </a:pPr>
                      <a:r>
                        <a:rPr lang="nl-BE" sz="1200" b="1" u="sng" dirty="0">
                          <a:effectLst/>
                          <a:hlinkClick r:id="rId8"/>
                        </a:rPr>
                        <a:t>DO</a:t>
                      </a:r>
                      <a:r>
                        <a:rPr lang="fr-FR" sz="1200" b="1" dirty="0">
                          <a:effectLst/>
                        </a:rPr>
                        <a:t> </a:t>
                      </a:r>
                      <a:r>
                        <a:rPr lang="nl-BE" sz="1200" b="1" u="sng" dirty="0">
                          <a:effectLst/>
                          <a:hlinkClick r:id="rId9"/>
                        </a:rPr>
                        <a:t>B</a:t>
                      </a:r>
                      <a:r>
                        <a:rPr lang="nl-BE" sz="1200" b="1" dirty="0">
                          <a:effectLst/>
                        </a:rPr>
                        <a:t> – </a:t>
                      </a:r>
                      <a:r>
                        <a:rPr lang="nl-BE" sz="1200" b="1" u="sng" dirty="0">
                          <a:effectLst/>
                          <a:hlinkClick r:id="rId10"/>
                        </a:rPr>
                        <a:t>SP</a:t>
                      </a:r>
                      <a:r>
                        <a:rPr lang="fr-FR" sz="1200" b="1" dirty="0">
                          <a:effectLst/>
                        </a:rPr>
                        <a:t> </a:t>
                      </a:r>
                      <a:r>
                        <a:rPr lang="nl-BE" sz="1200" b="1" u="sng" dirty="0">
                          <a:effectLst/>
                          <a:hlinkClick r:id="rId11"/>
                        </a:rPr>
                        <a:t>B</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u="sng" dirty="0">
                          <a:effectLst/>
                          <a:hlinkClick r:id="rId12"/>
                        </a:rPr>
                        <a:t>DO</a:t>
                      </a:r>
                      <a:r>
                        <a:rPr lang="fr-FR" sz="1200" b="1" dirty="0">
                          <a:effectLst/>
                        </a:rPr>
                        <a:t> </a:t>
                      </a:r>
                      <a:r>
                        <a:rPr lang="nl-BE" sz="1200" b="1" u="sng" dirty="0">
                          <a:effectLst/>
                          <a:hlinkClick r:id="rId13"/>
                        </a:rPr>
                        <a:t>B</a:t>
                      </a:r>
                      <a:r>
                        <a:rPr lang="nl-BE" sz="1200" b="1" dirty="0">
                          <a:effectLst/>
                        </a:rPr>
                        <a:t> – </a:t>
                      </a:r>
                      <a:r>
                        <a:rPr lang="nl-BE" sz="1200" b="1" u="sng" dirty="0">
                          <a:effectLst/>
                          <a:hlinkClick r:id="rId14"/>
                        </a:rPr>
                        <a:t>SP</a:t>
                      </a:r>
                      <a:r>
                        <a:rPr lang="fr-FR" sz="1200" b="1" dirty="0">
                          <a:effectLst/>
                        </a:rPr>
                        <a:t> </a:t>
                      </a:r>
                      <a:r>
                        <a:rPr lang="nl-BE" sz="1200" b="1" u="sng" dirty="0">
                          <a:effectLst/>
                          <a:hlinkClick r:id="rId15"/>
                        </a:rPr>
                        <a:t>B</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a:effectLst/>
                        </a:rPr>
                        <a:t> </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a:effectLst/>
                        </a:rPr>
                        <a:t> </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extLst>
                  <a:ext uri="{0D108BD9-81ED-4DB2-BD59-A6C34878D82A}">
                    <a16:rowId xmlns:a16="http://schemas.microsoft.com/office/drawing/2014/main" val="1208467178"/>
                  </a:ext>
                </a:extLst>
              </a:tr>
              <a:tr h="233079">
                <a:tc>
                  <a:txBody>
                    <a:bodyPr/>
                    <a:lstStyle/>
                    <a:p>
                      <a:pPr algn="l">
                        <a:lnSpc>
                          <a:spcPct val="120000"/>
                        </a:lnSpc>
                        <a:spcAft>
                          <a:spcPts val="300"/>
                        </a:spcAft>
                        <a:buNone/>
                      </a:pPr>
                      <a:r>
                        <a:rPr lang="nl-BE" sz="1200" b="1" dirty="0">
                          <a:solidFill>
                            <a:schemeClr val="tx1"/>
                          </a:solidFill>
                          <a:effectLst/>
                        </a:rPr>
                        <a:t>ACOS STRAT</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u="sng" dirty="0">
                          <a:effectLst/>
                          <a:hlinkClick r:id="rId16"/>
                        </a:rPr>
                        <a:t>DO</a:t>
                      </a:r>
                      <a:r>
                        <a:rPr lang="nl-BE" sz="1200" b="1" dirty="0">
                          <a:effectLst/>
                        </a:rPr>
                        <a:t> - </a:t>
                      </a:r>
                      <a:r>
                        <a:rPr lang="nl-BE" sz="1200" b="1" u="sng" dirty="0">
                          <a:effectLst/>
                          <a:hlinkClick r:id="rId17"/>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u="sng" dirty="0">
                          <a:effectLst/>
                          <a:hlinkClick r:id="rId18"/>
                        </a:rPr>
                        <a:t>DO</a:t>
                      </a:r>
                      <a:r>
                        <a:rPr lang="nl-BE" sz="1200" b="1" dirty="0">
                          <a:effectLst/>
                        </a:rPr>
                        <a:t> - </a:t>
                      </a:r>
                      <a:r>
                        <a:rPr lang="nl-BE" sz="1200" b="1" u="sng" dirty="0">
                          <a:effectLst/>
                          <a:hlinkClick r:id="rId19"/>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extLst>
                  <a:ext uri="{0D108BD9-81ED-4DB2-BD59-A6C34878D82A}">
                    <a16:rowId xmlns:a16="http://schemas.microsoft.com/office/drawing/2014/main" val="3666939083"/>
                  </a:ext>
                </a:extLst>
              </a:tr>
              <a:tr h="233079">
                <a:tc>
                  <a:txBody>
                    <a:bodyPr/>
                    <a:lstStyle/>
                    <a:p>
                      <a:pPr algn="l">
                        <a:lnSpc>
                          <a:spcPct val="120000"/>
                        </a:lnSpc>
                        <a:spcAft>
                          <a:spcPts val="300"/>
                        </a:spcAft>
                        <a:buNone/>
                      </a:pPr>
                      <a:r>
                        <a:rPr lang="nl-BE" sz="1200" b="1" dirty="0">
                          <a:solidFill>
                            <a:schemeClr val="tx1"/>
                          </a:solidFill>
                          <a:effectLst/>
                        </a:rPr>
                        <a:t>DG H&amp;WB</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4">
                        <a:lumMod val="20000"/>
                        <a:lumOff val="80000"/>
                      </a:schemeClr>
                    </a:solidFill>
                  </a:tcPr>
                </a:tc>
                <a:tc>
                  <a:txBody>
                    <a:bodyPr/>
                    <a:lstStyle/>
                    <a:p>
                      <a:pPr algn="ctr">
                        <a:lnSpc>
                          <a:spcPct val="120000"/>
                        </a:lnSpc>
                        <a:spcAft>
                          <a:spcPts val="300"/>
                        </a:spcAft>
                        <a:buNone/>
                      </a:pPr>
                      <a:r>
                        <a:rPr lang="nl-BE" sz="1200" b="1" u="sng" dirty="0">
                          <a:effectLst/>
                          <a:hlinkClick r:id="rId20"/>
                        </a:rPr>
                        <a:t>DO</a:t>
                      </a:r>
                      <a:r>
                        <a:rPr lang="nl-BE" sz="1200" b="1" dirty="0">
                          <a:effectLst/>
                        </a:rPr>
                        <a:t> - </a:t>
                      </a:r>
                      <a:r>
                        <a:rPr lang="nl-BE" sz="1200" b="1" u="sng" dirty="0">
                          <a:effectLst/>
                          <a:hlinkClick r:id="rId21"/>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u="sng" dirty="0">
                          <a:effectLst/>
                          <a:hlinkClick r:id="rId22"/>
                        </a:rPr>
                        <a:t>DO</a:t>
                      </a:r>
                      <a:r>
                        <a:rPr lang="nl-BE" sz="1200" b="1" dirty="0">
                          <a:effectLst/>
                        </a:rPr>
                        <a:t> - </a:t>
                      </a:r>
                      <a:r>
                        <a:rPr lang="nl-BE" sz="1200" b="1" u="sng" dirty="0">
                          <a:effectLst/>
                          <a:hlinkClick r:id="rId23"/>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a:effectLst/>
                        </a:rPr>
                        <a:t> </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a:effectLst/>
                        </a:rPr>
                        <a:t> </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extLst>
                  <a:ext uri="{0D108BD9-81ED-4DB2-BD59-A6C34878D82A}">
                    <a16:rowId xmlns:a16="http://schemas.microsoft.com/office/drawing/2014/main" val="2675655417"/>
                  </a:ext>
                </a:extLst>
              </a:tr>
              <a:tr h="233079">
                <a:tc>
                  <a:txBody>
                    <a:bodyPr/>
                    <a:lstStyle/>
                    <a:p>
                      <a:pPr algn="l">
                        <a:lnSpc>
                          <a:spcPct val="120000"/>
                        </a:lnSpc>
                        <a:spcAft>
                          <a:spcPts val="300"/>
                        </a:spcAft>
                        <a:buNone/>
                      </a:pPr>
                      <a:r>
                        <a:rPr lang="en-GB" sz="1200" b="1" dirty="0">
                          <a:solidFill>
                            <a:schemeClr val="tx1"/>
                          </a:solidFill>
                          <a:effectLst/>
                        </a:rPr>
                        <a:t>BN HK DEF ST KKE</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en-GB" sz="1200" b="1" dirty="0" err="1">
                          <a:effectLst/>
                        </a:rPr>
                        <a:t>Laatste</a:t>
                      </a:r>
                      <a:r>
                        <a:rPr lang="en-GB" sz="1200" b="1" dirty="0">
                          <a:effectLst/>
                        </a:rPr>
                        <a:t> </a:t>
                      </a:r>
                      <a:r>
                        <a:rPr lang="en-GB" sz="1200" b="1" dirty="0" err="1">
                          <a:effectLst/>
                        </a:rPr>
                        <a:t>verslag</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rgbClr val="FF0000"/>
                    </a:solidFill>
                  </a:tcPr>
                </a:tc>
                <a:tc>
                  <a:txBody>
                    <a:bodyPr/>
                    <a:lstStyle/>
                    <a:p>
                      <a:pPr algn="ctr">
                        <a:lnSpc>
                          <a:spcPct val="120000"/>
                        </a:lnSpc>
                        <a:spcAft>
                          <a:spcPts val="300"/>
                        </a:spcAft>
                        <a:buNone/>
                      </a:pPr>
                      <a:r>
                        <a:rPr lang="en-GB" sz="1200" b="1" dirty="0">
                          <a:effectLst/>
                        </a:rPr>
                        <a:t>2022-1</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rgbClr val="FF0000"/>
                    </a:solidFill>
                  </a:tcPr>
                </a:tc>
                <a:tc>
                  <a:txBody>
                    <a:bodyPr/>
                    <a:lstStyle/>
                    <a:p>
                      <a:pPr algn="ctr">
                        <a:lnSpc>
                          <a:spcPct val="120000"/>
                        </a:lnSpc>
                        <a:spcAft>
                          <a:spcPts val="300"/>
                        </a:spcAft>
                        <a:buNone/>
                      </a:pPr>
                      <a:r>
                        <a:rPr lang="en-GB"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en-GB"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en-GB"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en-GB"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en-GB"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rgbClr val="FF0000"/>
                    </a:solidFill>
                  </a:tcPr>
                </a:tc>
                <a:tc>
                  <a:txBody>
                    <a:bodyPr/>
                    <a:lstStyle/>
                    <a:p>
                      <a:pPr algn="ctr">
                        <a:lnSpc>
                          <a:spcPct val="120000"/>
                        </a:lnSpc>
                        <a:spcAft>
                          <a:spcPts val="300"/>
                        </a:spcAft>
                        <a:buNone/>
                      </a:pPr>
                      <a:r>
                        <a:rPr lang="en-GB"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extLst>
                  <a:ext uri="{0D108BD9-81ED-4DB2-BD59-A6C34878D82A}">
                    <a16:rowId xmlns:a16="http://schemas.microsoft.com/office/drawing/2014/main" val="2022061404"/>
                  </a:ext>
                </a:extLst>
              </a:tr>
              <a:tr h="233079">
                <a:tc>
                  <a:txBody>
                    <a:bodyPr/>
                    <a:lstStyle/>
                    <a:p>
                      <a:pPr algn="l">
                        <a:lnSpc>
                          <a:spcPct val="120000"/>
                        </a:lnSpc>
                        <a:spcAft>
                          <a:spcPts val="300"/>
                        </a:spcAft>
                        <a:buNone/>
                      </a:pPr>
                      <a:r>
                        <a:rPr lang="nl-BE" sz="1200" b="1" dirty="0">
                          <a:solidFill>
                            <a:schemeClr val="tx1"/>
                          </a:solidFill>
                          <a:effectLst/>
                        </a:rPr>
                        <a:t>CIDMAT</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4">
                        <a:lumMod val="20000"/>
                        <a:lumOff val="80000"/>
                      </a:schemeClr>
                    </a:solidFill>
                  </a:tcPr>
                </a:tc>
                <a:tc>
                  <a:txBody>
                    <a:bodyPr/>
                    <a:lstStyle/>
                    <a:p>
                      <a:pPr algn="ctr">
                        <a:lnSpc>
                          <a:spcPct val="120000"/>
                        </a:lnSpc>
                        <a:spcAft>
                          <a:spcPts val="300"/>
                        </a:spcAft>
                        <a:buNone/>
                      </a:pPr>
                      <a:r>
                        <a:rPr lang="nl-BE" sz="1200" b="1" u="sng" dirty="0">
                          <a:effectLst/>
                          <a:hlinkClick r:id="rId24"/>
                        </a:rPr>
                        <a:t>DO</a:t>
                      </a:r>
                      <a:r>
                        <a:rPr lang="nl-BE" sz="1200" b="1" dirty="0">
                          <a:effectLst/>
                        </a:rPr>
                        <a:t> - </a:t>
                      </a:r>
                      <a:r>
                        <a:rPr lang="nl-BE" sz="1200" b="1" u="sng" dirty="0">
                          <a:effectLst/>
                          <a:hlinkClick r:id="rId25"/>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u="sng" dirty="0">
                          <a:effectLst/>
                          <a:hlinkClick r:id="rId26"/>
                        </a:rPr>
                        <a:t>DO</a:t>
                      </a:r>
                      <a:r>
                        <a:rPr lang="nl-BE" sz="1200" b="1" dirty="0">
                          <a:effectLst/>
                        </a:rPr>
                        <a:t> - </a:t>
                      </a:r>
                      <a:r>
                        <a:rPr lang="nl-BE" sz="1200" b="1" u="sng" dirty="0">
                          <a:effectLst/>
                          <a:hlinkClick r:id="rId27"/>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a:effectLst/>
                        </a:rPr>
                        <a:t> </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extLst>
                  <a:ext uri="{0D108BD9-81ED-4DB2-BD59-A6C34878D82A}">
                    <a16:rowId xmlns:a16="http://schemas.microsoft.com/office/drawing/2014/main" val="1445381711"/>
                  </a:ext>
                </a:extLst>
              </a:tr>
              <a:tr h="233079">
                <a:tc>
                  <a:txBody>
                    <a:bodyPr/>
                    <a:lstStyle/>
                    <a:p>
                      <a:pPr algn="l">
                        <a:lnSpc>
                          <a:spcPct val="120000"/>
                        </a:lnSpc>
                        <a:spcAft>
                          <a:spcPts val="300"/>
                        </a:spcAft>
                        <a:buNone/>
                      </a:pPr>
                      <a:r>
                        <a:rPr lang="nl-BE" sz="1200" b="1" dirty="0">
                          <a:solidFill>
                            <a:schemeClr val="tx1"/>
                          </a:solidFill>
                          <a:effectLst/>
                        </a:rPr>
                        <a:t>COMOPSAIR</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u="sng" dirty="0">
                          <a:effectLst/>
                          <a:hlinkClick r:id="rId28"/>
                        </a:rPr>
                        <a:t>DO</a:t>
                      </a:r>
                      <a:r>
                        <a:rPr lang="nl-BE" sz="1200" b="1" dirty="0">
                          <a:effectLst/>
                        </a:rPr>
                        <a:t> - </a:t>
                      </a:r>
                      <a:r>
                        <a:rPr lang="nl-BE" sz="1200" b="1" u="sng" dirty="0">
                          <a:effectLst/>
                          <a:hlinkClick r:id="rId29"/>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u="sng" dirty="0">
                          <a:effectLst/>
                          <a:hlinkClick r:id="rId30"/>
                        </a:rPr>
                        <a:t>DO</a:t>
                      </a:r>
                      <a:r>
                        <a:rPr lang="nl-BE" sz="1200" b="1" dirty="0">
                          <a:effectLst/>
                        </a:rPr>
                        <a:t> - </a:t>
                      </a:r>
                      <a:r>
                        <a:rPr lang="nl-BE" sz="1200" b="1" u="sng" dirty="0">
                          <a:effectLst/>
                          <a:hlinkClick r:id="rId31"/>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a:effectLst/>
                        </a:rPr>
                        <a:t> </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a:effectLst/>
                        </a:rPr>
                        <a:t> </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chemeClr val="accent5">
                        <a:lumMod val="40000"/>
                        <a:lumOff val="6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extLst>
                  <a:ext uri="{0D108BD9-81ED-4DB2-BD59-A6C34878D82A}">
                    <a16:rowId xmlns:a16="http://schemas.microsoft.com/office/drawing/2014/main" val="1527804612"/>
                  </a:ext>
                </a:extLst>
              </a:tr>
              <a:tr h="233079">
                <a:tc>
                  <a:txBody>
                    <a:bodyPr/>
                    <a:lstStyle/>
                    <a:p>
                      <a:pPr algn="l">
                        <a:lnSpc>
                          <a:spcPct val="120000"/>
                        </a:lnSpc>
                        <a:spcAft>
                          <a:spcPts val="300"/>
                        </a:spcAft>
                        <a:buNone/>
                      </a:pPr>
                      <a:r>
                        <a:rPr lang="nl-BE" sz="1200" b="1" dirty="0">
                          <a:solidFill>
                            <a:schemeClr val="tx1"/>
                          </a:solidFill>
                          <a:effectLst/>
                        </a:rPr>
                        <a:t>BAS</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4">
                        <a:lumMod val="20000"/>
                        <a:lumOff val="80000"/>
                      </a:schemeClr>
                    </a:solidFill>
                  </a:tcPr>
                </a:tc>
                <a:tc>
                  <a:txBody>
                    <a:bodyPr/>
                    <a:lstStyle/>
                    <a:p>
                      <a:pPr algn="ctr">
                        <a:lnSpc>
                          <a:spcPct val="120000"/>
                        </a:lnSpc>
                        <a:spcAft>
                          <a:spcPts val="300"/>
                        </a:spcAft>
                        <a:buNone/>
                      </a:pPr>
                      <a:r>
                        <a:rPr lang="nl-BE" sz="1200" b="1" u="sng" dirty="0">
                          <a:effectLst/>
                          <a:hlinkClick r:id="rId32"/>
                        </a:rPr>
                        <a:t>DO</a:t>
                      </a:r>
                      <a:r>
                        <a:rPr lang="nl-BE" sz="1200" b="1" dirty="0">
                          <a:effectLst/>
                        </a:rPr>
                        <a:t> - </a:t>
                      </a:r>
                      <a:r>
                        <a:rPr lang="nl-BE" sz="1200" b="1" u="sng" dirty="0">
                          <a:effectLst/>
                          <a:hlinkClick r:id="rId33"/>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u="sng" dirty="0">
                          <a:effectLst/>
                          <a:hlinkClick r:id="rId34"/>
                        </a:rPr>
                        <a:t>DO</a:t>
                      </a:r>
                      <a:r>
                        <a:rPr lang="nl-BE" sz="1200" b="1" dirty="0">
                          <a:effectLst/>
                        </a:rPr>
                        <a:t> - </a:t>
                      </a:r>
                      <a:r>
                        <a:rPr lang="nl-BE" sz="1200" b="1" u="sng" dirty="0">
                          <a:effectLst/>
                          <a:hlinkClick r:id="rId35"/>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extLst>
                  <a:ext uri="{0D108BD9-81ED-4DB2-BD59-A6C34878D82A}">
                    <a16:rowId xmlns:a16="http://schemas.microsoft.com/office/drawing/2014/main" val="1535583175"/>
                  </a:ext>
                </a:extLst>
              </a:tr>
              <a:tr h="233079">
                <a:tc>
                  <a:txBody>
                    <a:bodyPr/>
                    <a:lstStyle/>
                    <a:p>
                      <a:pPr algn="l">
                        <a:lnSpc>
                          <a:spcPct val="120000"/>
                        </a:lnSpc>
                        <a:spcAft>
                          <a:spcPts val="300"/>
                        </a:spcAft>
                        <a:buNone/>
                      </a:pPr>
                      <a:r>
                        <a:rPr lang="nl-BE" sz="1200" b="1" dirty="0">
                          <a:solidFill>
                            <a:schemeClr val="tx1"/>
                          </a:solidFill>
                          <a:effectLst/>
                        </a:rPr>
                        <a:t>COMOPSMED</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u="sng" dirty="0">
                          <a:effectLst/>
                          <a:hlinkClick r:id="rId36"/>
                        </a:rPr>
                        <a:t>DO</a:t>
                      </a:r>
                      <a:r>
                        <a:rPr lang="nl-BE" sz="1200" b="1" dirty="0">
                          <a:effectLst/>
                        </a:rPr>
                        <a:t> - </a:t>
                      </a:r>
                      <a:r>
                        <a:rPr lang="nl-BE" sz="1200" b="1" u="sng" dirty="0">
                          <a:effectLst/>
                          <a:hlinkClick r:id="rId37"/>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u="sng" dirty="0">
                          <a:effectLst/>
                          <a:hlinkClick r:id="rId38"/>
                        </a:rPr>
                        <a:t>DO</a:t>
                      </a:r>
                      <a:r>
                        <a:rPr lang="nl-BE" sz="1200" b="1" dirty="0">
                          <a:effectLst/>
                        </a:rPr>
                        <a:t> - </a:t>
                      </a:r>
                      <a:r>
                        <a:rPr lang="nl-BE" sz="1200" b="1" u="sng" dirty="0">
                          <a:effectLst/>
                          <a:hlinkClick r:id="rId39"/>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chemeClr val="accent5">
                        <a:lumMod val="40000"/>
                        <a:lumOff val="6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extLst>
                  <a:ext uri="{0D108BD9-81ED-4DB2-BD59-A6C34878D82A}">
                    <a16:rowId xmlns:a16="http://schemas.microsoft.com/office/drawing/2014/main" val="870271616"/>
                  </a:ext>
                </a:extLst>
              </a:tr>
              <a:tr h="233079">
                <a:tc>
                  <a:txBody>
                    <a:bodyPr/>
                    <a:lstStyle/>
                    <a:p>
                      <a:pPr algn="l">
                        <a:lnSpc>
                          <a:spcPct val="120000"/>
                        </a:lnSpc>
                        <a:spcAft>
                          <a:spcPts val="300"/>
                        </a:spcAft>
                        <a:buNone/>
                      </a:pPr>
                      <a:r>
                        <a:rPr lang="nl-BE" sz="1200" b="1" dirty="0" err="1">
                          <a:solidFill>
                            <a:schemeClr val="tx1"/>
                          </a:solidFill>
                          <a:effectLst/>
                        </a:rPr>
                        <a:t>DGBud</a:t>
                      </a:r>
                      <a:r>
                        <a:rPr lang="nl-BE" sz="1200" b="1" dirty="0">
                          <a:solidFill>
                            <a:schemeClr val="tx1"/>
                          </a:solidFill>
                          <a:effectLst/>
                        </a:rPr>
                        <a:t> Fin</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4">
                        <a:lumMod val="20000"/>
                        <a:lumOff val="80000"/>
                      </a:schemeClr>
                    </a:solidFill>
                  </a:tcPr>
                </a:tc>
                <a:tc>
                  <a:txBody>
                    <a:bodyPr/>
                    <a:lstStyle/>
                    <a:p>
                      <a:pPr algn="ctr">
                        <a:lnSpc>
                          <a:spcPct val="120000"/>
                        </a:lnSpc>
                        <a:spcAft>
                          <a:spcPts val="300"/>
                        </a:spcAft>
                        <a:buNone/>
                      </a:pPr>
                      <a:r>
                        <a:rPr lang="nl-BE" sz="1200" b="1" u="sng" dirty="0">
                          <a:effectLst/>
                          <a:hlinkClick r:id="rId40"/>
                        </a:rPr>
                        <a:t>DO</a:t>
                      </a:r>
                      <a:r>
                        <a:rPr lang="nl-BE" sz="1200" b="1" dirty="0">
                          <a:effectLst/>
                        </a:rPr>
                        <a:t> - </a:t>
                      </a:r>
                      <a:r>
                        <a:rPr lang="nl-BE" sz="1200" b="1" u="sng" dirty="0">
                          <a:effectLst/>
                          <a:hlinkClick r:id="rId41"/>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u="sng" dirty="0">
                          <a:effectLst/>
                          <a:hlinkClick r:id="rId42"/>
                        </a:rPr>
                        <a:t>DO</a:t>
                      </a:r>
                      <a:r>
                        <a:rPr lang="nl-BE" sz="1200" b="1" dirty="0">
                          <a:effectLst/>
                        </a:rPr>
                        <a:t> - </a:t>
                      </a:r>
                      <a:r>
                        <a:rPr lang="nl-BE" sz="1200" b="1" u="sng" dirty="0">
                          <a:effectLst/>
                          <a:hlinkClick r:id="rId43"/>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extLst>
                  <a:ext uri="{0D108BD9-81ED-4DB2-BD59-A6C34878D82A}">
                    <a16:rowId xmlns:a16="http://schemas.microsoft.com/office/drawing/2014/main" val="3202359588"/>
                  </a:ext>
                </a:extLst>
              </a:tr>
              <a:tr h="233079">
                <a:tc>
                  <a:txBody>
                    <a:bodyPr/>
                    <a:lstStyle/>
                    <a:p>
                      <a:pPr algn="l">
                        <a:lnSpc>
                          <a:spcPct val="120000"/>
                        </a:lnSpc>
                        <a:spcAft>
                          <a:spcPts val="300"/>
                        </a:spcAft>
                        <a:buNone/>
                      </a:pPr>
                      <a:r>
                        <a:rPr lang="nl-BE" sz="1200" b="1" dirty="0">
                          <a:solidFill>
                            <a:schemeClr val="tx1"/>
                          </a:solidFill>
                          <a:effectLst/>
                        </a:rPr>
                        <a:t>DG </a:t>
                      </a:r>
                      <a:r>
                        <a:rPr lang="nl-BE" sz="1200" b="1" dirty="0" err="1">
                          <a:solidFill>
                            <a:schemeClr val="tx1"/>
                          </a:solidFill>
                          <a:effectLst/>
                        </a:rPr>
                        <a:t>StrCOM</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u="sng" dirty="0">
                          <a:effectLst/>
                          <a:hlinkClick r:id="rId44"/>
                        </a:rPr>
                        <a:t>DO</a:t>
                      </a:r>
                      <a:r>
                        <a:rPr lang="nl-BE" sz="1200" b="1" dirty="0">
                          <a:effectLst/>
                        </a:rPr>
                        <a:t> - </a:t>
                      </a:r>
                      <a:r>
                        <a:rPr lang="nl-BE" sz="1200" b="1" u="sng" dirty="0">
                          <a:effectLst/>
                          <a:hlinkClick r:id="rId45"/>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u="sng" dirty="0">
                          <a:effectLst/>
                          <a:hlinkClick r:id="rId46"/>
                        </a:rPr>
                        <a:t>DO</a:t>
                      </a:r>
                      <a:r>
                        <a:rPr lang="nl-BE" sz="1200" b="1" dirty="0">
                          <a:effectLst/>
                        </a:rPr>
                        <a:t> - </a:t>
                      </a:r>
                      <a:r>
                        <a:rPr lang="nl-BE" sz="1200" b="1" u="sng" dirty="0">
                          <a:effectLst/>
                          <a:hlinkClick r:id="rId47"/>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extLst>
                  <a:ext uri="{0D108BD9-81ED-4DB2-BD59-A6C34878D82A}">
                    <a16:rowId xmlns:a16="http://schemas.microsoft.com/office/drawing/2014/main" val="2910681056"/>
                  </a:ext>
                </a:extLst>
              </a:tr>
              <a:tr h="233079">
                <a:tc>
                  <a:txBody>
                    <a:bodyPr/>
                    <a:lstStyle/>
                    <a:p>
                      <a:pPr algn="l">
                        <a:lnSpc>
                          <a:spcPct val="120000"/>
                        </a:lnSpc>
                        <a:spcAft>
                          <a:spcPts val="300"/>
                        </a:spcAft>
                        <a:buNone/>
                      </a:pPr>
                      <a:r>
                        <a:rPr lang="nl-BE" sz="1200" b="1" dirty="0">
                          <a:solidFill>
                            <a:schemeClr val="tx1"/>
                          </a:solidFill>
                          <a:effectLst/>
                        </a:rPr>
                        <a:t>DGHR</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4">
                        <a:lumMod val="20000"/>
                        <a:lumOff val="80000"/>
                      </a:schemeClr>
                    </a:solidFill>
                  </a:tcPr>
                </a:tc>
                <a:tc>
                  <a:txBody>
                    <a:bodyPr/>
                    <a:lstStyle/>
                    <a:p>
                      <a:pPr algn="ctr">
                        <a:lnSpc>
                          <a:spcPct val="120000"/>
                        </a:lnSpc>
                        <a:spcAft>
                          <a:spcPts val="300"/>
                        </a:spcAft>
                        <a:buNone/>
                      </a:pPr>
                      <a:r>
                        <a:rPr lang="nl-BE" sz="1200" b="1" u="sng" dirty="0">
                          <a:effectLst/>
                          <a:hlinkClick r:id="rId48"/>
                        </a:rPr>
                        <a:t>DO</a:t>
                      </a:r>
                      <a:r>
                        <a:rPr lang="nl-BE" sz="1200" b="1" dirty="0">
                          <a:effectLst/>
                        </a:rPr>
                        <a:t> - </a:t>
                      </a:r>
                      <a:r>
                        <a:rPr lang="nl-BE" sz="1200" b="1" u="sng" dirty="0">
                          <a:effectLst/>
                          <a:hlinkClick r:id="rId49"/>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u="sng" dirty="0">
                          <a:effectLst/>
                          <a:hlinkClick r:id="rId50"/>
                        </a:rPr>
                        <a:t>DO</a:t>
                      </a:r>
                      <a:r>
                        <a:rPr lang="nl-BE" sz="1200" b="1" dirty="0">
                          <a:effectLst/>
                        </a:rPr>
                        <a:t> - </a:t>
                      </a:r>
                      <a:r>
                        <a:rPr lang="nl-BE" sz="1200" b="1" u="sng" dirty="0">
                          <a:effectLst/>
                          <a:hlinkClick r:id="rId51"/>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a:effectLst/>
                        </a:rPr>
                        <a:t> </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extLst>
                  <a:ext uri="{0D108BD9-81ED-4DB2-BD59-A6C34878D82A}">
                    <a16:rowId xmlns:a16="http://schemas.microsoft.com/office/drawing/2014/main" val="1126476332"/>
                  </a:ext>
                </a:extLst>
              </a:tr>
              <a:tr h="233079">
                <a:tc>
                  <a:txBody>
                    <a:bodyPr/>
                    <a:lstStyle/>
                    <a:p>
                      <a:pPr algn="l">
                        <a:lnSpc>
                          <a:spcPct val="120000"/>
                        </a:lnSpc>
                        <a:spcAft>
                          <a:spcPts val="300"/>
                        </a:spcAft>
                        <a:buNone/>
                      </a:pPr>
                      <a:r>
                        <a:rPr lang="nl-BE" sz="1200" b="1" dirty="0">
                          <a:solidFill>
                            <a:schemeClr val="tx1"/>
                          </a:solidFill>
                          <a:effectLst/>
                        </a:rPr>
                        <a:t>DG Jur</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u="sng" dirty="0">
                          <a:effectLst/>
                          <a:hlinkClick r:id="rId52"/>
                        </a:rPr>
                        <a:t>DO</a:t>
                      </a:r>
                      <a:r>
                        <a:rPr lang="nl-BE" sz="1200" b="1" dirty="0">
                          <a:effectLst/>
                        </a:rPr>
                        <a:t> - </a:t>
                      </a:r>
                      <a:r>
                        <a:rPr lang="nl-BE" sz="1200" b="1" u="sng" dirty="0">
                          <a:effectLst/>
                          <a:hlinkClick r:id="rId53"/>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u="sng" dirty="0">
                          <a:effectLst/>
                          <a:hlinkClick r:id="rId54"/>
                        </a:rPr>
                        <a:t>DO</a:t>
                      </a:r>
                      <a:r>
                        <a:rPr lang="nl-BE" sz="1200" b="1" dirty="0">
                          <a:effectLst/>
                        </a:rPr>
                        <a:t> - </a:t>
                      </a:r>
                      <a:r>
                        <a:rPr lang="nl-BE" sz="1200" b="1" u="sng" dirty="0">
                          <a:effectLst/>
                          <a:hlinkClick r:id="rId55"/>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extLst>
                  <a:ext uri="{0D108BD9-81ED-4DB2-BD59-A6C34878D82A}">
                    <a16:rowId xmlns:a16="http://schemas.microsoft.com/office/drawing/2014/main" val="2350427202"/>
                  </a:ext>
                </a:extLst>
              </a:tr>
              <a:tr h="233079">
                <a:tc>
                  <a:txBody>
                    <a:bodyPr/>
                    <a:lstStyle/>
                    <a:p>
                      <a:pPr algn="l">
                        <a:lnSpc>
                          <a:spcPct val="120000"/>
                        </a:lnSpc>
                        <a:spcAft>
                          <a:spcPts val="300"/>
                        </a:spcAft>
                        <a:buNone/>
                      </a:pPr>
                      <a:r>
                        <a:rPr lang="nl-BE" sz="1200" b="1" dirty="0">
                          <a:solidFill>
                            <a:schemeClr val="tx1"/>
                          </a:solidFill>
                          <a:effectLst/>
                        </a:rPr>
                        <a:t>DGMR</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4">
                        <a:lumMod val="20000"/>
                        <a:lumOff val="80000"/>
                      </a:schemeClr>
                    </a:solidFill>
                  </a:tcPr>
                </a:tc>
                <a:tc>
                  <a:txBody>
                    <a:bodyPr/>
                    <a:lstStyle/>
                    <a:p>
                      <a:pPr algn="ctr">
                        <a:lnSpc>
                          <a:spcPct val="120000"/>
                        </a:lnSpc>
                        <a:spcAft>
                          <a:spcPts val="300"/>
                        </a:spcAft>
                        <a:buNone/>
                      </a:pPr>
                      <a:r>
                        <a:rPr lang="nl-BE" sz="1200" b="1" u="sng" dirty="0">
                          <a:effectLst/>
                          <a:hlinkClick r:id="rId56"/>
                        </a:rPr>
                        <a:t>DO</a:t>
                      </a:r>
                      <a:r>
                        <a:rPr lang="nl-BE" sz="1200" b="1" dirty="0">
                          <a:effectLst/>
                        </a:rPr>
                        <a:t> - </a:t>
                      </a:r>
                      <a:r>
                        <a:rPr lang="nl-BE" sz="1200" b="1" u="sng" dirty="0">
                          <a:effectLst/>
                          <a:hlinkClick r:id="rId57"/>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u="sng" dirty="0">
                          <a:effectLst/>
                          <a:hlinkClick r:id="rId58"/>
                        </a:rPr>
                        <a:t>DO</a:t>
                      </a:r>
                      <a:r>
                        <a:rPr lang="nl-BE" sz="1200" b="1" dirty="0">
                          <a:effectLst/>
                        </a:rPr>
                        <a:t> - </a:t>
                      </a:r>
                      <a:r>
                        <a:rPr lang="nl-BE" sz="1200" b="1" u="sng" dirty="0">
                          <a:effectLst/>
                          <a:hlinkClick r:id="rId59"/>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a:effectLst/>
                        </a:rPr>
                        <a:t> </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a:effectLst/>
                        </a:rPr>
                        <a:t> </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extLst>
                  <a:ext uri="{0D108BD9-81ED-4DB2-BD59-A6C34878D82A}">
                    <a16:rowId xmlns:a16="http://schemas.microsoft.com/office/drawing/2014/main" val="2230465793"/>
                  </a:ext>
                </a:extLst>
              </a:tr>
              <a:tr h="233079">
                <a:tc>
                  <a:txBody>
                    <a:bodyPr/>
                    <a:lstStyle/>
                    <a:p>
                      <a:pPr algn="l">
                        <a:lnSpc>
                          <a:spcPct val="120000"/>
                        </a:lnSpc>
                        <a:spcAft>
                          <a:spcPts val="300"/>
                        </a:spcAft>
                        <a:buNone/>
                      </a:pPr>
                      <a:r>
                        <a:rPr lang="nl-BE" sz="1200" b="1" dirty="0">
                          <a:solidFill>
                            <a:schemeClr val="tx1"/>
                          </a:solidFill>
                          <a:effectLst/>
                        </a:rPr>
                        <a:t>DGMR C&amp;I</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rgbClr val="FF0000"/>
                    </a:solidFill>
                  </a:tcPr>
                </a:tc>
                <a:tc>
                  <a:txBody>
                    <a:bodyPr/>
                    <a:lstStyle/>
                    <a:p>
                      <a:pPr algn="ctr">
                        <a:lnSpc>
                          <a:spcPct val="120000"/>
                        </a:lnSpc>
                        <a:spcAft>
                          <a:spcPts val="300"/>
                        </a:spcAft>
                        <a:buNone/>
                      </a:pPr>
                      <a:r>
                        <a:rPr lang="nl-BE" sz="1200" b="1" dirty="0">
                          <a:effectLst/>
                        </a:rPr>
                        <a:t>2023-4</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rgbClr val="FF0000"/>
                    </a:solidFill>
                  </a:tcPr>
                </a:tc>
                <a:extLst>
                  <a:ext uri="{0D108BD9-81ED-4DB2-BD59-A6C34878D82A}">
                    <a16:rowId xmlns:a16="http://schemas.microsoft.com/office/drawing/2014/main" val="2687044019"/>
                  </a:ext>
                </a:extLst>
              </a:tr>
              <a:tr h="233079">
                <a:tc>
                  <a:txBody>
                    <a:bodyPr/>
                    <a:lstStyle/>
                    <a:p>
                      <a:pPr algn="l">
                        <a:lnSpc>
                          <a:spcPct val="120000"/>
                        </a:lnSpc>
                        <a:spcAft>
                          <a:spcPts val="300"/>
                        </a:spcAft>
                        <a:buNone/>
                      </a:pPr>
                      <a:r>
                        <a:rPr lang="nl-BE" sz="1200" b="1" dirty="0">
                          <a:solidFill>
                            <a:schemeClr val="tx1"/>
                          </a:solidFill>
                          <a:effectLst/>
                        </a:rPr>
                        <a:t>DGMR </a:t>
                      </a:r>
                      <a:r>
                        <a:rPr lang="nl-BE" sz="1200" b="1" dirty="0" err="1">
                          <a:solidFill>
                            <a:schemeClr val="tx1"/>
                          </a:solidFill>
                          <a:effectLst/>
                        </a:rPr>
                        <a:t>Sys</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4">
                        <a:lumMod val="20000"/>
                        <a:lumOff val="80000"/>
                      </a:schemeClr>
                    </a:solidFill>
                  </a:tcPr>
                </a:tc>
                <a:tc>
                  <a:txBody>
                    <a:bodyPr/>
                    <a:lstStyle/>
                    <a:p>
                      <a:pPr algn="ctr">
                        <a:lnSpc>
                          <a:spcPct val="120000"/>
                        </a:lnSpc>
                        <a:spcAft>
                          <a:spcPts val="300"/>
                        </a:spcAft>
                        <a:buNone/>
                      </a:pPr>
                      <a:r>
                        <a:rPr lang="nl-BE" sz="1200" b="1" u="sng" dirty="0">
                          <a:effectLst/>
                          <a:hlinkClick r:id="rId60"/>
                        </a:rPr>
                        <a:t>DO</a:t>
                      </a:r>
                      <a:r>
                        <a:rPr lang="nl-BE" sz="1200" b="1" dirty="0">
                          <a:effectLst/>
                        </a:rPr>
                        <a:t> - </a:t>
                      </a:r>
                      <a:r>
                        <a:rPr lang="nl-BE" sz="1200" b="1" u="sng" dirty="0">
                          <a:effectLst/>
                          <a:hlinkClick r:id="rId61"/>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u="sng" dirty="0">
                          <a:effectLst/>
                          <a:hlinkClick r:id="rId62"/>
                        </a:rPr>
                        <a:t>DO</a:t>
                      </a:r>
                      <a:r>
                        <a:rPr lang="nl-BE" sz="1200" b="1" dirty="0">
                          <a:effectLst/>
                        </a:rPr>
                        <a:t> - </a:t>
                      </a:r>
                      <a:r>
                        <a:rPr lang="nl-BE" sz="1200" b="1" u="sng" dirty="0">
                          <a:effectLst/>
                          <a:hlinkClick r:id="rId63"/>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a:effectLst/>
                        </a:rPr>
                        <a:t> </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a:effectLst/>
                        </a:rPr>
                        <a:t> </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rgbClr val="FF0000"/>
                    </a:solidFill>
                  </a:tcPr>
                </a:tc>
                <a:extLst>
                  <a:ext uri="{0D108BD9-81ED-4DB2-BD59-A6C34878D82A}">
                    <a16:rowId xmlns:a16="http://schemas.microsoft.com/office/drawing/2014/main" val="899563809"/>
                  </a:ext>
                </a:extLst>
              </a:tr>
              <a:tr h="233079">
                <a:tc>
                  <a:txBody>
                    <a:bodyPr/>
                    <a:lstStyle/>
                    <a:p>
                      <a:pPr algn="l">
                        <a:lnSpc>
                          <a:spcPct val="120000"/>
                        </a:lnSpc>
                        <a:spcAft>
                          <a:spcPts val="300"/>
                        </a:spcAft>
                        <a:buNone/>
                      </a:pPr>
                      <a:r>
                        <a:rPr lang="nl-BE" sz="1200" b="1" dirty="0">
                          <a:solidFill>
                            <a:schemeClr val="tx1"/>
                          </a:solidFill>
                          <a:effectLst/>
                        </a:rPr>
                        <a:t>DGMR MP</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u="sng" dirty="0">
                          <a:effectLst/>
                          <a:hlinkClick r:id="rId64"/>
                        </a:rPr>
                        <a:t>DO</a:t>
                      </a:r>
                      <a:r>
                        <a:rPr lang="nl-BE" sz="1200" b="1" dirty="0">
                          <a:effectLst/>
                        </a:rPr>
                        <a:t> - </a:t>
                      </a:r>
                      <a:r>
                        <a:rPr lang="nl-BE" sz="1200" b="1" u="sng" dirty="0">
                          <a:effectLst/>
                          <a:hlinkClick r:id="rId65"/>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u="sng" dirty="0">
                          <a:effectLst/>
                          <a:hlinkClick r:id="rId66"/>
                        </a:rPr>
                        <a:t>DO</a:t>
                      </a:r>
                      <a:r>
                        <a:rPr lang="nl-BE" sz="1200" b="1" dirty="0">
                          <a:effectLst/>
                        </a:rPr>
                        <a:t> - </a:t>
                      </a:r>
                      <a:r>
                        <a:rPr lang="nl-BE" sz="1200" b="1" u="sng" dirty="0">
                          <a:effectLst/>
                          <a:hlinkClick r:id="rId67"/>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chemeClr val="accent5">
                        <a:lumMod val="40000"/>
                        <a:lumOff val="6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extLst>
                  <a:ext uri="{0D108BD9-81ED-4DB2-BD59-A6C34878D82A}">
                    <a16:rowId xmlns:a16="http://schemas.microsoft.com/office/drawing/2014/main" val="371013117"/>
                  </a:ext>
                </a:extLst>
              </a:tr>
              <a:tr h="254402">
                <a:tc>
                  <a:txBody>
                    <a:bodyPr/>
                    <a:lstStyle/>
                    <a:p>
                      <a:pPr algn="l">
                        <a:lnSpc>
                          <a:spcPct val="120000"/>
                        </a:lnSpc>
                        <a:spcAft>
                          <a:spcPts val="300"/>
                        </a:spcAft>
                        <a:buNone/>
                      </a:pPr>
                      <a:r>
                        <a:rPr lang="nl-BE" sz="1200" b="1" dirty="0">
                          <a:solidFill>
                            <a:schemeClr val="tx1"/>
                          </a:solidFill>
                          <a:effectLst/>
                        </a:rPr>
                        <a:t>KAB CHOD</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4">
                        <a:lumMod val="20000"/>
                        <a:lumOff val="80000"/>
                      </a:schemeClr>
                    </a:solidFill>
                  </a:tcPr>
                </a:tc>
                <a:tc>
                  <a:txBody>
                    <a:bodyPr/>
                    <a:lstStyle/>
                    <a:p>
                      <a:pPr algn="ctr">
                        <a:lnSpc>
                          <a:spcPct val="120000"/>
                        </a:lnSpc>
                        <a:spcAft>
                          <a:spcPts val="300"/>
                        </a:spcAft>
                        <a:buNone/>
                      </a:pPr>
                      <a:r>
                        <a:rPr lang="nl-BE" sz="1200" b="1" u="sng" dirty="0">
                          <a:effectLst/>
                          <a:hlinkClick r:id="rId68"/>
                        </a:rPr>
                        <a:t>DO</a:t>
                      </a:r>
                      <a:r>
                        <a:rPr lang="fr-FR" sz="1200" b="1" dirty="0">
                          <a:effectLst/>
                        </a:rPr>
                        <a:t> </a:t>
                      </a:r>
                      <a:r>
                        <a:rPr lang="nl-BE" sz="1200" b="1" u="sng" dirty="0">
                          <a:effectLst/>
                          <a:hlinkClick r:id="rId69"/>
                        </a:rPr>
                        <a:t>B</a:t>
                      </a:r>
                      <a:r>
                        <a:rPr lang="nl-BE" sz="1200" b="1" dirty="0">
                          <a:effectLst/>
                        </a:rPr>
                        <a:t> – </a:t>
                      </a:r>
                      <a:r>
                        <a:rPr lang="nl-BE" sz="1200" b="1" u="sng" dirty="0">
                          <a:effectLst/>
                          <a:hlinkClick r:id="rId70"/>
                        </a:rPr>
                        <a:t>SP</a:t>
                      </a:r>
                      <a:r>
                        <a:rPr lang="fr-FR" sz="1200" b="1" dirty="0">
                          <a:effectLst/>
                        </a:rPr>
                        <a:t> </a:t>
                      </a:r>
                      <a:r>
                        <a:rPr lang="nl-BE" sz="1200" b="1" u="sng" dirty="0">
                          <a:effectLst/>
                          <a:hlinkClick r:id="rId71"/>
                        </a:rPr>
                        <a:t>B</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u="sng" dirty="0">
                          <a:effectLst/>
                          <a:hlinkClick r:id="rId72"/>
                        </a:rPr>
                        <a:t>DO</a:t>
                      </a:r>
                      <a:r>
                        <a:rPr lang="nl-BE" sz="1200" b="1" dirty="0">
                          <a:effectLst/>
                        </a:rPr>
                        <a:t> - </a:t>
                      </a:r>
                      <a:r>
                        <a:rPr lang="nl-BE" sz="1200" b="1" u="sng" dirty="0">
                          <a:effectLst/>
                          <a:hlinkClick r:id="rId73"/>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extLst>
                  <a:ext uri="{0D108BD9-81ED-4DB2-BD59-A6C34878D82A}">
                    <a16:rowId xmlns:a16="http://schemas.microsoft.com/office/drawing/2014/main" val="2533017637"/>
                  </a:ext>
                </a:extLst>
              </a:tr>
              <a:tr h="233079">
                <a:tc>
                  <a:txBody>
                    <a:bodyPr/>
                    <a:lstStyle/>
                    <a:p>
                      <a:pPr algn="l">
                        <a:lnSpc>
                          <a:spcPct val="120000"/>
                        </a:lnSpc>
                        <a:spcAft>
                          <a:spcPts val="300"/>
                        </a:spcAft>
                        <a:buNone/>
                      </a:pPr>
                      <a:r>
                        <a:rPr lang="nl-BE" sz="1200" b="1" dirty="0">
                          <a:solidFill>
                            <a:schemeClr val="tx1"/>
                          </a:solidFill>
                          <a:effectLst/>
                        </a:rPr>
                        <a:t>CND - CLUB EVERE</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rgbClr val="FF0000"/>
                    </a:solidFill>
                  </a:tcPr>
                </a:tc>
                <a:tc>
                  <a:txBody>
                    <a:bodyPr/>
                    <a:lstStyle/>
                    <a:p>
                      <a:pPr algn="ctr">
                        <a:lnSpc>
                          <a:spcPct val="120000"/>
                        </a:lnSpc>
                        <a:spcAft>
                          <a:spcPts val="300"/>
                        </a:spcAft>
                        <a:buNone/>
                      </a:pPr>
                      <a:r>
                        <a:rPr lang="nl-BE" sz="1200" b="1" dirty="0">
                          <a:effectLst/>
                        </a:rPr>
                        <a:t>2024-1</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extLst>
                  <a:ext uri="{0D108BD9-81ED-4DB2-BD59-A6C34878D82A}">
                    <a16:rowId xmlns:a16="http://schemas.microsoft.com/office/drawing/2014/main" val="1517113609"/>
                  </a:ext>
                </a:extLst>
              </a:tr>
              <a:tr h="233079">
                <a:tc>
                  <a:txBody>
                    <a:bodyPr/>
                    <a:lstStyle/>
                    <a:p>
                      <a:pPr algn="l">
                        <a:lnSpc>
                          <a:spcPct val="120000"/>
                        </a:lnSpc>
                        <a:spcAft>
                          <a:spcPts val="300"/>
                        </a:spcAft>
                        <a:buNone/>
                      </a:pPr>
                      <a:r>
                        <a:rPr lang="nl-BE" sz="1200" b="1" dirty="0">
                          <a:solidFill>
                            <a:schemeClr val="tx1"/>
                          </a:solidFill>
                          <a:effectLst/>
                        </a:rPr>
                        <a:t>COMOPSNAV NPS</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4">
                        <a:lumMod val="20000"/>
                        <a:lumOff val="80000"/>
                      </a:schemeClr>
                    </a:solidFill>
                  </a:tcPr>
                </a:tc>
                <a:tc>
                  <a:txBody>
                    <a:bodyPr/>
                    <a:lstStyle/>
                    <a:p>
                      <a:pPr algn="ctr">
                        <a:lnSpc>
                          <a:spcPct val="120000"/>
                        </a:lnSpc>
                        <a:spcAft>
                          <a:spcPts val="300"/>
                        </a:spcAft>
                        <a:buNone/>
                      </a:pPr>
                      <a:r>
                        <a:rPr lang="nl-BE" sz="1200" b="1" u="sng" dirty="0">
                          <a:effectLst/>
                          <a:hlinkClick r:id="rId74"/>
                        </a:rPr>
                        <a:t>DO</a:t>
                      </a:r>
                      <a:r>
                        <a:rPr lang="nl-BE" sz="1200" b="1" dirty="0">
                          <a:effectLst/>
                        </a:rPr>
                        <a:t> - </a:t>
                      </a:r>
                      <a:r>
                        <a:rPr lang="nl-BE" sz="1200" b="1" u="sng" dirty="0">
                          <a:effectLst/>
                          <a:hlinkClick r:id="rId75"/>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u="sng" dirty="0">
                          <a:effectLst/>
                          <a:hlinkClick r:id="rId76"/>
                        </a:rPr>
                        <a:t>DO</a:t>
                      </a:r>
                      <a:r>
                        <a:rPr lang="nl-BE" sz="1200" b="1" dirty="0">
                          <a:effectLst/>
                        </a:rPr>
                        <a:t> - </a:t>
                      </a:r>
                      <a:r>
                        <a:rPr lang="nl-BE" sz="1200" b="1" u="sng" dirty="0">
                          <a:effectLst/>
                          <a:hlinkClick r:id="rId77"/>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a:effectLst/>
                        </a:rPr>
                        <a:t> </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a:effectLst/>
                        </a:rPr>
                        <a:t> </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20000"/>
                        <a:lumOff val="80000"/>
                      </a:schemeClr>
                    </a:solidFill>
                  </a:tcPr>
                </a:tc>
                <a:extLst>
                  <a:ext uri="{0D108BD9-81ED-4DB2-BD59-A6C34878D82A}">
                    <a16:rowId xmlns:a16="http://schemas.microsoft.com/office/drawing/2014/main" val="1589769371"/>
                  </a:ext>
                </a:extLst>
              </a:tr>
              <a:tr h="233079">
                <a:tc>
                  <a:txBody>
                    <a:bodyPr/>
                    <a:lstStyle/>
                    <a:p>
                      <a:pPr algn="l">
                        <a:lnSpc>
                          <a:spcPct val="120000"/>
                        </a:lnSpc>
                        <a:spcAft>
                          <a:spcPts val="300"/>
                        </a:spcAft>
                        <a:buNone/>
                      </a:pPr>
                      <a:r>
                        <a:rPr lang="nl-BE" sz="1200" b="1" dirty="0">
                          <a:solidFill>
                            <a:schemeClr val="tx1"/>
                          </a:solidFill>
                          <a:effectLst/>
                        </a:rPr>
                        <a:t>IG - ILE</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u="sng" dirty="0">
                          <a:effectLst/>
                          <a:hlinkClick r:id="rId78"/>
                        </a:rPr>
                        <a:t>DO</a:t>
                      </a:r>
                      <a:r>
                        <a:rPr lang="nl-BE" sz="1200" b="1" dirty="0">
                          <a:effectLst/>
                        </a:rPr>
                        <a:t> - </a:t>
                      </a:r>
                      <a:r>
                        <a:rPr lang="nl-BE" sz="1200" b="1" u="sng" dirty="0">
                          <a:effectLst/>
                          <a:hlinkClick r:id="rId79"/>
                        </a:rPr>
                        <a:t>SP</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u="sng">
                          <a:effectLst/>
                          <a:hlinkClick r:id="rId80"/>
                        </a:rPr>
                        <a:t>DO</a:t>
                      </a:r>
                      <a:r>
                        <a:rPr lang="nl-BE" sz="1200" b="1">
                          <a:effectLst/>
                        </a:rPr>
                        <a:t> - </a:t>
                      </a:r>
                      <a:r>
                        <a:rPr lang="nl-BE" sz="1200" b="1" u="sng">
                          <a:effectLst/>
                          <a:hlinkClick r:id="rId81"/>
                        </a:rPr>
                        <a:t>SP</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solidFill>
                      <a:srgbClr val="FF0000"/>
                    </a:solidFill>
                  </a:tcPr>
                </a:tc>
                <a:tc>
                  <a:txBody>
                    <a:bodyPr/>
                    <a:lstStyle/>
                    <a:p>
                      <a:pPr algn="ctr">
                        <a:lnSpc>
                          <a:spcPct val="120000"/>
                        </a:lnSpc>
                        <a:spcAft>
                          <a:spcPts val="300"/>
                        </a:spcAft>
                        <a:buNone/>
                      </a:pPr>
                      <a:r>
                        <a:rPr lang="nl-BE" sz="1200" b="1" dirty="0">
                          <a:effectLst/>
                        </a:rPr>
                        <a:t> </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5">
                        <a:lumMod val="40000"/>
                        <a:lumOff val="60000"/>
                      </a:schemeClr>
                    </a:solidFill>
                  </a:tcPr>
                </a:tc>
                <a:extLst>
                  <a:ext uri="{0D108BD9-81ED-4DB2-BD59-A6C34878D82A}">
                    <a16:rowId xmlns:a16="http://schemas.microsoft.com/office/drawing/2014/main" val="3512820931"/>
                  </a:ext>
                </a:extLst>
              </a:tr>
              <a:tr h="233079">
                <a:tc>
                  <a:txBody>
                    <a:bodyPr/>
                    <a:lstStyle/>
                    <a:p>
                      <a:pPr algn="l">
                        <a:lnSpc>
                          <a:spcPct val="120000"/>
                        </a:lnSpc>
                        <a:spcAft>
                          <a:spcPts val="300"/>
                        </a:spcAft>
                        <a:buNone/>
                      </a:pPr>
                      <a:r>
                        <a:rPr lang="nl-BE" sz="1200" b="1" dirty="0">
                          <a:solidFill>
                            <a:schemeClr val="tx1"/>
                          </a:solidFill>
                          <a:effectLst/>
                        </a:rPr>
                        <a:t>Aantal verslagen</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4">
                        <a:lumMod val="20000"/>
                        <a:lumOff val="80000"/>
                      </a:schemeClr>
                    </a:solidFill>
                  </a:tcPr>
                </a:tc>
                <a:tc>
                  <a:txBody>
                    <a:bodyPr/>
                    <a:lstStyle/>
                    <a:p>
                      <a:pPr algn="ctr">
                        <a:lnSpc>
                          <a:spcPct val="120000"/>
                        </a:lnSpc>
                        <a:spcAft>
                          <a:spcPts val="300"/>
                        </a:spcAft>
                        <a:buNone/>
                      </a:pPr>
                      <a:r>
                        <a:rPr lang="nl-BE" sz="1200" b="1">
                          <a:effectLst/>
                        </a:rPr>
                        <a:t>18</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a:effectLst/>
                        </a:rPr>
                        <a:t>18</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0</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0</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a:effectLst/>
                        </a:rPr>
                        <a:t>22</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a:effectLst/>
                        </a:rPr>
                        <a:t>11</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a:effectLst/>
                        </a:rPr>
                        <a:t>8</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tc>
                <a:tc>
                  <a:txBody>
                    <a:bodyPr/>
                    <a:lstStyle/>
                    <a:p>
                      <a:pPr algn="ctr">
                        <a:lnSpc>
                          <a:spcPct val="120000"/>
                        </a:lnSpc>
                        <a:spcAft>
                          <a:spcPts val="300"/>
                        </a:spcAft>
                        <a:buNone/>
                      </a:pPr>
                      <a:r>
                        <a:rPr lang="nl-BE" sz="1200" b="1" dirty="0">
                          <a:effectLst/>
                        </a:rPr>
                        <a:t>19</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extLst>
                  <a:ext uri="{0D108BD9-81ED-4DB2-BD59-A6C34878D82A}">
                    <a16:rowId xmlns:a16="http://schemas.microsoft.com/office/drawing/2014/main" val="2232706556"/>
                  </a:ext>
                </a:extLst>
              </a:tr>
              <a:tr h="233079">
                <a:tc>
                  <a:txBody>
                    <a:bodyPr/>
                    <a:lstStyle/>
                    <a:p>
                      <a:pPr algn="l">
                        <a:lnSpc>
                          <a:spcPct val="120000"/>
                        </a:lnSpc>
                        <a:spcAft>
                          <a:spcPts val="300"/>
                        </a:spcAft>
                        <a:buNone/>
                      </a:pPr>
                      <a:r>
                        <a:rPr lang="nl-BE" sz="1200" b="1" dirty="0">
                          <a:solidFill>
                            <a:schemeClr val="tx1"/>
                          </a:solidFill>
                          <a:effectLst/>
                        </a:rPr>
                        <a:t>Aantal eenheden</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lumMod val="90000"/>
                      </a:schemeClr>
                    </a:solidFill>
                  </a:tcPr>
                </a:tc>
                <a:tc>
                  <a:txBody>
                    <a:bodyPr/>
                    <a:lstStyle/>
                    <a:p>
                      <a:pPr algn="ctr">
                        <a:lnSpc>
                          <a:spcPct val="120000"/>
                        </a:lnSpc>
                        <a:spcAft>
                          <a:spcPts val="300"/>
                        </a:spcAft>
                        <a:buNone/>
                      </a:pPr>
                      <a:r>
                        <a:rPr lang="nl-BE" sz="1200" b="1">
                          <a:effectLst/>
                        </a:rPr>
                        <a:t>22</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a:effectLst/>
                        </a:rPr>
                        <a:t>22</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a:effectLst/>
                        </a:rPr>
                        <a:t>0</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0</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a:effectLst/>
                        </a:rPr>
                        <a:t>22</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a:effectLst/>
                        </a:rPr>
                        <a:t>22</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a:effectLst/>
                        </a:rPr>
                        <a:t>22</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tc>
                <a:tc>
                  <a:txBody>
                    <a:bodyPr/>
                    <a:lstStyle/>
                    <a:p>
                      <a:pPr algn="ctr">
                        <a:lnSpc>
                          <a:spcPct val="120000"/>
                        </a:lnSpc>
                        <a:spcAft>
                          <a:spcPts val="300"/>
                        </a:spcAft>
                        <a:buNone/>
                      </a:pPr>
                      <a:r>
                        <a:rPr lang="nl-BE" sz="1200" b="1" dirty="0">
                          <a:effectLst/>
                        </a:rPr>
                        <a:t>22</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extLst>
                  <a:ext uri="{0D108BD9-81ED-4DB2-BD59-A6C34878D82A}">
                    <a16:rowId xmlns:a16="http://schemas.microsoft.com/office/drawing/2014/main" val="1543160557"/>
                  </a:ext>
                </a:extLst>
              </a:tr>
              <a:tr h="233079">
                <a:tc>
                  <a:txBody>
                    <a:bodyPr/>
                    <a:lstStyle/>
                    <a:p>
                      <a:pPr algn="ctr">
                        <a:lnSpc>
                          <a:spcPct val="120000"/>
                        </a:lnSpc>
                        <a:spcAft>
                          <a:spcPts val="300"/>
                        </a:spcAft>
                        <a:buNone/>
                      </a:pPr>
                      <a:r>
                        <a:rPr lang="nl-BE" sz="1200" b="1" dirty="0">
                          <a:solidFill>
                            <a:schemeClr val="tx1"/>
                          </a:solidFill>
                          <a:effectLst/>
                        </a:rPr>
                        <a:t>%</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solidFill>
                      <a:schemeClr val="accent2"/>
                    </a:solidFill>
                  </a:tcPr>
                </a:tc>
                <a:tc>
                  <a:txBody>
                    <a:bodyPr/>
                    <a:lstStyle/>
                    <a:p>
                      <a:pPr algn="ctr">
                        <a:lnSpc>
                          <a:spcPct val="120000"/>
                        </a:lnSpc>
                        <a:spcAft>
                          <a:spcPts val="300"/>
                        </a:spcAft>
                        <a:buNone/>
                      </a:pPr>
                      <a:r>
                        <a:rPr lang="nl-BE" sz="1200" b="1" dirty="0">
                          <a:effectLst/>
                        </a:rPr>
                        <a:t>81,82%</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a:effectLst/>
                        </a:rPr>
                        <a:t>81,82%</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#DIV/0!</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a:effectLst/>
                        </a:rPr>
                        <a:t>#DIV/0!</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100,00%</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50,00%</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tc>
                  <a:txBody>
                    <a:bodyPr/>
                    <a:lstStyle/>
                    <a:p>
                      <a:pPr algn="ctr">
                        <a:lnSpc>
                          <a:spcPct val="120000"/>
                        </a:lnSpc>
                        <a:spcAft>
                          <a:spcPts val="300"/>
                        </a:spcAft>
                        <a:buNone/>
                      </a:pPr>
                      <a:r>
                        <a:rPr lang="nl-BE" sz="1200" b="1" dirty="0">
                          <a:effectLst/>
                        </a:rPr>
                        <a:t>36,36</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tc>
                <a:tc>
                  <a:txBody>
                    <a:bodyPr/>
                    <a:lstStyle/>
                    <a:p>
                      <a:pPr algn="ctr">
                        <a:lnSpc>
                          <a:spcPct val="120000"/>
                        </a:lnSpc>
                        <a:spcAft>
                          <a:spcPts val="300"/>
                        </a:spcAft>
                        <a:buNone/>
                      </a:pPr>
                      <a:r>
                        <a:rPr lang="nl-BE" sz="1200" b="1" dirty="0">
                          <a:effectLst/>
                        </a:rPr>
                        <a:t>86,36%</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868" marR="35868" marT="0" marB="0" anchor="ctr"/>
                </a:tc>
                <a:extLst>
                  <a:ext uri="{0D108BD9-81ED-4DB2-BD59-A6C34878D82A}">
                    <a16:rowId xmlns:a16="http://schemas.microsoft.com/office/drawing/2014/main" val="452298915"/>
                  </a:ext>
                </a:extLst>
              </a:tr>
            </a:tbl>
          </a:graphicData>
        </a:graphic>
      </p:graphicFrame>
      <p:sp>
        <p:nvSpPr>
          <p:cNvPr id="4" name="TextBox 3">
            <a:extLst>
              <a:ext uri="{FF2B5EF4-FFF2-40B4-BE49-F238E27FC236}">
                <a16:creationId xmlns:a16="http://schemas.microsoft.com/office/drawing/2014/main" id="{DB23013B-2536-6ABF-16A0-D80BF7DA0E3D}"/>
              </a:ext>
            </a:extLst>
          </p:cNvPr>
          <p:cNvSpPr txBox="1"/>
          <p:nvPr/>
        </p:nvSpPr>
        <p:spPr>
          <a:xfrm>
            <a:off x="194440" y="6589986"/>
            <a:ext cx="3605049" cy="369332"/>
          </a:xfrm>
          <a:prstGeom prst="rect">
            <a:avLst/>
          </a:prstGeom>
        </p:spPr>
        <p:txBody>
          <a:bodyPr wrap="square" rtlCol="0">
            <a:spAutoFit/>
          </a:bodyPr>
          <a:lstStyle/>
          <a:p>
            <a:r>
              <a:rPr lang="nl-BE" dirty="0"/>
              <a:t>Laatste aanpassing 11 Sep 2025</a:t>
            </a:r>
          </a:p>
        </p:txBody>
      </p:sp>
    </p:spTree>
    <p:extLst>
      <p:ext uri="{BB962C8B-B14F-4D97-AF65-F5344CB8AC3E}">
        <p14:creationId xmlns:p14="http://schemas.microsoft.com/office/powerpoint/2010/main" val="14436948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6F0B944-F213-2AE8-B6D8-D84037A5FAA3}"/>
              </a:ext>
            </a:extLst>
          </p:cNvPr>
          <p:cNvSpPr>
            <a:spLocks noGrp="1"/>
          </p:cNvSpPr>
          <p:nvPr>
            <p:ph type="body" sz="quarter" idx="13"/>
          </p:nvPr>
        </p:nvSpPr>
        <p:spPr/>
        <p:txBody>
          <a:bodyPr/>
          <a:lstStyle/>
          <a:p>
            <a:r>
              <a:rPr lang="nl-BE" dirty="0"/>
              <a:t>Nieuwe template driemaandelijks verslag.</a:t>
            </a:r>
          </a:p>
        </p:txBody>
      </p:sp>
      <p:sp>
        <p:nvSpPr>
          <p:cNvPr id="3" name="Text Placeholder 2">
            <a:extLst>
              <a:ext uri="{FF2B5EF4-FFF2-40B4-BE49-F238E27FC236}">
                <a16:creationId xmlns:a16="http://schemas.microsoft.com/office/drawing/2014/main" id="{FEF6771C-782F-1309-7EE4-988D23340B65}"/>
              </a:ext>
            </a:extLst>
          </p:cNvPr>
          <p:cNvSpPr>
            <a:spLocks noGrp="1"/>
          </p:cNvSpPr>
          <p:nvPr>
            <p:ph type="body" sz="quarter" idx="27"/>
          </p:nvPr>
        </p:nvSpPr>
        <p:spPr>
          <a:xfrm>
            <a:off x="281009" y="1779812"/>
            <a:ext cx="11237400" cy="1317718"/>
          </a:xfrm>
        </p:spPr>
        <p:txBody>
          <a:bodyPr/>
          <a:lstStyle/>
          <a:p>
            <a:r>
              <a:rPr lang="nl-BE" sz="2000" dirty="0"/>
              <a:t>De template van het driemaandelijks verslag werd aangepast.</a:t>
            </a:r>
          </a:p>
          <a:p>
            <a:r>
              <a:rPr lang="nl-BE" sz="2000" dirty="0"/>
              <a:t>Er zal een briefing gegeven worden in het laatste trimester.</a:t>
            </a:r>
          </a:p>
        </p:txBody>
      </p:sp>
      <p:graphicFrame>
        <p:nvGraphicFramePr>
          <p:cNvPr id="4" name="Object 3">
            <a:extLst>
              <a:ext uri="{FF2B5EF4-FFF2-40B4-BE49-F238E27FC236}">
                <a16:creationId xmlns:a16="http://schemas.microsoft.com/office/drawing/2014/main" id="{E0153143-D315-4C3D-34D6-00F3D44244AE}"/>
              </a:ext>
            </a:extLst>
          </p:cNvPr>
          <p:cNvGraphicFramePr>
            <a:graphicFrameLocks noChangeAspect="1"/>
          </p:cNvGraphicFramePr>
          <p:nvPr>
            <p:extLst>
              <p:ext uri="{D42A27DB-BD31-4B8C-83A1-F6EECF244321}">
                <p14:modId xmlns:p14="http://schemas.microsoft.com/office/powerpoint/2010/main" val="3068538667"/>
              </p:ext>
            </p:extLst>
          </p:nvPr>
        </p:nvGraphicFramePr>
        <p:xfrm>
          <a:off x="8039100" y="1938972"/>
          <a:ext cx="2674664" cy="2317115"/>
        </p:xfrm>
        <a:graphic>
          <a:graphicData uri="http://schemas.openxmlformats.org/presentationml/2006/ole">
            <mc:AlternateContent xmlns:mc="http://schemas.openxmlformats.org/markup-compatibility/2006">
              <mc:Choice xmlns:v="urn:schemas-microsoft-com:vml" Requires="v">
                <p:oleObj name="Document" showAsIcon="1" r:id="rId2" imgW="914400" imgH="792417" progId="Word.Document.12">
                  <p:embed/>
                </p:oleObj>
              </mc:Choice>
              <mc:Fallback>
                <p:oleObj name="Document" showAsIcon="1" r:id="rId2" imgW="914400" imgH="792417" progId="Word.Document.12">
                  <p:embed/>
                  <p:pic>
                    <p:nvPicPr>
                      <p:cNvPr id="0" name=""/>
                      <p:cNvPicPr/>
                      <p:nvPr/>
                    </p:nvPicPr>
                    <p:blipFill>
                      <a:blip r:embed="rId3"/>
                      <a:stretch>
                        <a:fillRect/>
                      </a:stretch>
                    </p:blipFill>
                    <p:spPr>
                      <a:xfrm>
                        <a:off x="8039100" y="1938972"/>
                        <a:ext cx="2674664" cy="2317115"/>
                      </a:xfrm>
                      <a:prstGeom prst="rect">
                        <a:avLst/>
                      </a:prstGeom>
                    </p:spPr>
                  </p:pic>
                </p:oleObj>
              </mc:Fallback>
            </mc:AlternateContent>
          </a:graphicData>
        </a:graphic>
      </p:graphicFrame>
    </p:spTree>
    <p:extLst>
      <p:ext uri="{BB962C8B-B14F-4D97-AF65-F5344CB8AC3E}">
        <p14:creationId xmlns:p14="http://schemas.microsoft.com/office/powerpoint/2010/main" val="25031150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E2DE36F-935E-5249-9B8A-D9FF8B5B7421}"/>
              </a:ext>
            </a:extLst>
          </p:cNvPr>
          <p:cNvSpPr>
            <a:spLocks noGrp="1"/>
          </p:cNvSpPr>
          <p:nvPr>
            <p:ph type="body" sz="half" idx="13"/>
          </p:nvPr>
        </p:nvSpPr>
        <p:spPr/>
        <p:txBody>
          <a:bodyPr/>
          <a:lstStyle/>
          <a:p>
            <a:r>
              <a:rPr lang="nl-BE" dirty="0"/>
              <a:t>Opmerking PA-arbeidsarts KKE.</a:t>
            </a:r>
          </a:p>
        </p:txBody>
      </p:sp>
    </p:spTree>
    <p:extLst>
      <p:ext uri="{BB962C8B-B14F-4D97-AF65-F5344CB8AC3E}">
        <p14:creationId xmlns:p14="http://schemas.microsoft.com/office/powerpoint/2010/main" val="2039495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1827172" y="1898077"/>
            <a:ext cx="8534400" cy="3168352"/>
            <a:chOff x="341313" y="1666875"/>
            <a:chExt cx="8534400" cy="2906713"/>
          </a:xfrm>
        </p:grpSpPr>
        <p:grpSp>
          <p:nvGrpSpPr>
            <p:cNvPr id="28" name="Group 5"/>
            <p:cNvGrpSpPr>
              <a:grpSpLocks/>
            </p:cNvGrpSpPr>
            <p:nvPr/>
          </p:nvGrpSpPr>
          <p:grpSpPr bwMode="auto">
            <a:xfrm>
              <a:off x="341313" y="1666875"/>
              <a:ext cx="8534400" cy="2906713"/>
              <a:chOff x="768" y="1392"/>
              <a:chExt cx="4368" cy="1488"/>
            </a:xfrm>
          </p:grpSpPr>
          <p:sp>
            <p:nvSpPr>
              <p:cNvPr id="36" name="AutoShape 6"/>
              <p:cNvSpPr>
                <a:spLocks noChangeArrowheads="1"/>
              </p:cNvSpPr>
              <p:nvPr/>
            </p:nvSpPr>
            <p:spPr bwMode="auto">
              <a:xfrm>
                <a:off x="768" y="1392"/>
                <a:ext cx="4368" cy="1488"/>
              </a:xfrm>
              <a:prstGeom prst="roundRect">
                <a:avLst>
                  <a:gd name="adj" fmla="val 9343"/>
                </a:avLst>
              </a:prstGeom>
              <a:solidFill>
                <a:srgbClr val="FFFFFF"/>
              </a:solidFill>
              <a:ln w="9525">
                <a:no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7" name="AutoShape 7"/>
              <p:cNvSpPr>
                <a:spLocks noChangeArrowheads="1"/>
              </p:cNvSpPr>
              <p:nvPr/>
            </p:nvSpPr>
            <p:spPr bwMode="auto">
              <a:xfrm>
                <a:off x="864" y="1488"/>
                <a:ext cx="4176" cy="1296"/>
              </a:xfrm>
              <a:prstGeom prst="roundRect">
                <a:avLst>
                  <a:gd name="adj" fmla="val 7639"/>
                </a:avLst>
              </a:prstGeom>
              <a:solidFill>
                <a:srgbClr val="FFFFFF"/>
              </a:solid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grpSp>
        <p:sp>
          <p:nvSpPr>
            <p:cNvPr id="29" name="Line 8"/>
            <p:cNvSpPr>
              <a:spLocks noChangeShapeType="1"/>
            </p:cNvSpPr>
            <p:nvPr/>
          </p:nvSpPr>
          <p:spPr bwMode="auto">
            <a:xfrm>
              <a:off x="1747838" y="1854200"/>
              <a:ext cx="0" cy="2532063"/>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0" name="Line 9"/>
            <p:cNvSpPr>
              <a:spLocks noChangeShapeType="1"/>
            </p:cNvSpPr>
            <p:nvPr/>
          </p:nvSpPr>
          <p:spPr bwMode="auto">
            <a:xfrm>
              <a:off x="1747838" y="2873375"/>
              <a:ext cx="6940550" cy="0"/>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1" name="Line 10"/>
            <p:cNvSpPr>
              <a:spLocks noChangeShapeType="1"/>
            </p:cNvSpPr>
            <p:nvPr/>
          </p:nvSpPr>
          <p:spPr bwMode="auto">
            <a:xfrm>
              <a:off x="6913563" y="2830513"/>
              <a:ext cx="0" cy="1512888"/>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2" name="Line 11"/>
            <p:cNvSpPr>
              <a:spLocks noChangeShapeType="1"/>
            </p:cNvSpPr>
            <p:nvPr/>
          </p:nvSpPr>
          <p:spPr bwMode="auto">
            <a:xfrm flipV="1">
              <a:off x="528638" y="3911600"/>
              <a:ext cx="6384925" cy="6350"/>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3" name="Text Box 13"/>
            <p:cNvSpPr txBox="1">
              <a:spLocks noChangeArrowheads="1"/>
            </p:cNvSpPr>
            <p:nvPr/>
          </p:nvSpPr>
          <p:spPr bwMode="auto">
            <a:xfrm>
              <a:off x="1693863" y="2082101"/>
              <a:ext cx="6933161" cy="646331"/>
            </a:xfrm>
            <a:prstGeom prst="rect">
              <a:avLst/>
            </a:prstGeom>
            <a:noFill/>
            <a:ln w="9525">
              <a:noFill/>
              <a:miter lim="800000"/>
              <a:headEnd/>
              <a:tailEnd/>
            </a:ln>
          </p:spPr>
          <p:txBody>
            <a:bodyPr wrap="square">
              <a:spAutoFit/>
            </a:bodyPr>
            <a:lstStyle/>
            <a:p>
              <a:pPr algn="ctr" fontAlgn="auto">
                <a:spcBef>
                  <a:spcPts val="600"/>
                </a:spcBef>
                <a:spcAft>
                  <a:spcPts val="0"/>
                </a:spcAft>
                <a:defRPr/>
              </a:pPr>
              <a:r>
                <a:rPr lang="en-GB" sz="3600" b="1" kern="0" dirty="0">
                  <a:solidFill>
                    <a:srgbClr val="000000"/>
                  </a:solidFill>
                  <a:latin typeface="Courier New" pitchFamily="49" charset="0"/>
                </a:rPr>
                <a:t>SLPPT 08 LDPBW</a:t>
              </a:r>
            </a:p>
          </p:txBody>
        </p:sp>
        <p:sp>
          <p:nvSpPr>
            <p:cNvPr id="34" name="Text Box 19"/>
            <p:cNvSpPr txBox="1">
              <a:spLocks noChangeArrowheads="1"/>
            </p:cNvSpPr>
            <p:nvPr/>
          </p:nvSpPr>
          <p:spPr bwMode="auto">
            <a:xfrm>
              <a:off x="1871663" y="3983038"/>
              <a:ext cx="5041900" cy="367069"/>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2000" b="1" kern="0" dirty="0" err="1">
                  <a:solidFill>
                    <a:srgbClr val="000000"/>
                  </a:solidFill>
                  <a:latin typeface="Courier New" pitchFamily="49" charset="0"/>
                </a:rPr>
                <a:t>Adjt</a:t>
              </a:r>
              <a:r>
                <a:rPr lang="en-US" sz="2000" b="1" kern="0" dirty="0">
                  <a:solidFill>
                    <a:srgbClr val="000000"/>
                  </a:solidFill>
                  <a:latin typeface="Courier New" pitchFamily="49" charset="0"/>
                </a:rPr>
                <a:t> Choubane H.</a:t>
              </a:r>
            </a:p>
          </p:txBody>
        </p:sp>
        <p:pic>
          <p:nvPicPr>
            <p:cNvPr id="35" name="Picture 29" descr="Logo Def VM Fr&amp;NL"/>
            <p:cNvPicPr>
              <a:picLocks noChangeAspect="1" noChangeArrowheads="1"/>
            </p:cNvPicPr>
            <p:nvPr/>
          </p:nvPicPr>
          <p:blipFill>
            <a:blip r:embed="rId3"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576263" y="1966913"/>
              <a:ext cx="11176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Rectangle 1"/>
          <p:cNvSpPr/>
          <p:nvPr/>
        </p:nvSpPr>
        <p:spPr>
          <a:xfrm>
            <a:off x="3048000" y="2967335"/>
            <a:ext cx="6096000" cy="1200329"/>
          </a:xfrm>
          <a:prstGeom prst="rect">
            <a:avLst/>
          </a:prstGeom>
        </p:spPr>
        <p:txBody>
          <a:bodyPr>
            <a:spAutoFit/>
          </a:bodyPr>
          <a:lstStyle/>
          <a:p>
            <a:pPr algn="ctr"/>
            <a:endParaRPr lang="it-IT" dirty="0"/>
          </a:p>
          <a:p>
            <a:pPr algn="ctr"/>
            <a:r>
              <a:rPr lang="it-IT" dirty="0"/>
              <a:t>CCB 08 – BOC 08</a:t>
            </a:r>
          </a:p>
          <a:p>
            <a:pPr algn="ctr"/>
            <a:r>
              <a:rPr lang="it-IT" dirty="0"/>
              <a:t>17/09/2025</a:t>
            </a:r>
            <a:br>
              <a:rPr lang="it-IT" dirty="0"/>
            </a:br>
            <a:r>
              <a:rPr lang="it-IT" dirty="0"/>
              <a:t>2</a:t>
            </a:r>
            <a:r>
              <a:rPr lang="it-IT" baseline="30000" dirty="0"/>
              <a:t>de</a:t>
            </a:r>
            <a:r>
              <a:rPr lang="it-IT" dirty="0"/>
              <a:t> Trim 2025</a:t>
            </a:r>
          </a:p>
        </p:txBody>
      </p:sp>
      <p:pic>
        <p:nvPicPr>
          <p:cNvPr id="38" name="Picture 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84168" y="3390197"/>
            <a:ext cx="1294801" cy="1294801"/>
          </a:xfrm>
          <a:prstGeom prst="rect">
            <a:avLst/>
          </a:prstGeom>
        </p:spPr>
      </p:pic>
    </p:spTree>
    <p:extLst>
      <p:ext uri="{BB962C8B-B14F-4D97-AF65-F5344CB8AC3E}">
        <p14:creationId xmlns:p14="http://schemas.microsoft.com/office/powerpoint/2010/main" val="9125576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0DDE461-7DB6-BF21-D820-6F226A16E73E}"/>
              </a:ext>
            </a:extLst>
          </p:cNvPr>
          <p:cNvSpPr>
            <a:spLocks noGrp="1"/>
          </p:cNvSpPr>
          <p:nvPr>
            <p:ph type="body" sz="quarter" idx="13"/>
          </p:nvPr>
        </p:nvSpPr>
        <p:spPr/>
        <p:txBody>
          <a:bodyPr/>
          <a:lstStyle/>
          <a:p>
            <a:r>
              <a:rPr lang="nl-BE" dirty="0"/>
              <a:t>Lijsten AMT.</a:t>
            </a:r>
          </a:p>
        </p:txBody>
      </p:sp>
      <p:sp>
        <p:nvSpPr>
          <p:cNvPr id="4" name="Text Placeholder 3">
            <a:extLst>
              <a:ext uri="{FF2B5EF4-FFF2-40B4-BE49-F238E27FC236}">
                <a16:creationId xmlns:a16="http://schemas.microsoft.com/office/drawing/2014/main" id="{F06A33FF-1BA7-819C-FA82-AE3AF3D1A4DB}"/>
              </a:ext>
            </a:extLst>
          </p:cNvPr>
          <p:cNvSpPr>
            <a:spLocks noGrp="1"/>
          </p:cNvSpPr>
          <p:nvPr>
            <p:ph type="body" sz="quarter" idx="27"/>
          </p:nvPr>
        </p:nvSpPr>
        <p:spPr>
          <a:xfrm>
            <a:off x="281009" y="1680958"/>
            <a:ext cx="11237400" cy="4089476"/>
          </a:xfrm>
        </p:spPr>
        <p:txBody>
          <a:bodyPr/>
          <a:lstStyle/>
          <a:p>
            <a:pPr marL="285750" indent="-285750" algn="just">
              <a:buFont typeface="Wingdings" panose="05000000000000000000" pitchFamily="2" charset="2"/>
              <a:buChar char="q"/>
            </a:pPr>
            <a:r>
              <a:rPr lang="nl-BE" sz="2400" dirty="0"/>
              <a:t>Geen rekening houdend met de gebruikte template werden voor dit jaar (2025) door 10 van de 23 eenheden, behorend tot het BOC 08, de lijsten AMT overgemaakt.</a:t>
            </a:r>
          </a:p>
          <a:p>
            <a:pPr marL="285750" indent="-285750">
              <a:buFont typeface="Wingdings" panose="05000000000000000000" pitchFamily="2" charset="2"/>
              <a:buChar char="q"/>
            </a:pPr>
            <a:endParaRPr lang="nl-BE" sz="2400" dirty="0"/>
          </a:p>
          <a:p>
            <a:pPr marL="285750" indent="-285750" algn="just">
              <a:buFont typeface="Wingdings" panose="05000000000000000000" pitchFamily="2" charset="2"/>
              <a:buChar char="q"/>
            </a:pPr>
            <a:r>
              <a:rPr lang="nl-BE" sz="2400" b="1" dirty="0"/>
              <a:t>Er wordt gevraagd om de voorziene lijsten (nominatieve en functionele) ASAP over te maken aan de arbeidsgeneeskundige dienst van het KKE </a:t>
            </a:r>
            <a:r>
              <a:rPr lang="nl-BE" sz="2400" dirty="0"/>
              <a:t>(</a:t>
            </a:r>
            <a:r>
              <a:rPr lang="nl-BE" sz="2400" dirty="0">
                <a:hlinkClick r:id="rId2"/>
              </a:rPr>
              <a:t>+DGHWB-AMT-EVERE-COLLAB@mil.be</a:t>
            </a:r>
            <a:r>
              <a:rPr lang="nl-BE" sz="2400" dirty="0"/>
              <a:t> )</a:t>
            </a:r>
          </a:p>
          <a:p>
            <a:pPr marL="285750" indent="-285750" algn="just">
              <a:buFont typeface="Wingdings" panose="05000000000000000000" pitchFamily="2" charset="2"/>
              <a:buChar char="q"/>
            </a:pPr>
            <a:endParaRPr lang="nl-BE" sz="2400" dirty="0"/>
          </a:p>
          <a:p>
            <a:pPr marL="285750" indent="-285750">
              <a:buFont typeface="Wingdings" panose="05000000000000000000" pitchFamily="2" charset="2"/>
              <a:buChar char="q"/>
            </a:pPr>
            <a:r>
              <a:rPr lang="nl-BE" sz="2400" dirty="0"/>
              <a:t>Zonder deze, </a:t>
            </a:r>
            <a:r>
              <a:rPr lang="nl-BE" sz="2400" b="1" u="sng" dirty="0"/>
              <a:t>wettelijk voorziene</a:t>
            </a:r>
            <a:r>
              <a:rPr lang="nl-BE" sz="2400" dirty="0"/>
              <a:t>, correct en volledig ingevulde lijsten is het niet mogelijk de voorziene onderzoeken uit te voeren. </a:t>
            </a:r>
          </a:p>
          <a:p>
            <a:pPr marL="285750" indent="-285750">
              <a:buFont typeface="Wingdings" panose="05000000000000000000" pitchFamily="2" charset="2"/>
              <a:buChar char="q"/>
            </a:pPr>
            <a:endParaRPr lang="nl-BE" sz="2400" dirty="0"/>
          </a:p>
          <a:p>
            <a:pPr marL="285750" indent="-285750">
              <a:buFont typeface="Wingdings" panose="05000000000000000000" pitchFamily="2" charset="2"/>
              <a:buChar char="q"/>
            </a:pPr>
            <a:endParaRPr lang="nl-BE" dirty="0"/>
          </a:p>
        </p:txBody>
      </p:sp>
    </p:spTree>
    <p:extLst>
      <p:ext uri="{BB962C8B-B14F-4D97-AF65-F5344CB8AC3E}">
        <p14:creationId xmlns:p14="http://schemas.microsoft.com/office/powerpoint/2010/main" val="34595228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9DD003B-FD1C-BF1F-FE13-85908645C648}"/>
              </a:ext>
            </a:extLst>
          </p:cNvPr>
          <p:cNvSpPr>
            <a:spLocks noGrp="1"/>
          </p:cNvSpPr>
          <p:nvPr>
            <p:ph type="body" sz="quarter" idx="13"/>
          </p:nvPr>
        </p:nvSpPr>
        <p:spPr/>
        <p:txBody>
          <a:bodyPr/>
          <a:lstStyle/>
          <a:p>
            <a:r>
              <a:rPr lang="nl-BE" dirty="0"/>
              <a:t>Lijsten AMT 2026.</a:t>
            </a:r>
          </a:p>
        </p:txBody>
      </p:sp>
      <p:sp>
        <p:nvSpPr>
          <p:cNvPr id="3" name="Text Placeholder 2">
            <a:extLst>
              <a:ext uri="{FF2B5EF4-FFF2-40B4-BE49-F238E27FC236}">
                <a16:creationId xmlns:a16="http://schemas.microsoft.com/office/drawing/2014/main" id="{0CDF8798-3D12-C60C-C437-C890B90532EE}"/>
              </a:ext>
            </a:extLst>
          </p:cNvPr>
          <p:cNvSpPr>
            <a:spLocks noGrp="1"/>
          </p:cNvSpPr>
          <p:nvPr>
            <p:ph type="body" sz="quarter" idx="27"/>
          </p:nvPr>
        </p:nvSpPr>
        <p:spPr/>
        <p:txBody>
          <a:bodyPr/>
          <a:lstStyle/>
          <a:p>
            <a:pPr marL="285750" indent="-285750">
              <a:buFont typeface="Wingdings" panose="05000000000000000000" pitchFamily="2" charset="2"/>
              <a:buChar char="q"/>
            </a:pPr>
            <a:r>
              <a:rPr lang="nl-BE" dirty="0"/>
              <a:t>Er werden voor het jaar 2026 door 8 eenheden de lijst AMT opgemaakt en aan het </a:t>
            </a:r>
            <a:r>
              <a:rPr lang="nl-BE" dirty="0" err="1"/>
              <a:t>Srt</a:t>
            </a:r>
            <a:r>
              <a:rPr lang="nl-BE" dirty="0"/>
              <a:t> van de AMT overgemaakt.</a:t>
            </a:r>
          </a:p>
          <a:p>
            <a:pPr marL="285750" indent="-285750">
              <a:buFont typeface="Wingdings" panose="05000000000000000000" pitchFamily="2" charset="2"/>
              <a:buChar char="q"/>
            </a:pPr>
            <a:endParaRPr lang="nl-BE" dirty="0"/>
          </a:p>
          <a:p>
            <a:pPr marL="285750" indent="-285750">
              <a:buFont typeface="Wingdings" panose="05000000000000000000" pitchFamily="2" charset="2"/>
              <a:buChar char="q"/>
            </a:pPr>
            <a:r>
              <a:rPr lang="nl-BE" dirty="0"/>
              <a:t>De nota van DG H&amp;WB </a:t>
            </a:r>
            <a:r>
              <a:rPr lang="nl-BE" dirty="0" err="1"/>
              <a:t>Nr</a:t>
            </a:r>
            <a:r>
              <a:rPr lang="nl-BE" dirty="0"/>
              <a:t>: </a:t>
            </a:r>
            <a:r>
              <a:rPr lang="nl-BE" dirty="0">
                <a:hlinkClick r:id="rId2"/>
              </a:rPr>
              <a:t>25-00088046</a:t>
            </a:r>
            <a:r>
              <a:rPr lang="nl-BE" dirty="0"/>
              <a:t> van 16 Jun 2025, “Naamlijsten van het gezondheidstoezicht 2026” om de lijsten voor 2026, niet later dan 01 Sep 2025, over te maken aan de dienst AMT.</a:t>
            </a:r>
          </a:p>
        </p:txBody>
      </p:sp>
    </p:spTree>
    <p:extLst>
      <p:ext uri="{BB962C8B-B14F-4D97-AF65-F5344CB8AC3E}">
        <p14:creationId xmlns:p14="http://schemas.microsoft.com/office/powerpoint/2010/main" val="6421628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p:txBody>
          <a:bodyPr/>
          <a:lstStyle/>
          <a:p>
            <a:r>
              <a:rPr lang="nl-BE" dirty="0"/>
              <a:t>Jaarlijkse Rondgangen 2025.</a:t>
            </a:r>
          </a:p>
        </p:txBody>
      </p:sp>
    </p:spTree>
    <p:extLst>
      <p:ext uri="{BB962C8B-B14F-4D97-AF65-F5344CB8AC3E}">
        <p14:creationId xmlns:p14="http://schemas.microsoft.com/office/powerpoint/2010/main" val="39773679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8A5B7C0A-B17D-A326-3D1D-12409FFABEFA}"/>
              </a:ext>
            </a:extLst>
          </p:cNvPr>
          <p:cNvGraphicFramePr>
            <a:graphicFrameLocks noGrp="1"/>
          </p:cNvGraphicFramePr>
          <p:nvPr>
            <p:extLst>
              <p:ext uri="{D42A27DB-BD31-4B8C-83A1-F6EECF244321}">
                <p14:modId xmlns:p14="http://schemas.microsoft.com/office/powerpoint/2010/main" val="1649309464"/>
              </p:ext>
            </p:extLst>
          </p:nvPr>
        </p:nvGraphicFramePr>
        <p:xfrm>
          <a:off x="0" y="0"/>
          <a:ext cx="12192000" cy="6907849"/>
        </p:xfrm>
        <a:graphic>
          <a:graphicData uri="http://schemas.openxmlformats.org/drawingml/2006/table">
            <a:tbl>
              <a:tblPr/>
              <a:tblGrid>
                <a:gridCol w="1518745">
                  <a:extLst>
                    <a:ext uri="{9D8B030D-6E8A-4147-A177-3AD203B41FA5}">
                      <a16:colId xmlns:a16="http://schemas.microsoft.com/office/drawing/2014/main" val="2826903957"/>
                    </a:ext>
                  </a:extLst>
                </a:gridCol>
                <a:gridCol w="2296510">
                  <a:extLst>
                    <a:ext uri="{9D8B030D-6E8A-4147-A177-3AD203B41FA5}">
                      <a16:colId xmlns:a16="http://schemas.microsoft.com/office/drawing/2014/main" val="1488112548"/>
                    </a:ext>
                  </a:extLst>
                </a:gridCol>
                <a:gridCol w="5328745">
                  <a:extLst>
                    <a:ext uri="{9D8B030D-6E8A-4147-A177-3AD203B41FA5}">
                      <a16:colId xmlns:a16="http://schemas.microsoft.com/office/drawing/2014/main" val="3888799064"/>
                    </a:ext>
                  </a:extLst>
                </a:gridCol>
                <a:gridCol w="1939159">
                  <a:extLst>
                    <a:ext uri="{9D8B030D-6E8A-4147-A177-3AD203B41FA5}">
                      <a16:colId xmlns:a16="http://schemas.microsoft.com/office/drawing/2014/main" val="1276237764"/>
                    </a:ext>
                  </a:extLst>
                </a:gridCol>
                <a:gridCol w="1108841">
                  <a:extLst>
                    <a:ext uri="{9D8B030D-6E8A-4147-A177-3AD203B41FA5}">
                      <a16:colId xmlns:a16="http://schemas.microsoft.com/office/drawing/2014/main" val="4083973911"/>
                    </a:ext>
                  </a:extLst>
                </a:gridCol>
              </a:tblGrid>
              <a:tr h="1035269">
                <a:tc>
                  <a:txBody>
                    <a:bodyPr/>
                    <a:lstStyle/>
                    <a:p>
                      <a:pPr algn="ctr">
                        <a:buNone/>
                      </a:pPr>
                      <a:r>
                        <a:rPr lang="nl-BE" sz="1600" b="1" i="0" dirty="0">
                          <a:effectLst/>
                          <a:latin typeface="Geneva"/>
                        </a:rPr>
                        <a:t>Datum</a:t>
                      </a:r>
                    </a:p>
                    <a:p>
                      <a:pPr algn="ctr">
                        <a:buNone/>
                      </a:pPr>
                      <a:r>
                        <a:rPr lang="nl-BE" sz="1600" b="1" i="0" dirty="0">
                          <a:effectLst/>
                          <a:latin typeface="Geneva"/>
                        </a:rPr>
                        <a:t>Date</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00FFCC"/>
                    </a:solidFill>
                  </a:tcPr>
                </a:tc>
                <a:tc>
                  <a:txBody>
                    <a:bodyPr/>
                    <a:lstStyle/>
                    <a:p>
                      <a:pPr algn="ctr">
                        <a:buNone/>
                      </a:pPr>
                      <a:r>
                        <a:rPr lang="nl-BE" sz="1600" b="1" dirty="0">
                          <a:effectLst/>
                          <a:latin typeface="Geneva"/>
                        </a:rPr>
                        <a:t>Eenheid</a:t>
                      </a:r>
                    </a:p>
                    <a:p>
                      <a:pPr algn="ctr">
                        <a:buNone/>
                      </a:pPr>
                      <a:r>
                        <a:rPr lang="nl-BE" sz="1600" b="1" dirty="0" err="1">
                          <a:effectLst/>
                          <a:latin typeface="Geneva"/>
                        </a:rPr>
                        <a:t>Unité</a:t>
                      </a:r>
                      <a:endParaRPr lang="nl-BE" sz="1600" b="1" dirty="0">
                        <a:effectLst/>
                        <a:latin typeface="Geneva"/>
                      </a:endParaRP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00FFCC"/>
                    </a:solidFill>
                  </a:tcPr>
                </a:tc>
                <a:tc>
                  <a:txBody>
                    <a:bodyPr/>
                    <a:lstStyle/>
                    <a:p>
                      <a:pPr algn="ctr">
                        <a:buNone/>
                      </a:pPr>
                      <a:r>
                        <a:rPr lang="nl-BE" sz="1600" b="1" dirty="0">
                          <a:effectLst/>
                          <a:latin typeface="Verdana" panose="020B0604030504040204" pitchFamily="34" charset="0"/>
                        </a:rPr>
                        <a:t>Plaats bijeenkomst &amp; POC eenheid</a:t>
                      </a:r>
                    </a:p>
                    <a:p>
                      <a:pPr algn="ctr">
                        <a:buNone/>
                      </a:pPr>
                      <a:r>
                        <a:rPr lang="nl-BE" sz="1600" b="1" dirty="0" err="1">
                          <a:effectLst/>
                          <a:latin typeface="Verdana" panose="020B0604030504040204" pitchFamily="34" charset="0"/>
                        </a:rPr>
                        <a:t>Lieu</a:t>
                      </a:r>
                      <a:r>
                        <a:rPr lang="nl-BE" sz="1600" b="1" dirty="0">
                          <a:effectLst/>
                          <a:latin typeface="Verdana" panose="020B0604030504040204" pitchFamily="34" charset="0"/>
                        </a:rPr>
                        <a:t> de </a:t>
                      </a:r>
                      <a:r>
                        <a:rPr lang="nl-BE" sz="1600" b="1" dirty="0" err="1">
                          <a:effectLst/>
                          <a:latin typeface="Verdana" panose="020B0604030504040204" pitchFamily="34" charset="0"/>
                        </a:rPr>
                        <a:t>rendezvous</a:t>
                      </a:r>
                      <a:r>
                        <a:rPr lang="nl-BE" sz="1600" b="1" dirty="0">
                          <a:effectLst/>
                          <a:latin typeface="Verdana" panose="020B0604030504040204" pitchFamily="34" charset="0"/>
                        </a:rPr>
                        <a:t> &amp; POC </a:t>
                      </a:r>
                      <a:r>
                        <a:rPr lang="nl-BE" sz="1600" b="1" dirty="0" err="1">
                          <a:effectLst/>
                          <a:latin typeface="Verdana" panose="020B0604030504040204" pitchFamily="34" charset="0"/>
                        </a:rPr>
                        <a:t>unité</a:t>
                      </a:r>
                      <a:endParaRPr lang="nl-BE" sz="1600" b="1" dirty="0">
                        <a:effectLst/>
                        <a:latin typeface="Verdana" panose="020B0604030504040204" pitchFamily="34" charset="0"/>
                      </a:endParaRP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00FFCC"/>
                    </a:solidFill>
                  </a:tcPr>
                </a:tc>
                <a:tc>
                  <a:txBody>
                    <a:bodyPr/>
                    <a:lstStyle/>
                    <a:p>
                      <a:pPr algn="ctr">
                        <a:buNone/>
                      </a:pPr>
                      <a:r>
                        <a:rPr lang="nl-BE" sz="1600" b="1" dirty="0">
                          <a:effectLst/>
                          <a:latin typeface="Geneva"/>
                        </a:rPr>
                        <a:t>Auditor</a:t>
                      </a:r>
                    </a:p>
                    <a:p>
                      <a:pPr algn="ctr">
                        <a:buNone/>
                      </a:pPr>
                      <a:r>
                        <a:rPr lang="nl-BE" sz="1600" b="1" dirty="0">
                          <a:effectLst/>
                          <a:latin typeface="Geneva"/>
                        </a:rPr>
                        <a:t>Auditeur</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00FFCC"/>
                    </a:solidFill>
                  </a:tcPr>
                </a:tc>
                <a:tc>
                  <a:txBody>
                    <a:bodyPr/>
                    <a:lstStyle/>
                    <a:p>
                      <a:pPr algn="ctr">
                        <a:buNone/>
                      </a:pPr>
                      <a:r>
                        <a:rPr lang="nl-BE" sz="1600" b="1" dirty="0">
                          <a:effectLst/>
                          <a:latin typeface="Geneva"/>
                        </a:rPr>
                        <a:t>Verslag</a:t>
                      </a:r>
                    </a:p>
                    <a:p>
                      <a:pPr algn="ctr">
                        <a:buNone/>
                      </a:pPr>
                      <a:r>
                        <a:rPr lang="nl-BE" sz="1600" b="1" dirty="0">
                          <a:effectLst/>
                          <a:latin typeface="Geneva"/>
                        </a:rPr>
                        <a:t>Rapport</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00FFCC"/>
                    </a:solidFill>
                  </a:tcPr>
                </a:tc>
                <a:extLst>
                  <a:ext uri="{0D108BD9-81ED-4DB2-BD59-A6C34878D82A}">
                    <a16:rowId xmlns:a16="http://schemas.microsoft.com/office/drawing/2014/main" val="2606079613"/>
                  </a:ext>
                </a:extLst>
              </a:tr>
              <a:tr h="258812">
                <a:tc>
                  <a:txBody>
                    <a:bodyPr/>
                    <a:lstStyle/>
                    <a:p>
                      <a:pPr algn="ctr"/>
                      <a:r>
                        <a:rPr lang="nl-BE" sz="1800" dirty="0">
                          <a:effectLst/>
                        </a:rPr>
                        <a:t>22/01/2025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dirty="0">
                          <a:effectLst/>
                        </a:rPr>
                        <a:t>ACOS R&amp;O</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a:effectLst/>
                        </a:rPr>
                        <a:t>AdjtMaj MOYEN C.</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a:effectLst/>
                        </a:rPr>
                        <a:t>1MC DEPPÉ T.</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endParaRPr lang="nl-BE" sz="1800">
                        <a:effectLst/>
                      </a:endParaRP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extLst>
                  <a:ext uri="{0D108BD9-81ED-4DB2-BD59-A6C34878D82A}">
                    <a16:rowId xmlns:a16="http://schemas.microsoft.com/office/drawing/2014/main" val="769189101"/>
                  </a:ext>
                </a:extLst>
              </a:tr>
              <a:tr h="456299">
                <a:tc>
                  <a:txBody>
                    <a:bodyPr/>
                    <a:lstStyle/>
                    <a:p>
                      <a:pPr algn="ctr"/>
                      <a:r>
                        <a:rPr lang="nl-BE" sz="1800" dirty="0">
                          <a:effectLst/>
                        </a:rPr>
                        <a:t> 10/02/2025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a:effectLst/>
                        </a:rPr>
                        <a:t> ACOS STRAT</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dirty="0">
                          <a:effectLst/>
                        </a:rPr>
                        <a:t> </a:t>
                      </a:r>
                      <a:r>
                        <a:rPr lang="nl-BE" sz="1800" dirty="0" err="1">
                          <a:effectLst/>
                        </a:rPr>
                        <a:t>Adjt</a:t>
                      </a:r>
                      <a:r>
                        <a:rPr lang="nl-BE" sz="1800" dirty="0">
                          <a:effectLst/>
                        </a:rPr>
                        <a:t> DESERRANNO X.</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a:effectLst/>
                        </a:rPr>
                        <a:t> Dhr. HALLOUZI A.</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dirty="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extLst>
                  <a:ext uri="{0D108BD9-81ED-4DB2-BD59-A6C34878D82A}">
                    <a16:rowId xmlns:a16="http://schemas.microsoft.com/office/drawing/2014/main" val="1919714364"/>
                  </a:ext>
                </a:extLst>
              </a:tr>
              <a:tr h="456299">
                <a:tc>
                  <a:txBody>
                    <a:bodyPr/>
                    <a:lstStyle/>
                    <a:p>
                      <a:pPr algn="ctr"/>
                      <a:r>
                        <a:rPr lang="nl-BE" sz="1800" dirty="0">
                          <a:effectLst/>
                        </a:rPr>
                        <a:t>11/03/2025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a:effectLst/>
                        </a:rPr>
                        <a:t>CIDMAT</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dirty="0">
                          <a:effectLst/>
                        </a:rPr>
                        <a:t> </a:t>
                      </a:r>
                      <a:r>
                        <a:rPr lang="nl-BE" sz="1800" dirty="0" err="1">
                          <a:effectLst/>
                        </a:rPr>
                        <a:t>Adjt</a:t>
                      </a:r>
                      <a:r>
                        <a:rPr lang="nl-BE" sz="1800" dirty="0">
                          <a:effectLst/>
                        </a:rPr>
                        <a:t> CARPENTIER J-M</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a:effectLst/>
                        </a:rPr>
                        <a:t> 1MC DEPPÉ T.</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dirty="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extLst>
                  <a:ext uri="{0D108BD9-81ED-4DB2-BD59-A6C34878D82A}">
                    <a16:rowId xmlns:a16="http://schemas.microsoft.com/office/drawing/2014/main" val="1064835220"/>
                  </a:ext>
                </a:extLst>
              </a:tr>
              <a:tr h="456299">
                <a:tc>
                  <a:txBody>
                    <a:bodyPr/>
                    <a:lstStyle/>
                    <a:p>
                      <a:pPr algn="ctr"/>
                      <a:r>
                        <a:rPr lang="nl-BE" sz="1800">
                          <a:effectLst/>
                        </a:rPr>
                        <a:t>12/03/2025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a:effectLst/>
                        </a:rPr>
                        <a:t>COMOPSNAV NSP</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dirty="0">
                          <a:effectLst/>
                        </a:rPr>
                        <a:t>1MC WERISSE P.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a:effectLst/>
                        </a:rPr>
                        <a:t>1MC DEPPÉ 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dirty="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extLst>
                  <a:ext uri="{0D108BD9-81ED-4DB2-BD59-A6C34878D82A}">
                    <a16:rowId xmlns:a16="http://schemas.microsoft.com/office/drawing/2014/main" val="457061432"/>
                  </a:ext>
                </a:extLst>
              </a:tr>
              <a:tr h="456299">
                <a:tc>
                  <a:txBody>
                    <a:bodyPr/>
                    <a:lstStyle/>
                    <a:p>
                      <a:pPr algn="ctr"/>
                      <a:r>
                        <a:rPr lang="nl-BE" sz="1800">
                          <a:effectLst/>
                        </a:rPr>
                        <a:t>17/03/2025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a:effectLst/>
                        </a:rPr>
                        <a:t>CC Infra</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dirty="0">
                          <a:effectLst/>
                        </a:rPr>
                        <a:t> </a:t>
                      </a:r>
                      <a:r>
                        <a:rPr lang="nl-BE" sz="1800" dirty="0" err="1">
                          <a:effectLst/>
                        </a:rPr>
                        <a:t>CplChef</a:t>
                      </a:r>
                      <a:r>
                        <a:rPr lang="nl-BE" sz="1800" dirty="0">
                          <a:effectLst/>
                        </a:rPr>
                        <a:t> VAN PUYENBROECK E.</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a:effectLst/>
                        </a:rPr>
                        <a:t> 1MC DEPPÉ T.</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extLst>
                  <a:ext uri="{0D108BD9-81ED-4DB2-BD59-A6C34878D82A}">
                    <a16:rowId xmlns:a16="http://schemas.microsoft.com/office/drawing/2014/main" val="2423556010"/>
                  </a:ext>
                </a:extLst>
              </a:tr>
              <a:tr h="456299">
                <a:tc>
                  <a:txBody>
                    <a:bodyPr/>
                    <a:lstStyle/>
                    <a:p>
                      <a:pPr algn="ctr"/>
                      <a:r>
                        <a:rPr lang="nl-BE" sz="1800" dirty="0">
                          <a:effectLst/>
                        </a:rPr>
                        <a:t>04/04/2025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a:effectLst/>
                        </a:rPr>
                        <a:t>NKD/CND (Club Elisabeth)</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a:effectLst/>
                        </a:rPr>
                        <a:t>Adjt TRAPPENIERS 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a:effectLst/>
                        </a:rPr>
                        <a:t>Dhr. HALLOUZI A.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extLst>
                  <a:ext uri="{0D108BD9-81ED-4DB2-BD59-A6C34878D82A}">
                    <a16:rowId xmlns:a16="http://schemas.microsoft.com/office/drawing/2014/main" val="2137591050"/>
                  </a:ext>
                </a:extLst>
              </a:tr>
              <a:tr h="653788">
                <a:tc>
                  <a:txBody>
                    <a:bodyPr/>
                    <a:lstStyle/>
                    <a:p>
                      <a:pPr algn="ctr"/>
                      <a:r>
                        <a:rPr lang="nl-BE" sz="1800">
                          <a:effectLst/>
                        </a:rPr>
                        <a:t>30/09/2025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800">
                          <a:effectLst/>
                        </a:rPr>
                        <a:t>DG MR C&amp;I</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800" dirty="0">
                          <a:effectLst/>
                        </a:rPr>
                        <a:t>POC </a:t>
                      </a:r>
                      <a:r>
                        <a:rPr lang="nl-BE" sz="1800" dirty="0" err="1">
                          <a:effectLst/>
                        </a:rPr>
                        <a:t>Cdt</a:t>
                      </a:r>
                      <a:r>
                        <a:rPr lang="nl-BE" sz="1800" dirty="0">
                          <a:effectLst/>
                        </a:rPr>
                        <a:t> NUYTS</a:t>
                      </a:r>
                      <a:br>
                        <a:rPr lang="nl-BE" sz="1800" dirty="0">
                          <a:effectLst/>
                        </a:rPr>
                      </a:br>
                      <a:r>
                        <a:rPr lang="nl-BE" sz="1800" dirty="0">
                          <a:effectLst/>
                        </a:rPr>
                        <a:t>Blok 5, </a:t>
                      </a:r>
                      <a:r>
                        <a:rPr lang="nl-BE" sz="1800" dirty="0" err="1">
                          <a:effectLst/>
                        </a:rPr>
                        <a:t>Cantine</a:t>
                      </a:r>
                      <a:r>
                        <a:rPr lang="nl-BE" sz="1800" dirty="0">
                          <a:effectLst/>
                        </a:rPr>
                        <a:t> gelijkvloers</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800" dirty="0">
                          <a:effectLst/>
                        </a:rPr>
                        <a:t>  1MC DEPPÉ T.</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800" dirty="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extLst>
                  <a:ext uri="{0D108BD9-81ED-4DB2-BD59-A6C34878D82A}">
                    <a16:rowId xmlns:a16="http://schemas.microsoft.com/office/drawing/2014/main" val="2976613812"/>
                  </a:ext>
                </a:extLst>
              </a:tr>
              <a:tr h="258812">
                <a:tc>
                  <a:txBody>
                    <a:bodyPr/>
                    <a:lstStyle/>
                    <a:p>
                      <a:pPr algn="ctr"/>
                      <a:r>
                        <a:rPr lang="nl-BE" sz="1800" dirty="0">
                          <a:effectLst/>
                        </a:rPr>
                        <a:t>04/06/2025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a:effectLst/>
                        </a:rPr>
                        <a:t>COMOPSMED</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a:effectLst/>
                        </a:rPr>
                        <a:t> Mevr. HUSSON M.</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dirty="0">
                          <a:effectLst/>
                        </a:rPr>
                        <a:t>1MC DEPPÉ 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extLst>
                  <a:ext uri="{0D108BD9-81ED-4DB2-BD59-A6C34878D82A}">
                    <a16:rowId xmlns:a16="http://schemas.microsoft.com/office/drawing/2014/main" val="1303049743"/>
                  </a:ext>
                </a:extLst>
              </a:tr>
              <a:tr h="759358">
                <a:tc>
                  <a:txBody>
                    <a:bodyPr/>
                    <a:lstStyle/>
                    <a:p>
                      <a:pPr algn="ctr"/>
                      <a:r>
                        <a:rPr lang="nl-BE" sz="1800" dirty="0">
                          <a:effectLst/>
                        </a:rPr>
                        <a:t>05/06/2025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dirty="0">
                          <a:effectLst/>
                        </a:rPr>
                        <a:t>DG </a:t>
                      </a:r>
                      <a:r>
                        <a:rPr lang="nl-BE" sz="1800" dirty="0" err="1">
                          <a:effectLst/>
                        </a:rPr>
                        <a:t>BudFin</a:t>
                      </a:r>
                      <a:endParaRPr lang="nl-BE" sz="1800" dirty="0">
                        <a:effectLst/>
                      </a:endParaRP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en-US" sz="1800" dirty="0" err="1">
                          <a:effectLst/>
                        </a:rPr>
                        <a:t>AdjtChef</a:t>
                      </a:r>
                      <a:r>
                        <a:rPr lang="en-US" sz="1800" dirty="0">
                          <a:effectLst/>
                        </a:rPr>
                        <a:t> KEPPENS A. </a:t>
                      </a:r>
                      <a:br>
                        <a:rPr lang="en-US" sz="1800" dirty="0">
                          <a:effectLst/>
                        </a:rPr>
                      </a:br>
                      <a:r>
                        <a:rPr lang="en-US" sz="1800" dirty="0" err="1">
                          <a:effectLst/>
                        </a:rPr>
                        <a:t>lokaal</a:t>
                      </a:r>
                      <a:r>
                        <a:rPr lang="en-US" sz="1800" dirty="0">
                          <a:effectLst/>
                        </a:rPr>
                        <a:t> 4C2.74 (8Pers) of </a:t>
                      </a:r>
                      <a:r>
                        <a:rPr lang="en-US" sz="1800" dirty="0" err="1">
                          <a:effectLst/>
                        </a:rPr>
                        <a:t>Lokaal</a:t>
                      </a:r>
                      <a:r>
                        <a:rPr lang="en-US" sz="1800" dirty="0">
                          <a:effectLst/>
                        </a:rPr>
                        <a:t> 4C1.22A (22 Pers)</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dirty="0">
                          <a:effectLst/>
                        </a:rPr>
                        <a:t> 1MC DEPPÉ 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dirty="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extLst>
                  <a:ext uri="{0D108BD9-81ED-4DB2-BD59-A6C34878D82A}">
                    <a16:rowId xmlns:a16="http://schemas.microsoft.com/office/drawing/2014/main" val="1518499421"/>
                  </a:ext>
                </a:extLst>
              </a:tr>
              <a:tr h="456299">
                <a:tc>
                  <a:txBody>
                    <a:bodyPr/>
                    <a:lstStyle/>
                    <a:p>
                      <a:pPr algn="ctr"/>
                      <a:r>
                        <a:rPr lang="nl-BE" sz="1800" dirty="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800">
                          <a:effectLst/>
                        </a:rPr>
                        <a:t> DG MR Sys</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800">
                          <a:effectLst/>
                        </a:rPr>
                        <a:t> 1KplChef DE MUNTER M.</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800" dirty="0">
                          <a:effectLst/>
                        </a:rPr>
                        <a:t>1MC DEPPÉ 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80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675318671"/>
                  </a:ext>
                </a:extLst>
              </a:tr>
              <a:tr h="456299">
                <a:tc>
                  <a:txBody>
                    <a:bodyPr/>
                    <a:lstStyle/>
                    <a:p>
                      <a:pPr algn="ctr"/>
                      <a:r>
                        <a:rPr lang="nl-BE" sz="1800">
                          <a:effectLst/>
                        </a:rPr>
                        <a:t>17/06/2025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a:effectLst/>
                        </a:rPr>
                        <a:t>DG HR</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a:effectLst/>
                        </a:rPr>
                        <a:t>Mevr.  DE GRANDE M.</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dirty="0">
                          <a:effectLst/>
                        </a:rPr>
                        <a:t>1MC DEPPÉ 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dirty="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extLst>
                  <a:ext uri="{0D108BD9-81ED-4DB2-BD59-A6C34878D82A}">
                    <a16:rowId xmlns:a16="http://schemas.microsoft.com/office/drawing/2014/main" val="2884737953"/>
                  </a:ext>
                </a:extLst>
              </a:tr>
              <a:tr h="456299">
                <a:tc>
                  <a:txBody>
                    <a:bodyPr/>
                    <a:lstStyle/>
                    <a:p>
                      <a:pPr algn="ctr"/>
                      <a:r>
                        <a:rPr lang="nl-BE" sz="1800" dirty="0">
                          <a:effectLst/>
                        </a:rPr>
                        <a:t>03/09/2025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dirty="0">
                          <a:effectLst/>
                        </a:rPr>
                        <a:t>DG MR MP</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800" dirty="0" err="1">
                          <a:effectLst/>
                        </a:rPr>
                        <a:t>AdjtMaj</a:t>
                      </a:r>
                      <a:r>
                        <a:rPr lang="nl-BE" sz="1800" dirty="0">
                          <a:effectLst/>
                        </a:rPr>
                        <a:t> DEMETS K. </a:t>
                      </a:r>
                      <a:br>
                        <a:rPr lang="nl-BE" sz="1800" dirty="0">
                          <a:effectLst/>
                        </a:rPr>
                      </a:br>
                      <a:r>
                        <a:rPr lang="nl-BE" sz="1800" dirty="0">
                          <a:effectLst/>
                        </a:rPr>
                        <a:t>Blok 4D, Lok 1.33 - bureel RSM</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800" dirty="0">
                          <a:effectLst/>
                        </a:rPr>
                        <a:t>1MC DEPPÉ 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endParaRPr lang="nl-BE" sz="1800" dirty="0">
                        <a:effectLst/>
                      </a:endParaRP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extLst>
                  <a:ext uri="{0D108BD9-81ED-4DB2-BD59-A6C34878D82A}">
                    <a16:rowId xmlns:a16="http://schemas.microsoft.com/office/drawing/2014/main" val="2091358947"/>
                  </a:ext>
                </a:extLst>
              </a:tr>
            </a:tbl>
          </a:graphicData>
        </a:graphic>
      </p:graphicFrame>
      <p:pic>
        <p:nvPicPr>
          <p:cNvPr id="2055" name="Picture 7" descr="adobe pdf">
            <a:extLst>
              <a:ext uri="{FF2B5EF4-FFF2-40B4-BE49-F238E27FC236}">
                <a16:creationId xmlns:a16="http://schemas.microsoft.com/office/drawing/2014/main" id="{57D30FBB-E962-9799-50B2-126EBC862F73}"/>
              </a:ext>
            </a:extLst>
          </p:cNvPr>
          <p:cNvPicPr>
            <a:picLocks noChangeAspect="1" noChangeArrowheads="1"/>
          </p:cNvPicPr>
          <p:nvPr/>
        </p:nvPicPr>
        <p:blipFill>
          <a:blip r:embed="rId3" cstate="print">
            <a:clrChange>
              <a:clrFrom>
                <a:srgbClr val="FEC712"/>
              </a:clrFrom>
              <a:clrTo>
                <a:srgbClr val="FEC712">
                  <a:alpha val="0"/>
                </a:srgbClr>
              </a:clrTo>
            </a:clrChange>
            <a:extLst>
              <a:ext uri="{28A0092B-C50C-407E-A947-70E740481C1C}">
                <a14:useLocalDpi xmlns:a14="http://schemas.microsoft.com/office/drawing/2010/main" val="0"/>
              </a:ext>
            </a:extLst>
          </a:blip>
          <a:srcRect/>
          <a:stretch>
            <a:fillRect/>
          </a:stretch>
        </p:blipFill>
        <p:spPr bwMode="auto">
          <a:xfrm>
            <a:off x="11442745" y="1052611"/>
            <a:ext cx="390088" cy="27863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8">
            <a:extLst>
              <a:ext uri="{FF2B5EF4-FFF2-40B4-BE49-F238E27FC236}">
                <a16:creationId xmlns:a16="http://schemas.microsoft.com/office/drawing/2014/main" id="{95D4CAAD-E3F8-7503-682C-99EEB6D5CA0F}"/>
              </a:ext>
            </a:extLst>
          </p:cNvPr>
          <p:cNvSpPr>
            <a:spLocks noChangeArrowheads="1"/>
          </p:cNvSpPr>
          <p:nvPr/>
        </p:nvSpPr>
        <p:spPr bwMode="auto">
          <a:xfrm>
            <a:off x="5006975" y="144621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nl-BE" altLang="nl-BE" sz="1800" b="0" i="0" u="none" strike="noStrike" cap="none" normalizeH="0" baseline="0">
                <a:ln>
                  <a:noFill/>
                </a:ln>
                <a:solidFill>
                  <a:schemeClr val="tx1"/>
                </a:solidFill>
                <a:effectLst/>
                <a:latin typeface="Arial" panose="020B0604020202020204" pitchFamily="34" charset="0"/>
              </a:rPr>
            </a:br>
            <a:endParaRPr kumimoji="0" lang="nl-BE" altLang="nl-BE" sz="1800" b="0" i="0" u="none" strike="noStrike" cap="none" normalizeH="0" baseline="0">
              <a:ln>
                <a:noFill/>
              </a:ln>
              <a:solidFill>
                <a:schemeClr val="tx1"/>
              </a:solidFill>
              <a:effectLst/>
              <a:latin typeface="Arial" panose="020B0604020202020204" pitchFamily="34" charset="0"/>
            </a:endParaRPr>
          </a:p>
        </p:txBody>
      </p:sp>
      <p:pic>
        <p:nvPicPr>
          <p:cNvPr id="6" name="Picture 7" descr="adobe pdf">
            <a:extLst>
              <a:ext uri="{FF2B5EF4-FFF2-40B4-BE49-F238E27FC236}">
                <a16:creationId xmlns:a16="http://schemas.microsoft.com/office/drawing/2014/main" id="{E0FF36A6-B913-6C7E-423C-089A191C47DD}"/>
              </a:ext>
            </a:extLst>
          </p:cNvPr>
          <p:cNvPicPr>
            <a:picLocks noChangeAspect="1" noChangeArrowheads="1"/>
          </p:cNvPicPr>
          <p:nvPr/>
        </p:nvPicPr>
        <p:blipFill>
          <a:blip r:embed="rId3" cstate="print">
            <a:clrChange>
              <a:clrFrom>
                <a:srgbClr val="FEC712"/>
              </a:clrFrom>
              <a:clrTo>
                <a:srgbClr val="FEC712">
                  <a:alpha val="0"/>
                </a:srgbClr>
              </a:clrTo>
            </a:clrChange>
            <a:extLst>
              <a:ext uri="{28A0092B-C50C-407E-A947-70E740481C1C}">
                <a14:useLocalDpi xmlns:a14="http://schemas.microsoft.com/office/drawing/2010/main" val="0"/>
              </a:ext>
            </a:extLst>
          </a:blip>
          <a:srcRect/>
          <a:stretch>
            <a:fillRect/>
          </a:stretch>
        </p:blipFill>
        <p:spPr bwMode="auto">
          <a:xfrm>
            <a:off x="11459718" y="2783547"/>
            <a:ext cx="390088" cy="2786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dobe pdf">
            <a:extLst>
              <a:ext uri="{FF2B5EF4-FFF2-40B4-BE49-F238E27FC236}">
                <a16:creationId xmlns:a16="http://schemas.microsoft.com/office/drawing/2014/main" id="{B11C9E5A-F222-3162-9779-10058577D18C}"/>
              </a:ext>
            </a:extLst>
          </p:cNvPr>
          <p:cNvPicPr>
            <a:picLocks noChangeAspect="1" noChangeArrowheads="1"/>
          </p:cNvPicPr>
          <p:nvPr/>
        </p:nvPicPr>
        <p:blipFill>
          <a:blip r:embed="rId3" cstate="print">
            <a:clrChange>
              <a:clrFrom>
                <a:srgbClr val="FEC712"/>
              </a:clrFrom>
              <a:clrTo>
                <a:srgbClr val="FEC712">
                  <a:alpha val="0"/>
                </a:srgbClr>
              </a:clrTo>
            </a:clrChange>
            <a:extLst>
              <a:ext uri="{28A0092B-C50C-407E-A947-70E740481C1C}">
                <a14:useLocalDpi xmlns:a14="http://schemas.microsoft.com/office/drawing/2010/main" val="0"/>
              </a:ext>
            </a:extLst>
          </a:blip>
          <a:srcRect/>
          <a:stretch>
            <a:fillRect/>
          </a:stretch>
        </p:blipFill>
        <p:spPr bwMode="auto">
          <a:xfrm>
            <a:off x="11459718" y="4354953"/>
            <a:ext cx="390088" cy="27863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adobe pdf">
            <a:extLst>
              <a:ext uri="{FF2B5EF4-FFF2-40B4-BE49-F238E27FC236}">
                <a16:creationId xmlns:a16="http://schemas.microsoft.com/office/drawing/2014/main" id="{3BC09EAE-B9AA-E702-4186-9CEC78D34C4A}"/>
              </a:ext>
            </a:extLst>
          </p:cNvPr>
          <p:cNvPicPr>
            <a:picLocks noChangeAspect="1" noChangeArrowheads="1"/>
          </p:cNvPicPr>
          <p:nvPr/>
        </p:nvPicPr>
        <p:blipFill>
          <a:blip r:embed="rId3" cstate="print">
            <a:clrChange>
              <a:clrFrom>
                <a:srgbClr val="FEC712"/>
              </a:clrFrom>
              <a:clrTo>
                <a:srgbClr val="FEC712">
                  <a:alpha val="0"/>
                </a:srgbClr>
              </a:clrTo>
            </a:clrChange>
            <a:extLst>
              <a:ext uri="{28A0092B-C50C-407E-A947-70E740481C1C}">
                <a14:useLocalDpi xmlns:a14="http://schemas.microsoft.com/office/drawing/2010/main" val="0"/>
              </a:ext>
            </a:extLst>
          </a:blip>
          <a:srcRect/>
          <a:stretch>
            <a:fillRect/>
          </a:stretch>
        </p:blipFill>
        <p:spPr bwMode="auto">
          <a:xfrm>
            <a:off x="11443955" y="4890980"/>
            <a:ext cx="390088" cy="27863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7" descr="adobe pdf">
            <a:extLst>
              <a:ext uri="{FF2B5EF4-FFF2-40B4-BE49-F238E27FC236}">
                <a16:creationId xmlns:a16="http://schemas.microsoft.com/office/drawing/2014/main" id="{5DD2FA47-B74F-E458-05A4-A92EE33658E2}"/>
              </a:ext>
            </a:extLst>
          </p:cNvPr>
          <p:cNvPicPr>
            <a:picLocks noChangeAspect="1" noChangeArrowheads="1"/>
          </p:cNvPicPr>
          <p:nvPr/>
        </p:nvPicPr>
        <p:blipFill>
          <a:blip r:embed="rId3" cstate="print">
            <a:clrChange>
              <a:clrFrom>
                <a:srgbClr val="FEC712"/>
              </a:clrFrom>
              <a:clrTo>
                <a:srgbClr val="FEC712">
                  <a:alpha val="0"/>
                </a:srgbClr>
              </a:clrTo>
            </a:clrChange>
            <a:extLst>
              <a:ext uri="{28A0092B-C50C-407E-A947-70E740481C1C}">
                <a14:useLocalDpi xmlns:a14="http://schemas.microsoft.com/office/drawing/2010/main" val="0"/>
              </a:ext>
            </a:extLst>
          </a:blip>
          <a:srcRect/>
          <a:stretch>
            <a:fillRect/>
          </a:stretch>
        </p:blipFill>
        <p:spPr bwMode="auto">
          <a:xfrm>
            <a:off x="11443955" y="5963035"/>
            <a:ext cx="390088" cy="27863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7" descr="adobe pdf">
            <a:extLst>
              <a:ext uri="{FF2B5EF4-FFF2-40B4-BE49-F238E27FC236}">
                <a16:creationId xmlns:a16="http://schemas.microsoft.com/office/drawing/2014/main" id="{93CE995E-712F-572F-78D3-9BAE369C2D9D}"/>
              </a:ext>
            </a:extLst>
          </p:cNvPr>
          <p:cNvPicPr>
            <a:picLocks noChangeAspect="1" noChangeArrowheads="1"/>
          </p:cNvPicPr>
          <p:nvPr/>
        </p:nvPicPr>
        <p:blipFill>
          <a:blip r:embed="rId3" cstate="print">
            <a:clrChange>
              <a:clrFrom>
                <a:srgbClr val="FEC712"/>
              </a:clrFrom>
              <a:clrTo>
                <a:srgbClr val="FEC712">
                  <a:alpha val="0"/>
                </a:srgbClr>
              </a:clrTo>
            </a:clrChange>
            <a:extLst>
              <a:ext uri="{28A0092B-C50C-407E-A947-70E740481C1C}">
                <a14:useLocalDpi xmlns:a14="http://schemas.microsoft.com/office/drawing/2010/main" val="0"/>
              </a:ext>
            </a:extLst>
          </a:blip>
          <a:srcRect/>
          <a:stretch>
            <a:fillRect/>
          </a:stretch>
        </p:blipFill>
        <p:spPr bwMode="auto">
          <a:xfrm>
            <a:off x="11443955" y="6502981"/>
            <a:ext cx="390088" cy="27863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7" descr="adobe pdf">
            <a:extLst>
              <a:ext uri="{FF2B5EF4-FFF2-40B4-BE49-F238E27FC236}">
                <a16:creationId xmlns:a16="http://schemas.microsoft.com/office/drawing/2014/main" id="{6BDE4AEA-56FF-7854-A380-DD18FF90A836}"/>
              </a:ext>
            </a:extLst>
          </p:cNvPr>
          <p:cNvPicPr>
            <a:picLocks noChangeAspect="1" noChangeArrowheads="1"/>
          </p:cNvPicPr>
          <p:nvPr/>
        </p:nvPicPr>
        <p:blipFill>
          <a:blip r:embed="rId3" cstate="print">
            <a:clrChange>
              <a:clrFrom>
                <a:srgbClr val="FEC712"/>
              </a:clrFrom>
              <a:clrTo>
                <a:srgbClr val="FEC712">
                  <a:alpha val="0"/>
                </a:srgbClr>
              </a:clrTo>
            </a:clrChange>
            <a:extLst>
              <a:ext uri="{28A0092B-C50C-407E-A947-70E740481C1C}">
                <a14:useLocalDpi xmlns:a14="http://schemas.microsoft.com/office/drawing/2010/main" val="0"/>
              </a:ext>
            </a:extLst>
          </a:blip>
          <a:srcRect/>
          <a:stretch>
            <a:fillRect/>
          </a:stretch>
        </p:blipFill>
        <p:spPr bwMode="auto">
          <a:xfrm>
            <a:off x="11443955" y="1860594"/>
            <a:ext cx="390088" cy="278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82129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7074F6C5-B745-C395-7E6B-F12629AF383A}"/>
              </a:ext>
            </a:extLst>
          </p:cNvPr>
          <p:cNvGraphicFramePr>
            <a:graphicFrameLocks noGrp="1"/>
          </p:cNvGraphicFramePr>
          <p:nvPr>
            <p:extLst>
              <p:ext uri="{D42A27DB-BD31-4B8C-83A1-F6EECF244321}">
                <p14:modId xmlns:p14="http://schemas.microsoft.com/office/powerpoint/2010/main" val="3443668081"/>
              </p:ext>
            </p:extLst>
          </p:nvPr>
        </p:nvGraphicFramePr>
        <p:xfrm>
          <a:off x="0" y="12345"/>
          <a:ext cx="12192000" cy="6833310"/>
        </p:xfrm>
        <a:graphic>
          <a:graphicData uri="http://schemas.openxmlformats.org/drawingml/2006/table">
            <a:tbl>
              <a:tblPr/>
              <a:tblGrid>
                <a:gridCol w="2438400">
                  <a:extLst>
                    <a:ext uri="{9D8B030D-6E8A-4147-A177-3AD203B41FA5}">
                      <a16:colId xmlns:a16="http://schemas.microsoft.com/office/drawing/2014/main" val="3101820124"/>
                    </a:ext>
                  </a:extLst>
                </a:gridCol>
                <a:gridCol w="2438400">
                  <a:extLst>
                    <a:ext uri="{9D8B030D-6E8A-4147-A177-3AD203B41FA5}">
                      <a16:colId xmlns:a16="http://schemas.microsoft.com/office/drawing/2014/main" val="1277243965"/>
                    </a:ext>
                  </a:extLst>
                </a:gridCol>
                <a:gridCol w="4114800">
                  <a:extLst>
                    <a:ext uri="{9D8B030D-6E8A-4147-A177-3AD203B41FA5}">
                      <a16:colId xmlns:a16="http://schemas.microsoft.com/office/drawing/2014/main" val="3457217800"/>
                    </a:ext>
                  </a:extLst>
                </a:gridCol>
                <a:gridCol w="1835150">
                  <a:extLst>
                    <a:ext uri="{9D8B030D-6E8A-4147-A177-3AD203B41FA5}">
                      <a16:colId xmlns:a16="http://schemas.microsoft.com/office/drawing/2014/main" val="350923976"/>
                    </a:ext>
                  </a:extLst>
                </a:gridCol>
                <a:gridCol w="1365250">
                  <a:extLst>
                    <a:ext uri="{9D8B030D-6E8A-4147-A177-3AD203B41FA5}">
                      <a16:colId xmlns:a16="http://schemas.microsoft.com/office/drawing/2014/main" val="3673945163"/>
                    </a:ext>
                  </a:extLst>
                </a:gridCol>
              </a:tblGrid>
              <a:tr h="499003">
                <a:tc>
                  <a:txBody>
                    <a:bodyPr/>
                    <a:lstStyle/>
                    <a:p>
                      <a:pPr algn="ctr">
                        <a:buNone/>
                      </a:pPr>
                      <a:r>
                        <a:rPr lang="nl-BE" sz="1600" b="1" i="0" dirty="0">
                          <a:effectLst/>
                          <a:latin typeface="Geneva"/>
                        </a:rPr>
                        <a:t>Datum</a:t>
                      </a:r>
                    </a:p>
                    <a:p>
                      <a:pPr algn="ctr">
                        <a:buNone/>
                      </a:pPr>
                      <a:r>
                        <a:rPr lang="nl-BE" sz="1600" b="1" i="0" dirty="0">
                          <a:effectLst/>
                          <a:latin typeface="Geneva"/>
                        </a:rPr>
                        <a:t>Date</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00FFCC"/>
                    </a:solidFill>
                  </a:tcPr>
                </a:tc>
                <a:tc>
                  <a:txBody>
                    <a:bodyPr/>
                    <a:lstStyle/>
                    <a:p>
                      <a:pPr algn="ctr">
                        <a:buNone/>
                      </a:pPr>
                      <a:r>
                        <a:rPr lang="nl-BE" sz="1600" b="1" dirty="0">
                          <a:effectLst/>
                          <a:latin typeface="Geneva"/>
                        </a:rPr>
                        <a:t>Eenheid</a:t>
                      </a:r>
                    </a:p>
                    <a:p>
                      <a:pPr algn="ctr">
                        <a:buNone/>
                      </a:pPr>
                      <a:r>
                        <a:rPr lang="nl-BE" sz="1600" b="1" dirty="0" err="1">
                          <a:effectLst/>
                          <a:latin typeface="Geneva"/>
                        </a:rPr>
                        <a:t>Unité</a:t>
                      </a:r>
                      <a:endParaRPr lang="nl-BE" sz="1600" b="1" dirty="0">
                        <a:effectLst/>
                        <a:latin typeface="Geneva"/>
                      </a:endParaRP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00FFCC"/>
                    </a:solidFill>
                  </a:tcPr>
                </a:tc>
                <a:tc>
                  <a:txBody>
                    <a:bodyPr/>
                    <a:lstStyle/>
                    <a:p>
                      <a:pPr algn="ctr">
                        <a:buNone/>
                      </a:pPr>
                      <a:r>
                        <a:rPr lang="nl-BE" sz="1600" b="1" dirty="0">
                          <a:effectLst/>
                          <a:latin typeface="Verdana" panose="020B0604030504040204" pitchFamily="34" charset="0"/>
                        </a:rPr>
                        <a:t>Plaats bijeenkomst &amp; POC eenheid</a:t>
                      </a:r>
                    </a:p>
                    <a:p>
                      <a:pPr algn="ctr">
                        <a:buNone/>
                      </a:pPr>
                      <a:r>
                        <a:rPr lang="nl-BE" sz="1600" b="1" dirty="0" err="1">
                          <a:effectLst/>
                          <a:latin typeface="Verdana" panose="020B0604030504040204" pitchFamily="34" charset="0"/>
                        </a:rPr>
                        <a:t>Lieu</a:t>
                      </a:r>
                      <a:r>
                        <a:rPr lang="nl-BE" sz="1600" b="1" dirty="0">
                          <a:effectLst/>
                          <a:latin typeface="Verdana" panose="020B0604030504040204" pitchFamily="34" charset="0"/>
                        </a:rPr>
                        <a:t> de </a:t>
                      </a:r>
                      <a:r>
                        <a:rPr lang="nl-BE" sz="1600" b="1" dirty="0" err="1">
                          <a:effectLst/>
                          <a:latin typeface="Verdana" panose="020B0604030504040204" pitchFamily="34" charset="0"/>
                        </a:rPr>
                        <a:t>rendezvous</a:t>
                      </a:r>
                      <a:r>
                        <a:rPr lang="nl-BE" sz="1600" b="1" dirty="0">
                          <a:effectLst/>
                          <a:latin typeface="Verdana" panose="020B0604030504040204" pitchFamily="34" charset="0"/>
                        </a:rPr>
                        <a:t> &amp; POC </a:t>
                      </a:r>
                      <a:r>
                        <a:rPr lang="nl-BE" sz="1600" b="1" dirty="0" err="1">
                          <a:effectLst/>
                          <a:latin typeface="Verdana" panose="020B0604030504040204" pitchFamily="34" charset="0"/>
                        </a:rPr>
                        <a:t>unité</a:t>
                      </a:r>
                      <a:endParaRPr lang="nl-BE" sz="1600" b="1" dirty="0">
                        <a:effectLst/>
                        <a:latin typeface="Verdana" panose="020B0604030504040204" pitchFamily="34" charset="0"/>
                      </a:endParaRP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00FFCC"/>
                    </a:solidFill>
                  </a:tcPr>
                </a:tc>
                <a:tc>
                  <a:txBody>
                    <a:bodyPr/>
                    <a:lstStyle/>
                    <a:p>
                      <a:pPr algn="ctr">
                        <a:buNone/>
                      </a:pPr>
                      <a:r>
                        <a:rPr lang="nl-BE" sz="1600" b="1" dirty="0">
                          <a:effectLst/>
                          <a:latin typeface="Geneva"/>
                        </a:rPr>
                        <a:t>Auditor</a:t>
                      </a:r>
                    </a:p>
                    <a:p>
                      <a:pPr algn="ctr">
                        <a:buNone/>
                      </a:pPr>
                      <a:r>
                        <a:rPr lang="nl-BE" sz="1600" b="1" dirty="0">
                          <a:effectLst/>
                          <a:latin typeface="Geneva"/>
                        </a:rPr>
                        <a:t>Auditeur</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00FFCC"/>
                    </a:solidFill>
                  </a:tcPr>
                </a:tc>
                <a:tc>
                  <a:txBody>
                    <a:bodyPr/>
                    <a:lstStyle/>
                    <a:p>
                      <a:pPr algn="ctr">
                        <a:buNone/>
                      </a:pPr>
                      <a:r>
                        <a:rPr lang="nl-BE" sz="1600" b="1" dirty="0">
                          <a:effectLst/>
                          <a:latin typeface="Geneva"/>
                        </a:rPr>
                        <a:t>Verslag</a:t>
                      </a:r>
                    </a:p>
                    <a:p>
                      <a:pPr algn="ctr">
                        <a:buNone/>
                      </a:pPr>
                      <a:r>
                        <a:rPr lang="nl-BE" sz="1600" b="1" dirty="0">
                          <a:effectLst/>
                          <a:latin typeface="Geneva"/>
                        </a:rPr>
                        <a:t>Rapport</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00FFCC"/>
                    </a:solidFill>
                  </a:tcPr>
                </a:tc>
                <a:extLst>
                  <a:ext uri="{0D108BD9-81ED-4DB2-BD59-A6C34878D82A}">
                    <a16:rowId xmlns:a16="http://schemas.microsoft.com/office/drawing/2014/main" val="1860653720"/>
                  </a:ext>
                </a:extLst>
              </a:tr>
              <a:tr h="340924">
                <a:tc>
                  <a:txBody>
                    <a:bodyPr/>
                    <a:lstStyle/>
                    <a:p>
                      <a:pPr algn="ctr"/>
                      <a:r>
                        <a:rPr lang="nl-BE" sz="1600">
                          <a:effectLst/>
                        </a:rPr>
                        <a:t>08/09/2025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600">
                          <a:effectLst/>
                        </a:rPr>
                        <a:t>DG H&amp;WB</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600" dirty="0">
                          <a:effectLst/>
                        </a:rPr>
                        <a:t> </a:t>
                      </a:r>
                      <a:r>
                        <a:rPr lang="nl-BE" sz="1600" dirty="0" err="1">
                          <a:effectLst/>
                        </a:rPr>
                        <a:t>Lt</a:t>
                      </a:r>
                      <a:r>
                        <a:rPr lang="nl-BE" sz="1600" dirty="0">
                          <a:effectLst/>
                        </a:rPr>
                        <a:t> VAN TIEGHEM S.</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600" dirty="0">
                          <a:effectLst/>
                        </a:rPr>
                        <a:t>1MC DEPPÉ 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pPr algn="ctr"/>
                      <a:r>
                        <a:rPr lang="nl-BE" sz="1600" dirty="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extLst>
                  <a:ext uri="{0D108BD9-81ED-4DB2-BD59-A6C34878D82A}">
                    <a16:rowId xmlns:a16="http://schemas.microsoft.com/office/drawing/2014/main" val="3580667062"/>
                  </a:ext>
                </a:extLst>
              </a:tr>
              <a:tr h="293224">
                <a:tc>
                  <a:txBody>
                    <a:bodyPr/>
                    <a:lstStyle/>
                    <a:p>
                      <a:pPr algn="ctr"/>
                      <a:r>
                        <a:rPr lang="nl-BE" sz="1600">
                          <a:effectLst/>
                        </a:rPr>
                        <a:t>25/09/2025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600">
                          <a:effectLst/>
                        </a:rPr>
                        <a:t>COMOPSAIR</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600">
                          <a:effectLst/>
                        </a:rPr>
                        <a:t>1Sgt EYCKMANS D.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600">
                          <a:effectLst/>
                        </a:rPr>
                        <a:t>1MC DEPPÉ T. .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60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extLst>
                  <a:ext uri="{0D108BD9-81ED-4DB2-BD59-A6C34878D82A}">
                    <a16:rowId xmlns:a16="http://schemas.microsoft.com/office/drawing/2014/main" val="737978940"/>
                  </a:ext>
                </a:extLst>
              </a:tr>
              <a:tr h="293224">
                <a:tc>
                  <a:txBody>
                    <a:bodyPr/>
                    <a:lstStyle/>
                    <a:p>
                      <a:pPr algn="ctr"/>
                      <a:r>
                        <a:rPr lang="nl-BE" sz="1600">
                          <a:effectLst/>
                        </a:rPr>
                        <a:t>01/10/2025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600">
                          <a:effectLst/>
                        </a:rPr>
                        <a:t>ACOS R&amp;O</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600">
                          <a:effectLst/>
                        </a:rPr>
                        <a:t> AdjtMaj MOYEN C.</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600">
                          <a:effectLst/>
                        </a:rPr>
                        <a:t>1MC DEPPÉ 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60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extLst>
                  <a:ext uri="{0D108BD9-81ED-4DB2-BD59-A6C34878D82A}">
                    <a16:rowId xmlns:a16="http://schemas.microsoft.com/office/drawing/2014/main" val="2460118060"/>
                  </a:ext>
                </a:extLst>
              </a:tr>
              <a:tr h="258824">
                <a:tc>
                  <a:txBody>
                    <a:bodyPr/>
                    <a:lstStyle/>
                    <a:p>
                      <a:pPr algn="ctr"/>
                      <a:r>
                        <a:rPr lang="nl-BE" sz="1600">
                          <a:effectLst/>
                        </a:rPr>
                        <a:t>07/10/2025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600">
                          <a:effectLst/>
                        </a:rPr>
                        <a:t>DG Jur</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600">
                          <a:effectLst/>
                        </a:rPr>
                        <a:t>Mevr. SERRANO J.</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600">
                          <a:effectLst/>
                        </a:rPr>
                        <a:t>1MC DEPPÉ 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600" dirty="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6754280"/>
                  </a:ext>
                </a:extLst>
              </a:tr>
              <a:tr h="293224">
                <a:tc>
                  <a:txBody>
                    <a:bodyPr/>
                    <a:lstStyle/>
                    <a:p>
                      <a:pPr algn="ctr"/>
                      <a:r>
                        <a:rPr lang="nl-BE" sz="1600">
                          <a:effectLst/>
                        </a:rPr>
                        <a:t>16/10/2025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en-US" sz="1600">
                          <a:effectLst/>
                        </a:rPr>
                        <a:t>DG MR (Mgt - MR B)</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600">
                          <a:effectLst/>
                        </a:rPr>
                        <a:t> Dhr. PHAN VAN T.</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600">
                          <a:effectLst/>
                        </a:rPr>
                        <a:t>Adjt CHOUBANE</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60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259670295"/>
                  </a:ext>
                </a:extLst>
              </a:tr>
              <a:tr h="293224">
                <a:tc>
                  <a:txBody>
                    <a:bodyPr/>
                    <a:lstStyle/>
                    <a:p>
                      <a:pPr algn="ctr"/>
                      <a:r>
                        <a:rPr lang="nl-BE" sz="1600">
                          <a:effectLst/>
                        </a:rPr>
                        <a:t>21/10/2025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600">
                          <a:effectLst/>
                        </a:rPr>
                        <a:t>DG StratCom</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600" dirty="0">
                          <a:effectLst/>
                        </a:rPr>
                        <a:t> </a:t>
                      </a:r>
                      <a:r>
                        <a:rPr lang="nl-BE" sz="1600" dirty="0" err="1">
                          <a:effectLst/>
                        </a:rPr>
                        <a:t>Maj</a:t>
                      </a:r>
                      <a:r>
                        <a:rPr lang="nl-BE" sz="1600" dirty="0">
                          <a:effectLst/>
                        </a:rPr>
                        <a:t> VAN SOEY J-P</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600">
                          <a:effectLst/>
                        </a:rPr>
                        <a:t>1MC DEPPÉ T.</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600" dirty="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extLst>
                  <a:ext uri="{0D108BD9-81ED-4DB2-BD59-A6C34878D82A}">
                    <a16:rowId xmlns:a16="http://schemas.microsoft.com/office/drawing/2014/main" val="2608510768"/>
                  </a:ext>
                </a:extLst>
              </a:tr>
              <a:tr h="499003">
                <a:tc>
                  <a:txBody>
                    <a:bodyPr/>
                    <a:lstStyle/>
                    <a:p>
                      <a:pPr algn="ctr"/>
                      <a:r>
                        <a:rPr lang="nl-BE" sz="1600">
                          <a:effectLst/>
                        </a:rPr>
                        <a:t>22/10/2025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600">
                          <a:effectLst/>
                        </a:rPr>
                        <a:t>Kab CHOD</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600">
                          <a:effectLst/>
                        </a:rPr>
                        <a:t>Adjt GORIS C. </a:t>
                      </a:r>
                      <a:br>
                        <a:rPr lang="nl-BE" sz="1600">
                          <a:effectLst/>
                        </a:rPr>
                      </a:br>
                      <a:r>
                        <a:rPr lang="nl-BE" sz="1600">
                          <a:effectLst/>
                        </a:rPr>
                        <a:t>Blok 1, Lok B603</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600">
                          <a:effectLst/>
                        </a:rPr>
                        <a:t>1MC DEPPÉ T.</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600" dirty="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extLst>
                  <a:ext uri="{0D108BD9-81ED-4DB2-BD59-A6C34878D82A}">
                    <a16:rowId xmlns:a16="http://schemas.microsoft.com/office/drawing/2014/main" val="4219467901"/>
                  </a:ext>
                </a:extLst>
              </a:tr>
              <a:tr h="739182">
                <a:tc>
                  <a:txBody>
                    <a:bodyPr/>
                    <a:lstStyle/>
                    <a:p>
                      <a:pPr algn="ctr"/>
                      <a:r>
                        <a:rPr lang="nl-BE" sz="1600">
                          <a:effectLst/>
                        </a:rPr>
                        <a:t>05/11/2025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600">
                          <a:effectLst/>
                        </a:rPr>
                        <a:t>Belgian Army Staff (COMOPSLAND)</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600">
                          <a:effectLst/>
                        </a:rPr>
                        <a:t> AdjtChef THOMAS F.</a:t>
                      </a:r>
                      <a:br>
                        <a:rPr lang="nl-BE" sz="1600">
                          <a:effectLst/>
                        </a:rPr>
                      </a:br>
                      <a:r>
                        <a:rPr lang="nl-BE" sz="1600">
                          <a:effectLst/>
                        </a:rPr>
                        <a:t>om 10:00 Hr</a:t>
                      </a:r>
                      <a:br>
                        <a:rPr lang="nl-BE" sz="1600">
                          <a:effectLst/>
                        </a:rPr>
                      </a:br>
                      <a:r>
                        <a:rPr lang="nl-BE" sz="1600">
                          <a:effectLst/>
                        </a:rPr>
                        <a:t>Blok 1, B432 - Cafetaria</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600">
                          <a:effectLst/>
                        </a:rPr>
                        <a:t>1MC DEPPÉ 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pPr algn="ctr"/>
                      <a:r>
                        <a:rPr lang="nl-BE" sz="1600" dirty="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extLst>
                  <a:ext uri="{0D108BD9-81ED-4DB2-BD59-A6C34878D82A}">
                    <a16:rowId xmlns:a16="http://schemas.microsoft.com/office/drawing/2014/main" val="3152917828"/>
                  </a:ext>
                </a:extLst>
              </a:tr>
              <a:tr h="499003">
                <a:tc>
                  <a:txBody>
                    <a:bodyPr/>
                    <a:lstStyle/>
                    <a:p>
                      <a:pPr algn="ctr"/>
                      <a:r>
                        <a:rPr lang="nl-BE" sz="1600">
                          <a:effectLst/>
                        </a:rPr>
                        <a:t>19/11/2025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600">
                          <a:effectLst/>
                        </a:rPr>
                        <a:t>Bn HK DefStaff KKE</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600" dirty="0">
                          <a:effectLst/>
                        </a:rPr>
                        <a:t>1Sgt SERRA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600">
                          <a:effectLst/>
                        </a:rPr>
                        <a:t>Adjt CHOUBANE</a:t>
                      </a:r>
                      <a:br>
                        <a:rPr lang="nl-BE" sz="1600">
                          <a:effectLst/>
                        </a:rPr>
                      </a:br>
                      <a:r>
                        <a:rPr lang="nl-BE" sz="1600">
                          <a:effectLst/>
                        </a:rPr>
                        <a:t>checklist</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600" dirty="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0533537"/>
                  </a:ext>
                </a:extLst>
              </a:tr>
              <a:tr h="499003">
                <a:tc>
                  <a:txBody>
                    <a:bodyPr/>
                    <a:lstStyle/>
                    <a:p>
                      <a:pPr algn="ctr"/>
                      <a:r>
                        <a:rPr lang="nl-BE" sz="1600">
                          <a:effectLst/>
                        </a:rPr>
                        <a:t>20/11/2025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600">
                          <a:effectLst/>
                        </a:rPr>
                        <a:t>Bn HK DefStaf KKE</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600" dirty="0">
                          <a:effectLst/>
                        </a:rPr>
                        <a:t>1Sgt SERRA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600">
                          <a:effectLst/>
                        </a:rPr>
                        <a:t>1MC DEPPÉ T. </a:t>
                      </a:r>
                      <a:br>
                        <a:rPr lang="nl-BE" sz="1600">
                          <a:effectLst/>
                        </a:rPr>
                      </a:br>
                      <a:r>
                        <a:rPr lang="nl-BE" sz="1600">
                          <a:effectLst/>
                        </a:rPr>
                        <a:t>rondgang</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60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94279735"/>
                  </a:ext>
                </a:extLst>
              </a:tr>
              <a:tr h="499003">
                <a:tc>
                  <a:txBody>
                    <a:bodyPr/>
                    <a:lstStyle/>
                    <a:p>
                      <a:pPr algn="ctr"/>
                      <a:r>
                        <a:rPr lang="nl-BE" sz="1600">
                          <a:effectLst/>
                        </a:rPr>
                        <a:t>21/11/2025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600">
                          <a:effectLst/>
                        </a:rPr>
                        <a:t>Bn HK DefStaf KKE</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600">
                          <a:effectLst/>
                        </a:rPr>
                        <a:t>1Sgt SERRA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600">
                          <a:effectLst/>
                        </a:rPr>
                        <a:t>1MC DEPPÉ T. </a:t>
                      </a:r>
                      <a:br>
                        <a:rPr lang="nl-BE" sz="1600">
                          <a:effectLst/>
                        </a:rPr>
                      </a:br>
                      <a:r>
                        <a:rPr lang="nl-BE" sz="1600">
                          <a:effectLst/>
                        </a:rPr>
                        <a:t>rondgang</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nl-BE" sz="1600" dirty="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332411912"/>
                  </a:ext>
                </a:extLst>
              </a:tr>
              <a:tr h="293224">
                <a:tc>
                  <a:txBody>
                    <a:bodyPr/>
                    <a:lstStyle/>
                    <a:p>
                      <a:pPr algn="ctr"/>
                      <a:r>
                        <a:rPr lang="nl-BE" sz="1600">
                          <a:effectLst/>
                        </a:rPr>
                        <a:t>02/12/2025</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ABF31"/>
                    </a:solidFill>
                  </a:tcPr>
                </a:tc>
                <a:tc>
                  <a:txBody>
                    <a:bodyPr/>
                    <a:lstStyle/>
                    <a:p>
                      <a:pPr algn="ctr"/>
                      <a:r>
                        <a:rPr lang="nl-BE" sz="1600">
                          <a:effectLst/>
                        </a:rPr>
                        <a:t>IG - ILE</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ABF31"/>
                    </a:solidFill>
                  </a:tcPr>
                </a:tc>
                <a:tc>
                  <a:txBody>
                    <a:bodyPr/>
                    <a:lstStyle/>
                    <a:p>
                      <a:pPr algn="ctr"/>
                      <a:r>
                        <a:rPr lang="nl-BE" sz="1600">
                          <a:effectLst/>
                        </a:rPr>
                        <a:t> Adjt Chef VAN LUCHENNE L.</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ABF31"/>
                    </a:solidFill>
                  </a:tcPr>
                </a:tc>
                <a:tc>
                  <a:txBody>
                    <a:bodyPr/>
                    <a:lstStyle/>
                    <a:p>
                      <a:pPr algn="ctr"/>
                      <a:r>
                        <a:rPr lang="nl-BE" sz="1600">
                          <a:effectLst/>
                        </a:rPr>
                        <a:t>1MC DEPPÉ 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ABF31"/>
                    </a:solidFill>
                  </a:tcPr>
                </a:tc>
                <a:tc>
                  <a:txBody>
                    <a:bodyPr/>
                    <a:lstStyle/>
                    <a:p>
                      <a:pPr algn="ctr"/>
                      <a:r>
                        <a:rPr lang="nl-BE" sz="1600" dirty="0">
                          <a:effectLst/>
                        </a:rPr>
                        <a:t> </a:t>
                      </a:r>
                    </a:p>
                  </a:txBody>
                  <a:tcPr marL="18931" marR="18931" marT="9465" marB="9465"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ABF31"/>
                    </a:solidFill>
                  </a:tcPr>
                </a:tc>
                <a:extLst>
                  <a:ext uri="{0D108BD9-81ED-4DB2-BD59-A6C34878D82A}">
                    <a16:rowId xmlns:a16="http://schemas.microsoft.com/office/drawing/2014/main" val="1366064727"/>
                  </a:ext>
                </a:extLst>
              </a:tr>
              <a:tr h="293224">
                <a:tc>
                  <a:txBody>
                    <a:bodyPr/>
                    <a:lstStyle/>
                    <a:p>
                      <a:pPr algn="ctr"/>
                      <a:r>
                        <a:rPr lang="nl-BE" sz="1600" dirty="0">
                          <a:effectLst/>
                        </a:rPr>
                        <a:t> </a:t>
                      </a:r>
                      <a:r>
                        <a:rPr lang="nl-BE" sz="1600" dirty="0">
                          <a:solidFill>
                            <a:srgbClr val="FF0000"/>
                          </a:solidFill>
                          <a:effectLst/>
                        </a:rPr>
                        <a:t>Datum gevraagd!!</a:t>
                      </a:r>
                    </a:p>
                  </a:txBody>
                  <a:tcPr marL="18931" marR="18931" marT="9465" marB="946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nl-BE" sz="1600" dirty="0">
                          <a:effectLst/>
                        </a:rPr>
                        <a:t>ACOS IS</a:t>
                      </a:r>
                    </a:p>
                  </a:txBody>
                  <a:tcPr marL="18931" marR="18931" marT="9465" marB="946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nl-BE" sz="1600" dirty="0">
                          <a:effectLst/>
                        </a:rPr>
                        <a:t> </a:t>
                      </a:r>
                    </a:p>
                  </a:txBody>
                  <a:tcPr marL="18931" marR="18931" marT="9465" marB="946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nl-BE" sz="1600" dirty="0" err="1">
                          <a:effectLst/>
                        </a:rPr>
                        <a:t>Adjt</a:t>
                      </a:r>
                      <a:r>
                        <a:rPr lang="nl-BE" sz="1600" dirty="0">
                          <a:effectLst/>
                        </a:rPr>
                        <a:t> CHOUBANE H.</a:t>
                      </a:r>
                    </a:p>
                  </a:txBody>
                  <a:tcPr marL="18931" marR="18931" marT="9465" marB="946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nl-BE" sz="1600" dirty="0">
                          <a:effectLst/>
                        </a:rPr>
                        <a:t> </a:t>
                      </a:r>
                    </a:p>
                  </a:txBody>
                  <a:tcPr marL="18931" marR="18931" marT="9465" marB="946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723571251"/>
                  </a:ext>
                </a:extLst>
              </a:tr>
              <a:tr h="0">
                <a:tc>
                  <a:txBody>
                    <a:bodyPr/>
                    <a:lstStyle/>
                    <a:p>
                      <a:r>
                        <a:rPr lang="nl-BE" sz="100" dirty="0">
                          <a:effectLst/>
                        </a:rPr>
                        <a:t> </a:t>
                      </a:r>
                    </a:p>
                  </a:txBody>
                  <a:tcPr marL="18931" marR="18931" marT="9465" marB="9465" anchor="ctr">
                    <a:lnL w="12700" cap="flat" cmpd="sng" algn="ctr">
                      <a:solidFill>
                        <a:srgbClr val="D095D7"/>
                      </a:solidFill>
                      <a:prstDash val="solid"/>
                      <a:round/>
                      <a:headEnd type="none" w="med" len="med"/>
                      <a:tailEnd type="none" w="med" len="med"/>
                    </a:lnL>
                    <a:lnR w="12700" cap="flat" cmpd="sng" algn="ctr">
                      <a:solidFill>
                        <a:srgbClr val="D095D7"/>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r>
                        <a:rPr lang="nl-BE" sz="100" dirty="0">
                          <a:effectLst/>
                        </a:rPr>
                        <a:t> </a:t>
                      </a:r>
                    </a:p>
                  </a:txBody>
                  <a:tcPr marL="18931" marR="18931" marT="9465" marB="9465" anchor="ctr">
                    <a:lnL w="12700" cap="flat" cmpd="sng" algn="ctr">
                      <a:solidFill>
                        <a:srgbClr val="D095D7"/>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6894D7"/>
                      </a:solidFill>
                      <a:prstDash val="solid"/>
                      <a:round/>
                      <a:headEnd type="none" w="med" len="med"/>
                      <a:tailEnd type="none" w="med" len="med"/>
                    </a:lnB>
                    <a:noFill/>
                  </a:tcPr>
                </a:tc>
                <a:tc>
                  <a:txBody>
                    <a:bodyPr/>
                    <a:lstStyle/>
                    <a:p>
                      <a:r>
                        <a:rPr lang="nl-BE" sz="100" dirty="0">
                          <a:effectLst/>
                        </a:rPr>
                        <a:t> </a:t>
                      </a:r>
                    </a:p>
                  </a:txBody>
                  <a:tcPr marL="18931" marR="18931" marT="9465" marB="946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l-BE" sz="100" dirty="0">
                          <a:effectLst/>
                        </a:rPr>
                        <a:t> </a:t>
                      </a:r>
                    </a:p>
                  </a:txBody>
                  <a:tcPr marL="18931" marR="18931" marT="9465" marB="946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l-BE" sz="100" dirty="0">
                          <a:effectLst/>
                        </a:rPr>
                        <a:t> </a:t>
                      </a:r>
                    </a:p>
                  </a:txBody>
                  <a:tcPr marL="18931" marR="18931" marT="9465" marB="946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9704063"/>
                  </a:ext>
                </a:extLst>
              </a:tr>
              <a:tr h="258824">
                <a:tc>
                  <a:txBody>
                    <a:bodyPr/>
                    <a:lstStyle/>
                    <a:p>
                      <a:r>
                        <a:rPr lang="nl-BE" sz="1600">
                          <a:effectLst/>
                        </a:rPr>
                        <a:t> </a:t>
                      </a:r>
                    </a:p>
                  </a:txBody>
                  <a:tcPr marL="18931" marR="18931" marT="9465" marB="9465" anchor="ctr">
                    <a:lnL w="7620" cap="flat" cmpd="sng" algn="ctr">
                      <a:solidFill>
                        <a:srgbClr val="000000"/>
                      </a:solidFill>
                      <a:prstDash val="solid"/>
                      <a:round/>
                      <a:headEnd type="none" w="med" len="med"/>
                      <a:tailEnd type="none" w="med" len="med"/>
                    </a:lnL>
                    <a:lnR w="12700" cap="flat" cmpd="sng" algn="ctr">
                      <a:solidFill>
                        <a:srgbClr val="6894D7"/>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l"/>
                      <a:r>
                        <a:rPr lang="nl-BE" sz="1600" dirty="0">
                          <a:effectLst/>
                        </a:rPr>
                        <a:t>Gepland - </a:t>
                      </a:r>
                      <a:r>
                        <a:rPr lang="nl-BE" sz="1600" dirty="0" err="1">
                          <a:effectLst/>
                        </a:rPr>
                        <a:t>Planifié</a:t>
                      </a:r>
                      <a:endParaRPr lang="nl-BE" sz="1600" dirty="0">
                        <a:effectLst/>
                      </a:endParaRPr>
                    </a:p>
                  </a:txBody>
                  <a:tcPr marL="18931" marR="18931" marT="9465" marB="9465" anchor="ctr">
                    <a:lnL w="12700" cap="flat" cmpd="sng" algn="ctr">
                      <a:solidFill>
                        <a:srgbClr val="6894D7"/>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6894D7"/>
                      </a:solidFill>
                      <a:prstDash val="solid"/>
                      <a:round/>
                      <a:headEnd type="none" w="med" len="med"/>
                      <a:tailEnd type="none" w="med" len="med"/>
                    </a:lnT>
                    <a:lnB w="12700" cap="flat" cmpd="sng" algn="ctr">
                      <a:solidFill>
                        <a:srgbClr val="6894D7"/>
                      </a:solidFill>
                      <a:prstDash val="solid"/>
                      <a:round/>
                      <a:headEnd type="none" w="med" len="med"/>
                      <a:tailEnd type="none" w="med" len="med"/>
                    </a:lnB>
                    <a:solidFill>
                      <a:srgbClr val="FFFFFF"/>
                    </a:solidFill>
                  </a:tcPr>
                </a:tc>
                <a:tc>
                  <a:txBody>
                    <a:bodyPr/>
                    <a:lstStyle/>
                    <a:p>
                      <a:r>
                        <a:rPr lang="nl-BE" sz="1600" dirty="0">
                          <a:effectLst/>
                        </a:rPr>
                        <a:t> </a:t>
                      </a:r>
                    </a:p>
                  </a:txBody>
                  <a:tcPr marL="18931" marR="18931" marT="9465" marB="946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l-BE" sz="1600" dirty="0">
                          <a:effectLst/>
                        </a:rPr>
                        <a:t> </a:t>
                      </a:r>
                    </a:p>
                  </a:txBody>
                  <a:tcPr marL="18931" marR="18931" marT="9465" marB="946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l-BE" sz="1600" dirty="0">
                          <a:effectLst/>
                        </a:rPr>
                        <a:t> </a:t>
                      </a:r>
                    </a:p>
                  </a:txBody>
                  <a:tcPr marL="18931" marR="18931" marT="9465" marB="946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5266890"/>
                  </a:ext>
                </a:extLst>
              </a:tr>
              <a:tr h="293224">
                <a:tc>
                  <a:txBody>
                    <a:bodyPr/>
                    <a:lstStyle/>
                    <a:p>
                      <a:r>
                        <a:rPr lang="nl-BE" sz="1600">
                          <a:effectLst/>
                        </a:rPr>
                        <a:t>  </a:t>
                      </a:r>
                    </a:p>
                  </a:txBody>
                  <a:tcPr marL="18931" marR="18931" marT="9465" marB="9465" anchor="ctr">
                    <a:lnL w="7620" cap="flat" cmpd="sng" algn="ctr">
                      <a:solidFill>
                        <a:srgbClr val="000000"/>
                      </a:solidFill>
                      <a:prstDash val="solid"/>
                      <a:round/>
                      <a:headEnd type="none" w="med" len="med"/>
                      <a:tailEnd type="none" w="med" len="med"/>
                    </a:lnL>
                    <a:lnR w="12700" cap="flat" cmpd="sng" algn="ctr">
                      <a:solidFill>
                        <a:srgbClr val="6894D7"/>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6ABF31"/>
                    </a:solidFill>
                  </a:tcPr>
                </a:tc>
                <a:tc>
                  <a:txBody>
                    <a:bodyPr/>
                    <a:lstStyle/>
                    <a:p>
                      <a:r>
                        <a:rPr lang="nl-BE" sz="1600">
                          <a:effectLst/>
                        </a:rPr>
                        <a:t>Bevestigd - Confirmé</a:t>
                      </a:r>
                    </a:p>
                  </a:txBody>
                  <a:tcPr marL="18931" marR="18931" marT="9465" marB="9465" anchor="ctr">
                    <a:lnL w="12700" cap="flat" cmpd="sng" algn="ctr">
                      <a:solidFill>
                        <a:srgbClr val="6894D7"/>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6894D7"/>
                      </a:solidFill>
                      <a:prstDash val="solid"/>
                      <a:round/>
                      <a:headEnd type="none" w="med" len="med"/>
                      <a:tailEnd type="none" w="med" len="med"/>
                    </a:lnT>
                    <a:lnB w="12700" cap="flat" cmpd="sng" algn="ctr">
                      <a:solidFill>
                        <a:srgbClr val="7095D7"/>
                      </a:solidFill>
                      <a:prstDash val="solid"/>
                      <a:round/>
                      <a:headEnd type="none" w="med" len="med"/>
                      <a:tailEnd type="none" w="med" len="med"/>
                    </a:lnB>
                    <a:solidFill>
                      <a:srgbClr val="FFFFFF"/>
                    </a:solidFill>
                  </a:tcPr>
                </a:tc>
                <a:tc>
                  <a:txBody>
                    <a:bodyPr/>
                    <a:lstStyle/>
                    <a:p>
                      <a:r>
                        <a:rPr lang="nl-BE" sz="1600" dirty="0">
                          <a:effectLst/>
                        </a:rPr>
                        <a:t> </a:t>
                      </a:r>
                    </a:p>
                  </a:txBody>
                  <a:tcPr marL="18931" marR="18931" marT="9465" marB="946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l-BE" sz="1600" dirty="0">
                          <a:effectLst/>
                        </a:rPr>
                        <a:t> </a:t>
                      </a:r>
                    </a:p>
                  </a:txBody>
                  <a:tcPr marL="18931" marR="18931" marT="9465" marB="946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l-BE" sz="1600" dirty="0">
                          <a:effectLst/>
                        </a:rPr>
                        <a:t> </a:t>
                      </a:r>
                    </a:p>
                  </a:txBody>
                  <a:tcPr marL="18931" marR="18931" marT="9465" marB="946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9922257"/>
                  </a:ext>
                </a:extLst>
              </a:tr>
              <a:tr h="293224">
                <a:tc>
                  <a:txBody>
                    <a:bodyPr/>
                    <a:lstStyle/>
                    <a:p>
                      <a:r>
                        <a:rPr lang="nl-BE" sz="1600">
                          <a:effectLst/>
                        </a:rPr>
                        <a:t> </a:t>
                      </a:r>
                    </a:p>
                  </a:txBody>
                  <a:tcPr marL="18931" marR="18931" marT="9465" marB="9465" anchor="ctr">
                    <a:lnL w="7620" cap="flat" cmpd="sng" algn="ctr">
                      <a:solidFill>
                        <a:srgbClr val="000000"/>
                      </a:solidFill>
                      <a:prstDash val="solid"/>
                      <a:round/>
                      <a:headEnd type="none" w="med" len="med"/>
                      <a:tailEnd type="none" w="med" len="med"/>
                    </a:lnL>
                    <a:lnR w="12700" cap="flat" cmpd="sng" algn="ctr">
                      <a:solidFill>
                        <a:srgbClr val="7095D7"/>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6C514"/>
                    </a:solidFill>
                  </a:tcPr>
                </a:tc>
                <a:tc>
                  <a:txBody>
                    <a:bodyPr/>
                    <a:lstStyle/>
                    <a:p>
                      <a:r>
                        <a:rPr lang="nl-BE" sz="1600">
                          <a:effectLst/>
                        </a:rPr>
                        <a:t>Uitgevoerd - Effectuée</a:t>
                      </a:r>
                    </a:p>
                  </a:txBody>
                  <a:tcPr marL="18931" marR="18931" marT="9465" marB="9465" anchor="ctr">
                    <a:lnL w="12700" cap="flat" cmpd="sng" algn="ctr">
                      <a:solidFill>
                        <a:srgbClr val="7095D7"/>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7095D7"/>
                      </a:solidFill>
                      <a:prstDash val="solid"/>
                      <a:round/>
                      <a:headEnd type="none" w="med" len="med"/>
                      <a:tailEnd type="none" w="med" len="med"/>
                    </a:lnT>
                    <a:lnB w="12700" cap="flat" cmpd="sng" algn="ctr">
                      <a:solidFill>
                        <a:srgbClr val="D095D7"/>
                      </a:solidFill>
                      <a:prstDash val="solid"/>
                      <a:round/>
                      <a:headEnd type="none" w="med" len="med"/>
                      <a:tailEnd type="none" w="med" len="med"/>
                    </a:lnB>
                    <a:solidFill>
                      <a:srgbClr val="FFFFFF"/>
                    </a:solidFill>
                  </a:tcPr>
                </a:tc>
                <a:tc>
                  <a:txBody>
                    <a:bodyPr/>
                    <a:lstStyle/>
                    <a:p>
                      <a:r>
                        <a:rPr lang="nl-BE" sz="1600">
                          <a:effectLst/>
                        </a:rPr>
                        <a:t> </a:t>
                      </a:r>
                    </a:p>
                  </a:txBody>
                  <a:tcPr marL="18931" marR="18931" marT="9465" marB="946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l-BE" sz="1600" dirty="0">
                          <a:effectLst/>
                        </a:rPr>
                        <a:t> </a:t>
                      </a:r>
                    </a:p>
                  </a:txBody>
                  <a:tcPr marL="18931" marR="18931" marT="9465" marB="946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l-BE" sz="1600" dirty="0">
                          <a:effectLst/>
                        </a:rPr>
                        <a:t> </a:t>
                      </a:r>
                    </a:p>
                  </a:txBody>
                  <a:tcPr marL="18931" marR="18931" marT="9465" marB="946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9674897"/>
                  </a:ext>
                </a:extLst>
              </a:tr>
              <a:tr h="293224">
                <a:tc>
                  <a:txBody>
                    <a:bodyPr/>
                    <a:lstStyle/>
                    <a:p>
                      <a:r>
                        <a:rPr lang="nl-BE" sz="1600">
                          <a:effectLst/>
                        </a:rPr>
                        <a:t> </a:t>
                      </a:r>
                    </a:p>
                  </a:txBody>
                  <a:tcPr marL="18931" marR="18931" marT="9465" marB="9465" anchor="ctr">
                    <a:lnL w="7620" cap="flat" cmpd="sng" algn="ctr">
                      <a:solidFill>
                        <a:srgbClr val="000000"/>
                      </a:solidFill>
                      <a:prstDash val="solid"/>
                      <a:round/>
                      <a:headEnd type="none" w="med" len="med"/>
                      <a:tailEnd type="none" w="med" len="med"/>
                    </a:lnL>
                    <a:lnR w="12700" cap="flat" cmpd="sng" algn="ctr">
                      <a:solidFill>
                        <a:srgbClr val="D095D7"/>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F0606"/>
                    </a:solidFill>
                  </a:tcPr>
                </a:tc>
                <a:tc>
                  <a:txBody>
                    <a:bodyPr/>
                    <a:lstStyle/>
                    <a:p>
                      <a:r>
                        <a:rPr lang="nl-BE" sz="1600">
                          <a:effectLst/>
                        </a:rPr>
                        <a:t>Geannuleerd - Annulé</a:t>
                      </a:r>
                    </a:p>
                  </a:txBody>
                  <a:tcPr marL="18931" marR="18931" marT="9465" marB="9465" anchor="ctr">
                    <a:lnL w="12700" cap="flat" cmpd="sng" algn="ctr">
                      <a:solidFill>
                        <a:srgbClr val="D095D7"/>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095D7"/>
                      </a:solidFill>
                      <a:prstDash val="solid"/>
                      <a:round/>
                      <a:headEnd type="none" w="med" len="med"/>
                      <a:tailEnd type="none" w="med" len="med"/>
                    </a:lnT>
                    <a:lnB w="12700" cap="flat" cmpd="sng" algn="ctr">
                      <a:solidFill>
                        <a:srgbClr val="D095D7"/>
                      </a:solidFill>
                      <a:prstDash val="solid"/>
                      <a:round/>
                      <a:headEnd type="none" w="med" len="med"/>
                      <a:tailEnd type="none" w="med" len="med"/>
                    </a:lnB>
                    <a:solidFill>
                      <a:srgbClr val="FFFFFF"/>
                    </a:solidFill>
                  </a:tcPr>
                </a:tc>
                <a:tc>
                  <a:txBody>
                    <a:bodyPr/>
                    <a:lstStyle/>
                    <a:p>
                      <a:r>
                        <a:rPr lang="nl-BE" sz="1600">
                          <a:effectLst/>
                        </a:rPr>
                        <a:t> </a:t>
                      </a:r>
                    </a:p>
                  </a:txBody>
                  <a:tcPr marL="18931" marR="18931" marT="9465" marB="946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nl-BE" sz="1600" dirty="0">
                          <a:effectLst/>
                        </a:rPr>
                        <a:t> </a:t>
                      </a:r>
                    </a:p>
                  </a:txBody>
                  <a:tcPr marL="18931" marR="18931" marT="9465" marB="946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nl-BE" sz="1600" dirty="0"/>
                    </a:p>
                  </a:txBody>
                  <a:tcPr marL="18931" marR="18931" marT="9465" marB="9465">
                    <a:lnL w="12700" cap="flat" cmpd="sng" algn="ctr">
                      <a:noFill/>
                      <a:prstDash val="solid"/>
                      <a:round/>
                      <a:headEnd type="none" w="med" len="med"/>
                      <a:tailEnd type="none" w="med" len="med"/>
                    </a:lnL>
                    <a:lnR w="12700" cmpd="sng">
                      <a:noFill/>
                      <a:prstDash val="solid"/>
                    </a:lnR>
                    <a:lnT w="12700" cap="flat" cmpd="sng" algn="ctr">
                      <a:noFill/>
                      <a:prstDash val="solid"/>
                      <a:round/>
                      <a:headEnd type="none" w="med" len="med"/>
                      <a:tailEnd type="none" w="med" len="med"/>
                    </a:lnT>
                    <a:lnB w="12700" cmpd="sng">
                      <a:no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942537960"/>
                  </a:ext>
                </a:extLst>
              </a:tr>
            </a:tbl>
          </a:graphicData>
        </a:graphic>
      </p:graphicFrame>
    </p:spTree>
    <p:extLst>
      <p:ext uri="{BB962C8B-B14F-4D97-AF65-F5344CB8AC3E}">
        <p14:creationId xmlns:p14="http://schemas.microsoft.com/office/powerpoint/2010/main" val="38611382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p:txBody>
          <a:bodyPr/>
          <a:lstStyle/>
          <a:p>
            <a:r>
              <a:rPr lang="nl-BE" dirty="0"/>
              <a:t>LDPBW 08</a:t>
            </a:r>
          </a:p>
        </p:txBody>
      </p:sp>
    </p:spTree>
    <p:extLst>
      <p:ext uri="{BB962C8B-B14F-4D97-AF65-F5344CB8AC3E}">
        <p14:creationId xmlns:p14="http://schemas.microsoft.com/office/powerpoint/2010/main" val="41833181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374654" y="54746"/>
            <a:ext cx="10126157" cy="769441"/>
          </a:xfrm>
        </p:spPr>
        <p:txBody>
          <a:bodyPr/>
          <a:lstStyle/>
          <a:p>
            <a:pPr algn="ctr"/>
            <a:r>
              <a:rPr lang="nl-BE" sz="4400" dirty="0"/>
              <a:t>Preventieadviseurs LDPBW 08</a:t>
            </a:r>
          </a:p>
        </p:txBody>
      </p:sp>
      <p:pic>
        <p:nvPicPr>
          <p:cNvPr id="5" name="Picture 4"/>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729947" y="5108838"/>
            <a:ext cx="1219183" cy="1219183"/>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2541621094"/>
              </p:ext>
            </p:extLst>
          </p:nvPr>
        </p:nvGraphicFramePr>
        <p:xfrm>
          <a:off x="0" y="824186"/>
          <a:ext cx="12192001" cy="6033814"/>
        </p:xfrm>
        <a:graphic>
          <a:graphicData uri="http://schemas.openxmlformats.org/drawingml/2006/table">
            <a:tbl>
              <a:tblPr>
                <a:effectLst>
                  <a:outerShdw blurRad="50800" dist="152400" dir="2700000" algn="tl" rotWithShape="0">
                    <a:prstClr val="black">
                      <a:alpha val="40000"/>
                    </a:prstClr>
                  </a:outerShdw>
                </a:effectLst>
              </a:tblPr>
              <a:tblGrid>
                <a:gridCol w="2212769">
                  <a:extLst>
                    <a:ext uri="{9D8B030D-6E8A-4147-A177-3AD203B41FA5}">
                      <a16:colId xmlns:a16="http://schemas.microsoft.com/office/drawing/2014/main" val="943359324"/>
                    </a:ext>
                  </a:extLst>
                </a:gridCol>
                <a:gridCol w="1838531">
                  <a:extLst>
                    <a:ext uri="{9D8B030D-6E8A-4147-A177-3AD203B41FA5}">
                      <a16:colId xmlns:a16="http://schemas.microsoft.com/office/drawing/2014/main" val="2590624654"/>
                    </a:ext>
                  </a:extLst>
                </a:gridCol>
                <a:gridCol w="3117850">
                  <a:extLst>
                    <a:ext uri="{9D8B030D-6E8A-4147-A177-3AD203B41FA5}">
                      <a16:colId xmlns:a16="http://schemas.microsoft.com/office/drawing/2014/main" val="150051768"/>
                    </a:ext>
                  </a:extLst>
                </a:gridCol>
                <a:gridCol w="5022851">
                  <a:extLst>
                    <a:ext uri="{9D8B030D-6E8A-4147-A177-3AD203B41FA5}">
                      <a16:colId xmlns:a16="http://schemas.microsoft.com/office/drawing/2014/main" val="4078936017"/>
                    </a:ext>
                  </a:extLst>
                </a:gridCol>
              </a:tblGrid>
              <a:tr h="1698000">
                <a:tc>
                  <a:txBody>
                    <a:bodyPr/>
                    <a:lstStyle/>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a:r>
                        <a:rPr lang="nl-BE" sz="1700" dirty="0">
                          <a:solidFill>
                            <a:schemeClr val="tx1"/>
                          </a:solidFill>
                          <a:effectLst/>
                          <a:hlinkClick r:id="rId4">
                            <a:extLst>
                              <a:ext uri="{A12FA001-AC4F-418D-AE19-62706E023703}">
                                <ahyp:hlinkClr xmlns:ahyp="http://schemas.microsoft.com/office/drawing/2018/hyperlinkcolor" val="tx"/>
                              </a:ext>
                            </a:extLst>
                          </a:hlinkClick>
                        </a:rPr>
                        <a:t>+3224417019</a:t>
                      </a:r>
                      <a:endParaRPr lang="nl-BE" sz="1700" dirty="0">
                        <a:solidFill>
                          <a:schemeClr val="tx1"/>
                        </a:solidFill>
                        <a:effectLst/>
                      </a:endParaRPr>
                    </a:p>
                    <a:p>
                      <a:pPr algn="ctr"/>
                      <a:endParaRPr lang="nl-BE" sz="1700" dirty="0">
                        <a:solidFill>
                          <a:schemeClr val="tx1"/>
                        </a:solidFill>
                        <a:effectLst/>
                      </a:endParaRPr>
                    </a:p>
                    <a:p>
                      <a:pPr algn="ctr"/>
                      <a:r>
                        <a:rPr lang="nl-BE" sz="1700" dirty="0">
                          <a:solidFill>
                            <a:schemeClr val="tx1"/>
                          </a:solidFill>
                          <a:effectLst/>
                        </a:rPr>
                        <a:t>GSM: 0474.86.04.31</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a:r>
                        <a:rPr lang="nl-BE" sz="1700" dirty="0">
                          <a:solidFill>
                            <a:schemeClr val="tx1"/>
                          </a:solidFill>
                          <a:effectLst/>
                          <a:hlinkClick r:id="rId5">
                            <a:extLst>
                              <a:ext uri="{A12FA001-AC4F-418D-AE19-62706E023703}">
                                <ahyp:hlinkClr xmlns:ahyp="http://schemas.microsoft.com/office/drawing/2018/hyperlinkcolor" val="tx"/>
                              </a:ext>
                            </a:extLst>
                          </a:hlinkClick>
                        </a:rPr>
                        <a:t>Housene.Choubane@mil.be</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tc>
                  <a:txBody>
                    <a:bodyPr/>
                    <a:lstStyle/>
                    <a:p>
                      <a:pPr marL="1701800" indent="0" algn="l"/>
                      <a:r>
                        <a:rPr lang="nl-BE" sz="1700" dirty="0">
                          <a:solidFill>
                            <a:schemeClr val="tx1"/>
                          </a:solidFill>
                        </a:rPr>
                        <a:t>- </a:t>
                      </a:r>
                      <a:r>
                        <a:rPr lang="nl-BE" sz="1700" dirty="0" err="1">
                          <a:solidFill>
                            <a:schemeClr val="tx1"/>
                          </a:solidFill>
                        </a:rPr>
                        <a:t>Abeidsveiligheid</a:t>
                      </a:r>
                      <a:br>
                        <a:rPr lang="nl-BE" sz="1700" dirty="0">
                          <a:solidFill>
                            <a:schemeClr val="tx1"/>
                          </a:solidFill>
                        </a:rPr>
                      </a:br>
                      <a:r>
                        <a:rPr lang="nl-BE" sz="1700" dirty="0">
                          <a:solidFill>
                            <a:schemeClr val="tx1"/>
                          </a:solidFill>
                        </a:rPr>
                        <a:t>- HACCP</a:t>
                      </a:r>
                      <a:br>
                        <a:rPr lang="nl-BE" sz="1700" dirty="0">
                          <a:solidFill>
                            <a:schemeClr val="tx1"/>
                          </a:solidFill>
                        </a:rPr>
                      </a:br>
                      <a:r>
                        <a:rPr lang="nl-BE" sz="1700" dirty="0">
                          <a:solidFill>
                            <a:schemeClr val="tx1"/>
                          </a:solidFill>
                        </a:rPr>
                        <a:t>- Interne noodplanning</a:t>
                      </a:r>
                      <a:br>
                        <a:rPr lang="nl-BE" sz="1700" dirty="0">
                          <a:solidFill>
                            <a:schemeClr val="tx1"/>
                          </a:solidFill>
                        </a:rPr>
                      </a:br>
                      <a:r>
                        <a:rPr lang="nl-BE" sz="1700" dirty="0">
                          <a:solidFill>
                            <a:schemeClr val="tx1"/>
                          </a:solidFill>
                        </a:rPr>
                        <a:t>- Milieuraadgever </a:t>
                      </a:r>
                      <a:r>
                        <a:rPr lang="nl-BE" sz="1700" dirty="0" err="1">
                          <a:solidFill>
                            <a:schemeClr val="tx1"/>
                          </a:solidFill>
                        </a:rPr>
                        <a:t>Def</a:t>
                      </a:r>
                      <a:br>
                        <a:rPr lang="nl-BE" sz="1700" dirty="0">
                          <a:solidFill>
                            <a:schemeClr val="tx1"/>
                          </a:solidFill>
                        </a:rPr>
                      </a:br>
                      <a:r>
                        <a:rPr lang="nl-BE" sz="1700" dirty="0">
                          <a:solidFill>
                            <a:schemeClr val="tx1"/>
                          </a:solidFill>
                        </a:rPr>
                        <a:t>- Ergonomie</a:t>
                      </a: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829117512"/>
                  </a:ext>
                </a:extLst>
              </a:tr>
              <a:tr h="1698000">
                <a:tc>
                  <a:txBody>
                    <a:bodyPr/>
                    <a:lstStyle/>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rgbClr val="FFFFFF"/>
                    </a:solidFill>
                  </a:tcPr>
                </a:tc>
                <a:tc gridSpan="2">
                  <a:txBody>
                    <a:bodyPr/>
                    <a:lstStyle/>
                    <a:p>
                      <a:pPr algn="ct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rgbClr val="FFFFFF"/>
                    </a:solidFill>
                  </a:tcPr>
                </a:tc>
                <a:tc hMerge="1">
                  <a:txBody>
                    <a:bodyPr/>
                    <a:lstStyle/>
                    <a:p>
                      <a:pPr algn="ct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rgbClr val="FFFFFF"/>
                    </a:solidFill>
                  </a:tcPr>
                </a:tc>
                <a:tc>
                  <a:txBody>
                    <a:bodyPr/>
                    <a:lstStyle/>
                    <a:p>
                      <a:pPr marL="1701800" indent="0" algn="l"/>
                      <a:r>
                        <a:rPr lang="nl-BE" sz="1700" dirty="0">
                          <a:solidFill>
                            <a:schemeClr val="tx1"/>
                          </a:solidFill>
                        </a:rPr>
                        <a:t>- Arbeidsveiligheid.</a:t>
                      </a: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588714593"/>
                  </a:ext>
                </a:extLst>
              </a:tr>
              <a:tr h="1698000">
                <a:tc>
                  <a:txBody>
                    <a:bodyPr/>
                    <a:lstStyle/>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a:r>
                        <a:rPr lang="nl-BE" sz="1800" b="0" i="0" kern="1200" dirty="0">
                          <a:solidFill>
                            <a:schemeClr val="tx1"/>
                          </a:solidFill>
                          <a:effectLst/>
                          <a:latin typeface="+mn-lt"/>
                          <a:ea typeface="+mn-ea"/>
                          <a:cs typeface="+mn-cs"/>
                          <a:hlinkClick r:id="rId6">
                            <a:extLst>
                              <a:ext uri="{A12FA001-AC4F-418D-AE19-62706E023703}">
                                <ahyp:hlinkClr xmlns:ahyp="http://schemas.microsoft.com/office/drawing/2018/hyperlinkcolor" val="tx"/>
                              </a:ext>
                            </a:extLst>
                          </a:hlinkClick>
                        </a:rPr>
                        <a:t>+3224422990</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a:r>
                        <a:rPr lang="nl-BE" sz="1800" b="0" i="0" kern="1200" dirty="0">
                          <a:solidFill>
                            <a:schemeClr val="tx1"/>
                          </a:solidFill>
                          <a:effectLst/>
                          <a:latin typeface="+mn-lt"/>
                          <a:ea typeface="+mn-ea"/>
                          <a:cs typeface="+mn-cs"/>
                          <a:hlinkClick r:id="rId7">
                            <a:extLst>
                              <a:ext uri="{A12FA001-AC4F-418D-AE19-62706E023703}">
                                <ahyp:hlinkClr xmlns:ahyp="http://schemas.microsoft.com/office/drawing/2018/hyperlinkcolor" val="tx"/>
                              </a:ext>
                            </a:extLst>
                          </a:hlinkClick>
                        </a:rPr>
                        <a:t>thierry.Deppe@mil.be</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tc>
                  <a:txBody>
                    <a:bodyPr/>
                    <a:lstStyle/>
                    <a:p>
                      <a:pPr marL="1701800" indent="0" algn="l"/>
                      <a:r>
                        <a:rPr lang="nl-BE" sz="1700" dirty="0">
                          <a:solidFill>
                            <a:schemeClr val="tx1"/>
                          </a:solidFill>
                        </a:rPr>
                        <a:t>- Arbeidsveiligheid</a:t>
                      </a: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738692399"/>
                  </a:ext>
                </a:extLst>
              </a:tr>
              <a:tr h="939814">
                <a:tc>
                  <a:txBody>
                    <a:bodyPr/>
                    <a:lstStyle/>
                    <a:p>
                      <a:r>
                        <a:rPr lang="nl-BE" sz="1700" dirty="0">
                          <a:solidFill>
                            <a:srgbClr val="0000FF"/>
                          </a:solidFill>
                          <a:effectLst/>
                        </a:rPr>
                        <a:t>Dienstmailbox</a:t>
                      </a: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1"/>
                    </a:solidFill>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800" dirty="0">
                          <a:solidFill>
                            <a:schemeClr val="tx1"/>
                          </a:solidFill>
                          <a:latin typeface="Arial" panose="020B0604020202020204" pitchFamily="34" charset="0"/>
                          <a:cs typeface="Arial" panose="020B0604020202020204" pitchFamily="34" charset="0"/>
                          <a:hlinkClick r:id="rId8">
                            <a:extLst>
                              <a:ext uri="{A12FA001-AC4F-418D-AE19-62706E023703}">
                                <ahyp:hlinkClr xmlns:ahyp="http://schemas.microsoft.com/office/drawing/2018/hyperlinkcolor" val="tx"/>
                              </a:ext>
                            </a:extLst>
                          </a:hlinkClick>
                        </a:rPr>
                        <a:t>DGHWB-SLPPT08-EVERE@mil.be</a:t>
                      </a:r>
                      <a:endParaRPr lang="nl-BE" sz="1800" dirty="0">
                        <a:solidFill>
                          <a:schemeClr val="tx1"/>
                        </a:solidFill>
                        <a:latin typeface="Arial" panose="020B0604020202020204" pitchFamily="34" charset="0"/>
                        <a:cs typeface="Arial" panose="020B0604020202020204" pitchFamily="34" charset="0"/>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1"/>
                    </a:solidFill>
                  </a:tcPr>
                </a:tc>
                <a:tc hMerge="1">
                  <a:txBody>
                    <a:bodyPr/>
                    <a:lstStyle/>
                    <a:p>
                      <a:endParaRPr lang="nl-BE" sz="1700" dirty="0"/>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rgbClr val="D3D3D3"/>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800" dirty="0">
                        <a:solidFill>
                          <a:schemeClr val="tx1"/>
                        </a:solidFill>
                        <a:latin typeface="Arial" panose="020B0604020202020204" pitchFamily="34" charset="0"/>
                        <a:cs typeface="Arial" panose="020B0604020202020204" pitchFamily="34" charset="0"/>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640943286"/>
                  </a:ext>
                </a:extLst>
              </a:tr>
            </a:tbl>
          </a:graphicData>
        </a:graphic>
      </p:graphicFrame>
      <p:sp>
        <p:nvSpPr>
          <p:cNvPr id="6" name="TextBox 5"/>
          <p:cNvSpPr txBox="1"/>
          <p:nvPr/>
        </p:nvSpPr>
        <p:spPr>
          <a:xfrm>
            <a:off x="4283700" y="6488669"/>
            <a:ext cx="8741923" cy="369332"/>
          </a:xfrm>
          <a:prstGeom prst="rect">
            <a:avLst/>
          </a:prstGeom>
        </p:spPr>
        <p:txBody>
          <a:bodyPr wrap="square" rtlCol="0">
            <a:spAutoFit/>
          </a:bodyPr>
          <a:lstStyle/>
          <a:p>
            <a:r>
              <a:rPr lang="nl-BE" b="1" i="1" dirty="0">
                <a:solidFill>
                  <a:srgbClr val="FF0000"/>
                </a:solidFill>
              </a:rPr>
              <a:t>Indien mails niet persoonlijk zijn versturen naar dienstmailbox.</a:t>
            </a:r>
          </a:p>
        </p:txBody>
      </p:sp>
      <p:pic>
        <p:nvPicPr>
          <p:cNvPr id="2050" name="Picture 2">
            <a:extLst>
              <a:ext uri="{FF2B5EF4-FFF2-40B4-BE49-F238E27FC236}">
                <a16:creationId xmlns:a16="http://schemas.microsoft.com/office/drawing/2014/main" id="{3CA399B6-C65B-F407-A9A0-D7CE2EC5E26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83721" y="2606213"/>
            <a:ext cx="1063002" cy="151857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id="{F88AFEBD-3244-310E-FDDE-E6A3F26A524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91660" y="4317801"/>
            <a:ext cx="1063002" cy="1518574"/>
          </a:xfrm>
          <a:prstGeom prst="rect">
            <a:avLst/>
          </a:prstGeom>
          <a:ln>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 name="Picture 6">
            <a:extLst>
              <a:ext uri="{FF2B5EF4-FFF2-40B4-BE49-F238E27FC236}">
                <a16:creationId xmlns:a16="http://schemas.microsoft.com/office/drawing/2014/main" id="{A07F7E79-CDFD-4CC0-FE0A-79D841DFE40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583721" y="906073"/>
            <a:ext cx="1063002" cy="1518574"/>
          </a:xfrm>
          <a:prstGeom prst="rect">
            <a:avLst/>
          </a:prstGeom>
          <a:ln>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2139172B-FE96-627E-63CD-4B1921DA6B2B}"/>
              </a:ext>
            </a:extLst>
          </p:cNvPr>
          <p:cNvSpPr txBox="1"/>
          <p:nvPr/>
        </p:nvSpPr>
        <p:spPr>
          <a:xfrm>
            <a:off x="90111" y="1549786"/>
            <a:ext cx="2520733" cy="369332"/>
          </a:xfrm>
          <a:prstGeom prst="rect">
            <a:avLst/>
          </a:prstGeom>
        </p:spPr>
        <p:txBody>
          <a:bodyPr wrap="square" rtlCol="0">
            <a:spAutoFit/>
          </a:bodyPr>
          <a:lstStyle/>
          <a:p>
            <a:r>
              <a:rPr lang="nl-BE" b="1" dirty="0" err="1">
                <a:solidFill>
                  <a:srgbClr val="2D4CE7"/>
                </a:solidFill>
              </a:rPr>
              <a:t>Adjt</a:t>
            </a:r>
            <a:r>
              <a:rPr lang="nl-BE" b="1" dirty="0">
                <a:solidFill>
                  <a:srgbClr val="2D4CE7"/>
                </a:solidFill>
              </a:rPr>
              <a:t> CHOUBANE H.</a:t>
            </a:r>
          </a:p>
        </p:txBody>
      </p:sp>
      <p:sp>
        <p:nvSpPr>
          <p:cNvPr id="10" name="TextBox 9">
            <a:extLst>
              <a:ext uri="{FF2B5EF4-FFF2-40B4-BE49-F238E27FC236}">
                <a16:creationId xmlns:a16="http://schemas.microsoft.com/office/drawing/2014/main" id="{237B0738-0133-211E-8F5E-FCF6BFC15D57}"/>
              </a:ext>
            </a:extLst>
          </p:cNvPr>
          <p:cNvSpPr txBox="1"/>
          <p:nvPr/>
        </p:nvSpPr>
        <p:spPr>
          <a:xfrm>
            <a:off x="90112" y="3287095"/>
            <a:ext cx="2520733" cy="369332"/>
          </a:xfrm>
          <a:prstGeom prst="rect">
            <a:avLst/>
          </a:prstGeom>
        </p:spPr>
        <p:txBody>
          <a:bodyPr wrap="square" rtlCol="0">
            <a:spAutoFit/>
          </a:bodyPr>
          <a:lstStyle/>
          <a:p>
            <a:r>
              <a:rPr lang="nl-BE" b="1" dirty="0">
                <a:solidFill>
                  <a:srgbClr val="2D4CE7"/>
                </a:solidFill>
              </a:rPr>
              <a:t>Dhr. HALLOUZI A.</a:t>
            </a:r>
          </a:p>
        </p:txBody>
      </p:sp>
      <p:sp>
        <p:nvSpPr>
          <p:cNvPr id="11" name="TextBox 10">
            <a:extLst>
              <a:ext uri="{FF2B5EF4-FFF2-40B4-BE49-F238E27FC236}">
                <a16:creationId xmlns:a16="http://schemas.microsoft.com/office/drawing/2014/main" id="{D8C859A2-A4AB-0AC4-EED4-A187C993809E}"/>
              </a:ext>
            </a:extLst>
          </p:cNvPr>
          <p:cNvSpPr txBox="1"/>
          <p:nvPr/>
        </p:nvSpPr>
        <p:spPr>
          <a:xfrm>
            <a:off x="240797" y="4887881"/>
            <a:ext cx="2520733" cy="369332"/>
          </a:xfrm>
          <a:prstGeom prst="rect">
            <a:avLst/>
          </a:prstGeom>
        </p:spPr>
        <p:txBody>
          <a:bodyPr wrap="square" rtlCol="0">
            <a:spAutoFit/>
          </a:bodyPr>
          <a:lstStyle/>
          <a:p>
            <a:r>
              <a:rPr lang="nl-BE" b="1" dirty="0">
                <a:solidFill>
                  <a:srgbClr val="2D4CE7"/>
                </a:solidFill>
              </a:rPr>
              <a:t>MTC DEPPÉ T.</a:t>
            </a:r>
          </a:p>
        </p:txBody>
      </p:sp>
      <p:sp>
        <p:nvSpPr>
          <p:cNvPr id="4" name="TextBox 3">
            <a:extLst>
              <a:ext uri="{FF2B5EF4-FFF2-40B4-BE49-F238E27FC236}">
                <a16:creationId xmlns:a16="http://schemas.microsoft.com/office/drawing/2014/main" id="{5DB68600-8D4B-1FDF-EC05-9F02245F0743}"/>
              </a:ext>
            </a:extLst>
          </p:cNvPr>
          <p:cNvSpPr txBox="1"/>
          <p:nvPr/>
        </p:nvSpPr>
        <p:spPr>
          <a:xfrm>
            <a:off x="2344210" y="3142290"/>
            <a:ext cx="4602690" cy="954107"/>
          </a:xfrm>
          <a:prstGeom prst="rect">
            <a:avLst/>
          </a:prstGeom>
        </p:spPr>
        <p:txBody>
          <a:bodyPr wrap="square" rtlCol="0">
            <a:spAutoFit/>
          </a:bodyPr>
          <a:lstStyle/>
          <a:p>
            <a:pPr algn="ctr"/>
            <a:r>
              <a:rPr lang="nl-BE" sz="2800" b="1" dirty="0">
                <a:solidFill>
                  <a:srgbClr val="FF0000"/>
                </a:solidFill>
              </a:rPr>
              <a:t>Defensie verlaten op</a:t>
            </a:r>
            <a:br>
              <a:rPr lang="nl-BE" sz="2800" b="1" dirty="0">
                <a:solidFill>
                  <a:srgbClr val="FF0000"/>
                </a:solidFill>
              </a:rPr>
            </a:br>
            <a:r>
              <a:rPr lang="nl-BE" sz="2800" b="1" dirty="0">
                <a:solidFill>
                  <a:srgbClr val="FF0000"/>
                </a:solidFill>
              </a:rPr>
              <a:t>03 Mei 2025</a:t>
            </a:r>
          </a:p>
        </p:txBody>
      </p:sp>
    </p:spTree>
    <p:extLst>
      <p:ext uri="{BB962C8B-B14F-4D97-AF65-F5344CB8AC3E}">
        <p14:creationId xmlns:p14="http://schemas.microsoft.com/office/powerpoint/2010/main" val="1160996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04875" y="495300"/>
            <a:ext cx="7058025" cy="1015663"/>
          </a:xfrm>
          <a:prstGeom prst="rect">
            <a:avLst/>
          </a:prstGeom>
        </p:spPr>
        <p:txBody>
          <a:bodyPr wrap="square" rtlCol="0">
            <a:spAutoFit/>
          </a:bodyPr>
          <a:lstStyle/>
          <a:p>
            <a:r>
              <a:rPr lang="nl-BE" sz="6000" b="1" dirty="0"/>
              <a:t>Activiteiten LDPBW</a:t>
            </a:r>
          </a:p>
        </p:txBody>
      </p:sp>
      <p:sp>
        <p:nvSpPr>
          <p:cNvPr id="4" name="TextBox 3"/>
          <p:cNvSpPr txBox="1"/>
          <p:nvPr/>
        </p:nvSpPr>
        <p:spPr>
          <a:xfrm>
            <a:off x="351965" y="1682413"/>
            <a:ext cx="3695700" cy="1015663"/>
          </a:xfrm>
          <a:prstGeom prst="rect">
            <a:avLst/>
          </a:prstGeom>
        </p:spPr>
        <p:txBody>
          <a:bodyPr wrap="square" rtlCol="0">
            <a:spAutoFit/>
          </a:bodyPr>
          <a:lstStyle/>
          <a:p>
            <a:r>
              <a:rPr lang="nl-BE" sz="2000" b="1" dirty="0" err="1"/>
              <a:t>Adjt</a:t>
            </a:r>
            <a:r>
              <a:rPr lang="nl-BE" sz="2000" b="1" dirty="0"/>
              <a:t> CHOUBANE H.</a:t>
            </a:r>
          </a:p>
          <a:p>
            <a:endParaRPr lang="nl-BE" sz="2000" b="1" dirty="0"/>
          </a:p>
          <a:p>
            <a:endParaRPr lang="nl-BE" sz="2000" b="1" dirty="0"/>
          </a:p>
        </p:txBody>
      </p:sp>
      <p:sp>
        <p:nvSpPr>
          <p:cNvPr id="6" name="TextBox 5">
            <a:extLst>
              <a:ext uri="{FF2B5EF4-FFF2-40B4-BE49-F238E27FC236}">
                <a16:creationId xmlns:a16="http://schemas.microsoft.com/office/drawing/2014/main" id="{9DD7B262-C910-F0DF-BFB5-A1AAED36D64E}"/>
              </a:ext>
            </a:extLst>
          </p:cNvPr>
          <p:cNvSpPr txBox="1"/>
          <p:nvPr/>
        </p:nvSpPr>
        <p:spPr>
          <a:xfrm>
            <a:off x="351965" y="2249627"/>
            <a:ext cx="10403665" cy="3970318"/>
          </a:xfrm>
          <a:prstGeom prst="rect">
            <a:avLst/>
          </a:prstGeom>
          <a:noFill/>
        </p:spPr>
        <p:txBody>
          <a:bodyPr wrap="square">
            <a:spAutoFit/>
          </a:bodyPr>
          <a:lstStyle/>
          <a:p>
            <a:pPr marL="285750" lvl="0" indent="-285750">
              <a:buFont typeface="Wingdings" panose="05000000000000000000" pitchFamily="2" charset="2"/>
              <a:buChar char="ü"/>
            </a:pPr>
            <a:r>
              <a:rPr lang="nl-BE" dirty="0"/>
              <a:t>Dagelijkse werking SLPPT / LDPBW</a:t>
            </a:r>
          </a:p>
          <a:p>
            <a:pPr marL="285750" lvl="0" indent="-285750">
              <a:buFont typeface="Wingdings" panose="05000000000000000000" pitchFamily="2" charset="2"/>
              <a:buChar char="ü"/>
            </a:pPr>
            <a:r>
              <a:rPr lang="en-GB" dirty="0"/>
              <a:t>SACO </a:t>
            </a:r>
            <a:r>
              <a:rPr lang="en-GB" dirty="0" err="1"/>
              <a:t>en</a:t>
            </a:r>
            <a:r>
              <a:rPr lang="en-GB" dirty="0"/>
              <a:t> meetings NEW HQ PROJECT</a:t>
            </a:r>
            <a:endParaRPr lang="nl-BE" dirty="0"/>
          </a:p>
          <a:p>
            <a:pPr marL="285750" lvl="0" indent="-285750">
              <a:buFont typeface="Wingdings" panose="05000000000000000000" pitchFamily="2" charset="2"/>
              <a:buChar char="ü"/>
            </a:pPr>
            <a:r>
              <a:rPr lang="nl-BE" dirty="0"/>
              <a:t>SACO Modulair complex ACOS IS (indien mogelijk en nodig).</a:t>
            </a:r>
          </a:p>
          <a:p>
            <a:pPr marL="285750" lvl="0" indent="-285750">
              <a:buFont typeface="Wingdings" panose="05000000000000000000" pitchFamily="2" charset="2"/>
              <a:buChar char="ü"/>
            </a:pPr>
            <a:r>
              <a:rPr lang="nl-BE" dirty="0"/>
              <a:t>Tech BOC | BOC.</a:t>
            </a:r>
          </a:p>
          <a:p>
            <a:pPr marL="285750" lvl="0" indent="-285750">
              <a:buFont typeface="Wingdings" panose="05000000000000000000" pitchFamily="2" charset="2"/>
              <a:buChar char="ü"/>
            </a:pPr>
            <a:r>
              <a:rPr lang="nl-BE" dirty="0"/>
              <a:t>Jaarlijkse rondgang NKD.</a:t>
            </a:r>
          </a:p>
          <a:p>
            <a:pPr marL="285750" lvl="0" indent="-285750">
              <a:buFont typeface="Wingdings" panose="05000000000000000000" pitchFamily="2" charset="2"/>
              <a:buChar char="ü"/>
            </a:pPr>
            <a:r>
              <a:rPr lang="nl-BE" dirty="0"/>
              <a:t>Meeting VSO (</a:t>
            </a:r>
            <a:r>
              <a:rPr lang="nl-BE" dirty="0" err="1"/>
              <a:t>creche</a:t>
            </a:r>
            <a:r>
              <a:rPr lang="nl-BE" dirty="0"/>
              <a:t>).</a:t>
            </a:r>
          </a:p>
          <a:p>
            <a:pPr marL="285750" lvl="0" indent="-285750">
              <a:buFont typeface="Wingdings" panose="05000000000000000000" pitchFamily="2" charset="2"/>
              <a:buChar char="ü"/>
            </a:pPr>
            <a:r>
              <a:rPr lang="nl-BE" dirty="0"/>
              <a:t>Meeting ILE betreffende gebruik RX-toestel NHQ.</a:t>
            </a:r>
          </a:p>
          <a:p>
            <a:pPr marL="285750" lvl="0" indent="-285750">
              <a:buFont typeface="Wingdings" panose="05000000000000000000" pitchFamily="2" charset="2"/>
              <a:buChar char="ü"/>
            </a:pPr>
            <a:r>
              <a:rPr lang="nl-BE" dirty="0"/>
              <a:t>Verlof van 8 Mei tot28 Mei, 17 juni en van 23 tot 27 juni 25.</a:t>
            </a:r>
          </a:p>
          <a:p>
            <a:pPr marL="285750" lvl="0" indent="-285750">
              <a:buFont typeface="Wingdings" panose="05000000000000000000" pitchFamily="2" charset="2"/>
              <a:buChar char="ü"/>
            </a:pPr>
            <a:r>
              <a:rPr lang="nl-BE" dirty="0"/>
              <a:t>Start analyse branddetectie voor de blokken 11, 14, 14B en 15 (ACOS IS).</a:t>
            </a:r>
          </a:p>
          <a:p>
            <a:pPr marL="285750" indent="-285750">
              <a:buFont typeface="Wingdings" panose="05000000000000000000" pitchFamily="2" charset="2"/>
              <a:buChar char="ü"/>
            </a:pPr>
            <a:r>
              <a:rPr lang="fr-FR" i="1" dirty="0" err="1"/>
              <a:t>Plaatsbezoek</a:t>
            </a:r>
            <a:r>
              <a:rPr lang="fr-FR" i="1" dirty="0"/>
              <a:t> PHD </a:t>
            </a:r>
            <a:r>
              <a:rPr lang="fr-FR" i="1" dirty="0" err="1"/>
              <a:t>vanwege</a:t>
            </a:r>
            <a:r>
              <a:rPr lang="fr-FR" i="1" dirty="0"/>
              <a:t> </a:t>
            </a:r>
            <a:r>
              <a:rPr lang="fr-FR" i="1" dirty="0" err="1"/>
              <a:t>klachten</a:t>
            </a:r>
            <a:r>
              <a:rPr lang="fr-FR" i="1" dirty="0"/>
              <a:t> (</a:t>
            </a:r>
            <a:r>
              <a:rPr lang="fr-FR" i="1" dirty="0" err="1"/>
              <a:t>hygiëne</a:t>
            </a:r>
            <a:r>
              <a:rPr lang="fr-FR" i="1" dirty="0"/>
              <a:t>).</a:t>
            </a:r>
            <a:br>
              <a:rPr lang="fr-FR" i="1" dirty="0"/>
            </a:br>
            <a:r>
              <a:rPr lang="fr-FR" i="1" dirty="0" err="1"/>
              <a:t>Zie</a:t>
            </a:r>
            <a:r>
              <a:rPr lang="fr-FR" i="1" dirty="0"/>
              <a:t> nota LDPBW-08 Nr </a:t>
            </a:r>
            <a:r>
              <a:rPr lang="fr-FR" i="1" u="sng" dirty="0">
                <a:hlinkClick r:id="rId2"/>
              </a:rPr>
              <a:t>25-00094933</a:t>
            </a:r>
            <a:r>
              <a:rPr lang="fr-FR" i="1" dirty="0"/>
              <a:t> van 10 Jun 2025.</a:t>
            </a:r>
            <a:endParaRPr lang="nl-BE" dirty="0">
              <a:solidFill>
                <a:srgbClr val="1A4652"/>
              </a:solidFill>
            </a:endParaRPr>
          </a:p>
          <a:p>
            <a:pPr marL="285750" indent="-285750">
              <a:buFont typeface="Arial" panose="020B0604020202020204" pitchFamily="34" charset="0"/>
              <a:buChar char="•"/>
            </a:pPr>
            <a:endParaRPr lang="nl-BE" dirty="0"/>
          </a:p>
          <a:p>
            <a:pPr marL="285750" indent="-285750">
              <a:buFont typeface="Arial" panose="020B0604020202020204" pitchFamily="34" charset="0"/>
              <a:buChar char="•"/>
            </a:pPr>
            <a:endParaRPr lang="nl-BE" dirty="0"/>
          </a:p>
          <a:p>
            <a:pPr marL="285750" indent="-285750">
              <a:buFont typeface="Arial" panose="020B0604020202020204" pitchFamily="34" charset="0"/>
              <a:buChar char="•"/>
            </a:pPr>
            <a:endParaRPr lang="nl-BE" dirty="0"/>
          </a:p>
        </p:txBody>
      </p:sp>
    </p:spTree>
    <p:extLst>
      <p:ext uri="{BB962C8B-B14F-4D97-AF65-F5344CB8AC3E}">
        <p14:creationId xmlns:p14="http://schemas.microsoft.com/office/powerpoint/2010/main" val="32264774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0219" y="600364"/>
            <a:ext cx="7656946" cy="769441"/>
          </a:xfrm>
          <a:prstGeom prst="rect">
            <a:avLst/>
          </a:prstGeom>
        </p:spPr>
        <p:txBody>
          <a:bodyPr wrap="square" rtlCol="0">
            <a:spAutoFit/>
          </a:bodyPr>
          <a:lstStyle/>
          <a:p>
            <a:r>
              <a:rPr lang="nl-BE" sz="4400" b="1" dirty="0">
                <a:latin typeface="Arial" panose="020B0604020202020204" pitchFamily="34" charset="0"/>
                <a:cs typeface="Arial" panose="020B0604020202020204" pitchFamily="34" charset="0"/>
              </a:rPr>
              <a:t>Activiteiten LDPBW 08</a:t>
            </a:r>
          </a:p>
        </p:txBody>
      </p:sp>
      <p:sp>
        <p:nvSpPr>
          <p:cNvPr id="2" name="Rectangle 1"/>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5" name="Rectangle 4"/>
          <p:cNvSpPr/>
          <p:nvPr/>
        </p:nvSpPr>
        <p:spPr>
          <a:xfrm>
            <a:off x="351965" y="2190200"/>
            <a:ext cx="11479816" cy="2862322"/>
          </a:xfrm>
          <a:prstGeom prst="rect">
            <a:avLst/>
          </a:prstGeom>
        </p:spPr>
        <p:txBody>
          <a:bodyPr wrap="square">
            <a:spAutoFit/>
          </a:bodyPr>
          <a:lstStyle/>
          <a:p>
            <a:pPr marL="0" indent="0" algn="just">
              <a:buNone/>
            </a:pPr>
            <a:endParaRPr lang="nl-BE" dirty="0"/>
          </a:p>
          <a:p>
            <a:pPr marL="361950" lvl="1" indent="-361950">
              <a:buFont typeface="Wingdings" panose="05000000000000000000" pitchFamily="2" charset="2"/>
              <a:buChar char="ü"/>
            </a:pPr>
            <a:r>
              <a:rPr lang="nl-BE" i="1" dirty="0"/>
              <a:t>Incidenten en ongevallen.</a:t>
            </a:r>
            <a:endParaRPr lang="nl-BE" dirty="0"/>
          </a:p>
          <a:p>
            <a:pPr marL="361950" lvl="1" indent="-361950">
              <a:buFont typeface="Wingdings" panose="05000000000000000000" pitchFamily="2" charset="2"/>
              <a:buChar char="ü"/>
            </a:pPr>
            <a:r>
              <a:rPr lang="nl-BE" i="1" dirty="0"/>
              <a:t>Driemaandelijkse verslagen van de eenheden.</a:t>
            </a:r>
            <a:endParaRPr lang="nl-BE" dirty="0"/>
          </a:p>
          <a:p>
            <a:pPr marL="361950" lvl="1" indent="-361950">
              <a:buFont typeface="Wingdings" panose="05000000000000000000" pitchFamily="2" charset="2"/>
              <a:buChar char="ü"/>
            </a:pPr>
            <a:r>
              <a:rPr lang="nl-BE" i="1" dirty="0"/>
              <a:t>Beheer DOCCOM (plaatsen van verslagen) &amp; </a:t>
            </a:r>
            <a:r>
              <a:rPr lang="nl-BE" i="1" u="sng" dirty="0">
                <a:hlinkClick r:id="rId3"/>
              </a:rPr>
              <a:t>SharePoint LDPBW 08</a:t>
            </a:r>
            <a:r>
              <a:rPr lang="nl-BE" i="1" dirty="0"/>
              <a:t>.</a:t>
            </a:r>
            <a:endParaRPr lang="nl-BE" dirty="0"/>
          </a:p>
          <a:p>
            <a:pPr marL="361950" lvl="1" indent="-361950">
              <a:buFont typeface="Wingdings" panose="05000000000000000000" pitchFamily="2" charset="2"/>
              <a:buChar char="ü"/>
            </a:pPr>
            <a:r>
              <a:rPr lang="nl-BE" i="1" dirty="0"/>
              <a:t>Jaarlijkse rondgangen (organisatie en verslagen).</a:t>
            </a:r>
            <a:endParaRPr lang="nl-BE" dirty="0"/>
          </a:p>
          <a:p>
            <a:pPr marL="361950" lvl="1" indent="-361950">
              <a:buFont typeface="Wingdings" panose="05000000000000000000" pitchFamily="2" charset="2"/>
              <a:buChar char="ü"/>
            </a:pPr>
            <a:r>
              <a:rPr lang="nl-BE" i="1" dirty="0"/>
              <a:t>Beheer lijst “</a:t>
            </a:r>
            <a:r>
              <a:rPr lang="nl-BE" i="1" u="sng" dirty="0">
                <a:hlinkClick r:id="rId4"/>
              </a:rPr>
              <a:t>Actoren preventie, welzijn en milieu</a:t>
            </a:r>
            <a:r>
              <a:rPr lang="nl-BE" i="1" dirty="0"/>
              <a:t> (SharePoint LDPBW 08.</a:t>
            </a:r>
            <a:endParaRPr lang="nl-BE" dirty="0"/>
          </a:p>
          <a:p>
            <a:pPr marL="285750" lvl="0" indent="-285750">
              <a:buFont typeface="Wingdings" panose="05000000000000000000" pitchFamily="2" charset="2"/>
              <a:buChar char="ü"/>
            </a:pPr>
            <a:r>
              <a:rPr lang="nl-BE" i="1" dirty="0"/>
              <a:t>Dagelijkse werking SLPPT / LDPBW</a:t>
            </a:r>
            <a:endParaRPr lang="nl-BE" dirty="0"/>
          </a:p>
          <a:p>
            <a:pPr marL="285750" lvl="0" indent="-285750">
              <a:buFont typeface="Wingdings" panose="05000000000000000000" pitchFamily="2" charset="2"/>
              <a:buChar char="ü"/>
            </a:pPr>
            <a:r>
              <a:rPr lang="nl-BE" i="1" dirty="0"/>
              <a:t>Ongediertebestrijding blok 4 Analyse</a:t>
            </a:r>
            <a:endParaRPr lang="nl-BE" dirty="0"/>
          </a:p>
          <a:p>
            <a:pPr marL="285750" indent="-285750">
              <a:buFont typeface="Wingdings" panose="05000000000000000000" pitchFamily="2" charset="2"/>
              <a:buChar char="ü"/>
            </a:pPr>
            <a:r>
              <a:rPr lang="fr-FR" i="1" dirty="0"/>
              <a:t>03 </a:t>
            </a:r>
            <a:r>
              <a:rPr lang="fr-FR" i="1" dirty="0" err="1"/>
              <a:t>mei</a:t>
            </a:r>
            <a:r>
              <a:rPr lang="fr-FR" i="1" dirty="0"/>
              <a:t> 2025 onze </a:t>
            </a:r>
            <a:r>
              <a:rPr lang="fr-FR" i="1" dirty="0" err="1"/>
              <a:t>dienst</a:t>
            </a:r>
            <a:r>
              <a:rPr lang="fr-FR" i="1" dirty="0"/>
              <a:t> en </a:t>
            </a:r>
            <a:r>
              <a:rPr lang="fr-FR" i="1" dirty="0" err="1"/>
              <a:t>Defensie</a:t>
            </a:r>
            <a:r>
              <a:rPr lang="fr-FR" i="1" dirty="0"/>
              <a:t> </a:t>
            </a:r>
            <a:r>
              <a:rPr lang="fr-FR" i="1" dirty="0" err="1"/>
              <a:t>verlaten</a:t>
            </a:r>
            <a:r>
              <a:rPr lang="fr-FR" i="1" dirty="0"/>
              <a:t>.</a:t>
            </a:r>
            <a:endParaRPr lang="nl-BE" dirty="0"/>
          </a:p>
          <a:p>
            <a:pPr marL="285750" indent="-285750" algn="just">
              <a:buFont typeface="Arial" panose="020B0604020202020204" pitchFamily="34" charset="0"/>
              <a:buChar char="•"/>
            </a:pPr>
            <a:endParaRPr lang="nl-BE" dirty="0"/>
          </a:p>
        </p:txBody>
      </p:sp>
      <p:sp>
        <p:nvSpPr>
          <p:cNvPr id="3" name="TextBox 2">
            <a:extLst>
              <a:ext uri="{FF2B5EF4-FFF2-40B4-BE49-F238E27FC236}">
                <a16:creationId xmlns:a16="http://schemas.microsoft.com/office/drawing/2014/main" id="{42EFAB92-9E59-F428-6211-E61797E53C7A}"/>
              </a:ext>
            </a:extLst>
          </p:cNvPr>
          <p:cNvSpPr txBox="1"/>
          <p:nvPr/>
        </p:nvSpPr>
        <p:spPr>
          <a:xfrm>
            <a:off x="351965" y="1862811"/>
            <a:ext cx="3695700" cy="400110"/>
          </a:xfrm>
          <a:prstGeom prst="rect">
            <a:avLst/>
          </a:prstGeom>
        </p:spPr>
        <p:txBody>
          <a:bodyPr wrap="square" rtlCol="0">
            <a:spAutoFit/>
          </a:bodyPr>
          <a:lstStyle/>
          <a:p>
            <a:r>
              <a:rPr lang="nl-BE" sz="2000" b="1" dirty="0"/>
              <a:t>Dhr. HALLOUZI A.</a:t>
            </a:r>
          </a:p>
        </p:txBody>
      </p:sp>
      <p:sp>
        <p:nvSpPr>
          <p:cNvPr id="6" name="TextBox 5">
            <a:extLst>
              <a:ext uri="{FF2B5EF4-FFF2-40B4-BE49-F238E27FC236}">
                <a16:creationId xmlns:a16="http://schemas.microsoft.com/office/drawing/2014/main" id="{4FB5C34B-B3DF-9AF6-3978-E9C8F7193DDB}"/>
              </a:ext>
            </a:extLst>
          </p:cNvPr>
          <p:cNvSpPr txBox="1"/>
          <p:nvPr/>
        </p:nvSpPr>
        <p:spPr>
          <a:xfrm>
            <a:off x="360219" y="3803118"/>
            <a:ext cx="7849355" cy="646331"/>
          </a:xfrm>
          <a:prstGeom prst="rect">
            <a:avLst/>
          </a:prstGeom>
        </p:spPr>
        <p:txBody>
          <a:bodyPr wrap="square" rtlCol="0">
            <a:spAutoFit/>
          </a:bodyPr>
          <a:lstStyle/>
          <a:p>
            <a:pPr marL="285750" indent="-285750">
              <a:buFont typeface="Wingdings" panose="05000000000000000000" pitchFamily="2" charset="2"/>
              <a:buChar char="ü"/>
            </a:pPr>
            <a:endParaRPr lang="nl-BE" dirty="0"/>
          </a:p>
          <a:p>
            <a:endParaRPr lang="nl-BE" dirty="0"/>
          </a:p>
        </p:txBody>
      </p:sp>
    </p:spTree>
    <p:extLst>
      <p:ext uri="{BB962C8B-B14F-4D97-AF65-F5344CB8AC3E}">
        <p14:creationId xmlns:p14="http://schemas.microsoft.com/office/powerpoint/2010/main" val="18223786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0219" y="600364"/>
            <a:ext cx="7656946" cy="769441"/>
          </a:xfrm>
          <a:prstGeom prst="rect">
            <a:avLst/>
          </a:prstGeom>
        </p:spPr>
        <p:txBody>
          <a:bodyPr wrap="square" rtlCol="0">
            <a:spAutoFit/>
          </a:bodyPr>
          <a:lstStyle/>
          <a:p>
            <a:r>
              <a:rPr lang="nl-BE" sz="4400" b="1" dirty="0">
                <a:latin typeface="Arial" panose="020B0604020202020204" pitchFamily="34" charset="0"/>
                <a:cs typeface="Arial" panose="020B0604020202020204" pitchFamily="34" charset="0"/>
              </a:rPr>
              <a:t>Activiteiten LDPBW 08</a:t>
            </a:r>
          </a:p>
        </p:txBody>
      </p:sp>
      <p:sp>
        <p:nvSpPr>
          <p:cNvPr id="2" name="Rectangle 1"/>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5" name="Rectangle 4"/>
          <p:cNvSpPr/>
          <p:nvPr/>
        </p:nvSpPr>
        <p:spPr>
          <a:xfrm>
            <a:off x="576119" y="2510456"/>
            <a:ext cx="11479816" cy="2585323"/>
          </a:xfrm>
          <a:prstGeom prst="rect">
            <a:avLst/>
          </a:prstGeom>
        </p:spPr>
        <p:txBody>
          <a:bodyPr wrap="square">
            <a:spAutoFit/>
          </a:bodyPr>
          <a:lstStyle/>
          <a:p>
            <a:pPr marL="0" indent="0" algn="just">
              <a:buNone/>
            </a:pPr>
            <a:endParaRPr lang="nl-BE" dirty="0"/>
          </a:p>
          <a:p>
            <a:pPr marL="285750" lvl="1" indent="-285750">
              <a:buFont typeface="Wingdings" panose="05000000000000000000" pitchFamily="2" charset="2"/>
              <a:buChar char="ü"/>
            </a:pPr>
            <a:r>
              <a:rPr lang="nl-BE" i="1" dirty="0"/>
              <a:t>Incidenten en ongevallen.</a:t>
            </a:r>
            <a:endParaRPr lang="nl-BE" dirty="0"/>
          </a:p>
          <a:p>
            <a:pPr marL="285750" lvl="1" indent="-285750">
              <a:buFont typeface="Wingdings" panose="05000000000000000000" pitchFamily="2" charset="2"/>
              <a:buChar char="ü"/>
            </a:pPr>
            <a:r>
              <a:rPr lang="nl-BE" i="1" dirty="0"/>
              <a:t>Driemaandelijkse verslagen van de eenheden.</a:t>
            </a:r>
            <a:endParaRPr lang="nl-BE" dirty="0"/>
          </a:p>
          <a:p>
            <a:pPr marL="285750" lvl="1" indent="-285750">
              <a:buFont typeface="Wingdings" panose="05000000000000000000" pitchFamily="2" charset="2"/>
              <a:buChar char="ü"/>
            </a:pPr>
            <a:r>
              <a:rPr lang="nl-BE" i="1" dirty="0"/>
              <a:t>Jaarlijkse rondgangen (organisatie en verslagen).</a:t>
            </a:r>
            <a:endParaRPr lang="nl-BE" dirty="0"/>
          </a:p>
          <a:p>
            <a:pPr marL="285750" lvl="0" indent="-285750">
              <a:buFont typeface="Wingdings" panose="05000000000000000000" pitchFamily="2" charset="2"/>
              <a:buChar char="ü"/>
            </a:pPr>
            <a:r>
              <a:rPr lang="nl-BE" i="1" dirty="0"/>
              <a:t>Dagelijkse werking SLPPT / LDPBW</a:t>
            </a:r>
            <a:endParaRPr lang="nl-BE" dirty="0"/>
          </a:p>
          <a:p>
            <a:pPr marL="285750" lvl="0" indent="-285750">
              <a:buFont typeface="Wingdings" panose="05000000000000000000" pitchFamily="2" charset="2"/>
              <a:buChar char="ü"/>
            </a:pPr>
            <a:r>
              <a:rPr lang="nl-BE" i="1" dirty="0"/>
              <a:t>Werkplaatsdossier PHD</a:t>
            </a:r>
            <a:endParaRPr lang="nl-BE" dirty="0"/>
          </a:p>
          <a:p>
            <a:pPr marL="285750" lvl="0" indent="-285750">
              <a:buFont typeface="Wingdings" panose="05000000000000000000" pitchFamily="2" charset="2"/>
              <a:buChar char="ü"/>
            </a:pPr>
            <a:r>
              <a:rPr lang="nl-BE" i="1" dirty="0"/>
              <a:t>Inwerken in dossiers SLPPT08</a:t>
            </a:r>
            <a:endParaRPr lang="nl-BE" dirty="0"/>
          </a:p>
          <a:p>
            <a:pPr marL="285750" indent="-285750">
              <a:buFont typeface="Wingdings" panose="05000000000000000000" pitchFamily="2" charset="2"/>
              <a:buChar char="ü"/>
            </a:pPr>
            <a:r>
              <a:rPr lang="fr-FR" i="1" dirty="0" err="1"/>
              <a:t>Plaatsbezoek</a:t>
            </a:r>
            <a:r>
              <a:rPr lang="fr-FR" i="1" dirty="0"/>
              <a:t> PHD </a:t>
            </a:r>
            <a:r>
              <a:rPr lang="fr-FR" i="1" dirty="0" err="1"/>
              <a:t>vanwege</a:t>
            </a:r>
            <a:r>
              <a:rPr lang="fr-FR" i="1" dirty="0"/>
              <a:t> </a:t>
            </a:r>
            <a:r>
              <a:rPr lang="fr-FR" i="1" dirty="0" err="1"/>
              <a:t>klachten</a:t>
            </a:r>
            <a:r>
              <a:rPr lang="fr-FR" i="1" dirty="0"/>
              <a:t> (</a:t>
            </a:r>
            <a:r>
              <a:rPr lang="fr-FR" i="1" dirty="0" err="1"/>
              <a:t>hygiëne</a:t>
            </a:r>
            <a:r>
              <a:rPr lang="fr-FR" i="1" dirty="0"/>
              <a:t>).</a:t>
            </a:r>
            <a:endParaRPr lang="nl-BE" dirty="0"/>
          </a:p>
          <a:p>
            <a:pPr marL="285750" indent="-285750" algn="just">
              <a:buFont typeface="Arial" panose="020B0604020202020204" pitchFamily="34" charset="0"/>
              <a:buChar char="•"/>
            </a:pPr>
            <a:endParaRPr lang="nl-BE" dirty="0"/>
          </a:p>
        </p:txBody>
      </p:sp>
      <p:sp>
        <p:nvSpPr>
          <p:cNvPr id="3" name="TextBox 2">
            <a:extLst>
              <a:ext uri="{FF2B5EF4-FFF2-40B4-BE49-F238E27FC236}">
                <a16:creationId xmlns:a16="http://schemas.microsoft.com/office/drawing/2014/main" id="{42EFAB92-9E59-F428-6211-E61797E53C7A}"/>
              </a:ext>
            </a:extLst>
          </p:cNvPr>
          <p:cNvSpPr txBox="1"/>
          <p:nvPr/>
        </p:nvSpPr>
        <p:spPr>
          <a:xfrm>
            <a:off x="576119" y="2122072"/>
            <a:ext cx="3695700" cy="400110"/>
          </a:xfrm>
          <a:prstGeom prst="rect">
            <a:avLst/>
          </a:prstGeom>
        </p:spPr>
        <p:txBody>
          <a:bodyPr wrap="square" rtlCol="0">
            <a:spAutoFit/>
          </a:bodyPr>
          <a:lstStyle/>
          <a:p>
            <a:r>
              <a:rPr lang="nl-BE" sz="2000" b="1" dirty="0"/>
              <a:t>1MC DÉPPE Thierry..</a:t>
            </a:r>
          </a:p>
        </p:txBody>
      </p:sp>
      <p:sp>
        <p:nvSpPr>
          <p:cNvPr id="6" name="TextBox 5">
            <a:extLst>
              <a:ext uri="{FF2B5EF4-FFF2-40B4-BE49-F238E27FC236}">
                <a16:creationId xmlns:a16="http://schemas.microsoft.com/office/drawing/2014/main" id="{4FB5C34B-B3DF-9AF6-3978-E9C8F7193DDB}"/>
              </a:ext>
            </a:extLst>
          </p:cNvPr>
          <p:cNvSpPr txBox="1"/>
          <p:nvPr/>
        </p:nvSpPr>
        <p:spPr>
          <a:xfrm>
            <a:off x="360219" y="3803118"/>
            <a:ext cx="7849355" cy="1000274"/>
          </a:xfrm>
          <a:prstGeom prst="rect">
            <a:avLst/>
          </a:prstGeom>
        </p:spPr>
        <p:txBody>
          <a:bodyPr wrap="square" rtlCol="0">
            <a:spAutoFit/>
          </a:bodyPr>
          <a:lstStyle/>
          <a:p>
            <a:pPr lvl="0">
              <a:spcAft>
                <a:spcPts val="600"/>
              </a:spcAft>
            </a:pPr>
            <a:endParaRPr lang="nl-BE" dirty="0">
              <a:effectLst/>
              <a:ea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p>
          <a:p>
            <a:endParaRPr lang="nl-BE" dirty="0"/>
          </a:p>
        </p:txBody>
      </p:sp>
    </p:spTree>
    <p:extLst>
      <p:ext uri="{BB962C8B-B14F-4D97-AF65-F5344CB8AC3E}">
        <p14:creationId xmlns:p14="http://schemas.microsoft.com/office/powerpoint/2010/main" val="11877086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7331BE7-874E-BF87-98BB-24D9E756674D}"/>
              </a:ext>
            </a:extLst>
          </p:cNvPr>
          <p:cNvSpPr>
            <a:spLocks noGrp="1"/>
          </p:cNvSpPr>
          <p:nvPr>
            <p:ph type="body" sz="half" idx="13"/>
          </p:nvPr>
        </p:nvSpPr>
        <p:spPr/>
        <p:txBody>
          <a:bodyPr/>
          <a:lstStyle/>
          <a:p>
            <a:r>
              <a:rPr lang="nl-BE" dirty="0"/>
              <a:t>Evolutie LDPBW sinds 2009.</a:t>
            </a:r>
          </a:p>
        </p:txBody>
      </p:sp>
    </p:spTree>
    <p:extLst>
      <p:ext uri="{BB962C8B-B14F-4D97-AF65-F5344CB8AC3E}">
        <p14:creationId xmlns:p14="http://schemas.microsoft.com/office/powerpoint/2010/main" val="16696544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78D58C2-C042-582F-8D17-BE1B4AB2FF92}"/>
              </a:ext>
            </a:extLst>
          </p:cNvPr>
          <p:cNvSpPr>
            <a:spLocks noGrp="1"/>
          </p:cNvSpPr>
          <p:nvPr>
            <p:ph type="body" sz="quarter" idx="13"/>
          </p:nvPr>
        </p:nvSpPr>
        <p:spPr>
          <a:xfrm>
            <a:off x="281009" y="745829"/>
            <a:ext cx="11293675" cy="1323439"/>
          </a:xfrm>
        </p:spPr>
        <p:txBody>
          <a:bodyPr/>
          <a:lstStyle/>
          <a:p>
            <a:r>
              <a:rPr lang="nl-BE" b="1" dirty="0">
                <a:latin typeface="Arial" panose="020B0604020202020204" pitchFamily="34" charset="0"/>
                <a:cs typeface="Arial" panose="020B0604020202020204" pitchFamily="34" charset="0"/>
              </a:rPr>
              <a:t>Activiteiten LDPBW 08</a:t>
            </a:r>
          </a:p>
          <a:p>
            <a:endParaRPr lang="nl-BE" dirty="0"/>
          </a:p>
        </p:txBody>
      </p:sp>
      <p:sp>
        <p:nvSpPr>
          <p:cNvPr id="4" name="Text Placeholder 3">
            <a:extLst>
              <a:ext uri="{FF2B5EF4-FFF2-40B4-BE49-F238E27FC236}">
                <a16:creationId xmlns:a16="http://schemas.microsoft.com/office/drawing/2014/main" id="{97424698-E375-6437-2D87-6C7E0D4FD17E}"/>
              </a:ext>
            </a:extLst>
          </p:cNvPr>
          <p:cNvSpPr>
            <a:spLocks noGrp="1"/>
          </p:cNvSpPr>
          <p:nvPr>
            <p:ph type="body" sz="quarter" idx="27"/>
          </p:nvPr>
        </p:nvSpPr>
        <p:spPr>
          <a:xfrm>
            <a:off x="309146" y="1551212"/>
            <a:ext cx="11237400" cy="4089476"/>
          </a:xfrm>
        </p:spPr>
        <p:txBody>
          <a:bodyPr/>
          <a:lstStyle/>
          <a:p>
            <a:r>
              <a:rPr lang="fr-FR" sz="2400" b="1" dirty="0" err="1"/>
              <a:t>Opzoekingen</a:t>
            </a:r>
            <a:r>
              <a:rPr lang="fr-FR" sz="2400" b="1" dirty="0"/>
              <a:t> in </a:t>
            </a:r>
            <a:r>
              <a:rPr lang="fr-FR" sz="2400" b="1" dirty="0" err="1"/>
              <a:t>verband</a:t>
            </a:r>
            <a:r>
              <a:rPr lang="fr-FR" sz="2400" b="1" dirty="0"/>
              <a:t> met het </a:t>
            </a:r>
            <a:r>
              <a:rPr lang="fr-FR" sz="2400" b="1" dirty="0" err="1"/>
              <a:t>welzijn</a:t>
            </a:r>
            <a:r>
              <a:rPr lang="fr-FR" sz="2400" b="1" dirty="0"/>
              <a:t> van de </a:t>
            </a:r>
            <a:r>
              <a:rPr lang="fr-FR" sz="2400" b="1" dirty="0" err="1"/>
              <a:t>werknemers</a:t>
            </a:r>
            <a:r>
              <a:rPr lang="fr-FR" sz="2400" b="1" dirty="0"/>
              <a:t> </a:t>
            </a:r>
            <a:r>
              <a:rPr lang="fr-FR" sz="2400" b="1" dirty="0" err="1"/>
              <a:t>bij</a:t>
            </a:r>
            <a:r>
              <a:rPr lang="fr-FR" sz="2400" b="1" dirty="0"/>
              <a:t> de </a:t>
            </a:r>
            <a:r>
              <a:rPr lang="fr-FR" sz="2400" b="1" dirty="0" err="1"/>
              <a:t>uitvoering</a:t>
            </a:r>
            <a:r>
              <a:rPr lang="fr-FR" sz="2400" b="1" dirty="0"/>
              <a:t> van hun </a:t>
            </a:r>
            <a:r>
              <a:rPr lang="fr-FR" sz="2400" b="1" dirty="0" err="1"/>
              <a:t>werk</a:t>
            </a:r>
            <a:r>
              <a:rPr lang="fr-FR" sz="2400" b="1" dirty="0"/>
              <a:t>.</a:t>
            </a:r>
          </a:p>
          <a:p>
            <a:endParaRPr lang="fr-FR" sz="2400" b="1" dirty="0"/>
          </a:p>
          <a:p>
            <a:pPr marL="285750" lvl="0" indent="-285750">
              <a:spcBef>
                <a:spcPts val="600"/>
              </a:spcBef>
              <a:buFont typeface="Wingdings" panose="05000000000000000000" pitchFamily="2" charset="2"/>
              <a:buChar char="ü"/>
            </a:pPr>
            <a:r>
              <a:rPr lang="nl-BE" sz="2000" dirty="0"/>
              <a:t>Regelgeving Welzijn en Preventie, werken met derden.</a:t>
            </a:r>
          </a:p>
          <a:p>
            <a:pPr marL="285750" lvl="0" indent="-285750">
              <a:spcBef>
                <a:spcPts val="600"/>
              </a:spcBef>
              <a:buFont typeface="Wingdings" panose="05000000000000000000" pitchFamily="2" charset="2"/>
              <a:buChar char="ü"/>
            </a:pPr>
            <a:r>
              <a:rPr lang="nl-BE" sz="2000" dirty="0"/>
              <a:t>Opzoeken/nazien/opvolgen regelgeving/informatie.</a:t>
            </a:r>
          </a:p>
          <a:p>
            <a:pPr marL="285750" lvl="0" indent="-285750">
              <a:spcBef>
                <a:spcPts val="600"/>
              </a:spcBef>
              <a:buFont typeface="Wingdings" panose="05000000000000000000" pitchFamily="2" charset="2"/>
              <a:buChar char="ü"/>
            </a:pPr>
            <a:r>
              <a:rPr lang="nl-BE" sz="2000" dirty="0"/>
              <a:t>Basisnormen en regelgeving brand voor modulair complex.</a:t>
            </a:r>
          </a:p>
          <a:p>
            <a:pPr marL="285750" lvl="0" indent="-285750">
              <a:spcBef>
                <a:spcPts val="600"/>
              </a:spcBef>
              <a:buFont typeface="Wingdings" panose="05000000000000000000" pitchFamily="2" charset="2"/>
              <a:buChar char="ü"/>
            </a:pPr>
            <a:r>
              <a:rPr lang="nl-BE" sz="2000" dirty="0"/>
              <a:t>Opzoeken regelgeving branddetectie. </a:t>
            </a:r>
          </a:p>
          <a:p>
            <a:pPr marL="285750" lvl="0" indent="-285750">
              <a:spcBef>
                <a:spcPts val="600"/>
              </a:spcBef>
              <a:buFont typeface="Wingdings" panose="05000000000000000000" pitchFamily="2" charset="2"/>
              <a:buChar char="ü"/>
            </a:pPr>
            <a:r>
              <a:rPr lang="nl-BE" sz="2000" dirty="0"/>
              <a:t>Start analyse branddetectie voor de blokken 11, 14, 14B en 15.</a:t>
            </a:r>
          </a:p>
          <a:p>
            <a:pPr marL="285750" lvl="0" indent="-285750">
              <a:spcBef>
                <a:spcPts val="600"/>
              </a:spcBef>
              <a:buFont typeface="Wingdings" panose="05000000000000000000" pitchFamily="2" charset="2"/>
              <a:buChar char="ü"/>
            </a:pPr>
            <a:r>
              <a:rPr lang="nl-BE" sz="2000" dirty="0"/>
              <a:t>Jaarlijkse Rondgangen.</a:t>
            </a:r>
          </a:p>
          <a:p>
            <a:pPr marL="285750" lvl="0" indent="-285750">
              <a:spcBef>
                <a:spcPts val="600"/>
              </a:spcBef>
              <a:buFont typeface="Wingdings" panose="05000000000000000000" pitchFamily="2" charset="2"/>
              <a:buChar char="ü"/>
            </a:pPr>
            <a:r>
              <a:rPr lang="nl-BE" sz="2000" dirty="0"/>
              <a:t>Regelgeving interventiedossier.</a:t>
            </a:r>
          </a:p>
          <a:p>
            <a:pPr marL="285750" lvl="0" indent="-285750">
              <a:spcBef>
                <a:spcPts val="600"/>
              </a:spcBef>
              <a:buFont typeface="Wingdings" panose="05000000000000000000" pitchFamily="2" charset="2"/>
              <a:buChar char="ü"/>
            </a:pPr>
            <a:r>
              <a:rPr lang="nl-BE" sz="2000" dirty="0"/>
              <a:t>DRBS regelgeving.</a:t>
            </a:r>
          </a:p>
          <a:p>
            <a:pPr marL="285750" lvl="0" indent="-285750">
              <a:spcBef>
                <a:spcPts val="600"/>
              </a:spcBef>
              <a:buFont typeface="Wingdings" panose="05000000000000000000" pitchFamily="2" charset="2"/>
              <a:buChar char="ü"/>
            </a:pPr>
            <a:r>
              <a:rPr lang="nl-BE" sz="2000" dirty="0"/>
              <a:t>Interventiedossier en interne noodplanning.</a:t>
            </a:r>
          </a:p>
          <a:p>
            <a:pPr marL="285750" lvl="0" indent="-285750">
              <a:spcBef>
                <a:spcPts val="600"/>
              </a:spcBef>
              <a:buFont typeface="Wingdings" panose="05000000000000000000" pitchFamily="2" charset="2"/>
              <a:buChar char="ü"/>
            </a:pPr>
            <a:r>
              <a:rPr lang="nl-BE" sz="2000" dirty="0"/>
              <a:t>Info werking werfverkeer / NEW HQ</a:t>
            </a:r>
          </a:p>
          <a:p>
            <a:endParaRPr lang="nl-BE" dirty="0"/>
          </a:p>
        </p:txBody>
      </p:sp>
    </p:spTree>
    <p:extLst>
      <p:ext uri="{BB962C8B-B14F-4D97-AF65-F5344CB8AC3E}">
        <p14:creationId xmlns:p14="http://schemas.microsoft.com/office/powerpoint/2010/main" val="19788606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FC7E0D6-D80E-3C8C-7A2C-297340FE8E1C}"/>
              </a:ext>
            </a:extLst>
          </p:cNvPr>
          <p:cNvSpPr>
            <a:spLocks noGrp="1"/>
          </p:cNvSpPr>
          <p:nvPr>
            <p:ph type="body" sz="quarter" idx="13"/>
          </p:nvPr>
        </p:nvSpPr>
        <p:spPr/>
        <p:txBody>
          <a:bodyPr/>
          <a:lstStyle/>
          <a:p>
            <a:r>
              <a:rPr lang="nl-BE" dirty="0"/>
              <a:t>Herverdeling taken PA LDPBW-08.</a:t>
            </a:r>
          </a:p>
        </p:txBody>
      </p:sp>
      <p:graphicFrame>
        <p:nvGraphicFramePr>
          <p:cNvPr id="5" name="Table 4">
            <a:extLst>
              <a:ext uri="{FF2B5EF4-FFF2-40B4-BE49-F238E27FC236}">
                <a16:creationId xmlns:a16="http://schemas.microsoft.com/office/drawing/2014/main" id="{88E8F3EF-09FE-FA25-FA23-5B002D3BDACD}"/>
              </a:ext>
            </a:extLst>
          </p:cNvPr>
          <p:cNvGraphicFramePr>
            <a:graphicFrameLocks noGrp="1"/>
          </p:cNvGraphicFramePr>
          <p:nvPr>
            <p:extLst>
              <p:ext uri="{D42A27DB-BD31-4B8C-83A1-F6EECF244321}">
                <p14:modId xmlns:p14="http://schemas.microsoft.com/office/powerpoint/2010/main" val="2693020405"/>
              </p:ext>
            </p:extLst>
          </p:nvPr>
        </p:nvGraphicFramePr>
        <p:xfrm>
          <a:off x="744390" y="1656926"/>
          <a:ext cx="10703220" cy="4871720"/>
        </p:xfrm>
        <a:graphic>
          <a:graphicData uri="http://schemas.openxmlformats.org/drawingml/2006/table">
            <a:tbl>
              <a:tblPr firstRow="1" bandRow="1">
                <a:tableStyleId>{5C22544A-7EE6-4342-B048-85BDC9FD1C3A}</a:tableStyleId>
              </a:tblPr>
              <a:tblGrid>
                <a:gridCol w="2037920">
                  <a:extLst>
                    <a:ext uri="{9D8B030D-6E8A-4147-A177-3AD203B41FA5}">
                      <a16:colId xmlns:a16="http://schemas.microsoft.com/office/drawing/2014/main" val="3097141150"/>
                    </a:ext>
                  </a:extLst>
                </a:gridCol>
                <a:gridCol w="1088726">
                  <a:extLst>
                    <a:ext uri="{9D8B030D-6E8A-4147-A177-3AD203B41FA5}">
                      <a16:colId xmlns:a16="http://schemas.microsoft.com/office/drawing/2014/main" val="1030509348"/>
                    </a:ext>
                  </a:extLst>
                </a:gridCol>
                <a:gridCol w="1797425">
                  <a:extLst>
                    <a:ext uri="{9D8B030D-6E8A-4147-A177-3AD203B41FA5}">
                      <a16:colId xmlns:a16="http://schemas.microsoft.com/office/drawing/2014/main" val="4093726013"/>
                    </a:ext>
                  </a:extLst>
                </a:gridCol>
                <a:gridCol w="677886">
                  <a:extLst>
                    <a:ext uri="{9D8B030D-6E8A-4147-A177-3AD203B41FA5}">
                      <a16:colId xmlns:a16="http://schemas.microsoft.com/office/drawing/2014/main" val="699269925"/>
                    </a:ext>
                  </a:extLst>
                </a:gridCol>
                <a:gridCol w="1509838">
                  <a:extLst>
                    <a:ext uri="{9D8B030D-6E8A-4147-A177-3AD203B41FA5}">
                      <a16:colId xmlns:a16="http://schemas.microsoft.com/office/drawing/2014/main" val="658095631"/>
                    </a:ext>
                  </a:extLst>
                </a:gridCol>
                <a:gridCol w="1078455">
                  <a:extLst>
                    <a:ext uri="{9D8B030D-6E8A-4147-A177-3AD203B41FA5}">
                      <a16:colId xmlns:a16="http://schemas.microsoft.com/office/drawing/2014/main" val="4180022003"/>
                    </a:ext>
                  </a:extLst>
                </a:gridCol>
                <a:gridCol w="2512970">
                  <a:extLst>
                    <a:ext uri="{9D8B030D-6E8A-4147-A177-3AD203B41FA5}">
                      <a16:colId xmlns:a16="http://schemas.microsoft.com/office/drawing/2014/main" val="157439519"/>
                    </a:ext>
                  </a:extLst>
                </a:gridCol>
              </a:tblGrid>
              <a:tr h="194734">
                <a:tc>
                  <a:txBody>
                    <a:bodyPr/>
                    <a:lstStyle/>
                    <a:p>
                      <a:pPr algn="ctr"/>
                      <a:r>
                        <a:rPr lang="nl-BE" dirty="0"/>
                        <a:t>Eenheid</a:t>
                      </a:r>
                    </a:p>
                  </a:txBody>
                  <a:tcPr anchor="ctr"/>
                </a:tc>
                <a:tc>
                  <a:txBody>
                    <a:bodyPr/>
                    <a:lstStyle/>
                    <a:p>
                      <a:pPr algn="ctr"/>
                      <a:r>
                        <a:rPr lang="nl-BE" dirty="0" err="1"/>
                        <a:t>AssPrev</a:t>
                      </a:r>
                      <a:endParaRPr lang="nl-BE" dirty="0"/>
                    </a:p>
                  </a:txBody>
                  <a:tcPr anchor="ctr"/>
                </a:tc>
                <a:tc>
                  <a:txBody>
                    <a:bodyPr/>
                    <a:lstStyle/>
                    <a:p>
                      <a:pPr algn="ctr"/>
                      <a:r>
                        <a:rPr lang="nl-BE" dirty="0"/>
                        <a:t>PA</a:t>
                      </a:r>
                    </a:p>
                  </a:txBody>
                  <a:tcPr anchor="ctr">
                    <a:lnR w="12700" cmpd="sng">
                      <a:noFill/>
                    </a:lnR>
                  </a:tcPr>
                </a:tc>
                <a:tc>
                  <a:txBody>
                    <a:bodyPr/>
                    <a:lstStyle/>
                    <a:p>
                      <a:pPr algn="ctr"/>
                      <a:endParaRPr lang="nl-BE"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nl-BE" dirty="0"/>
                        <a:t>Eenheid</a:t>
                      </a:r>
                    </a:p>
                  </a:txBody>
                  <a:tcPr anchor="ctr">
                    <a:lnL w="12700" cmpd="sng">
                      <a:noFill/>
                    </a:lnL>
                  </a:tcPr>
                </a:tc>
                <a:tc>
                  <a:txBody>
                    <a:bodyPr/>
                    <a:lstStyle/>
                    <a:p>
                      <a:pPr algn="ctr"/>
                      <a:r>
                        <a:rPr lang="nl-BE" dirty="0" err="1"/>
                        <a:t>AssPrev</a:t>
                      </a:r>
                      <a:endParaRPr lang="nl-BE" dirty="0"/>
                    </a:p>
                  </a:txBody>
                  <a:tcPr anchor="ctr"/>
                </a:tc>
                <a:tc>
                  <a:txBody>
                    <a:bodyPr/>
                    <a:lstStyle/>
                    <a:p>
                      <a:pPr algn="ctr"/>
                      <a:r>
                        <a:rPr lang="nl-BE" dirty="0"/>
                        <a:t>PA</a:t>
                      </a:r>
                    </a:p>
                  </a:txBody>
                  <a:tcPr anchor="ctr"/>
                </a:tc>
                <a:extLst>
                  <a:ext uri="{0D108BD9-81ED-4DB2-BD59-A6C34878D82A}">
                    <a16:rowId xmlns:a16="http://schemas.microsoft.com/office/drawing/2014/main" val="3786547131"/>
                  </a:ext>
                </a:extLst>
              </a:tr>
              <a:tr h="370840">
                <a:tc>
                  <a:txBody>
                    <a:bodyPr/>
                    <a:lstStyle/>
                    <a:p>
                      <a:pPr marL="540385"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Acos</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is</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NL+FR</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Adjt</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CHOUBANE H.</a:t>
                      </a:r>
                    </a:p>
                  </a:txBody>
                  <a:tcPr marL="68580" marR="68580" marT="0" marB="0" anchor="ctr">
                    <a:lnR w="12700" cmpd="sng">
                      <a:noFill/>
                    </a:lnR>
                  </a:tcPr>
                </a:tc>
                <a:tc>
                  <a:txBody>
                    <a:bodyPr/>
                    <a:lstStyle/>
                    <a:p>
                      <a:pPr algn="ctr"/>
                      <a:endParaRPr lang="nl-BE"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HR</a:t>
                      </a: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p>
                  </a:txBody>
                  <a:tcPr marL="68580" marR="68580" marT="0" marB="0" anchor="ctr"/>
                </a:tc>
                <a:extLst>
                  <a:ext uri="{0D108BD9-81ED-4DB2-BD59-A6C34878D82A}">
                    <a16:rowId xmlns:a16="http://schemas.microsoft.com/office/drawing/2014/main" val="3705054066"/>
                  </a:ext>
                </a:extLst>
              </a:tr>
              <a:tr h="370840">
                <a:tc>
                  <a:txBody>
                    <a:bodyPr/>
                    <a:lstStyle/>
                    <a:p>
                      <a:pPr marL="540385"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ACOS </a:t>
                      </a: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Ops&amp;Trg</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Jur</a:t>
                      </a: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tc>
                <a:extLst>
                  <a:ext uri="{0D108BD9-81ED-4DB2-BD59-A6C34878D82A}">
                    <a16:rowId xmlns:a16="http://schemas.microsoft.com/office/drawing/2014/main" val="3388827295"/>
                  </a:ext>
                </a:extLst>
              </a:tr>
              <a:tr h="370840">
                <a:tc>
                  <a:txBody>
                    <a:bodyPr/>
                    <a:lstStyle/>
                    <a:p>
                      <a:pPr marL="540385"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ACOS STRAT</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MR (Mgt – B)</a:t>
                      </a: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p>
                  </a:txBody>
                  <a:tcPr marL="68580" marR="68580" marT="0" marB="0" anchor="ctr"/>
                </a:tc>
                <a:extLst>
                  <a:ext uri="{0D108BD9-81ED-4DB2-BD59-A6C34878D82A}">
                    <a16:rowId xmlns:a16="http://schemas.microsoft.com/office/drawing/2014/main" val="501997816"/>
                  </a:ext>
                </a:extLst>
              </a:tr>
              <a:tr h="370840">
                <a:tc>
                  <a:txBody>
                    <a:bodyPr/>
                    <a:lstStyle/>
                    <a:p>
                      <a:pPr marL="540385" algn="ctr">
                        <a:spcAft>
                          <a:spcPts val="600"/>
                        </a:spcAft>
                        <a:tabLst>
                          <a:tab pos="1729740" algn="l"/>
                        </a:tabLst>
                      </a:pPr>
                      <a:r>
                        <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Bn HK DefSt KKE</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NL+FR</a:t>
                      </a:r>
                    </a:p>
                  </a:txBody>
                  <a:tcPr marL="68580" marR="68580" marT="0" marB="0" anchor="ct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b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br>
                      <a:r>
                        <a:rPr lang="fr-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R w="12700" cmpd="sng">
                      <a:noFill/>
                    </a:lnR>
                  </a:tcPr>
                </a:tc>
                <a:tc>
                  <a:txBody>
                    <a:bodyPr/>
                    <a:lstStyle/>
                    <a:p>
                      <a:pPr algn="ctr"/>
                      <a:endParaRPr lang="nl-BE"/>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MR C&amp;I</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p>
                  </a:txBody>
                  <a:tcPr marL="68580" marR="68580" marT="0" marB="0" anchor="ctr"/>
                </a:tc>
                <a:extLst>
                  <a:ext uri="{0D108BD9-81ED-4DB2-BD59-A6C34878D82A}">
                    <a16:rowId xmlns:a16="http://schemas.microsoft.com/office/drawing/2014/main" val="2165973626"/>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Belgian Army Staf</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MR Sys</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p>
                  </a:txBody>
                  <a:tcPr marL="68580" marR="68580" marT="0" marB="0" anchor="ctr"/>
                </a:tc>
                <a:extLst>
                  <a:ext uri="{0D108BD9-81ED-4DB2-BD59-A6C34878D82A}">
                    <a16:rowId xmlns:a16="http://schemas.microsoft.com/office/drawing/2014/main" val="2232470007"/>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CC Infra</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lnR w="12700" cmpd="sng">
                      <a:noFill/>
                    </a:lnR>
                  </a:tcPr>
                </a:tc>
                <a:tc>
                  <a:txBody>
                    <a:bodyPr/>
                    <a:lstStyle/>
                    <a:p>
                      <a:pPr algn="ctr"/>
                      <a:endParaRPr lang="nl-BE"/>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a:t>
                      </a:r>
                      <a:r>
                        <a:rPr lang="fr-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StratCom</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tc>
                <a:extLst>
                  <a:ext uri="{0D108BD9-81ED-4DB2-BD59-A6C34878D82A}">
                    <a16:rowId xmlns:a16="http://schemas.microsoft.com/office/drawing/2014/main" val="2707816875"/>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CIDMAT</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NKD/CND</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p>
                  </a:txBody>
                  <a:tcPr marL="68580" marR="68580" marT="0" marB="0" anchor="ctr"/>
                </a:tc>
                <a:extLst>
                  <a:ext uri="{0D108BD9-81ED-4DB2-BD59-A6C34878D82A}">
                    <a16:rowId xmlns:a16="http://schemas.microsoft.com/office/drawing/2014/main" val="107123352"/>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COMOPSAIR</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Kab CHOD</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tc>
                <a:extLst>
                  <a:ext uri="{0D108BD9-81ED-4DB2-BD59-A6C34878D82A}">
                    <a16:rowId xmlns:a16="http://schemas.microsoft.com/office/drawing/2014/main" val="2165631381"/>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COMOPSMED</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IG - ILE</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p>
                  </a:txBody>
                  <a:tcPr marL="68580" marR="68580" marT="0" marB="0" anchor="ctr"/>
                </a:tc>
                <a:extLst>
                  <a:ext uri="{0D108BD9-81ED-4DB2-BD59-A6C34878D82A}">
                    <a16:rowId xmlns:a16="http://schemas.microsoft.com/office/drawing/2014/main" val="567050014"/>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COMOPSNAV</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r>
                        <a:rPr lang="nl-BE" sz="1400" b="1" dirty="0">
                          <a:solidFill>
                            <a:schemeClr val="tx1"/>
                          </a:solidFill>
                          <a:latin typeface="Aptos Display" panose="020B0004020202020204" pitchFamily="34" charset="0"/>
                        </a:rPr>
                        <a:t>DG MRMP</a:t>
                      </a:r>
                    </a:p>
                  </a:txBody>
                  <a:tcPr anchor="ctr">
                    <a:lnL w="12700" cmpd="sng">
                      <a:noFill/>
                    </a:lnL>
                  </a:tcPr>
                </a:tc>
                <a:tc>
                  <a:txBody>
                    <a:bodyPr/>
                    <a:lstStyle/>
                    <a:p>
                      <a:pPr algn="ctr"/>
                      <a:r>
                        <a:rPr lang="nl-BE" sz="1400" b="1" dirty="0">
                          <a:solidFill>
                            <a:schemeClr val="tx1"/>
                          </a:solidFill>
                          <a:latin typeface="Aptos Display" panose="020B0004020202020204" pitchFamily="34" charset="0"/>
                        </a:rPr>
                        <a:t>NL</a:t>
                      </a:r>
                    </a:p>
                  </a:txBody>
                  <a:tcPr anchor="ctr"/>
                </a:tc>
                <a:tc>
                  <a:txBody>
                    <a:bodyPr/>
                    <a:lstStyle/>
                    <a:p>
                      <a:pPr marL="0" indent="0" algn="ctr"/>
                      <a:r>
                        <a:rPr lang="nl-BE" sz="1400" b="1" dirty="0" err="1">
                          <a:solidFill>
                            <a:schemeClr val="tx1"/>
                          </a:solidFill>
                          <a:latin typeface="Aptos Display" panose="020B0004020202020204" pitchFamily="34" charset="0"/>
                        </a:rPr>
                        <a:t>Dhr</a:t>
                      </a:r>
                      <a:r>
                        <a:rPr lang="nl-BE" sz="1400" b="1" dirty="0">
                          <a:solidFill>
                            <a:schemeClr val="tx1"/>
                          </a:solidFill>
                          <a:latin typeface="Aptos Display" panose="020B0004020202020204" pitchFamily="34" charset="0"/>
                        </a:rPr>
                        <a:t> Hallouzi A.</a:t>
                      </a:r>
                    </a:p>
                  </a:txBody>
                  <a:tcPr anchor="ctr"/>
                </a:tc>
                <a:extLst>
                  <a:ext uri="{0D108BD9-81ED-4DB2-BD59-A6C34878D82A}">
                    <a16:rowId xmlns:a16="http://schemas.microsoft.com/office/drawing/2014/main" val="3046449829"/>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BudFin</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endParaRPr lang="nl-BE" sz="1400" dirty="0">
                        <a:latin typeface="Aptos Display" panose="020B0004020202020204" pitchFamily="34" charset="0"/>
                      </a:endParaRPr>
                    </a:p>
                  </a:txBody>
                  <a:tcPr anchor="ctr">
                    <a:lnL w="12700" cmpd="sng">
                      <a:noFill/>
                    </a:lnL>
                  </a:tcPr>
                </a:tc>
                <a:tc>
                  <a:txBody>
                    <a:bodyPr/>
                    <a:lstStyle/>
                    <a:p>
                      <a:pPr algn="ctr"/>
                      <a:endParaRPr lang="nl-BE" sz="1400" dirty="0">
                        <a:latin typeface="Aptos Display" panose="020B0004020202020204" pitchFamily="34" charset="0"/>
                      </a:endParaRPr>
                    </a:p>
                  </a:txBody>
                  <a:tcPr anchor="ctr"/>
                </a:tc>
                <a:tc>
                  <a:txBody>
                    <a:bodyPr/>
                    <a:lstStyle/>
                    <a:p>
                      <a:pPr algn="ctr"/>
                      <a:endParaRPr lang="nl-BE" sz="1400" dirty="0">
                        <a:latin typeface="Aptos Display" panose="020B0004020202020204" pitchFamily="34" charset="0"/>
                      </a:endParaRPr>
                    </a:p>
                  </a:txBody>
                  <a:tcPr anchor="ctr"/>
                </a:tc>
                <a:extLst>
                  <a:ext uri="{0D108BD9-81ED-4DB2-BD59-A6C34878D82A}">
                    <a16:rowId xmlns:a16="http://schemas.microsoft.com/office/drawing/2014/main" val="395331197"/>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H&amp;WB</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nl-BE" sz="1400" dirty="0">
                        <a:latin typeface="Aptos Display" panose="020B0004020202020204" pitchFamily="34" charset="0"/>
                      </a:endParaRPr>
                    </a:p>
                  </a:txBody>
                  <a:tcPr anchor="ctr">
                    <a:lnL w="12700" cmpd="sng">
                      <a:noFill/>
                    </a:lnL>
                  </a:tcPr>
                </a:tc>
                <a:tc>
                  <a:txBody>
                    <a:bodyPr/>
                    <a:lstStyle/>
                    <a:p>
                      <a:pPr algn="ctr"/>
                      <a:endParaRPr lang="nl-BE" sz="1400" dirty="0">
                        <a:latin typeface="Aptos Display" panose="020B0004020202020204" pitchFamily="34" charset="0"/>
                      </a:endParaRPr>
                    </a:p>
                  </a:txBody>
                  <a:tcPr anchor="ctr"/>
                </a:tc>
                <a:tc>
                  <a:txBody>
                    <a:bodyPr/>
                    <a:lstStyle/>
                    <a:p>
                      <a:pPr algn="ctr"/>
                      <a:endParaRPr lang="nl-BE" sz="1400" dirty="0">
                        <a:latin typeface="Aptos Display" panose="020B0004020202020204" pitchFamily="34" charset="0"/>
                      </a:endParaRPr>
                    </a:p>
                  </a:txBody>
                  <a:tcPr anchor="ctr"/>
                </a:tc>
                <a:extLst>
                  <a:ext uri="{0D108BD9-81ED-4DB2-BD59-A6C34878D82A}">
                    <a16:rowId xmlns:a16="http://schemas.microsoft.com/office/drawing/2014/main" val="1649790137"/>
                  </a:ext>
                </a:extLst>
              </a:tr>
            </a:tbl>
          </a:graphicData>
        </a:graphic>
      </p:graphicFrame>
      <p:sp>
        <p:nvSpPr>
          <p:cNvPr id="2" name="TextBox 1">
            <a:extLst>
              <a:ext uri="{FF2B5EF4-FFF2-40B4-BE49-F238E27FC236}">
                <a16:creationId xmlns:a16="http://schemas.microsoft.com/office/drawing/2014/main" id="{8FB99614-EE83-AB82-AD40-92DE10060814}"/>
              </a:ext>
            </a:extLst>
          </p:cNvPr>
          <p:cNvSpPr txBox="1"/>
          <p:nvPr/>
        </p:nvSpPr>
        <p:spPr>
          <a:xfrm>
            <a:off x="2161308" y="3429000"/>
            <a:ext cx="9844645" cy="1107996"/>
          </a:xfrm>
          <a:prstGeom prst="rect">
            <a:avLst/>
          </a:prstGeom>
        </p:spPr>
        <p:txBody>
          <a:bodyPr wrap="square" rtlCol="0">
            <a:spAutoFit/>
          </a:bodyPr>
          <a:lstStyle/>
          <a:p>
            <a:r>
              <a:rPr lang="nl-BE" sz="6600" b="1" dirty="0">
                <a:solidFill>
                  <a:srgbClr val="FF0000"/>
                </a:solidFill>
                <a:latin typeface="Aharoni" panose="02010803020104030203" pitchFamily="2" charset="-79"/>
                <a:cs typeface="Aharoni" panose="02010803020104030203" pitchFamily="2" charset="-79"/>
              </a:rPr>
              <a:t>WORDT HERZIEN!!!</a:t>
            </a:r>
          </a:p>
        </p:txBody>
      </p:sp>
    </p:spTree>
    <p:extLst>
      <p:ext uri="{BB962C8B-B14F-4D97-AF65-F5344CB8AC3E}">
        <p14:creationId xmlns:p14="http://schemas.microsoft.com/office/powerpoint/2010/main" val="23889098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F72D6ED-422D-EFC7-3AA9-AC7560EFCA87}"/>
              </a:ext>
            </a:extLst>
          </p:cNvPr>
          <p:cNvSpPr>
            <a:spLocks noGrp="1"/>
          </p:cNvSpPr>
          <p:nvPr>
            <p:ph type="body" sz="half" idx="13"/>
          </p:nvPr>
        </p:nvSpPr>
        <p:spPr/>
        <p:txBody>
          <a:bodyPr/>
          <a:lstStyle/>
          <a:p>
            <a:r>
              <a:rPr lang="nl-BE" dirty="0"/>
              <a:t>Situatie wateranalyses KKE</a:t>
            </a:r>
          </a:p>
        </p:txBody>
      </p:sp>
    </p:spTree>
    <p:extLst>
      <p:ext uri="{BB962C8B-B14F-4D97-AF65-F5344CB8AC3E}">
        <p14:creationId xmlns:p14="http://schemas.microsoft.com/office/powerpoint/2010/main" val="32905551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24CBB52-2EE2-AD49-B05A-0BBF21BB6AF5}"/>
              </a:ext>
            </a:extLst>
          </p:cNvPr>
          <p:cNvSpPr>
            <a:spLocks noGrp="1"/>
          </p:cNvSpPr>
          <p:nvPr>
            <p:ph type="body" sz="quarter" idx="13"/>
          </p:nvPr>
        </p:nvSpPr>
        <p:spPr/>
        <p:txBody>
          <a:bodyPr/>
          <a:lstStyle/>
          <a:p>
            <a:r>
              <a:rPr lang="nl-BE" dirty="0"/>
              <a:t>Situatie wateranalyses.</a:t>
            </a:r>
          </a:p>
        </p:txBody>
      </p:sp>
      <p:sp>
        <p:nvSpPr>
          <p:cNvPr id="4" name="Text Placeholder 3">
            <a:extLst>
              <a:ext uri="{FF2B5EF4-FFF2-40B4-BE49-F238E27FC236}">
                <a16:creationId xmlns:a16="http://schemas.microsoft.com/office/drawing/2014/main" id="{758825E4-E10E-8694-7EB7-EF9B89660F13}"/>
              </a:ext>
            </a:extLst>
          </p:cNvPr>
          <p:cNvSpPr>
            <a:spLocks noGrp="1"/>
          </p:cNvSpPr>
          <p:nvPr>
            <p:ph type="body" sz="quarter" idx="27"/>
          </p:nvPr>
        </p:nvSpPr>
        <p:spPr>
          <a:xfrm>
            <a:off x="337284" y="1453715"/>
            <a:ext cx="11237400" cy="2453267"/>
          </a:xfrm>
        </p:spPr>
        <p:txBody>
          <a:bodyPr/>
          <a:lstStyle/>
          <a:p>
            <a:pPr marL="450850" indent="-450850" algn="just">
              <a:buFont typeface="Wingdings" panose="05000000000000000000" pitchFamily="2" charset="2"/>
              <a:buChar char="q"/>
            </a:pPr>
            <a:r>
              <a:rPr lang="nl-BE" sz="2400" dirty="0"/>
              <a:t>Momenteel worden enkel nog wateranalyses gedaan van de horeca installaties en de medische lokalen van de arbeidsgeneeskundige dienst. Dit omdat het labo van de Ter Vet </a:t>
            </a:r>
            <a:r>
              <a:rPr lang="nl-BE" sz="2400" dirty="0" err="1"/>
              <a:t>Dst</a:t>
            </a:r>
            <a:r>
              <a:rPr lang="nl-BE" sz="2400" dirty="0"/>
              <a:t> niet over voldoende personeel beschikt.</a:t>
            </a:r>
          </a:p>
          <a:p>
            <a:endParaRPr lang="nl-BE" sz="2400" dirty="0"/>
          </a:p>
          <a:p>
            <a:pPr marL="450850" indent="-450850" algn="just">
              <a:buFont typeface="Wingdings" panose="05000000000000000000" pitchFamily="2" charset="2"/>
              <a:buChar char="q"/>
            </a:pPr>
            <a:r>
              <a:rPr lang="nl-BE" sz="2400" dirty="0"/>
              <a:t>Er werd op 16 Sep 2025 een mail verstuurd naar de Vet </a:t>
            </a:r>
            <a:r>
              <a:rPr lang="nl-BE" sz="2400" dirty="0" err="1"/>
              <a:t>Dst</a:t>
            </a:r>
            <a:r>
              <a:rPr lang="nl-BE" sz="2400" dirty="0"/>
              <a:t> met de vraag of er terug jaarlijks wateranalyses van vaste aftappunten kunnen uitgevoerd worden.</a:t>
            </a:r>
          </a:p>
        </p:txBody>
      </p:sp>
      <p:graphicFrame>
        <p:nvGraphicFramePr>
          <p:cNvPr id="5" name="Table 4">
            <a:extLst>
              <a:ext uri="{FF2B5EF4-FFF2-40B4-BE49-F238E27FC236}">
                <a16:creationId xmlns:a16="http://schemas.microsoft.com/office/drawing/2014/main" id="{CE822367-7437-2A02-E2EB-9262ADE2D261}"/>
              </a:ext>
            </a:extLst>
          </p:cNvPr>
          <p:cNvGraphicFramePr>
            <a:graphicFrameLocks noGrp="1"/>
          </p:cNvGraphicFramePr>
          <p:nvPr>
            <p:extLst>
              <p:ext uri="{D42A27DB-BD31-4B8C-83A1-F6EECF244321}">
                <p14:modId xmlns:p14="http://schemas.microsoft.com/office/powerpoint/2010/main" val="2150054163"/>
              </p:ext>
            </p:extLst>
          </p:nvPr>
        </p:nvGraphicFramePr>
        <p:xfrm>
          <a:off x="0" y="3740727"/>
          <a:ext cx="12191999" cy="3101837"/>
        </p:xfrm>
        <a:graphic>
          <a:graphicData uri="http://schemas.openxmlformats.org/drawingml/2006/table">
            <a:tbl>
              <a:tblPr firstRow="1" firstCol="1" bandRow="1">
                <a:tableStyleId>{5C22544A-7EE6-4342-B048-85BDC9FD1C3A}</a:tableStyleId>
              </a:tblPr>
              <a:tblGrid>
                <a:gridCol w="3562597">
                  <a:extLst>
                    <a:ext uri="{9D8B030D-6E8A-4147-A177-3AD203B41FA5}">
                      <a16:colId xmlns:a16="http://schemas.microsoft.com/office/drawing/2014/main" val="1456496057"/>
                    </a:ext>
                  </a:extLst>
                </a:gridCol>
                <a:gridCol w="3455720">
                  <a:extLst>
                    <a:ext uri="{9D8B030D-6E8A-4147-A177-3AD203B41FA5}">
                      <a16:colId xmlns:a16="http://schemas.microsoft.com/office/drawing/2014/main" val="3824960479"/>
                    </a:ext>
                  </a:extLst>
                </a:gridCol>
                <a:gridCol w="1615044">
                  <a:extLst>
                    <a:ext uri="{9D8B030D-6E8A-4147-A177-3AD203B41FA5}">
                      <a16:colId xmlns:a16="http://schemas.microsoft.com/office/drawing/2014/main" val="3290004598"/>
                    </a:ext>
                  </a:extLst>
                </a:gridCol>
                <a:gridCol w="3558638">
                  <a:extLst>
                    <a:ext uri="{9D8B030D-6E8A-4147-A177-3AD203B41FA5}">
                      <a16:colId xmlns:a16="http://schemas.microsoft.com/office/drawing/2014/main" val="1190889049"/>
                    </a:ext>
                  </a:extLst>
                </a:gridCol>
              </a:tblGrid>
              <a:tr h="664680">
                <a:tc>
                  <a:txBody>
                    <a:bodyPr/>
                    <a:lstStyle/>
                    <a:p>
                      <a:pPr algn="ctr">
                        <a:buNone/>
                      </a:pPr>
                      <a:endParaRPr lang="nl-BE" sz="1400" dirty="0">
                        <a:effectLst/>
                      </a:endParaRPr>
                    </a:p>
                    <a:p>
                      <a:pPr algn="ctr">
                        <a:buNone/>
                      </a:pPr>
                      <a:r>
                        <a:rPr lang="nl-BE" sz="1400" dirty="0">
                          <a:effectLst/>
                        </a:rPr>
                        <a:t>Doel van de analyse</a:t>
                      </a:r>
                      <a:endParaRPr lang="nl-BE" sz="1400" dirty="0">
                        <a:effectLst/>
                        <a:latin typeface="Calibri" panose="020F0502020204030204" pitchFamily="34" charset="0"/>
                        <a:ea typeface="Aptos" panose="020B0004020202020204" pitchFamily="34" charset="0"/>
                      </a:endParaRPr>
                    </a:p>
                  </a:txBody>
                  <a:tcPr marL="56042" marR="56042" marT="0" marB="0" anchor="ctr"/>
                </a:tc>
                <a:tc>
                  <a:txBody>
                    <a:bodyPr/>
                    <a:lstStyle/>
                    <a:p>
                      <a:pPr algn="ctr">
                        <a:buNone/>
                      </a:pPr>
                      <a:r>
                        <a:rPr lang="nl-BE" sz="1400" dirty="0">
                          <a:effectLst/>
                        </a:rPr>
                        <a:t>Verwijderen van kraanfilter en andere aan de kraan gemonteerde objecten</a:t>
                      </a:r>
                      <a:endParaRPr lang="nl-BE" sz="1400" dirty="0">
                        <a:effectLst/>
                        <a:latin typeface="Calibri" panose="020F0502020204030204" pitchFamily="34" charset="0"/>
                        <a:ea typeface="Aptos" panose="020B0004020202020204" pitchFamily="34" charset="0"/>
                      </a:endParaRPr>
                    </a:p>
                  </a:txBody>
                  <a:tcPr marL="56042" marR="56042" marT="0" marB="0" anchor="ctr"/>
                </a:tc>
                <a:tc>
                  <a:txBody>
                    <a:bodyPr/>
                    <a:lstStyle/>
                    <a:p>
                      <a:pPr algn="ctr">
                        <a:buNone/>
                      </a:pPr>
                      <a:r>
                        <a:rPr lang="nl-BE" sz="1400" dirty="0">
                          <a:effectLst/>
                        </a:rPr>
                        <a:t>desinfecteren</a:t>
                      </a:r>
                      <a:endParaRPr lang="nl-BE" sz="1400" dirty="0">
                        <a:effectLst/>
                        <a:latin typeface="Calibri" panose="020F0502020204030204" pitchFamily="34" charset="0"/>
                        <a:ea typeface="Aptos" panose="020B0004020202020204" pitchFamily="34" charset="0"/>
                      </a:endParaRPr>
                    </a:p>
                  </a:txBody>
                  <a:tcPr marL="56042" marR="56042" marT="0" marB="0" anchor="ctr"/>
                </a:tc>
                <a:tc>
                  <a:txBody>
                    <a:bodyPr/>
                    <a:lstStyle/>
                    <a:p>
                      <a:pPr algn="ctr">
                        <a:buNone/>
                      </a:pPr>
                      <a:r>
                        <a:rPr lang="nl-BE" sz="1400">
                          <a:effectLst/>
                        </a:rPr>
                        <a:t>Spoelen</a:t>
                      </a:r>
                      <a:endParaRPr lang="nl-BE" sz="1400">
                        <a:effectLst/>
                        <a:latin typeface="Calibri" panose="020F0502020204030204" pitchFamily="34" charset="0"/>
                        <a:ea typeface="Aptos" panose="020B0004020202020204" pitchFamily="34" charset="0"/>
                      </a:endParaRPr>
                    </a:p>
                  </a:txBody>
                  <a:tcPr marL="56042" marR="56042" marT="0" marB="0" anchor="ctr"/>
                </a:tc>
                <a:extLst>
                  <a:ext uri="{0D108BD9-81ED-4DB2-BD59-A6C34878D82A}">
                    <a16:rowId xmlns:a16="http://schemas.microsoft.com/office/drawing/2014/main" val="2856626887"/>
                  </a:ext>
                </a:extLst>
              </a:tr>
              <a:tr h="1107797">
                <a:tc>
                  <a:txBody>
                    <a:bodyPr/>
                    <a:lstStyle/>
                    <a:p>
                      <a:pPr algn="ctr">
                        <a:buNone/>
                      </a:pPr>
                      <a:r>
                        <a:rPr lang="nl-BE" sz="1400">
                          <a:effectLst/>
                        </a:rPr>
                        <a:t>Kwaliteit van het water in de leidingen</a:t>
                      </a:r>
                      <a:endParaRPr lang="nl-BE" sz="1400">
                        <a:effectLst/>
                        <a:latin typeface="Calibri" panose="020F0502020204030204" pitchFamily="34" charset="0"/>
                        <a:ea typeface="Aptos" panose="020B0004020202020204" pitchFamily="34" charset="0"/>
                      </a:endParaRPr>
                    </a:p>
                  </a:txBody>
                  <a:tcPr marL="56042" marR="56042" marT="0" marB="0" anchor="ctr"/>
                </a:tc>
                <a:tc>
                  <a:txBody>
                    <a:bodyPr/>
                    <a:lstStyle/>
                    <a:p>
                      <a:pPr algn="ctr">
                        <a:buNone/>
                      </a:pPr>
                      <a:r>
                        <a:rPr lang="nl-BE" sz="1400" dirty="0">
                          <a:effectLst/>
                        </a:rPr>
                        <a:t>Ja</a:t>
                      </a:r>
                      <a:endParaRPr lang="nl-BE" sz="1400" dirty="0">
                        <a:effectLst/>
                        <a:latin typeface="Calibri" panose="020F0502020204030204" pitchFamily="34" charset="0"/>
                        <a:ea typeface="Aptos" panose="020B0004020202020204" pitchFamily="34" charset="0"/>
                      </a:endParaRPr>
                    </a:p>
                  </a:txBody>
                  <a:tcPr marL="56042" marR="56042" marT="0" marB="0" anchor="ctr"/>
                </a:tc>
                <a:tc>
                  <a:txBody>
                    <a:bodyPr/>
                    <a:lstStyle/>
                    <a:p>
                      <a:pPr algn="ctr">
                        <a:buNone/>
                      </a:pPr>
                      <a:r>
                        <a:rPr lang="nl-BE" sz="1400" dirty="0">
                          <a:effectLst/>
                        </a:rPr>
                        <a:t>Ja</a:t>
                      </a:r>
                      <a:endParaRPr lang="nl-BE" sz="1400" dirty="0">
                        <a:effectLst/>
                        <a:latin typeface="Calibri" panose="020F0502020204030204" pitchFamily="34" charset="0"/>
                        <a:ea typeface="Aptos" panose="020B0004020202020204" pitchFamily="34" charset="0"/>
                      </a:endParaRPr>
                    </a:p>
                  </a:txBody>
                  <a:tcPr marL="56042" marR="56042" marT="0" marB="0" anchor="ctr"/>
                </a:tc>
                <a:tc>
                  <a:txBody>
                    <a:bodyPr/>
                    <a:lstStyle/>
                    <a:p>
                      <a:pPr algn="ctr">
                        <a:buNone/>
                      </a:pPr>
                      <a:r>
                        <a:rPr lang="nl-BE" sz="1400" dirty="0">
                          <a:effectLst/>
                        </a:rPr>
                        <a:t>Ja</a:t>
                      </a:r>
                      <a:endParaRPr lang="nl-BE" sz="1400" dirty="0">
                        <a:effectLst/>
                        <a:latin typeface="Calibri" panose="020F0502020204030204" pitchFamily="34" charset="0"/>
                        <a:ea typeface="Aptos" panose="020B0004020202020204" pitchFamily="34" charset="0"/>
                      </a:endParaRPr>
                    </a:p>
                  </a:txBody>
                  <a:tcPr marL="56042" marR="56042" marT="0" marB="0" anchor="ctr"/>
                </a:tc>
                <a:extLst>
                  <a:ext uri="{0D108BD9-81ED-4DB2-BD59-A6C34878D82A}">
                    <a16:rowId xmlns:a16="http://schemas.microsoft.com/office/drawing/2014/main" val="1256101209"/>
                  </a:ext>
                </a:extLst>
              </a:tr>
              <a:tr h="664680">
                <a:tc>
                  <a:txBody>
                    <a:bodyPr/>
                    <a:lstStyle/>
                    <a:p>
                      <a:pPr algn="ctr">
                        <a:buNone/>
                      </a:pPr>
                      <a:r>
                        <a:rPr lang="nl-BE" sz="1400">
                          <a:effectLst/>
                        </a:rPr>
                        <a:t>Kwaliteit van het leidingwater aan een aftappunt</a:t>
                      </a:r>
                      <a:endParaRPr lang="nl-BE" sz="1400">
                        <a:effectLst/>
                        <a:latin typeface="Calibri" panose="020F0502020204030204" pitchFamily="34" charset="0"/>
                        <a:ea typeface="Aptos" panose="020B0004020202020204" pitchFamily="34" charset="0"/>
                      </a:endParaRPr>
                    </a:p>
                  </a:txBody>
                  <a:tcPr marL="56042" marR="56042" marT="0" marB="0" anchor="ctr"/>
                </a:tc>
                <a:tc>
                  <a:txBody>
                    <a:bodyPr/>
                    <a:lstStyle/>
                    <a:p>
                      <a:pPr algn="ctr">
                        <a:buNone/>
                      </a:pPr>
                      <a:r>
                        <a:rPr lang="nl-BE" sz="1400">
                          <a:effectLst/>
                        </a:rPr>
                        <a:t>Ja</a:t>
                      </a:r>
                      <a:endParaRPr lang="nl-BE" sz="1400">
                        <a:effectLst/>
                        <a:latin typeface="Calibri" panose="020F0502020204030204" pitchFamily="34" charset="0"/>
                        <a:ea typeface="Aptos" panose="020B0004020202020204" pitchFamily="34" charset="0"/>
                      </a:endParaRPr>
                    </a:p>
                  </a:txBody>
                  <a:tcPr marL="56042" marR="56042" marT="0" marB="0" anchor="ctr"/>
                </a:tc>
                <a:tc>
                  <a:txBody>
                    <a:bodyPr/>
                    <a:lstStyle/>
                    <a:p>
                      <a:pPr algn="ctr">
                        <a:buNone/>
                      </a:pPr>
                      <a:r>
                        <a:rPr lang="nl-BE" sz="1400">
                          <a:effectLst/>
                        </a:rPr>
                        <a:t>Ja</a:t>
                      </a:r>
                      <a:endParaRPr lang="nl-BE" sz="1400">
                        <a:effectLst/>
                        <a:latin typeface="Calibri" panose="020F0502020204030204" pitchFamily="34" charset="0"/>
                        <a:ea typeface="Aptos" panose="020B0004020202020204" pitchFamily="34" charset="0"/>
                      </a:endParaRPr>
                    </a:p>
                  </a:txBody>
                  <a:tcPr marL="56042" marR="56042" marT="0" marB="0" anchor="ctr"/>
                </a:tc>
                <a:tc>
                  <a:txBody>
                    <a:bodyPr/>
                    <a:lstStyle/>
                    <a:p>
                      <a:pPr algn="ctr">
                        <a:buNone/>
                      </a:pPr>
                      <a:r>
                        <a:rPr lang="nl-BE" sz="1400">
                          <a:effectLst/>
                        </a:rPr>
                        <a:t>Neen (kort spoelen om het effect van het desinfectie middel te verwijderen)</a:t>
                      </a:r>
                      <a:endParaRPr lang="nl-BE" sz="1400">
                        <a:effectLst/>
                        <a:latin typeface="Calibri" panose="020F0502020204030204" pitchFamily="34" charset="0"/>
                        <a:ea typeface="Aptos" panose="020B0004020202020204" pitchFamily="34" charset="0"/>
                      </a:endParaRPr>
                    </a:p>
                  </a:txBody>
                  <a:tcPr marL="56042" marR="56042" marT="0" marB="0" anchor="ctr"/>
                </a:tc>
                <a:extLst>
                  <a:ext uri="{0D108BD9-81ED-4DB2-BD59-A6C34878D82A}">
                    <a16:rowId xmlns:a16="http://schemas.microsoft.com/office/drawing/2014/main" val="2065634971"/>
                  </a:ext>
                </a:extLst>
              </a:tr>
              <a:tr h="664680">
                <a:tc>
                  <a:txBody>
                    <a:bodyPr/>
                    <a:lstStyle/>
                    <a:p>
                      <a:pPr algn="ctr">
                        <a:buNone/>
                      </a:pPr>
                      <a:r>
                        <a:rPr lang="nl-BE" sz="1400">
                          <a:effectLst/>
                        </a:rPr>
                        <a:t>Kwaliteit van het water zoals het gebruikt wordt bij een rechtstreekse afname</a:t>
                      </a:r>
                      <a:endParaRPr lang="nl-BE" sz="1400">
                        <a:effectLst/>
                        <a:latin typeface="Calibri" panose="020F0502020204030204" pitchFamily="34" charset="0"/>
                        <a:ea typeface="Aptos" panose="020B0004020202020204" pitchFamily="34" charset="0"/>
                      </a:endParaRPr>
                    </a:p>
                  </a:txBody>
                  <a:tcPr marL="56042" marR="56042" marT="0" marB="0" anchor="ctr"/>
                </a:tc>
                <a:tc>
                  <a:txBody>
                    <a:bodyPr/>
                    <a:lstStyle/>
                    <a:p>
                      <a:pPr algn="ctr">
                        <a:buNone/>
                      </a:pPr>
                      <a:r>
                        <a:rPr lang="nl-BE" sz="1400">
                          <a:effectLst/>
                        </a:rPr>
                        <a:t>Neen</a:t>
                      </a:r>
                      <a:endParaRPr lang="nl-BE" sz="1400">
                        <a:effectLst/>
                        <a:latin typeface="Calibri" panose="020F0502020204030204" pitchFamily="34" charset="0"/>
                        <a:ea typeface="Aptos" panose="020B0004020202020204" pitchFamily="34" charset="0"/>
                      </a:endParaRPr>
                    </a:p>
                  </a:txBody>
                  <a:tcPr marL="56042" marR="56042" marT="0" marB="0" anchor="ctr"/>
                </a:tc>
                <a:tc>
                  <a:txBody>
                    <a:bodyPr/>
                    <a:lstStyle/>
                    <a:p>
                      <a:pPr algn="ctr">
                        <a:buNone/>
                      </a:pPr>
                      <a:r>
                        <a:rPr lang="nl-BE" sz="1400">
                          <a:effectLst/>
                        </a:rPr>
                        <a:t>Neen</a:t>
                      </a:r>
                      <a:endParaRPr lang="nl-BE" sz="1400">
                        <a:effectLst/>
                        <a:latin typeface="Calibri" panose="020F0502020204030204" pitchFamily="34" charset="0"/>
                        <a:ea typeface="Aptos" panose="020B0004020202020204" pitchFamily="34" charset="0"/>
                      </a:endParaRPr>
                    </a:p>
                  </a:txBody>
                  <a:tcPr marL="56042" marR="56042" marT="0" marB="0" anchor="ctr"/>
                </a:tc>
                <a:tc>
                  <a:txBody>
                    <a:bodyPr/>
                    <a:lstStyle/>
                    <a:p>
                      <a:pPr algn="ctr">
                        <a:buNone/>
                      </a:pPr>
                      <a:r>
                        <a:rPr lang="nl-BE" sz="1400" dirty="0">
                          <a:effectLst/>
                        </a:rPr>
                        <a:t>Neen</a:t>
                      </a:r>
                      <a:endParaRPr lang="nl-BE" sz="1400" dirty="0">
                        <a:effectLst/>
                        <a:latin typeface="Calibri" panose="020F0502020204030204" pitchFamily="34" charset="0"/>
                        <a:ea typeface="Aptos" panose="020B0004020202020204" pitchFamily="34" charset="0"/>
                      </a:endParaRPr>
                    </a:p>
                  </a:txBody>
                  <a:tcPr marL="56042" marR="56042" marT="0" marB="0" anchor="ctr"/>
                </a:tc>
                <a:extLst>
                  <a:ext uri="{0D108BD9-81ED-4DB2-BD59-A6C34878D82A}">
                    <a16:rowId xmlns:a16="http://schemas.microsoft.com/office/drawing/2014/main" val="3931989523"/>
                  </a:ext>
                </a:extLst>
              </a:tr>
            </a:tbl>
          </a:graphicData>
        </a:graphic>
      </p:graphicFrame>
      <p:sp>
        <p:nvSpPr>
          <p:cNvPr id="6" name="TextBox 5">
            <a:extLst>
              <a:ext uri="{FF2B5EF4-FFF2-40B4-BE49-F238E27FC236}">
                <a16:creationId xmlns:a16="http://schemas.microsoft.com/office/drawing/2014/main" id="{88F8A7F8-8643-22AE-BB33-0933E4772C7F}"/>
              </a:ext>
            </a:extLst>
          </p:cNvPr>
          <p:cNvSpPr txBox="1"/>
          <p:nvPr/>
        </p:nvSpPr>
        <p:spPr>
          <a:xfrm>
            <a:off x="0" y="3722316"/>
            <a:ext cx="3135085" cy="307777"/>
          </a:xfrm>
          <a:prstGeom prst="rect">
            <a:avLst/>
          </a:prstGeom>
        </p:spPr>
        <p:txBody>
          <a:bodyPr wrap="square" rtlCol="0">
            <a:spAutoFit/>
          </a:bodyPr>
          <a:lstStyle/>
          <a:p>
            <a:r>
              <a:rPr lang="nl-BE" sz="1400" dirty="0">
                <a:solidFill>
                  <a:schemeClr val="bg1"/>
                </a:solidFill>
                <a:latin typeface="Amasis MT Pro Black" panose="02040A04050005020304" pitchFamily="18" charset="0"/>
              </a:rPr>
              <a:t>Norm: NBN EN ISO 19458</a:t>
            </a:r>
          </a:p>
        </p:txBody>
      </p:sp>
    </p:spTree>
    <p:extLst>
      <p:ext uri="{BB962C8B-B14F-4D97-AF65-F5344CB8AC3E}">
        <p14:creationId xmlns:p14="http://schemas.microsoft.com/office/powerpoint/2010/main" val="31161036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A5492B-8B4C-DC99-E3BF-2F76CC40B4D6}"/>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5919EB14-B116-F545-5AB7-526B4E5A1AA8}"/>
              </a:ext>
            </a:extLst>
          </p:cNvPr>
          <p:cNvSpPr>
            <a:spLocks noGrp="1"/>
          </p:cNvSpPr>
          <p:nvPr>
            <p:ph type="body" sz="quarter" idx="13"/>
          </p:nvPr>
        </p:nvSpPr>
        <p:spPr/>
        <p:txBody>
          <a:bodyPr/>
          <a:lstStyle/>
          <a:p>
            <a:r>
              <a:rPr lang="nl-BE" dirty="0"/>
              <a:t>Situatie wateranalyses.</a:t>
            </a:r>
          </a:p>
        </p:txBody>
      </p:sp>
      <p:sp>
        <p:nvSpPr>
          <p:cNvPr id="4" name="Text Placeholder 3">
            <a:extLst>
              <a:ext uri="{FF2B5EF4-FFF2-40B4-BE49-F238E27FC236}">
                <a16:creationId xmlns:a16="http://schemas.microsoft.com/office/drawing/2014/main" id="{5B088D02-68FF-20A3-7A61-1EDE86310E6D}"/>
              </a:ext>
            </a:extLst>
          </p:cNvPr>
          <p:cNvSpPr>
            <a:spLocks noGrp="1"/>
          </p:cNvSpPr>
          <p:nvPr>
            <p:ph type="body" sz="quarter" idx="27"/>
          </p:nvPr>
        </p:nvSpPr>
        <p:spPr>
          <a:xfrm>
            <a:off x="477300" y="1631844"/>
            <a:ext cx="11237400" cy="2453267"/>
          </a:xfrm>
        </p:spPr>
        <p:txBody>
          <a:bodyPr/>
          <a:lstStyle/>
          <a:p>
            <a:pPr marL="450850" indent="-450850" algn="just">
              <a:buFont typeface="Wingdings" panose="05000000000000000000" pitchFamily="2" charset="2"/>
              <a:buChar char="q"/>
            </a:pPr>
            <a:r>
              <a:rPr lang="nl-BE" sz="2400" dirty="0"/>
              <a:t>Het antwoordt van de Ter Vet </a:t>
            </a:r>
            <a:r>
              <a:rPr lang="nl-BE" sz="2400" dirty="0" err="1"/>
              <a:t>Dst</a:t>
            </a:r>
            <a:r>
              <a:rPr lang="nl-BE" sz="2400" dirty="0"/>
              <a:t> MHKA</a:t>
            </a:r>
          </a:p>
          <a:p>
            <a:endParaRPr lang="nl-BE" sz="2400" dirty="0"/>
          </a:p>
          <a:p>
            <a:pPr marL="342900" lvl="0" indent="-342900" eaLnBrk="0" fontAlgn="base" hangingPunct="0">
              <a:spcBef>
                <a:spcPct val="0"/>
              </a:spcBef>
              <a:spcAft>
                <a:spcPct val="0"/>
              </a:spcAft>
              <a:buFont typeface="Wingdings" panose="05000000000000000000" pitchFamily="2" charset="2"/>
              <a:buChar char="§"/>
            </a:pPr>
            <a:r>
              <a:rPr lang="nl-BE" altLang="nl-BE" sz="2400" dirty="0">
                <a:solidFill>
                  <a:schemeClr val="tx1"/>
                </a:solidFill>
                <a:latin typeface="Arial" panose="020B0604020202020204" pitchFamily="34" charset="0"/>
                <a:ea typeface="Aptos" panose="020B0004020202020204" pitchFamily="34" charset="0"/>
                <a:cs typeface="Aptos" panose="020B0004020202020204" pitchFamily="34" charset="0"/>
              </a:rPr>
              <a:t>Goeiedag </a:t>
            </a:r>
            <a:r>
              <a:rPr lang="nl-BE" altLang="nl-BE" sz="2400" dirty="0" err="1">
                <a:solidFill>
                  <a:schemeClr val="tx1"/>
                </a:solidFill>
                <a:latin typeface="Arial" panose="020B0604020202020204" pitchFamily="34" charset="0"/>
                <a:ea typeface="Aptos" panose="020B0004020202020204" pitchFamily="34" charset="0"/>
                <a:cs typeface="Aptos" panose="020B0004020202020204" pitchFamily="34" charset="0"/>
              </a:rPr>
              <a:t>Swa</a:t>
            </a:r>
            <a:r>
              <a:rPr lang="nl-BE" altLang="nl-BE" sz="2400" dirty="0">
                <a:solidFill>
                  <a:schemeClr val="tx1"/>
                </a:solidFill>
                <a:latin typeface="Arial" panose="020B0604020202020204" pitchFamily="34" charset="0"/>
                <a:ea typeface="Aptos" panose="020B0004020202020204" pitchFamily="34" charset="0"/>
                <a:cs typeface="Aptos" panose="020B0004020202020204" pitchFamily="34" charset="0"/>
              </a:rPr>
              <a:t>, </a:t>
            </a:r>
          </a:p>
          <a:p>
            <a:pPr marL="342900" lvl="0" indent="-342900" eaLnBrk="0" fontAlgn="base" hangingPunct="0">
              <a:spcBef>
                <a:spcPct val="0"/>
              </a:spcBef>
              <a:spcAft>
                <a:spcPct val="0"/>
              </a:spcAft>
              <a:buFont typeface="Wingdings" panose="05000000000000000000" pitchFamily="2" charset="2"/>
              <a:buChar char="§"/>
            </a:pPr>
            <a:endParaRPr lang="nl-BE" altLang="nl-BE" sz="1400" dirty="0">
              <a:solidFill>
                <a:schemeClr val="tx1"/>
              </a:solidFill>
              <a:latin typeface="Arial" panose="020B0604020202020204" pitchFamily="34" charset="0"/>
            </a:endParaRPr>
          </a:p>
          <a:p>
            <a:pPr marL="355600" lvl="0" eaLnBrk="0" fontAlgn="base" hangingPunct="0">
              <a:spcBef>
                <a:spcPct val="0"/>
              </a:spcBef>
              <a:spcAft>
                <a:spcPct val="0"/>
              </a:spcAft>
            </a:pPr>
            <a:r>
              <a:rPr lang="nl-BE" altLang="nl-BE" sz="2400" dirty="0">
                <a:solidFill>
                  <a:schemeClr val="tx1"/>
                </a:solidFill>
                <a:latin typeface="Arial" panose="020B0604020202020204" pitchFamily="34" charset="0"/>
                <a:ea typeface="Aptos" panose="020B0004020202020204" pitchFamily="34" charset="0"/>
                <a:cs typeface="Aptos" panose="020B0004020202020204" pitchFamily="34" charset="0"/>
              </a:rPr>
              <a:t>Jaarlijkse controles voor KKE kunnen wederom ingepland worden. Exacte data kunnen we best onderling bespreken. In de bijlage vindt u alvast de resultaten terug van de drinkwateranalyses van het </a:t>
            </a:r>
            <a:r>
              <a:rPr lang="nl-BE" altLang="nl-BE" sz="2400" dirty="0" err="1">
                <a:solidFill>
                  <a:schemeClr val="tx1"/>
                </a:solidFill>
                <a:latin typeface="Arial" panose="020B0604020202020204" pitchFamily="34" charset="0"/>
                <a:ea typeface="Aptos" panose="020B0004020202020204" pitchFamily="34" charset="0"/>
                <a:cs typeface="Aptos" panose="020B0004020202020204" pitchFamily="34" charset="0"/>
              </a:rPr>
              <a:t>Kw</a:t>
            </a:r>
            <a:r>
              <a:rPr lang="nl-BE" altLang="nl-BE" sz="2400" dirty="0">
                <a:solidFill>
                  <a:schemeClr val="tx1"/>
                </a:solidFill>
                <a:latin typeface="Arial" panose="020B0604020202020204" pitchFamily="34" charset="0"/>
                <a:ea typeface="Aptos" panose="020B0004020202020204" pitchFamily="34" charset="0"/>
                <a:cs typeface="Aptos" panose="020B0004020202020204" pitchFamily="34" charset="0"/>
              </a:rPr>
              <a:t> van 2025.</a:t>
            </a:r>
            <a:endParaRPr lang="nl-BE" altLang="nl-BE" sz="1400" dirty="0">
              <a:solidFill>
                <a:schemeClr val="tx1"/>
              </a:solidFill>
              <a:latin typeface="Arial" panose="020B0604020202020204" pitchFamily="34" charset="0"/>
            </a:endParaRPr>
          </a:p>
          <a:p>
            <a:pPr marL="355600" lvl="0" eaLnBrk="0" fontAlgn="base" hangingPunct="0">
              <a:spcBef>
                <a:spcPct val="0"/>
              </a:spcBef>
              <a:spcAft>
                <a:spcPct val="0"/>
              </a:spcAft>
            </a:pPr>
            <a:r>
              <a:rPr lang="nl-BE" altLang="nl-BE" sz="2400" dirty="0">
                <a:solidFill>
                  <a:schemeClr val="tx1"/>
                </a:solidFill>
                <a:latin typeface="Arial" panose="020B0604020202020204" pitchFamily="34" charset="0"/>
                <a:ea typeface="Aptos" panose="020B0004020202020204" pitchFamily="34" charset="0"/>
                <a:cs typeface="Aptos" panose="020B0004020202020204" pitchFamily="34" charset="0"/>
              </a:rPr>
              <a:t>Vriendelijke groeten,</a:t>
            </a:r>
          </a:p>
          <a:p>
            <a:pPr marL="355600" lvl="0" eaLnBrk="0" fontAlgn="base" hangingPunct="0">
              <a:spcBef>
                <a:spcPct val="0"/>
              </a:spcBef>
              <a:spcAft>
                <a:spcPct val="0"/>
              </a:spcAft>
            </a:pPr>
            <a:endParaRPr lang="nl-BE" altLang="nl-BE" sz="1400" dirty="0">
              <a:solidFill>
                <a:schemeClr val="tx1"/>
              </a:solidFill>
              <a:latin typeface="Arial" panose="020B0604020202020204" pitchFamily="34" charset="0"/>
            </a:endParaRPr>
          </a:p>
          <a:p>
            <a:pPr marL="355600" lvl="0" eaLnBrk="0" fontAlgn="base" hangingPunct="0">
              <a:spcBef>
                <a:spcPct val="0"/>
              </a:spcBef>
              <a:spcAft>
                <a:spcPct val="0"/>
              </a:spcAft>
            </a:pPr>
            <a:r>
              <a:rPr lang="nl-BE" altLang="nl-BE" sz="2400" dirty="0">
                <a:solidFill>
                  <a:schemeClr val="tx1"/>
                </a:solidFill>
                <a:latin typeface="Arial" panose="020B0604020202020204" pitchFamily="34" charset="0"/>
                <a:ea typeface="Aptos" panose="020B0004020202020204" pitchFamily="34" charset="0"/>
                <a:cs typeface="Aptos" panose="020B0004020202020204" pitchFamily="34" charset="0"/>
              </a:rPr>
              <a:t>Nicholas</a:t>
            </a:r>
            <a:endParaRPr lang="nl-BE" altLang="nl-BE" sz="1400" dirty="0">
              <a:solidFill>
                <a:schemeClr val="tx1"/>
              </a:solidFill>
              <a:latin typeface="Arial" panose="020B0604020202020204" pitchFamily="34" charset="0"/>
            </a:endParaRPr>
          </a:p>
          <a:p>
            <a:endParaRPr lang="nl-BE" sz="2400" dirty="0"/>
          </a:p>
        </p:txBody>
      </p:sp>
      <p:graphicFrame>
        <p:nvGraphicFramePr>
          <p:cNvPr id="2" name="Table 1">
            <a:extLst>
              <a:ext uri="{FF2B5EF4-FFF2-40B4-BE49-F238E27FC236}">
                <a16:creationId xmlns:a16="http://schemas.microsoft.com/office/drawing/2014/main" id="{15296F59-2D8C-8989-718E-E5E09A031DDA}"/>
              </a:ext>
            </a:extLst>
          </p:cNvPr>
          <p:cNvGraphicFramePr>
            <a:graphicFrameLocks noGrp="1"/>
          </p:cNvGraphicFramePr>
          <p:nvPr>
            <p:extLst>
              <p:ext uri="{D42A27DB-BD31-4B8C-83A1-F6EECF244321}">
                <p14:modId xmlns:p14="http://schemas.microsoft.com/office/powerpoint/2010/main" val="4075663257"/>
              </p:ext>
            </p:extLst>
          </p:nvPr>
        </p:nvGraphicFramePr>
        <p:xfrm>
          <a:off x="1033416" y="5038642"/>
          <a:ext cx="9464040" cy="550300"/>
        </p:xfrm>
        <a:graphic>
          <a:graphicData uri="http://schemas.openxmlformats.org/drawingml/2006/table">
            <a:tbl>
              <a:tblPr firstRow="1" firstCol="1" bandRow="1">
                <a:tableStyleId>{5C22544A-7EE6-4342-B048-85BDC9FD1C3A}</a:tableStyleId>
              </a:tblPr>
              <a:tblGrid>
                <a:gridCol w="950205">
                  <a:extLst>
                    <a:ext uri="{9D8B030D-6E8A-4147-A177-3AD203B41FA5}">
                      <a16:colId xmlns:a16="http://schemas.microsoft.com/office/drawing/2014/main" val="3851509305"/>
                    </a:ext>
                  </a:extLst>
                </a:gridCol>
                <a:gridCol w="3800819">
                  <a:extLst>
                    <a:ext uri="{9D8B030D-6E8A-4147-A177-3AD203B41FA5}">
                      <a16:colId xmlns:a16="http://schemas.microsoft.com/office/drawing/2014/main" val="2598601976"/>
                    </a:ext>
                  </a:extLst>
                </a:gridCol>
                <a:gridCol w="3762811">
                  <a:extLst>
                    <a:ext uri="{9D8B030D-6E8A-4147-A177-3AD203B41FA5}">
                      <a16:colId xmlns:a16="http://schemas.microsoft.com/office/drawing/2014/main" val="3952662184"/>
                    </a:ext>
                  </a:extLst>
                </a:gridCol>
                <a:gridCol w="950205">
                  <a:extLst>
                    <a:ext uri="{9D8B030D-6E8A-4147-A177-3AD203B41FA5}">
                      <a16:colId xmlns:a16="http://schemas.microsoft.com/office/drawing/2014/main" val="2522606678"/>
                    </a:ext>
                  </a:extLst>
                </a:gridCol>
              </a:tblGrid>
              <a:tr h="550300">
                <a:tc>
                  <a:txBody>
                    <a:bodyPr/>
                    <a:lstStyle/>
                    <a:p>
                      <a:pPr>
                        <a:buNone/>
                      </a:pPr>
                      <a:endParaRPr lang="nl-BE" sz="110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solidFill>
                      <a:schemeClr val="bg1"/>
                    </a:solidFill>
                  </a:tcPr>
                </a:tc>
                <a:tc>
                  <a:txBody>
                    <a:bodyPr/>
                    <a:lstStyle/>
                    <a:p>
                      <a:pPr algn="ctr">
                        <a:buNone/>
                      </a:pPr>
                      <a:r>
                        <a:rPr lang="nl-BE" sz="1000" dirty="0">
                          <a:solidFill>
                            <a:schemeClr val="tx1"/>
                          </a:solidFill>
                          <a:effectLst/>
                        </a:rPr>
                        <a:t>Nicholas Van Nieuwenhuyse</a:t>
                      </a:r>
                      <a:br>
                        <a:rPr lang="nl-BE" sz="1000" dirty="0">
                          <a:solidFill>
                            <a:schemeClr val="tx1"/>
                          </a:solidFill>
                          <a:effectLst/>
                        </a:rPr>
                      </a:br>
                      <a:r>
                        <a:rPr lang="nl-BE" sz="1000" dirty="0">
                          <a:solidFill>
                            <a:schemeClr val="tx1"/>
                          </a:solidFill>
                          <a:effectLst/>
                        </a:rPr>
                        <a:t>1SM</a:t>
                      </a:r>
                      <a:endParaRPr lang="nl-BE" sz="1100" dirty="0">
                        <a:solidFill>
                          <a:schemeClr val="tx1"/>
                        </a:solidFill>
                        <a:effectLst/>
                      </a:endParaRPr>
                    </a:p>
                    <a:p>
                      <a:pPr algn="ctr">
                        <a:buNone/>
                      </a:pPr>
                      <a:r>
                        <a:rPr lang="nl-BE" sz="1000" dirty="0">
                          <a:solidFill>
                            <a:schemeClr val="tx1"/>
                          </a:solidFill>
                          <a:effectLst/>
                        </a:rPr>
                        <a:t>MHKA-HMRA</a:t>
                      </a:r>
                      <a:endParaRPr lang="nl-BE" sz="110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solidFill>
                      <a:schemeClr val="bg1"/>
                    </a:solidFill>
                  </a:tcPr>
                </a:tc>
                <a:tc>
                  <a:txBody>
                    <a:bodyPr/>
                    <a:lstStyle/>
                    <a:p>
                      <a:pPr algn="ctr">
                        <a:buNone/>
                      </a:pPr>
                      <a:br>
                        <a:rPr lang="nl-BE" sz="1000" dirty="0">
                          <a:effectLst/>
                        </a:rPr>
                      </a:br>
                      <a:r>
                        <a:rPr lang="nl-BE" sz="1000" u="sng" dirty="0">
                          <a:effectLst/>
                          <a:hlinkClick r:id="rId3"/>
                        </a:rPr>
                        <a:t>Nicholas.VanNieuwenhuyse@mil.be</a:t>
                      </a:r>
                      <a:endParaRPr lang="nl-BE" sz="1100" dirty="0">
                        <a:effectLst/>
                      </a:endParaRPr>
                    </a:p>
                    <a:p>
                      <a:pPr algn="ctr">
                        <a:buNone/>
                      </a:pPr>
                      <a:r>
                        <a:rPr lang="nl-BE" sz="1000" u="sng" dirty="0">
                          <a:effectLst/>
                          <a:hlinkClick r:id="rId4"/>
                        </a:rPr>
                        <a:t>www.mil.be</a:t>
                      </a:r>
                      <a:endParaRPr lang="nl-BE" sz="1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solidFill>
                      <a:schemeClr val="bg1"/>
                    </a:solidFill>
                  </a:tcPr>
                </a:tc>
                <a:tc>
                  <a:txBody>
                    <a:bodyPr/>
                    <a:lstStyle/>
                    <a:p>
                      <a:pPr algn="ctr">
                        <a:buNone/>
                      </a:pPr>
                      <a:endParaRPr lang="en-US" sz="1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nchor="b">
                    <a:solidFill>
                      <a:schemeClr val="bg1"/>
                    </a:solidFill>
                  </a:tcPr>
                </a:tc>
                <a:extLst>
                  <a:ext uri="{0D108BD9-81ED-4DB2-BD59-A6C34878D82A}">
                    <a16:rowId xmlns:a16="http://schemas.microsoft.com/office/drawing/2014/main" val="748047624"/>
                  </a:ext>
                </a:extLst>
              </a:tr>
            </a:tbl>
          </a:graphicData>
        </a:graphic>
      </p:graphicFrame>
      <p:pic>
        <p:nvPicPr>
          <p:cNvPr id="1026" name="Picture 1">
            <a:extLst>
              <a:ext uri="{FF2B5EF4-FFF2-40B4-BE49-F238E27FC236}">
                <a16:creationId xmlns:a16="http://schemas.microsoft.com/office/drawing/2014/main" id="{76BBC142-DD9E-C2BC-06DD-F32C87C7A537}"/>
              </a:ext>
            </a:extLst>
          </p:cNvPr>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1140294" y="5038642"/>
            <a:ext cx="723900" cy="541338"/>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5" descr="http://intranet.mil.intra/sites/News/DefenceID/be_couleur_kleur.jpg">
            <a:extLst>
              <a:ext uri="{FF2B5EF4-FFF2-40B4-BE49-F238E27FC236}">
                <a16:creationId xmlns:a16="http://schemas.microsoft.com/office/drawing/2014/main" id="{FD194951-CB6D-0BB3-CC80-AFF6E2E2756F}"/>
              </a:ext>
            </a:extLst>
          </p:cNvPr>
          <p:cNvPicPr>
            <a:picLocks noChangeAspect="1" noChangeArrowheads="1"/>
          </p:cNvPicPr>
          <p:nvPr/>
        </p:nvPicPr>
        <p:blipFill>
          <a:blip r:embed="rId7" r:link="rId8" cstate="print">
            <a:extLst>
              <a:ext uri="{28A0092B-C50C-407E-A947-70E740481C1C}">
                <a14:useLocalDpi xmlns:a14="http://schemas.microsoft.com/office/drawing/2010/main" val="0"/>
              </a:ext>
            </a:extLst>
          </a:blip>
          <a:srcRect/>
          <a:stretch>
            <a:fillRect/>
          </a:stretch>
        </p:blipFill>
        <p:spPr bwMode="auto">
          <a:xfrm>
            <a:off x="9851038" y="5077029"/>
            <a:ext cx="473075" cy="38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74271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750F321-2FA6-0B35-E989-456EC3C738E4}"/>
              </a:ext>
            </a:extLst>
          </p:cNvPr>
          <p:cNvSpPr>
            <a:spLocks noGrp="1"/>
          </p:cNvSpPr>
          <p:nvPr>
            <p:ph type="body" sz="quarter" idx="13"/>
          </p:nvPr>
        </p:nvSpPr>
        <p:spPr>
          <a:xfrm>
            <a:off x="281009" y="745829"/>
            <a:ext cx="11293675" cy="1323439"/>
          </a:xfrm>
        </p:spPr>
        <p:txBody>
          <a:bodyPr/>
          <a:lstStyle/>
          <a:p>
            <a:r>
              <a:rPr lang="nl-BE" dirty="0"/>
              <a:t>Situatie wateranalyses.</a:t>
            </a:r>
          </a:p>
          <a:p>
            <a:endParaRPr lang="nl-BE" dirty="0"/>
          </a:p>
        </p:txBody>
      </p:sp>
      <p:sp>
        <p:nvSpPr>
          <p:cNvPr id="3" name="Text Placeholder 2">
            <a:extLst>
              <a:ext uri="{FF2B5EF4-FFF2-40B4-BE49-F238E27FC236}">
                <a16:creationId xmlns:a16="http://schemas.microsoft.com/office/drawing/2014/main" id="{AE584EFE-383D-67EF-B38F-7B2B165F3734}"/>
              </a:ext>
            </a:extLst>
          </p:cNvPr>
          <p:cNvSpPr>
            <a:spLocks noGrp="1"/>
          </p:cNvSpPr>
          <p:nvPr>
            <p:ph type="body" sz="quarter" idx="27"/>
          </p:nvPr>
        </p:nvSpPr>
        <p:spPr/>
        <p:txBody>
          <a:bodyPr/>
          <a:lstStyle/>
          <a:p>
            <a:r>
              <a:rPr lang="nl-BE" sz="2400" dirty="0"/>
              <a:t>Advies actieplan LDPBW 08.</a:t>
            </a:r>
          </a:p>
          <a:p>
            <a:endParaRPr lang="nl-BE" sz="2400" dirty="0"/>
          </a:p>
          <a:p>
            <a:pPr marL="342900" indent="-342900">
              <a:buAutoNum type="arabicPeriod"/>
            </a:pPr>
            <a:r>
              <a:rPr lang="nl-BE" sz="2400" dirty="0"/>
              <a:t>Drinkwaterpunten bepalen (Max 1 per verdiep en eventueel vleugel)</a:t>
            </a:r>
          </a:p>
          <a:p>
            <a:pPr marL="342900" indent="-342900">
              <a:buAutoNum type="arabicPeriod"/>
            </a:pPr>
            <a:r>
              <a:rPr lang="nl-BE" sz="2400" dirty="0"/>
              <a:t>Prioriteitscode toepassen. (horeca installaties, lokalen medische toepassing, kitchenettes, …..</a:t>
            </a:r>
          </a:p>
          <a:p>
            <a:pPr marL="342900" indent="-342900">
              <a:buAutoNum type="arabicPeriod"/>
            </a:pPr>
            <a:r>
              <a:rPr lang="nl-BE" sz="2400" dirty="0"/>
              <a:t>Lijst opmaken van alle drinkwaterpunten.</a:t>
            </a:r>
          </a:p>
          <a:p>
            <a:pPr marL="342900" indent="-342900">
              <a:buAutoNum type="arabicPeriod"/>
            </a:pPr>
            <a:r>
              <a:rPr lang="nl-BE" sz="2400" dirty="0"/>
              <a:t>Beheersplan opmaken voor alle drinkwaterpunten (ook verantwoordelijken aanduiden)</a:t>
            </a:r>
          </a:p>
          <a:p>
            <a:pPr marL="342900" indent="-342900">
              <a:buAutoNum type="arabicPeriod"/>
            </a:pPr>
            <a:r>
              <a:rPr lang="nl-BE" sz="2400" dirty="0"/>
              <a:t>Aanvraag indienen voor het nemen van stalen.</a:t>
            </a:r>
          </a:p>
          <a:p>
            <a:pPr marL="342900" indent="-342900">
              <a:buAutoNum type="arabicPeriod"/>
            </a:pPr>
            <a:endParaRPr lang="nl-BE" sz="2400" dirty="0"/>
          </a:p>
          <a:p>
            <a:endParaRPr lang="nl-BE" dirty="0"/>
          </a:p>
        </p:txBody>
      </p:sp>
    </p:spTree>
    <p:extLst>
      <p:ext uri="{BB962C8B-B14F-4D97-AF65-F5344CB8AC3E}">
        <p14:creationId xmlns:p14="http://schemas.microsoft.com/office/powerpoint/2010/main" val="16562322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p:txBody>
          <a:bodyPr/>
          <a:lstStyle/>
          <a:p>
            <a:r>
              <a:rPr lang="nl-BE" dirty="0">
                <a:solidFill>
                  <a:schemeClr val="tx1">
                    <a:lumMod val="50000"/>
                  </a:schemeClr>
                </a:solidFill>
              </a:rPr>
              <a:t>RIE &amp; RA KKE</a:t>
            </a:r>
          </a:p>
        </p:txBody>
      </p:sp>
    </p:spTree>
    <p:extLst>
      <p:ext uri="{BB962C8B-B14F-4D97-AF65-F5344CB8AC3E}">
        <p14:creationId xmlns:p14="http://schemas.microsoft.com/office/powerpoint/2010/main" val="38970158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4" name="Content Placeholder 2"/>
          <p:cNvSpPr txBox="1">
            <a:spLocks/>
          </p:cNvSpPr>
          <p:nvPr/>
        </p:nvSpPr>
        <p:spPr>
          <a:xfrm>
            <a:off x="539552" y="2060848"/>
            <a:ext cx="8229600" cy="3672408"/>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kern="1200" baseline="0">
                <a:solidFill>
                  <a:srgbClr val="184652"/>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endParaRPr lang="fr-BE" sz="2000" dirty="0">
              <a:solidFill>
                <a:schemeClr val="tx1"/>
              </a:solidFill>
            </a:endParaRPr>
          </a:p>
          <a:p>
            <a:pPr lvl="1"/>
            <a:endParaRPr lang="fr-BE" sz="2000" dirty="0">
              <a:solidFill>
                <a:schemeClr val="tx1"/>
              </a:solidFill>
            </a:endParaRPr>
          </a:p>
          <a:p>
            <a:pPr lvl="1"/>
            <a:endParaRPr lang="fr-BE" sz="2000" dirty="0">
              <a:solidFill>
                <a:schemeClr val="tx1"/>
              </a:solidFill>
            </a:endParaRPr>
          </a:p>
          <a:p>
            <a:pPr marL="457200" lvl="1" indent="0">
              <a:buNone/>
            </a:pPr>
            <a:br>
              <a:rPr lang="fr-BE" sz="2000" dirty="0">
                <a:solidFill>
                  <a:schemeClr val="tx1"/>
                </a:solidFill>
              </a:rPr>
            </a:br>
            <a:endParaRPr lang="fr-BE" sz="2000" dirty="0">
              <a:solidFill>
                <a:schemeClr val="tx1"/>
              </a:solidFill>
            </a:endParaRPr>
          </a:p>
          <a:p>
            <a:pPr marL="457200" lvl="1" indent="0">
              <a:buFont typeface="Arial" panose="020B0604020202020204" pitchFamily="34" charset="0"/>
              <a:buNone/>
            </a:pPr>
            <a:endParaRPr lang="fr-BE" sz="2000" dirty="0"/>
          </a:p>
          <a:p>
            <a:pPr lvl="1"/>
            <a:endParaRPr lang="fr-BE" sz="2000" dirty="0"/>
          </a:p>
          <a:p>
            <a:pPr lvl="1"/>
            <a:endParaRPr lang="fr-BE" sz="2000" dirty="0"/>
          </a:p>
          <a:p>
            <a:pPr lvl="1"/>
            <a:endParaRPr lang="nl-BE" sz="2000" dirty="0"/>
          </a:p>
        </p:txBody>
      </p:sp>
      <p:sp>
        <p:nvSpPr>
          <p:cNvPr id="5" name="TextBox 4"/>
          <p:cNvSpPr txBox="1"/>
          <p:nvPr/>
        </p:nvSpPr>
        <p:spPr>
          <a:xfrm>
            <a:off x="183952" y="69302"/>
            <a:ext cx="6458527" cy="1015663"/>
          </a:xfrm>
          <a:prstGeom prst="rect">
            <a:avLst/>
          </a:prstGeom>
        </p:spPr>
        <p:txBody>
          <a:bodyPr wrap="square" rtlCol="0">
            <a:spAutoFit/>
          </a:bodyPr>
          <a:lstStyle/>
          <a:p>
            <a:r>
              <a:rPr lang="nl-BE" sz="6000" b="1" dirty="0"/>
              <a:t>RIE &amp; RA</a:t>
            </a:r>
          </a:p>
        </p:txBody>
      </p:sp>
      <p:sp>
        <p:nvSpPr>
          <p:cNvPr id="3" name="Rectangle 2"/>
          <p:cNvSpPr/>
          <p:nvPr/>
        </p:nvSpPr>
        <p:spPr>
          <a:xfrm>
            <a:off x="278859" y="1124744"/>
            <a:ext cx="11913141" cy="5609228"/>
          </a:xfrm>
          <a:prstGeom prst="rect">
            <a:avLst/>
          </a:prstGeom>
        </p:spPr>
        <p:txBody>
          <a:bodyPr wrap="square">
            <a:spAutoFit/>
          </a:bodyPr>
          <a:lstStyle/>
          <a:p>
            <a:pPr marL="800100" lvl="1" indent="-342900">
              <a:buFont typeface="Arial" panose="020B0604020202020204" pitchFamily="34" charset="0"/>
              <a:buChar char="•"/>
            </a:pPr>
            <a:endParaRPr lang="fr-BE" sz="1600" b="1" dirty="0">
              <a:solidFill>
                <a:schemeClr val="tx1"/>
              </a:solidFill>
            </a:endParaRPr>
          </a:p>
          <a:p>
            <a:pPr marL="0" lvl="1"/>
            <a:r>
              <a:rPr lang="fr-BE" sz="2400" b="1" dirty="0">
                <a:solidFill>
                  <a:schemeClr val="tx1"/>
                </a:solidFill>
              </a:rPr>
              <a:t>Analyses </a:t>
            </a:r>
            <a:r>
              <a:rPr lang="fr-BE" sz="2400" b="1" dirty="0" err="1">
                <a:solidFill>
                  <a:schemeClr val="tx1"/>
                </a:solidFill>
              </a:rPr>
              <a:t>besproken</a:t>
            </a:r>
            <a:r>
              <a:rPr lang="fr-BE" sz="2400" b="1" dirty="0">
                <a:solidFill>
                  <a:schemeClr val="tx1"/>
                </a:solidFill>
              </a:rPr>
              <a:t> op Tech BOC van 11 Sep 2025.</a:t>
            </a:r>
          </a:p>
          <a:p>
            <a:pPr marL="800100" lvl="1" indent="-342900">
              <a:buFont typeface="Arial" panose="020B0604020202020204" pitchFamily="34" charset="0"/>
              <a:buChar char="•"/>
            </a:pPr>
            <a:endParaRPr lang="fr-BE" sz="1600" b="1" dirty="0"/>
          </a:p>
          <a:p>
            <a:pPr marL="342900" lvl="1" indent="-342900">
              <a:buFont typeface="Arial" panose="020B0604020202020204" pitchFamily="34" charset="0"/>
              <a:buChar char="•"/>
            </a:pPr>
            <a:r>
              <a:rPr lang="fr-BE" sz="2000" b="1" dirty="0" err="1">
                <a:solidFill>
                  <a:schemeClr val="tx1"/>
                </a:solidFill>
              </a:rPr>
              <a:t>Rondgang</a:t>
            </a:r>
            <a:r>
              <a:rPr lang="fr-BE" sz="2000" b="1" dirty="0">
                <a:solidFill>
                  <a:schemeClr val="tx1"/>
                </a:solidFill>
              </a:rPr>
              <a:t> </a:t>
            </a:r>
            <a:r>
              <a:rPr lang="fr-BE" sz="2000" b="1" dirty="0" err="1">
                <a:solidFill>
                  <a:schemeClr val="tx1"/>
                </a:solidFill>
              </a:rPr>
              <a:t>blok</a:t>
            </a:r>
            <a:r>
              <a:rPr lang="fr-BE" sz="2000" b="1" dirty="0">
                <a:solidFill>
                  <a:schemeClr val="tx1"/>
                </a:solidFill>
              </a:rPr>
              <a:t> 1 (open </a:t>
            </a:r>
            <a:r>
              <a:rPr lang="fr-BE" sz="2000" b="1" dirty="0" err="1">
                <a:solidFill>
                  <a:schemeClr val="tx1"/>
                </a:solidFill>
              </a:rPr>
              <a:t>deur</a:t>
            </a:r>
            <a:r>
              <a:rPr lang="fr-BE" sz="2000" b="1" dirty="0">
                <a:solidFill>
                  <a:schemeClr val="tx1"/>
                </a:solidFill>
              </a:rPr>
              <a:t> </a:t>
            </a:r>
            <a:r>
              <a:rPr lang="fr-BE" sz="2000" b="1" dirty="0" err="1">
                <a:solidFill>
                  <a:schemeClr val="tx1"/>
                </a:solidFill>
              </a:rPr>
              <a:t>toegang</a:t>
            </a:r>
            <a:r>
              <a:rPr lang="fr-BE" sz="2000" b="1" dirty="0">
                <a:solidFill>
                  <a:schemeClr val="tx1"/>
                </a:solidFill>
              </a:rPr>
              <a:t> </a:t>
            </a:r>
            <a:r>
              <a:rPr lang="fr-BE" sz="2000" b="1" dirty="0" err="1">
                <a:solidFill>
                  <a:schemeClr val="tx1"/>
                </a:solidFill>
              </a:rPr>
              <a:t>dak</a:t>
            </a:r>
            <a:r>
              <a:rPr lang="fr-BE" sz="2000" b="1" dirty="0">
                <a:solidFill>
                  <a:schemeClr val="tx1"/>
                </a:solidFill>
              </a:rPr>
              <a:t>)</a:t>
            </a:r>
          </a:p>
          <a:p>
            <a:pPr marL="800100" lvl="1" indent="-342900">
              <a:buFont typeface="Arial" panose="020B0604020202020204" pitchFamily="34" charset="0"/>
              <a:buChar char="•"/>
            </a:pPr>
            <a:endParaRPr lang="fr-BE" sz="1000" b="1" dirty="0"/>
          </a:p>
          <a:p>
            <a:pPr marL="361950" algn="just"/>
            <a:r>
              <a:rPr lang="nl-BE" sz="2000" dirty="0">
                <a:solidFill>
                  <a:schemeClr val="tx1">
                    <a:lumMod val="50000"/>
                  </a:schemeClr>
                </a:solidFill>
              </a:rPr>
              <a:t>Na een </a:t>
            </a:r>
            <a:r>
              <a:rPr lang="nl-BE" sz="2000" dirty="0" err="1">
                <a:solidFill>
                  <a:schemeClr val="tx1">
                    <a:lumMod val="50000"/>
                  </a:schemeClr>
                </a:solidFill>
              </a:rPr>
              <a:t>plaatsbezoek</a:t>
            </a:r>
            <a:r>
              <a:rPr lang="nl-BE" sz="2000" dirty="0">
                <a:solidFill>
                  <a:schemeClr val="tx1">
                    <a:lumMod val="50000"/>
                  </a:schemeClr>
                </a:solidFill>
              </a:rPr>
              <a:t> van onze dienst met de </a:t>
            </a:r>
            <a:r>
              <a:rPr lang="nl-BE" sz="2000" dirty="0" err="1">
                <a:solidFill>
                  <a:schemeClr val="tx1">
                    <a:lumMod val="50000"/>
                  </a:schemeClr>
                </a:solidFill>
              </a:rPr>
              <a:t>Vz</a:t>
            </a:r>
            <a:r>
              <a:rPr lang="nl-BE" sz="2000" dirty="0">
                <a:solidFill>
                  <a:schemeClr val="tx1">
                    <a:lumMod val="50000"/>
                  </a:schemeClr>
                </a:solidFill>
              </a:rPr>
              <a:t> BOC, hebben we kunnen vaststellen dat deze deur effectief openstaat en een gevaar kan vormen voor de medewerkers omdat er geen valbeveiliging gemonteerd is op het dak Deze ruimte op de 7 de verdieping wordt vandaag gebruikt als kleedkamer door verschillende medewerkers / eenheden van blok 1.  </a:t>
            </a:r>
            <a:r>
              <a:rPr lang="nl-BE" sz="2000" b="1" dirty="0">
                <a:solidFill>
                  <a:srgbClr val="FF0000"/>
                </a:solidFill>
              </a:rPr>
              <a:t>(toegang dak is strikt verboden!!!)</a:t>
            </a:r>
          </a:p>
          <a:p>
            <a:endParaRPr lang="nl-BE" dirty="0">
              <a:solidFill>
                <a:schemeClr val="tx1">
                  <a:lumMod val="50000"/>
                </a:schemeClr>
              </a:solidFill>
            </a:endParaRPr>
          </a:p>
          <a:p>
            <a:r>
              <a:rPr lang="nl-BE" sz="2000" b="1" dirty="0">
                <a:solidFill>
                  <a:schemeClr val="tx1">
                    <a:lumMod val="50000"/>
                  </a:schemeClr>
                </a:solidFill>
              </a:rPr>
              <a:t>Advies LDPBW 08.</a:t>
            </a:r>
          </a:p>
          <a:p>
            <a:endParaRPr lang="nl-BE" sz="1050" b="1" dirty="0">
              <a:solidFill>
                <a:schemeClr val="tx1">
                  <a:lumMod val="50000"/>
                </a:schemeClr>
              </a:solidFill>
            </a:endParaRPr>
          </a:p>
          <a:p>
            <a:pPr marL="285750" indent="-285750" algn="just">
              <a:buFont typeface="Arial" panose="020B0604020202020204" pitchFamily="34" charset="0"/>
              <a:buChar char="•"/>
            </a:pPr>
            <a:r>
              <a:rPr lang="nl-BE" dirty="0">
                <a:solidFill>
                  <a:schemeClr val="tx1">
                    <a:lumMod val="50000"/>
                  </a:schemeClr>
                </a:solidFill>
              </a:rPr>
              <a:t>Hoewel een negatief advies en het verbod om het 7</a:t>
            </a:r>
            <a:r>
              <a:rPr lang="nl-BE" baseline="30000" dirty="0">
                <a:solidFill>
                  <a:schemeClr val="tx1">
                    <a:lumMod val="50000"/>
                  </a:schemeClr>
                </a:solidFill>
              </a:rPr>
              <a:t>de</a:t>
            </a:r>
            <a:r>
              <a:rPr lang="nl-BE" dirty="0">
                <a:solidFill>
                  <a:schemeClr val="tx1">
                    <a:lumMod val="50000"/>
                  </a:schemeClr>
                </a:solidFill>
              </a:rPr>
              <a:t> verdiep te gebruiken wordt het 7</a:t>
            </a:r>
            <a:r>
              <a:rPr lang="nl-BE" baseline="30000" dirty="0">
                <a:solidFill>
                  <a:schemeClr val="tx1">
                    <a:lumMod val="50000"/>
                  </a:schemeClr>
                </a:solidFill>
              </a:rPr>
              <a:t>de</a:t>
            </a:r>
            <a:r>
              <a:rPr lang="nl-BE" dirty="0">
                <a:solidFill>
                  <a:schemeClr val="tx1">
                    <a:lumMod val="50000"/>
                  </a:schemeClr>
                </a:solidFill>
              </a:rPr>
              <a:t> verdiep (vleugel C) gebruikt als vestiaire. De signalisatie en noodverlichting zijn onvoldoende en de verticale Tech schacht is open zodat bij een eventuele brand de rookontwikkeling en eventuele brandoverslag zeer snel kunnen gebeuren.</a:t>
            </a:r>
            <a:br>
              <a:rPr lang="nl-BE" dirty="0">
                <a:solidFill>
                  <a:schemeClr val="tx1">
                    <a:lumMod val="50000"/>
                  </a:schemeClr>
                </a:solidFill>
              </a:rPr>
            </a:br>
            <a:r>
              <a:rPr lang="nl-BE" dirty="0">
                <a:solidFill>
                  <a:schemeClr val="tx1">
                    <a:lumMod val="50000"/>
                  </a:schemeClr>
                </a:solidFill>
              </a:rPr>
              <a:t>Op het 7</a:t>
            </a:r>
            <a:r>
              <a:rPr lang="nl-BE" baseline="30000" dirty="0">
                <a:solidFill>
                  <a:schemeClr val="tx1">
                    <a:lumMod val="50000"/>
                  </a:schemeClr>
                </a:solidFill>
              </a:rPr>
              <a:t>de</a:t>
            </a:r>
            <a:r>
              <a:rPr lang="nl-BE" dirty="0">
                <a:solidFill>
                  <a:schemeClr val="tx1">
                    <a:lumMod val="50000"/>
                  </a:schemeClr>
                </a:solidFill>
              </a:rPr>
              <a:t> verdiep zijn er geen procedures of evacuatieverantwoordelijken aangeduid.</a:t>
            </a:r>
            <a:br>
              <a:rPr lang="nl-BE" dirty="0">
                <a:solidFill>
                  <a:schemeClr val="tx1">
                    <a:lumMod val="50000"/>
                  </a:schemeClr>
                </a:solidFill>
              </a:rPr>
            </a:br>
            <a:r>
              <a:rPr lang="nl-BE" dirty="0">
                <a:solidFill>
                  <a:schemeClr val="tx1">
                    <a:lumMod val="50000"/>
                  </a:schemeClr>
                </a:solidFill>
              </a:rPr>
              <a:t>De nooduitgang naar het dak kan dus niet afgesloten worden met een sleutel en de deuren die niet over een paniekbar beschikken moeten onmiddellijk geopend kunnen worden.</a:t>
            </a:r>
          </a:p>
          <a:p>
            <a:pPr marL="285750" indent="-285750">
              <a:buFont typeface="Arial" panose="020B0604020202020204" pitchFamily="34" charset="0"/>
              <a:buChar char="•"/>
            </a:pPr>
            <a:r>
              <a:rPr lang="nl-BE" dirty="0">
                <a:solidFill>
                  <a:schemeClr val="tx1">
                    <a:lumMod val="50000"/>
                  </a:schemeClr>
                </a:solidFill>
              </a:rPr>
              <a:t>Er dienen dringend de nodige risicoanalyses (brand – INP) opgemaakt te worden.</a:t>
            </a:r>
          </a:p>
          <a:p>
            <a:pPr marL="285750" indent="-285750">
              <a:buFont typeface="Arial" panose="020B0604020202020204" pitchFamily="34" charset="0"/>
              <a:buChar char="•"/>
            </a:pPr>
            <a:r>
              <a:rPr lang="nl-BE" dirty="0">
                <a:solidFill>
                  <a:schemeClr val="tx1">
                    <a:lumMod val="50000"/>
                  </a:schemeClr>
                </a:solidFill>
              </a:rPr>
              <a:t>Hernemen in het branddossier/interventiedossier.</a:t>
            </a:r>
            <a:endParaRPr lang="fr-BE" dirty="0">
              <a:solidFill>
                <a:schemeClr val="tx1"/>
              </a:solidFill>
            </a:endParaRPr>
          </a:p>
        </p:txBody>
      </p:sp>
    </p:spTree>
    <p:extLst>
      <p:ext uri="{BB962C8B-B14F-4D97-AF65-F5344CB8AC3E}">
        <p14:creationId xmlns:p14="http://schemas.microsoft.com/office/powerpoint/2010/main" val="546392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81328F-1A99-D060-D054-95C289FA148B}"/>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BFB33934-5E8F-FA62-8868-67EB3C65F838}"/>
              </a:ext>
            </a:extLst>
          </p:cNvPr>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4" name="Content Placeholder 2">
            <a:extLst>
              <a:ext uri="{FF2B5EF4-FFF2-40B4-BE49-F238E27FC236}">
                <a16:creationId xmlns:a16="http://schemas.microsoft.com/office/drawing/2014/main" id="{29829745-C136-251E-6471-681D2FCCF3AF}"/>
              </a:ext>
            </a:extLst>
          </p:cNvPr>
          <p:cNvSpPr txBox="1">
            <a:spLocks/>
          </p:cNvSpPr>
          <p:nvPr/>
        </p:nvSpPr>
        <p:spPr>
          <a:xfrm>
            <a:off x="539552" y="2060848"/>
            <a:ext cx="8229600" cy="3672408"/>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kern="1200" baseline="0">
                <a:solidFill>
                  <a:srgbClr val="184652"/>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endParaRPr lang="fr-BE" sz="2000" dirty="0">
              <a:solidFill>
                <a:schemeClr val="tx1"/>
              </a:solidFill>
            </a:endParaRPr>
          </a:p>
          <a:p>
            <a:pPr lvl="1"/>
            <a:endParaRPr lang="fr-BE" sz="2000" dirty="0">
              <a:solidFill>
                <a:schemeClr val="tx1"/>
              </a:solidFill>
            </a:endParaRPr>
          </a:p>
          <a:p>
            <a:pPr lvl="1"/>
            <a:endParaRPr lang="fr-BE" sz="2000" dirty="0">
              <a:solidFill>
                <a:schemeClr val="tx1"/>
              </a:solidFill>
            </a:endParaRPr>
          </a:p>
          <a:p>
            <a:pPr marL="457200" lvl="1" indent="0">
              <a:buNone/>
            </a:pPr>
            <a:br>
              <a:rPr lang="fr-BE" sz="2000" dirty="0">
                <a:solidFill>
                  <a:schemeClr val="tx1"/>
                </a:solidFill>
              </a:rPr>
            </a:br>
            <a:endParaRPr lang="fr-BE" sz="2000" dirty="0">
              <a:solidFill>
                <a:schemeClr val="tx1"/>
              </a:solidFill>
            </a:endParaRPr>
          </a:p>
          <a:p>
            <a:pPr marL="457200" lvl="1" indent="0">
              <a:buFont typeface="Arial" panose="020B0604020202020204" pitchFamily="34" charset="0"/>
              <a:buNone/>
            </a:pPr>
            <a:endParaRPr lang="fr-BE" sz="2000" dirty="0"/>
          </a:p>
          <a:p>
            <a:pPr lvl="1"/>
            <a:endParaRPr lang="fr-BE" sz="2000" dirty="0"/>
          </a:p>
          <a:p>
            <a:pPr lvl="1"/>
            <a:endParaRPr lang="fr-BE" sz="2000" dirty="0"/>
          </a:p>
          <a:p>
            <a:pPr lvl="1"/>
            <a:endParaRPr lang="nl-BE" sz="2000" dirty="0"/>
          </a:p>
        </p:txBody>
      </p:sp>
      <p:sp>
        <p:nvSpPr>
          <p:cNvPr id="5" name="TextBox 4">
            <a:extLst>
              <a:ext uri="{FF2B5EF4-FFF2-40B4-BE49-F238E27FC236}">
                <a16:creationId xmlns:a16="http://schemas.microsoft.com/office/drawing/2014/main" id="{EA455D50-2719-D2BF-5E44-888122F993D1}"/>
              </a:ext>
            </a:extLst>
          </p:cNvPr>
          <p:cNvSpPr txBox="1"/>
          <p:nvPr/>
        </p:nvSpPr>
        <p:spPr>
          <a:xfrm>
            <a:off x="183952" y="69302"/>
            <a:ext cx="6458527" cy="1015663"/>
          </a:xfrm>
          <a:prstGeom prst="rect">
            <a:avLst/>
          </a:prstGeom>
        </p:spPr>
        <p:txBody>
          <a:bodyPr wrap="square" rtlCol="0">
            <a:spAutoFit/>
          </a:bodyPr>
          <a:lstStyle/>
          <a:p>
            <a:r>
              <a:rPr lang="nl-BE" sz="6000" b="1" dirty="0"/>
              <a:t>RIE &amp; RA</a:t>
            </a:r>
          </a:p>
        </p:txBody>
      </p:sp>
      <p:sp>
        <p:nvSpPr>
          <p:cNvPr id="3" name="Rectangle 2">
            <a:extLst>
              <a:ext uri="{FF2B5EF4-FFF2-40B4-BE49-F238E27FC236}">
                <a16:creationId xmlns:a16="http://schemas.microsoft.com/office/drawing/2014/main" id="{25EA2380-C286-A054-1622-3C4CD799454C}"/>
              </a:ext>
            </a:extLst>
          </p:cNvPr>
          <p:cNvSpPr/>
          <p:nvPr/>
        </p:nvSpPr>
        <p:spPr>
          <a:xfrm>
            <a:off x="278859" y="1124744"/>
            <a:ext cx="11913141" cy="6001643"/>
          </a:xfrm>
          <a:prstGeom prst="rect">
            <a:avLst/>
          </a:prstGeom>
        </p:spPr>
        <p:txBody>
          <a:bodyPr wrap="square">
            <a:spAutoFit/>
          </a:bodyPr>
          <a:lstStyle/>
          <a:p>
            <a:pPr marL="800100" lvl="1" indent="-342900">
              <a:buFont typeface="Arial" panose="020B0604020202020204" pitchFamily="34" charset="0"/>
              <a:buChar char="•"/>
            </a:pPr>
            <a:endParaRPr lang="fr-BE" sz="1600" b="1" dirty="0">
              <a:solidFill>
                <a:schemeClr val="tx1"/>
              </a:solidFill>
            </a:endParaRPr>
          </a:p>
          <a:p>
            <a:pPr marL="0" lvl="1"/>
            <a:r>
              <a:rPr lang="fr-BE" sz="2400" b="1" dirty="0">
                <a:solidFill>
                  <a:schemeClr val="tx1"/>
                </a:solidFill>
              </a:rPr>
              <a:t>Analyses </a:t>
            </a:r>
            <a:r>
              <a:rPr lang="fr-BE" sz="2400" b="1" dirty="0" err="1">
                <a:solidFill>
                  <a:schemeClr val="tx1"/>
                </a:solidFill>
              </a:rPr>
              <a:t>besproken</a:t>
            </a:r>
            <a:r>
              <a:rPr lang="fr-BE" sz="2400" b="1" dirty="0">
                <a:solidFill>
                  <a:schemeClr val="tx1"/>
                </a:solidFill>
              </a:rPr>
              <a:t> op Tech BOC van 11 Sep 2025.</a:t>
            </a:r>
          </a:p>
          <a:p>
            <a:pPr marL="800100" lvl="1" indent="-342900">
              <a:buFont typeface="Arial" panose="020B0604020202020204" pitchFamily="34" charset="0"/>
              <a:buChar char="•"/>
            </a:pPr>
            <a:endParaRPr lang="fr-BE" sz="1600" b="1" dirty="0"/>
          </a:p>
          <a:p>
            <a:pPr marL="342900" lvl="1" indent="-342900">
              <a:buFont typeface="Arial" panose="020B0604020202020204" pitchFamily="34" charset="0"/>
              <a:buChar char="•"/>
            </a:pPr>
            <a:r>
              <a:rPr lang="fr-BE" sz="2000" b="1" dirty="0" err="1">
                <a:solidFill>
                  <a:schemeClr val="tx1"/>
                </a:solidFill>
              </a:rPr>
              <a:t>Toegang</a:t>
            </a:r>
            <a:r>
              <a:rPr lang="fr-BE" sz="2000" b="1" dirty="0">
                <a:solidFill>
                  <a:schemeClr val="tx1"/>
                </a:solidFill>
              </a:rPr>
              <a:t> </a:t>
            </a:r>
            <a:r>
              <a:rPr lang="fr-BE" sz="2000" b="1" dirty="0" err="1">
                <a:solidFill>
                  <a:schemeClr val="tx1"/>
                </a:solidFill>
              </a:rPr>
              <a:t>dak</a:t>
            </a:r>
            <a:r>
              <a:rPr lang="fr-BE" sz="2000" b="1" dirty="0">
                <a:solidFill>
                  <a:schemeClr val="tx1"/>
                </a:solidFill>
              </a:rPr>
              <a:t> via </a:t>
            </a:r>
            <a:r>
              <a:rPr lang="fr-BE" sz="2000" b="1" dirty="0" err="1"/>
              <a:t>nooduitgang</a:t>
            </a:r>
            <a:r>
              <a:rPr lang="fr-BE" sz="2000" b="1" dirty="0"/>
              <a:t> </a:t>
            </a:r>
            <a:r>
              <a:rPr lang="fr-BE" sz="2000" b="1" dirty="0" err="1">
                <a:solidFill>
                  <a:schemeClr val="tx1"/>
                </a:solidFill>
              </a:rPr>
              <a:t>blok</a:t>
            </a:r>
            <a:r>
              <a:rPr lang="fr-BE" sz="2000" b="1" dirty="0">
                <a:solidFill>
                  <a:schemeClr val="tx1"/>
                </a:solidFill>
              </a:rPr>
              <a:t> 4.</a:t>
            </a:r>
          </a:p>
          <a:p>
            <a:pPr marL="800100" lvl="1" indent="-342900">
              <a:buFont typeface="Arial" panose="020B0604020202020204" pitchFamily="34" charset="0"/>
              <a:buChar char="•"/>
            </a:pPr>
            <a:endParaRPr lang="fr-BE" sz="1000" b="1" dirty="0"/>
          </a:p>
          <a:p>
            <a:pPr marL="361950" algn="just"/>
            <a:r>
              <a:rPr lang="nl-BE" sz="2000" dirty="0">
                <a:solidFill>
                  <a:schemeClr val="tx1">
                    <a:lumMod val="50000"/>
                  </a:schemeClr>
                </a:solidFill>
              </a:rPr>
              <a:t>Onze dienst werd op de hoogte gebracht van ongeoorloofd gebruik van het dak op de 3</a:t>
            </a:r>
            <a:r>
              <a:rPr lang="nl-BE" sz="2000" baseline="30000" dirty="0">
                <a:solidFill>
                  <a:schemeClr val="tx1">
                    <a:lumMod val="50000"/>
                  </a:schemeClr>
                </a:solidFill>
              </a:rPr>
              <a:t>de</a:t>
            </a:r>
            <a:r>
              <a:rPr lang="nl-BE" sz="2000" dirty="0">
                <a:solidFill>
                  <a:schemeClr val="tx1">
                    <a:lumMod val="50000"/>
                  </a:schemeClr>
                </a:solidFill>
              </a:rPr>
              <a:t> verdieping van blok 4D. Personeel van FINABEL (stagiaires) zouden het dak gebruiken om te roken en een pauze te nemen.</a:t>
            </a:r>
          </a:p>
          <a:p>
            <a:pPr marL="361950"/>
            <a:endParaRPr lang="nl-BE" sz="2000" dirty="0">
              <a:solidFill>
                <a:schemeClr val="tx1">
                  <a:lumMod val="50000"/>
                </a:schemeClr>
              </a:solidFill>
            </a:endParaRPr>
          </a:p>
          <a:p>
            <a:pPr marL="361950" algn="just"/>
            <a:r>
              <a:rPr lang="nl-BE" sz="2000" dirty="0">
                <a:solidFill>
                  <a:schemeClr val="tx1">
                    <a:lumMod val="50000"/>
                  </a:schemeClr>
                </a:solidFill>
              </a:rPr>
              <a:t>De toegang tot het dak is een nooduitgang die enkel in geval van nood mag gebruikt worden. De nodige signalisatie zal aangebracht worden en het hoofd van de eenheid werd van het misbruik op de hoogte gebracht.</a:t>
            </a:r>
          </a:p>
          <a:p>
            <a:pPr marL="361950"/>
            <a:endParaRPr lang="nl-BE" sz="2000" dirty="0">
              <a:solidFill>
                <a:schemeClr val="tx1">
                  <a:lumMod val="50000"/>
                </a:schemeClr>
              </a:solidFill>
            </a:endParaRPr>
          </a:p>
          <a:p>
            <a:pPr marL="361950" algn="just"/>
            <a:r>
              <a:rPr lang="nl-BE" sz="2000" dirty="0">
                <a:solidFill>
                  <a:schemeClr val="tx1">
                    <a:lumMod val="50000"/>
                  </a:schemeClr>
                </a:solidFill>
              </a:rPr>
              <a:t>Op het dak is er , zoals bij alle gebouwen, geen valbeveiliging aanwezig waardoor bij (ongeoorloofd) gebruik van het dak valgevaar mogelijk is. Het is belangrijk om de medewerkers een degelijke opleiding en onthaal te geven betreffende de interne voorschriften, de gevaren en risico’s en de evacuatieprocedures. </a:t>
            </a:r>
          </a:p>
          <a:p>
            <a:pPr marL="361950"/>
            <a:endParaRPr lang="nl-BE" sz="2000" dirty="0">
              <a:solidFill>
                <a:schemeClr val="tx1">
                  <a:lumMod val="50000"/>
                </a:schemeClr>
              </a:solidFill>
            </a:endParaRPr>
          </a:p>
          <a:p>
            <a:pPr marL="361950" algn="just"/>
            <a:r>
              <a:rPr lang="nl-BE" sz="2000" dirty="0">
                <a:solidFill>
                  <a:schemeClr val="tx1">
                    <a:lumMod val="50000"/>
                  </a:schemeClr>
                </a:solidFill>
              </a:rPr>
              <a:t>Er werd een rondgang gedaan met de </a:t>
            </a:r>
            <a:r>
              <a:rPr lang="nl-BE" sz="2000" dirty="0" err="1">
                <a:solidFill>
                  <a:schemeClr val="tx1">
                    <a:lumMod val="50000"/>
                  </a:schemeClr>
                </a:solidFill>
              </a:rPr>
              <a:t>Vz</a:t>
            </a:r>
            <a:r>
              <a:rPr lang="nl-BE" sz="2000" dirty="0">
                <a:solidFill>
                  <a:schemeClr val="tx1">
                    <a:lumMod val="50000"/>
                  </a:schemeClr>
                </a:solidFill>
              </a:rPr>
              <a:t> en de secretaris van het BOC. Bovenstaand advies blijft.</a:t>
            </a:r>
          </a:p>
          <a:p>
            <a:pPr marL="285750" indent="-285750">
              <a:buFont typeface="Arial" panose="020B0604020202020204" pitchFamily="34" charset="0"/>
              <a:buChar char="•"/>
            </a:pPr>
            <a:endParaRPr lang="fr-BE" dirty="0">
              <a:solidFill>
                <a:schemeClr val="tx1"/>
              </a:solidFill>
            </a:endParaRPr>
          </a:p>
        </p:txBody>
      </p:sp>
    </p:spTree>
    <p:extLst>
      <p:ext uri="{BB962C8B-B14F-4D97-AF65-F5344CB8AC3E}">
        <p14:creationId xmlns:p14="http://schemas.microsoft.com/office/powerpoint/2010/main" val="37877899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3884E17-6CF9-1437-A14C-9D9614201B95}"/>
              </a:ext>
            </a:extLst>
          </p:cNvPr>
          <p:cNvSpPr>
            <a:spLocks noGrp="1"/>
          </p:cNvSpPr>
          <p:nvPr>
            <p:ph type="body" sz="quarter" idx="13"/>
          </p:nvPr>
        </p:nvSpPr>
        <p:spPr>
          <a:xfrm>
            <a:off x="281009" y="745829"/>
            <a:ext cx="11293675" cy="954107"/>
          </a:xfrm>
        </p:spPr>
        <p:txBody>
          <a:bodyPr/>
          <a:lstStyle/>
          <a:p>
            <a:r>
              <a:rPr lang="nl-BE" sz="2800" dirty="0"/>
              <a:t>Analyse plaatsen nieuw branddetectiesystemen Blokken 11, 14, 14E, 15 en het modulair complex van ACOS IS.</a:t>
            </a:r>
          </a:p>
        </p:txBody>
      </p:sp>
      <p:sp>
        <p:nvSpPr>
          <p:cNvPr id="3" name="Text Placeholder 2">
            <a:extLst>
              <a:ext uri="{FF2B5EF4-FFF2-40B4-BE49-F238E27FC236}">
                <a16:creationId xmlns:a16="http://schemas.microsoft.com/office/drawing/2014/main" id="{605441B2-CDD0-6DE4-76E1-AC1783A8E527}"/>
              </a:ext>
            </a:extLst>
          </p:cNvPr>
          <p:cNvSpPr>
            <a:spLocks noGrp="1"/>
          </p:cNvSpPr>
          <p:nvPr>
            <p:ph type="body" sz="quarter" idx="27"/>
          </p:nvPr>
        </p:nvSpPr>
        <p:spPr>
          <a:xfrm>
            <a:off x="337284" y="1803492"/>
            <a:ext cx="11727716" cy="3387345"/>
          </a:xfrm>
        </p:spPr>
        <p:txBody>
          <a:bodyPr/>
          <a:lstStyle/>
          <a:p>
            <a:pPr marL="285750" indent="-285750" algn="just">
              <a:buFont typeface="Wingdings" panose="05000000000000000000" pitchFamily="2" charset="2"/>
              <a:buChar char="q"/>
            </a:pPr>
            <a:r>
              <a:rPr lang="nl-BE" sz="2400" dirty="0"/>
              <a:t>Er werd door MR C&amp;I aan onze dienst  </a:t>
            </a:r>
            <a:r>
              <a:rPr lang="nl-BE" sz="2400" dirty="0" err="1"/>
              <a:t>X</a:t>
            </a:r>
            <a:r>
              <a:rPr lang="nl-BE" sz="2400" baseline="30000" dirty="0" err="1"/>
              <a:t>de</a:t>
            </a:r>
            <a:r>
              <a:rPr lang="nl-BE" sz="2400" dirty="0"/>
              <a:t> gevraagd een brandanalyse te maken voor deze blokken en een advies over te maken voor het plaatsen van nieuwe branddetectie- en –meldsystemen voor de blokken 11, 14, 14E en 15 van ACOS IS. </a:t>
            </a:r>
            <a:br>
              <a:rPr lang="nl-BE" sz="2400" dirty="0"/>
            </a:br>
            <a:r>
              <a:rPr lang="nl-BE" sz="2400" dirty="0"/>
              <a:t>De analyse is voorzien in de regelgeving en dient op basis van de norm NBN S21-100-1 opgemaakt te worden.</a:t>
            </a:r>
          </a:p>
          <a:p>
            <a:endParaRPr lang="nl-BE" sz="2400" dirty="0"/>
          </a:p>
          <a:p>
            <a:pPr marL="285750" indent="-285750">
              <a:buFont typeface="Wingdings" panose="05000000000000000000" pitchFamily="2" charset="2"/>
              <a:buChar char="q"/>
            </a:pPr>
            <a:r>
              <a:rPr lang="nl-BE" sz="2400" dirty="0"/>
              <a:t>De vervanging van de huidige branddetectie- en meldsystemen is noodzakelijk daar er voor deze installaties bepaalde onderdelen niet meer beschikbaar zijn.</a:t>
            </a:r>
          </a:p>
          <a:p>
            <a:pPr marL="285750" indent="-285750">
              <a:buFont typeface="Wingdings" panose="05000000000000000000" pitchFamily="2" charset="2"/>
              <a:buChar char="Ø"/>
            </a:pPr>
            <a:endParaRPr lang="nl-BE" sz="2400" dirty="0"/>
          </a:p>
          <a:p>
            <a:pPr marL="285750" indent="-285750" algn="just">
              <a:buFont typeface="Wingdings" panose="05000000000000000000" pitchFamily="2" charset="2"/>
              <a:buChar char="q"/>
            </a:pPr>
            <a:r>
              <a:rPr lang="nl-BE" sz="2400" b="1" dirty="0"/>
              <a:t>Er werd voor de </a:t>
            </a:r>
            <a:r>
              <a:rPr lang="nl-BE" sz="2400" b="1" dirty="0" err="1"/>
              <a:t>X</a:t>
            </a:r>
            <a:r>
              <a:rPr lang="nl-BE" sz="2400" b="1" baseline="30000" dirty="0" err="1"/>
              <a:t>de</a:t>
            </a:r>
            <a:r>
              <a:rPr lang="nl-BE" sz="2400" b="1" dirty="0"/>
              <a:t> terug gestart met de opmaak van deze RA. Deze was lopende maar ligt zoals voordien stil daar we niet over alle nodige Info beschikken. Zie ook Modulair complex.</a:t>
            </a:r>
          </a:p>
        </p:txBody>
      </p:sp>
    </p:spTree>
    <p:extLst>
      <p:ext uri="{BB962C8B-B14F-4D97-AF65-F5344CB8AC3E}">
        <p14:creationId xmlns:p14="http://schemas.microsoft.com/office/powerpoint/2010/main" val="12014376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 name="Table 30">
            <a:extLst>
              <a:ext uri="{FF2B5EF4-FFF2-40B4-BE49-F238E27FC236}">
                <a16:creationId xmlns:a16="http://schemas.microsoft.com/office/drawing/2014/main" id="{D202330D-DEAE-0496-88C9-0E8915DE3E37}"/>
              </a:ext>
            </a:extLst>
          </p:cNvPr>
          <p:cNvGraphicFramePr>
            <a:graphicFrameLocks noGrp="1"/>
          </p:cNvGraphicFramePr>
          <p:nvPr>
            <p:extLst>
              <p:ext uri="{D42A27DB-BD31-4B8C-83A1-F6EECF244321}">
                <p14:modId xmlns:p14="http://schemas.microsoft.com/office/powerpoint/2010/main" val="2428491113"/>
              </p:ext>
            </p:extLst>
          </p:nvPr>
        </p:nvGraphicFramePr>
        <p:xfrm>
          <a:off x="0" y="0"/>
          <a:ext cx="12192001" cy="6471285"/>
        </p:xfrm>
        <a:graphic>
          <a:graphicData uri="http://schemas.openxmlformats.org/drawingml/2006/table">
            <a:tbl>
              <a:tblPr firstRow="1" bandRow="1">
                <a:tableStyleId>{5C22544A-7EE6-4342-B048-85BDC9FD1C3A}</a:tableStyleId>
              </a:tblPr>
              <a:tblGrid>
                <a:gridCol w="1480110">
                  <a:extLst>
                    <a:ext uri="{9D8B030D-6E8A-4147-A177-3AD203B41FA5}">
                      <a16:colId xmlns:a16="http://schemas.microsoft.com/office/drawing/2014/main" val="1675610618"/>
                    </a:ext>
                  </a:extLst>
                </a:gridCol>
                <a:gridCol w="3396691">
                  <a:extLst>
                    <a:ext uri="{9D8B030D-6E8A-4147-A177-3AD203B41FA5}">
                      <a16:colId xmlns:a16="http://schemas.microsoft.com/office/drawing/2014/main" val="2910322127"/>
                    </a:ext>
                  </a:extLst>
                </a:gridCol>
                <a:gridCol w="2438400">
                  <a:extLst>
                    <a:ext uri="{9D8B030D-6E8A-4147-A177-3AD203B41FA5}">
                      <a16:colId xmlns:a16="http://schemas.microsoft.com/office/drawing/2014/main" val="3621602002"/>
                    </a:ext>
                  </a:extLst>
                </a:gridCol>
                <a:gridCol w="2438400">
                  <a:extLst>
                    <a:ext uri="{9D8B030D-6E8A-4147-A177-3AD203B41FA5}">
                      <a16:colId xmlns:a16="http://schemas.microsoft.com/office/drawing/2014/main" val="3277708709"/>
                    </a:ext>
                  </a:extLst>
                </a:gridCol>
                <a:gridCol w="2438400">
                  <a:extLst>
                    <a:ext uri="{9D8B030D-6E8A-4147-A177-3AD203B41FA5}">
                      <a16:colId xmlns:a16="http://schemas.microsoft.com/office/drawing/2014/main" val="1289436326"/>
                    </a:ext>
                  </a:extLst>
                </a:gridCol>
              </a:tblGrid>
              <a:tr h="354895">
                <a:tc>
                  <a:txBody>
                    <a:bodyPr/>
                    <a:lstStyle/>
                    <a:p>
                      <a:pPr algn="ctr">
                        <a:lnSpc>
                          <a:spcPct val="120000"/>
                        </a:lnSpc>
                        <a:spcAft>
                          <a:spcPts val="300"/>
                        </a:spcAft>
                      </a:pPr>
                      <a:r>
                        <a:rPr lang="nl-BE" sz="1200" dirty="0">
                          <a:effectLst/>
                        </a:rPr>
                        <a:t>Jaar</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tc>
                  <a:txBody>
                    <a:bodyPr/>
                    <a:lstStyle/>
                    <a:p>
                      <a:pPr algn="ctr">
                        <a:lnSpc>
                          <a:spcPct val="120000"/>
                        </a:lnSpc>
                        <a:spcAft>
                          <a:spcPts val="300"/>
                        </a:spcAft>
                      </a:pPr>
                      <a:r>
                        <a:rPr lang="nl-BE" sz="1200" dirty="0">
                          <a:effectLst/>
                        </a:rPr>
                        <a:t>PA </a:t>
                      </a:r>
                      <a:r>
                        <a:rPr lang="nl-BE" sz="1200" dirty="0" err="1">
                          <a:effectLst/>
                        </a:rPr>
                        <a:t>Niv</a:t>
                      </a:r>
                      <a:r>
                        <a:rPr lang="nl-BE" sz="1200" dirty="0">
                          <a:effectLst/>
                        </a:rPr>
                        <a:t> 1</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tc>
                  <a:txBody>
                    <a:bodyPr/>
                    <a:lstStyle/>
                    <a:p>
                      <a:pPr algn="ctr">
                        <a:lnSpc>
                          <a:spcPct val="120000"/>
                        </a:lnSpc>
                        <a:spcAft>
                          <a:spcPts val="300"/>
                        </a:spcAft>
                      </a:pPr>
                      <a:r>
                        <a:rPr lang="nl-BE" sz="1200" dirty="0">
                          <a:effectLst/>
                        </a:rPr>
                        <a:t>PA </a:t>
                      </a:r>
                      <a:r>
                        <a:rPr lang="nl-BE" sz="1200" dirty="0" err="1">
                          <a:effectLst/>
                        </a:rPr>
                        <a:t>Niv</a:t>
                      </a:r>
                      <a:r>
                        <a:rPr lang="nl-BE" sz="1200" dirty="0">
                          <a:effectLst/>
                        </a:rPr>
                        <a:t> II</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tc>
                  <a:txBody>
                    <a:bodyPr/>
                    <a:lstStyle/>
                    <a:p>
                      <a:pPr algn="ctr">
                        <a:lnSpc>
                          <a:spcPct val="120000"/>
                        </a:lnSpc>
                        <a:spcAft>
                          <a:spcPts val="300"/>
                        </a:spcAft>
                      </a:pPr>
                      <a:r>
                        <a:rPr lang="nl-BE" sz="1200" dirty="0">
                          <a:effectLst/>
                        </a:rPr>
                        <a:t>PA </a:t>
                      </a:r>
                      <a:r>
                        <a:rPr lang="nl-BE" sz="1200" dirty="0" err="1">
                          <a:effectLst/>
                        </a:rPr>
                        <a:t>Niv</a:t>
                      </a:r>
                      <a:r>
                        <a:rPr lang="nl-BE" sz="1200" dirty="0">
                          <a:effectLst/>
                        </a:rPr>
                        <a:t> II</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tc>
                  <a:txBody>
                    <a:bodyPr/>
                    <a:lstStyle/>
                    <a:p>
                      <a:pPr algn="ctr">
                        <a:lnSpc>
                          <a:spcPct val="120000"/>
                        </a:lnSpc>
                        <a:spcAft>
                          <a:spcPts val="300"/>
                        </a:spcAft>
                      </a:pPr>
                      <a:r>
                        <a:rPr lang="nl-BE" sz="1200" dirty="0">
                          <a:effectLst/>
                        </a:rPr>
                        <a:t>PA </a:t>
                      </a:r>
                      <a:r>
                        <a:rPr lang="nl-BE" sz="1200" dirty="0" err="1">
                          <a:effectLst/>
                        </a:rPr>
                        <a:t>Niv</a:t>
                      </a:r>
                      <a:r>
                        <a:rPr lang="nl-BE" sz="1200" dirty="0">
                          <a:effectLst/>
                        </a:rPr>
                        <a:t> II</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2797593329"/>
                  </a:ext>
                </a:extLst>
              </a:tr>
              <a:tr h="328045">
                <a:tc>
                  <a:txBody>
                    <a:bodyPr/>
                    <a:lstStyle/>
                    <a:p>
                      <a:pPr algn="ctr">
                        <a:lnSpc>
                          <a:spcPct val="120000"/>
                        </a:lnSpc>
                        <a:spcAft>
                          <a:spcPts val="300"/>
                        </a:spcAft>
                      </a:pPr>
                      <a:r>
                        <a:rPr lang="nl-BE" sz="1200" b="1" dirty="0">
                          <a:effectLst/>
                        </a:rPr>
                        <a:t>2008</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tc>
                  <a:txBody>
                    <a:bodyPr/>
                    <a:lstStyle/>
                    <a:p>
                      <a:pPr algn="ctr">
                        <a:lnSpc>
                          <a:spcPct val="120000"/>
                        </a:lnSpc>
                        <a:spcAft>
                          <a:spcPts val="300"/>
                        </a:spcAft>
                      </a:pPr>
                      <a:r>
                        <a:rPr lang="nl-BE" sz="1200" dirty="0">
                          <a:effectLst/>
                        </a:rPr>
                        <a:t>?</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FF0000"/>
                    </a:solidFill>
                  </a:tcPr>
                </a:tc>
                <a:tc>
                  <a:txBody>
                    <a:bodyPr/>
                    <a:lstStyle/>
                    <a:p>
                      <a:pPr algn="ctr">
                        <a:lnSpc>
                          <a:spcPct val="120000"/>
                        </a:lnSpc>
                        <a:spcAft>
                          <a:spcPts val="300"/>
                        </a:spcAft>
                      </a:pPr>
                      <a:r>
                        <a:rPr lang="nl-BE" sz="1200" dirty="0" err="1">
                          <a:effectLst/>
                        </a:rPr>
                        <a:t>Adjt</a:t>
                      </a:r>
                      <a:r>
                        <a:rPr lang="nl-BE" sz="1200" dirty="0">
                          <a:effectLst/>
                        </a:rPr>
                        <a:t> WYSEVELDE R.</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a:effectLst/>
                        </a:rPr>
                        <a:t>?</a:t>
                      </a:r>
                      <a:endParaRPr lang="nl-BE" sz="120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tc>
                  <a:txBody>
                    <a:bodyPr/>
                    <a:lstStyle/>
                    <a:p>
                      <a:pPr algn="ctr">
                        <a:lnSpc>
                          <a:spcPct val="107000"/>
                        </a:lnSpc>
                      </a:pPr>
                      <a:endParaRPr lang="nl-BE" sz="120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1116396830"/>
                  </a:ext>
                </a:extLst>
              </a:tr>
              <a:tr h="306460">
                <a:tc>
                  <a:txBody>
                    <a:bodyPr/>
                    <a:lstStyle/>
                    <a:p>
                      <a:pPr algn="ctr">
                        <a:lnSpc>
                          <a:spcPct val="120000"/>
                        </a:lnSpc>
                        <a:spcAft>
                          <a:spcPts val="300"/>
                        </a:spcAft>
                      </a:pPr>
                      <a:r>
                        <a:rPr lang="nl-BE" sz="1200" b="1">
                          <a:effectLst/>
                        </a:rPr>
                        <a:t>2009</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tc>
                  <a:txBody>
                    <a:bodyPr/>
                    <a:lstStyle/>
                    <a:p>
                      <a:pPr algn="ctr">
                        <a:lnSpc>
                          <a:spcPct val="120000"/>
                        </a:lnSpc>
                        <a:spcAft>
                          <a:spcPts val="300"/>
                        </a:spcAft>
                      </a:pPr>
                      <a:r>
                        <a:rPr lang="nl-BE" sz="1200" dirty="0" err="1">
                          <a:effectLst/>
                        </a:rPr>
                        <a:t>Cdt</a:t>
                      </a:r>
                      <a:r>
                        <a:rPr lang="nl-BE" sz="1200" dirty="0">
                          <a:effectLst/>
                        </a:rPr>
                        <a:t> MAES J-M</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FFC000"/>
                    </a:solidFill>
                  </a:tcPr>
                </a:tc>
                <a:tc>
                  <a:txBody>
                    <a:bodyPr/>
                    <a:lstStyle/>
                    <a:p>
                      <a:pPr algn="ctr">
                        <a:lnSpc>
                          <a:spcPct val="120000"/>
                        </a:lnSpc>
                        <a:spcAft>
                          <a:spcPts val="300"/>
                        </a:spcAft>
                      </a:pPr>
                      <a:r>
                        <a:rPr lang="nl-BE" sz="1200" dirty="0" err="1">
                          <a:effectLst/>
                        </a:rPr>
                        <a:t>Adjt</a:t>
                      </a:r>
                      <a:r>
                        <a:rPr lang="nl-BE" sz="1200" dirty="0">
                          <a:effectLst/>
                        </a:rPr>
                        <a:t> WYSEVELDE R.</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a:effectLst/>
                        </a:rPr>
                        <a:t>1Sgt TONDELEIR.</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FFC000"/>
                    </a:solidFill>
                  </a:tcPr>
                </a:tc>
                <a:tc>
                  <a:txBody>
                    <a:bodyPr/>
                    <a:lstStyle/>
                    <a:p>
                      <a:pPr algn="ctr">
                        <a:lnSpc>
                          <a:spcPct val="120000"/>
                        </a:lnSpc>
                        <a:spcAft>
                          <a:spcPts val="300"/>
                        </a:spcAft>
                      </a:pPr>
                      <a:r>
                        <a:rPr lang="nl-BE" sz="1200" dirty="0" err="1">
                          <a:effectLst/>
                        </a:rPr>
                        <a:t>Adjt</a:t>
                      </a:r>
                      <a:r>
                        <a:rPr lang="nl-BE" sz="1200" dirty="0">
                          <a:effectLst/>
                        </a:rPr>
                        <a:t> CHOUBANE H.</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00B0F0"/>
                    </a:solidFill>
                  </a:tcPr>
                </a:tc>
                <a:extLst>
                  <a:ext uri="{0D108BD9-81ED-4DB2-BD59-A6C34878D82A}">
                    <a16:rowId xmlns:a16="http://schemas.microsoft.com/office/drawing/2014/main" val="799957396"/>
                  </a:ext>
                </a:extLst>
              </a:tr>
              <a:tr h="328045">
                <a:tc>
                  <a:txBody>
                    <a:bodyPr/>
                    <a:lstStyle/>
                    <a:p>
                      <a:pPr algn="ctr">
                        <a:lnSpc>
                          <a:spcPct val="120000"/>
                        </a:lnSpc>
                        <a:spcAft>
                          <a:spcPts val="300"/>
                        </a:spcAft>
                      </a:pPr>
                      <a:r>
                        <a:rPr lang="nl-BE" sz="1200" b="1">
                          <a:effectLst/>
                        </a:rPr>
                        <a:t>2010</a:t>
                      </a:r>
                      <a:endParaRPr lang="nl-BE" sz="1200" b="1">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tc>
                  <a:txBody>
                    <a:bodyPr/>
                    <a:lstStyle/>
                    <a:p>
                      <a:pPr algn="ctr">
                        <a:lnSpc>
                          <a:spcPct val="120000"/>
                        </a:lnSpc>
                        <a:spcAft>
                          <a:spcPts val="300"/>
                        </a:spcAft>
                      </a:pPr>
                      <a:r>
                        <a:rPr lang="nl-BE" sz="1200" dirty="0" err="1">
                          <a:effectLst/>
                        </a:rPr>
                        <a:t>Cdt</a:t>
                      </a:r>
                      <a:r>
                        <a:rPr lang="nl-BE" sz="1200" dirty="0">
                          <a:effectLst/>
                        </a:rPr>
                        <a:t> MAES J-M</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00B0F0"/>
                    </a:solidFill>
                  </a:tcPr>
                </a:tc>
                <a:tc>
                  <a:txBody>
                    <a:bodyPr/>
                    <a:lstStyle/>
                    <a:p>
                      <a:pPr algn="ctr">
                        <a:lnSpc>
                          <a:spcPct val="120000"/>
                        </a:lnSpc>
                        <a:spcAft>
                          <a:spcPts val="300"/>
                        </a:spcAft>
                      </a:pPr>
                      <a:r>
                        <a:rPr lang="nl-BE" sz="1200" dirty="0" err="1">
                          <a:effectLst/>
                        </a:rPr>
                        <a:t>Adjt</a:t>
                      </a:r>
                      <a:r>
                        <a:rPr lang="nl-BE" sz="1200" dirty="0">
                          <a:effectLst/>
                        </a:rPr>
                        <a:t> WYSEVELDE R.</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CHOUBANE H.</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07000"/>
                        </a:lnSpc>
                      </a:pPr>
                      <a:endParaRPr lang="nl-BE" sz="120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1670578497"/>
                  </a:ext>
                </a:extLst>
              </a:tr>
              <a:tr h="328045">
                <a:tc>
                  <a:txBody>
                    <a:bodyPr/>
                    <a:lstStyle/>
                    <a:p>
                      <a:pPr algn="ctr">
                        <a:lnSpc>
                          <a:spcPct val="120000"/>
                        </a:lnSpc>
                        <a:spcAft>
                          <a:spcPts val="300"/>
                        </a:spcAft>
                      </a:pPr>
                      <a:r>
                        <a:rPr lang="nl-BE" sz="1200" b="1" dirty="0">
                          <a:effectLst/>
                        </a:rPr>
                        <a:t>2011</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Cdt</a:t>
                      </a:r>
                      <a:r>
                        <a:rPr lang="nl-BE" sz="1200" dirty="0">
                          <a:effectLst/>
                        </a:rPr>
                        <a:t> MAES J-M</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WYSEVELDE R.</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CHOUBANE H.</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07000"/>
                        </a:lnSpc>
                      </a:pPr>
                      <a:endParaRPr lang="nl-BE" sz="120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213367469"/>
                  </a:ext>
                </a:extLst>
              </a:tr>
              <a:tr h="328045">
                <a:tc>
                  <a:txBody>
                    <a:bodyPr/>
                    <a:lstStyle/>
                    <a:p>
                      <a:pPr algn="ctr">
                        <a:lnSpc>
                          <a:spcPct val="120000"/>
                        </a:lnSpc>
                        <a:spcAft>
                          <a:spcPts val="300"/>
                        </a:spcAft>
                      </a:pPr>
                      <a:r>
                        <a:rPr lang="nl-BE" sz="1200" b="1" dirty="0">
                          <a:effectLst/>
                        </a:rPr>
                        <a:t>2012</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a:effectLst/>
                        </a:rPr>
                        <a:t>Cdt MAES J-M</a:t>
                      </a:r>
                      <a:endParaRPr lang="nl-BE" sz="120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WYSEVELDE R.</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CHOUBANE H.</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2890259680"/>
                  </a:ext>
                </a:extLst>
              </a:tr>
              <a:tr h="328045">
                <a:tc>
                  <a:txBody>
                    <a:bodyPr/>
                    <a:lstStyle/>
                    <a:p>
                      <a:pPr algn="ctr">
                        <a:lnSpc>
                          <a:spcPct val="120000"/>
                        </a:lnSpc>
                        <a:spcAft>
                          <a:spcPts val="300"/>
                        </a:spcAft>
                      </a:pPr>
                      <a:r>
                        <a:rPr lang="nl-BE" sz="1200" b="1" dirty="0">
                          <a:effectLst/>
                        </a:rPr>
                        <a:t>2013</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Cdt</a:t>
                      </a:r>
                      <a:r>
                        <a:rPr lang="nl-BE" sz="1200" dirty="0">
                          <a:effectLst/>
                        </a:rPr>
                        <a:t> MAES J-M</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WYSEVELDE R.</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CHOUBANE H.</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07000"/>
                        </a:lnSpc>
                      </a:pPr>
                      <a:endParaRPr lang="nl-BE" sz="120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4027671627"/>
                  </a:ext>
                </a:extLst>
              </a:tr>
              <a:tr h="328045">
                <a:tc>
                  <a:txBody>
                    <a:bodyPr/>
                    <a:lstStyle/>
                    <a:p>
                      <a:pPr algn="ctr">
                        <a:lnSpc>
                          <a:spcPct val="120000"/>
                        </a:lnSpc>
                        <a:spcAft>
                          <a:spcPts val="300"/>
                        </a:spcAft>
                      </a:pPr>
                      <a:r>
                        <a:rPr lang="nl-BE" sz="1200" b="1" dirty="0">
                          <a:effectLst/>
                        </a:rPr>
                        <a:t>2014</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Cdt</a:t>
                      </a:r>
                      <a:r>
                        <a:rPr lang="nl-BE" sz="1200" dirty="0">
                          <a:effectLst/>
                        </a:rPr>
                        <a:t> MAES J-M</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WYSEVELDE R.</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CHOUBANE H.</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07000"/>
                        </a:lnSpc>
                      </a:pPr>
                      <a:endParaRPr lang="nl-BE" sz="120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281417962"/>
                  </a:ext>
                </a:extLst>
              </a:tr>
              <a:tr h="328045">
                <a:tc>
                  <a:txBody>
                    <a:bodyPr/>
                    <a:lstStyle/>
                    <a:p>
                      <a:pPr algn="ctr">
                        <a:lnSpc>
                          <a:spcPct val="120000"/>
                        </a:lnSpc>
                        <a:spcAft>
                          <a:spcPts val="300"/>
                        </a:spcAft>
                      </a:pPr>
                      <a:r>
                        <a:rPr lang="nl-BE" sz="1200" b="1" dirty="0">
                          <a:effectLst/>
                        </a:rPr>
                        <a:t>2015</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tc>
                  <a:txBody>
                    <a:bodyPr/>
                    <a:lstStyle/>
                    <a:p>
                      <a:pPr algn="ctr">
                        <a:lnSpc>
                          <a:spcPct val="120000"/>
                        </a:lnSpc>
                        <a:spcAft>
                          <a:spcPts val="300"/>
                        </a:spcAft>
                      </a:pPr>
                      <a:r>
                        <a:rPr lang="nl-BE" sz="1200" dirty="0" err="1">
                          <a:effectLst/>
                        </a:rPr>
                        <a:t>Cdt</a:t>
                      </a:r>
                      <a:r>
                        <a:rPr lang="nl-BE" sz="1200" dirty="0">
                          <a:effectLst/>
                        </a:rPr>
                        <a:t> CORNU S.</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00B0F0"/>
                    </a:solidFill>
                  </a:tcPr>
                </a:tc>
                <a:tc>
                  <a:txBody>
                    <a:bodyPr/>
                    <a:lstStyle/>
                    <a:p>
                      <a:pPr algn="ctr">
                        <a:lnSpc>
                          <a:spcPct val="120000"/>
                        </a:lnSpc>
                        <a:spcAft>
                          <a:spcPts val="300"/>
                        </a:spcAft>
                      </a:pPr>
                      <a:r>
                        <a:rPr lang="nl-BE" sz="1200" dirty="0" err="1">
                          <a:effectLst/>
                        </a:rPr>
                        <a:t>Adjt</a:t>
                      </a:r>
                      <a:r>
                        <a:rPr lang="nl-BE" sz="1200" dirty="0">
                          <a:effectLst/>
                        </a:rPr>
                        <a:t> WYSEVELDE R.</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CHOUBANE H.</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07000"/>
                        </a:lnSpc>
                      </a:pPr>
                      <a:endParaRPr lang="nl-BE" sz="120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1696127142"/>
                  </a:ext>
                </a:extLst>
              </a:tr>
              <a:tr h="328045">
                <a:tc>
                  <a:txBody>
                    <a:bodyPr/>
                    <a:lstStyle/>
                    <a:p>
                      <a:pPr algn="ctr">
                        <a:lnSpc>
                          <a:spcPct val="120000"/>
                        </a:lnSpc>
                        <a:spcAft>
                          <a:spcPts val="300"/>
                        </a:spcAft>
                      </a:pPr>
                      <a:r>
                        <a:rPr lang="nl-BE" sz="1200" b="1" dirty="0">
                          <a:effectLst/>
                        </a:rPr>
                        <a:t>2016</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tc>
                  <a:txBody>
                    <a:bodyPr/>
                    <a:lstStyle/>
                    <a:p>
                      <a:pPr algn="ctr">
                        <a:lnSpc>
                          <a:spcPct val="120000"/>
                        </a:lnSpc>
                        <a:spcAft>
                          <a:spcPts val="300"/>
                        </a:spcAft>
                      </a:pPr>
                      <a:r>
                        <a:rPr lang="nl-BE" sz="1200" dirty="0" err="1">
                          <a:effectLst/>
                        </a:rPr>
                        <a:t>Cdt</a:t>
                      </a:r>
                      <a:r>
                        <a:rPr lang="nl-BE" sz="1200" dirty="0">
                          <a:effectLst/>
                        </a:rPr>
                        <a:t> CORNU S.</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AdjtChef</a:t>
                      </a:r>
                      <a:r>
                        <a:rPr lang="nl-BE" sz="1200" dirty="0">
                          <a:effectLst/>
                        </a:rPr>
                        <a:t> SCIEUR J-M</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00B0F0"/>
                    </a:solidFill>
                  </a:tcPr>
                </a:tc>
                <a:tc>
                  <a:txBody>
                    <a:bodyPr/>
                    <a:lstStyle/>
                    <a:p>
                      <a:pPr algn="ctr">
                        <a:lnSpc>
                          <a:spcPct val="120000"/>
                        </a:lnSpc>
                        <a:spcAft>
                          <a:spcPts val="300"/>
                        </a:spcAft>
                      </a:pPr>
                      <a:r>
                        <a:rPr lang="nl-BE" sz="1200" dirty="0" err="1">
                          <a:effectLst/>
                        </a:rPr>
                        <a:t>Adjt</a:t>
                      </a:r>
                      <a:r>
                        <a:rPr lang="nl-BE" sz="1200" dirty="0">
                          <a:effectLst/>
                        </a:rPr>
                        <a:t> CHOUBANE H.</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07000"/>
                        </a:lnSpc>
                      </a:pPr>
                      <a:endParaRPr lang="nl-BE" sz="120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3535278763"/>
                  </a:ext>
                </a:extLst>
              </a:tr>
              <a:tr h="328045">
                <a:tc>
                  <a:txBody>
                    <a:bodyPr/>
                    <a:lstStyle/>
                    <a:p>
                      <a:pPr algn="ctr">
                        <a:lnSpc>
                          <a:spcPct val="120000"/>
                        </a:lnSpc>
                        <a:spcAft>
                          <a:spcPts val="300"/>
                        </a:spcAft>
                      </a:pPr>
                      <a:r>
                        <a:rPr lang="nl-BE" sz="1200" b="1" dirty="0">
                          <a:effectLst/>
                        </a:rPr>
                        <a:t>2017</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Cdt</a:t>
                      </a:r>
                      <a:r>
                        <a:rPr lang="nl-BE" sz="1200" dirty="0">
                          <a:effectLst/>
                        </a:rPr>
                        <a:t> CORNU S.</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AdjtChef</a:t>
                      </a:r>
                      <a:r>
                        <a:rPr lang="nl-BE" sz="1200" dirty="0">
                          <a:effectLst/>
                        </a:rPr>
                        <a:t> SCIEUR J-M</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CHOUBANE H.</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07000"/>
                        </a:lnSpc>
                      </a:pPr>
                      <a:endParaRPr lang="nl-BE" sz="120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1419520116"/>
                  </a:ext>
                </a:extLst>
              </a:tr>
              <a:tr h="328045">
                <a:tc>
                  <a:txBody>
                    <a:bodyPr/>
                    <a:lstStyle/>
                    <a:p>
                      <a:pPr algn="ctr">
                        <a:lnSpc>
                          <a:spcPct val="120000"/>
                        </a:lnSpc>
                        <a:spcAft>
                          <a:spcPts val="300"/>
                        </a:spcAft>
                      </a:pPr>
                      <a:r>
                        <a:rPr lang="nl-BE" sz="1200" b="1" dirty="0">
                          <a:effectLst/>
                        </a:rPr>
                        <a:t>2018</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tc>
                <a:tc>
                  <a:txBody>
                    <a:bodyPr/>
                    <a:lstStyle/>
                    <a:p>
                      <a:pPr algn="ctr">
                        <a:lnSpc>
                          <a:spcPct val="120000"/>
                        </a:lnSpc>
                        <a:spcAft>
                          <a:spcPts val="300"/>
                        </a:spcAft>
                      </a:pPr>
                      <a:r>
                        <a:rPr lang="nl-BE" sz="1200" dirty="0" err="1">
                          <a:effectLst/>
                        </a:rPr>
                        <a:t>Cdt</a:t>
                      </a:r>
                      <a:r>
                        <a:rPr lang="nl-BE" sz="1200" dirty="0">
                          <a:effectLst/>
                        </a:rPr>
                        <a:t> CORNU S.</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CHOUBANE H.</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a:effectLst/>
                        </a:rPr>
                        <a:t>1SgtMaj POITTER F.</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00B0F0"/>
                    </a:solidFill>
                  </a:tcPr>
                </a:tc>
                <a:tc>
                  <a:txBody>
                    <a:bodyPr/>
                    <a:lstStyle/>
                    <a:p>
                      <a:pPr algn="ctr">
                        <a:lnSpc>
                          <a:spcPct val="107000"/>
                        </a:lnSpc>
                      </a:pPr>
                      <a:endParaRPr lang="nl-BE" sz="120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1208469711"/>
                  </a:ext>
                </a:extLst>
              </a:tr>
              <a:tr h="328045">
                <a:tc>
                  <a:txBody>
                    <a:bodyPr/>
                    <a:lstStyle/>
                    <a:p>
                      <a:pPr algn="ctr">
                        <a:lnSpc>
                          <a:spcPct val="120000"/>
                        </a:lnSpc>
                        <a:spcAft>
                          <a:spcPts val="300"/>
                        </a:spcAft>
                      </a:pPr>
                      <a:r>
                        <a:rPr lang="nl-BE" sz="1200" b="1" dirty="0">
                          <a:effectLst/>
                        </a:rPr>
                        <a:t>2019</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solidFill>
                      <a:srgbClr val="FF0000"/>
                    </a:solidFill>
                  </a:tcPr>
                </a:tc>
                <a:tc>
                  <a:txBody>
                    <a:bodyPr/>
                    <a:lstStyle/>
                    <a:p>
                      <a:pPr algn="ctr">
                        <a:lnSpc>
                          <a:spcPct val="120000"/>
                        </a:lnSpc>
                        <a:spcAft>
                          <a:spcPts val="300"/>
                        </a:spcAft>
                      </a:pPr>
                      <a:r>
                        <a:rPr lang="nl-BE" sz="1200" dirty="0" err="1">
                          <a:effectLst/>
                        </a:rPr>
                        <a:t>Adjt</a:t>
                      </a:r>
                      <a:r>
                        <a:rPr lang="nl-BE" sz="1200" dirty="0">
                          <a:effectLst/>
                        </a:rPr>
                        <a:t> CHOUBANE H.</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a:effectLst/>
                        </a:rPr>
                        <a:t>1SgtMaj POITTER F. (AGR)</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07000"/>
                        </a:lnSpc>
                      </a:pPr>
                      <a:endParaRPr lang="nl-BE" sz="120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1912219442"/>
                  </a:ext>
                </a:extLst>
              </a:tr>
              <a:tr h="328045">
                <a:tc>
                  <a:txBody>
                    <a:bodyPr/>
                    <a:lstStyle/>
                    <a:p>
                      <a:pPr algn="ctr">
                        <a:lnSpc>
                          <a:spcPct val="120000"/>
                        </a:lnSpc>
                        <a:spcAft>
                          <a:spcPts val="300"/>
                        </a:spcAft>
                      </a:pPr>
                      <a:r>
                        <a:rPr lang="nl-BE" sz="1200" b="1" dirty="0">
                          <a:effectLst/>
                        </a:rPr>
                        <a:t>2020</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solidFill>
                      <a:srgbClr val="FF0000"/>
                    </a:solidFill>
                  </a:tcPr>
                </a:tc>
                <a:tc>
                  <a:txBody>
                    <a:bodyPr/>
                    <a:lstStyle/>
                    <a:p>
                      <a:pPr algn="ctr">
                        <a:lnSpc>
                          <a:spcPct val="120000"/>
                        </a:lnSpc>
                        <a:spcAft>
                          <a:spcPts val="300"/>
                        </a:spcAft>
                      </a:pPr>
                      <a:r>
                        <a:rPr lang="nl-BE" sz="1200" dirty="0" err="1">
                          <a:effectLst/>
                        </a:rPr>
                        <a:t>Adjt</a:t>
                      </a:r>
                      <a:r>
                        <a:rPr lang="nl-BE" sz="1200" dirty="0">
                          <a:effectLst/>
                        </a:rPr>
                        <a:t> CHOUBANE H. (VEP)</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solidFill>
                      <a:srgbClr val="FF0000"/>
                    </a:solidFill>
                  </a:tcPr>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2172883452"/>
                  </a:ext>
                </a:extLst>
              </a:tr>
              <a:tr h="354895">
                <a:tc>
                  <a:txBody>
                    <a:bodyPr/>
                    <a:lstStyle/>
                    <a:p>
                      <a:pPr algn="ctr">
                        <a:lnSpc>
                          <a:spcPct val="120000"/>
                        </a:lnSpc>
                        <a:spcAft>
                          <a:spcPts val="300"/>
                        </a:spcAft>
                      </a:pPr>
                      <a:r>
                        <a:rPr lang="nl-BE" sz="1200" b="1" dirty="0">
                          <a:effectLst/>
                        </a:rPr>
                        <a:t>2021</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solidFill>
                      <a:srgbClr val="FF0000"/>
                    </a:solidFill>
                  </a:tcPr>
                </a:tc>
                <a:tc>
                  <a:txBody>
                    <a:bodyPr/>
                    <a:lstStyle/>
                    <a:p>
                      <a:pPr algn="ctr">
                        <a:lnSpc>
                          <a:spcPct val="120000"/>
                        </a:lnSpc>
                        <a:spcAft>
                          <a:spcPts val="300"/>
                        </a:spcAft>
                      </a:pPr>
                      <a:r>
                        <a:rPr lang="nl-BE" sz="1200" dirty="0" err="1">
                          <a:effectLst/>
                        </a:rPr>
                        <a:t>Adjt</a:t>
                      </a:r>
                      <a:r>
                        <a:rPr lang="nl-BE" sz="1200" dirty="0">
                          <a:effectLst/>
                        </a:rPr>
                        <a:t> CHOUBANE H. (VEP)</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a:effectLst/>
                        </a:rPr>
                        <a:t>1Sgt WERRY T.</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00B0F0"/>
                    </a:solidFill>
                  </a:tcPr>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1767290125"/>
                  </a:ext>
                </a:extLst>
              </a:tr>
              <a:tr h="354895">
                <a:tc>
                  <a:txBody>
                    <a:bodyPr/>
                    <a:lstStyle/>
                    <a:p>
                      <a:pPr algn="ctr">
                        <a:lnSpc>
                          <a:spcPct val="120000"/>
                        </a:lnSpc>
                        <a:spcAft>
                          <a:spcPts val="300"/>
                        </a:spcAft>
                      </a:pPr>
                      <a:r>
                        <a:rPr lang="nl-BE" sz="1200" b="1" dirty="0">
                          <a:effectLst/>
                        </a:rPr>
                        <a:t>2022</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solidFill>
                      <a:srgbClr val="FF0000"/>
                    </a:solidFill>
                  </a:tcPr>
                </a:tc>
                <a:tc>
                  <a:txBody>
                    <a:bodyPr/>
                    <a:lstStyle/>
                    <a:p>
                      <a:pPr algn="ctr">
                        <a:lnSpc>
                          <a:spcPct val="120000"/>
                        </a:lnSpc>
                        <a:spcAft>
                          <a:spcPts val="300"/>
                        </a:spcAft>
                      </a:pPr>
                      <a:r>
                        <a:rPr lang="nl-BE" sz="1200" dirty="0" err="1">
                          <a:effectLst/>
                        </a:rPr>
                        <a:t>Adjt</a:t>
                      </a:r>
                      <a:r>
                        <a:rPr lang="nl-BE" sz="1200" dirty="0">
                          <a:effectLst/>
                        </a:rPr>
                        <a:t> CHOUBANE H. (VEP)</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LELOUP Q.</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00B0F0"/>
                    </a:solidFill>
                  </a:tcPr>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tc>
                <a:extLst>
                  <a:ext uri="{0D108BD9-81ED-4DB2-BD59-A6C34878D82A}">
                    <a16:rowId xmlns:a16="http://schemas.microsoft.com/office/drawing/2014/main" val="1710837426"/>
                  </a:ext>
                </a:extLst>
              </a:tr>
              <a:tr h="354895">
                <a:tc>
                  <a:txBody>
                    <a:bodyPr/>
                    <a:lstStyle/>
                    <a:p>
                      <a:pPr algn="ctr">
                        <a:lnSpc>
                          <a:spcPct val="120000"/>
                        </a:lnSpc>
                        <a:spcAft>
                          <a:spcPts val="300"/>
                        </a:spcAft>
                      </a:pPr>
                      <a:r>
                        <a:rPr lang="nl-BE" sz="1200" b="1" dirty="0">
                          <a:effectLst/>
                        </a:rPr>
                        <a:t>2023</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solidFill>
                      <a:srgbClr val="FF0000"/>
                    </a:solidFill>
                  </a:tcPr>
                </a:tc>
                <a:tc>
                  <a:txBody>
                    <a:bodyPr/>
                    <a:lstStyle/>
                    <a:p>
                      <a:pPr algn="ctr">
                        <a:lnSpc>
                          <a:spcPct val="120000"/>
                        </a:lnSpc>
                        <a:spcAft>
                          <a:spcPts val="300"/>
                        </a:spcAft>
                      </a:pPr>
                      <a:r>
                        <a:rPr lang="nl-BE" sz="1200" dirty="0" err="1">
                          <a:effectLst/>
                        </a:rPr>
                        <a:t>Adjt</a:t>
                      </a:r>
                      <a:r>
                        <a:rPr lang="nl-BE" sz="1200" dirty="0">
                          <a:effectLst/>
                        </a:rPr>
                        <a:t> CHOUBANE H. (VEP)</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err="1">
                          <a:effectLst/>
                        </a:rPr>
                        <a:t>Adjt</a:t>
                      </a:r>
                      <a:r>
                        <a:rPr lang="nl-BE" sz="1200" dirty="0">
                          <a:effectLst/>
                        </a:rPr>
                        <a:t> LELOUP Q.</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a:effectLst/>
                        </a:rPr>
                        <a:t>Dhr. HALLOUZI A.</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FFC000"/>
                    </a:solidFill>
                  </a:tcPr>
                </a:tc>
                <a:extLst>
                  <a:ext uri="{0D108BD9-81ED-4DB2-BD59-A6C34878D82A}">
                    <a16:rowId xmlns:a16="http://schemas.microsoft.com/office/drawing/2014/main" val="1987086634"/>
                  </a:ext>
                </a:extLst>
              </a:tr>
              <a:tr h="514829">
                <a:tc>
                  <a:txBody>
                    <a:bodyPr/>
                    <a:lstStyle/>
                    <a:p>
                      <a:pPr algn="ctr">
                        <a:lnSpc>
                          <a:spcPct val="120000"/>
                        </a:lnSpc>
                        <a:spcAft>
                          <a:spcPts val="300"/>
                        </a:spcAft>
                      </a:pPr>
                      <a:r>
                        <a:rPr lang="nl-BE" sz="1200" b="1" dirty="0">
                          <a:effectLst/>
                        </a:rPr>
                        <a:t>2024</a:t>
                      </a:r>
                      <a:endParaRPr lang="nl-BE"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solidFill>
                      <a:srgbClr val="FF0000"/>
                    </a:solidFill>
                  </a:tcPr>
                </a:tc>
                <a:tc>
                  <a:txBody>
                    <a:bodyPr/>
                    <a:lstStyle/>
                    <a:p>
                      <a:pPr algn="ctr">
                        <a:lnSpc>
                          <a:spcPct val="120000"/>
                        </a:lnSpc>
                        <a:spcAft>
                          <a:spcPts val="300"/>
                        </a:spcAft>
                      </a:pPr>
                      <a:r>
                        <a:rPr lang="nl-BE" sz="1200" dirty="0" err="1">
                          <a:effectLst/>
                        </a:rPr>
                        <a:t>Adjt</a:t>
                      </a:r>
                      <a:r>
                        <a:rPr lang="nl-BE" sz="1200" dirty="0">
                          <a:effectLst/>
                        </a:rPr>
                        <a:t> CHOUBANE H. (VEP)</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a:effectLst/>
                        </a:rPr>
                        <a:t>MTC DEPPÉ T.</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00B0F0"/>
                    </a:solidFill>
                  </a:tcPr>
                </a:tc>
                <a:tc>
                  <a:txBody>
                    <a:bodyPr/>
                    <a:lstStyle/>
                    <a:p>
                      <a:pPr algn="ctr">
                        <a:lnSpc>
                          <a:spcPct val="120000"/>
                        </a:lnSpc>
                        <a:spcAft>
                          <a:spcPts val="300"/>
                        </a:spcAft>
                      </a:pPr>
                      <a:r>
                        <a:rPr lang="nl-BE" sz="1200" dirty="0" err="1">
                          <a:effectLst/>
                        </a:rPr>
                        <a:t>Hhr</a:t>
                      </a:r>
                      <a:r>
                        <a:rPr lang="nl-BE" sz="1200" dirty="0">
                          <a:effectLst/>
                        </a:rPr>
                        <a:t>. HALLOUZI A.</a:t>
                      </a:r>
                      <a:br>
                        <a:rPr lang="nl-BE" sz="1200" dirty="0">
                          <a:effectLst/>
                        </a:rPr>
                      </a:br>
                      <a:r>
                        <a:rPr lang="nl-BE" sz="1200" dirty="0">
                          <a:effectLst/>
                        </a:rPr>
                        <a:t>Tot 03 mei 2025</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FFC000"/>
                    </a:solidFill>
                  </a:tcPr>
                </a:tc>
                <a:extLst>
                  <a:ext uri="{0D108BD9-81ED-4DB2-BD59-A6C34878D82A}">
                    <a16:rowId xmlns:a16="http://schemas.microsoft.com/office/drawing/2014/main" val="1840471239"/>
                  </a:ext>
                </a:extLst>
              </a:tr>
              <a:tr h="293876">
                <a:tc>
                  <a:txBody>
                    <a:bodyPr/>
                    <a:lstStyle/>
                    <a:p>
                      <a:pPr algn="ctr">
                        <a:lnSpc>
                          <a:spcPct val="120000"/>
                        </a:lnSpc>
                        <a:spcAft>
                          <a:spcPts val="300"/>
                        </a:spcAft>
                      </a:pPr>
                      <a:r>
                        <a:rPr lang="nl-BE" sz="1200" b="1" dirty="0">
                          <a:effectLst/>
                          <a:latin typeface="Calibri" panose="020F0502020204030204" pitchFamily="34" charset="0"/>
                          <a:ea typeface="Calibri" panose="020F0502020204030204" pitchFamily="34" charset="0"/>
                          <a:cs typeface="Times New Roman" panose="02020603050405020304" pitchFamily="18" charset="0"/>
                        </a:rPr>
                        <a:t>2025</a:t>
                      </a:r>
                    </a:p>
                  </a:txBody>
                  <a:tcPr marL="81574" marR="81574" marT="40787" marB="40787"/>
                </a:tc>
                <a:tc>
                  <a:txBody>
                    <a:bodyPr/>
                    <a:lstStyle/>
                    <a:p>
                      <a:pPr algn="ctr">
                        <a:lnSpc>
                          <a:spcPct val="107000"/>
                        </a:lnSpc>
                      </a:pPr>
                      <a:endParaRPr lang="nl-BE" sz="1200" dirty="0">
                        <a:effectLst/>
                        <a:latin typeface="Calibri" panose="020F0502020204030204" pitchFamily="34" charset="0"/>
                        <a:cs typeface="Times New Roman" panose="02020603050405020304" pitchFamily="18" charset="0"/>
                      </a:endParaRPr>
                    </a:p>
                  </a:txBody>
                  <a:tcPr marL="81574" marR="81574" marT="40787" marB="40787" anchor="ctr">
                    <a:solidFill>
                      <a:srgbClr val="FF0000"/>
                    </a:solidFill>
                  </a:tcPr>
                </a:tc>
                <a:tc>
                  <a:txBody>
                    <a:bodyPr/>
                    <a:lstStyle/>
                    <a:p>
                      <a:pPr algn="ctr">
                        <a:lnSpc>
                          <a:spcPct val="120000"/>
                        </a:lnSpc>
                        <a:spcAft>
                          <a:spcPts val="300"/>
                        </a:spcAft>
                      </a:pPr>
                      <a:r>
                        <a:rPr lang="nl-BE" sz="1200" dirty="0" err="1">
                          <a:effectLst/>
                        </a:rPr>
                        <a:t>Adjt</a:t>
                      </a:r>
                      <a:r>
                        <a:rPr lang="nl-BE" sz="1200" dirty="0">
                          <a:effectLst/>
                        </a:rPr>
                        <a:t> CHOUBANE H. (VEP)</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92D050"/>
                    </a:solidFill>
                  </a:tcPr>
                </a:tc>
                <a:tc>
                  <a:txBody>
                    <a:bodyPr/>
                    <a:lstStyle/>
                    <a:p>
                      <a:pPr algn="ctr">
                        <a:lnSpc>
                          <a:spcPct val="120000"/>
                        </a:lnSpc>
                        <a:spcAft>
                          <a:spcPts val="300"/>
                        </a:spcAft>
                      </a:pPr>
                      <a:r>
                        <a:rPr lang="nl-BE" sz="1200" dirty="0">
                          <a:effectLst/>
                        </a:rPr>
                        <a:t>MTC DEPPÉ T.</a:t>
                      </a: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rgbClr val="00B0F0"/>
                    </a:solidFill>
                  </a:tcPr>
                </a:tc>
                <a:tc>
                  <a:txBody>
                    <a:bodyPr/>
                    <a:lstStyle/>
                    <a:p>
                      <a:pPr algn="ctr">
                        <a:lnSpc>
                          <a:spcPct val="120000"/>
                        </a:lnSpc>
                        <a:spcAft>
                          <a:spcPts val="300"/>
                        </a:spcAft>
                      </a:pPr>
                      <a:endParaRPr lang="nl-B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1574" marR="81574" marT="40787" marB="40787" anchor="ctr">
                    <a:solidFill>
                      <a:schemeClr val="accent4">
                        <a:lumMod val="20000"/>
                        <a:lumOff val="80000"/>
                      </a:schemeClr>
                    </a:solidFill>
                  </a:tcPr>
                </a:tc>
                <a:extLst>
                  <a:ext uri="{0D108BD9-81ED-4DB2-BD59-A6C34878D82A}">
                    <a16:rowId xmlns:a16="http://schemas.microsoft.com/office/drawing/2014/main" val="2910243938"/>
                  </a:ext>
                </a:extLst>
              </a:tr>
            </a:tbl>
          </a:graphicData>
        </a:graphic>
      </p:graphicFrame>
      <p:graphicFrame>
        <p:nvGraphicFramePr>
          <p:cNvPr id="2048" name="Table 2047">
            <a:extLst>
              <a:ext uri="{FF2B5EF4-FFF2-40B4-BE49-F238E27FC236}">
                <a16:creationId xmlns:a16="http://schemas.microsoft.com/office/drawing/2014/main" id="{991532BB-7DE5-636A-1084-81EF9C4CB393}"/>
              </a:ext>
            </a:extLst>
          </p:cNvPr>
          <p:cNvGraphicFramePr>
            <a:graphicFrameLocks noGrp="1"/>
          </p:cNvGraphicFramePr>
          <p:nvPr>
            <p:extLst>
              <p:ext uri="{D42A27DB-BD31-4B8C-83A1-F6EECF244321}">
                <p14:modId xmlns:p14="http://schemas.microsoft.com/office/powerpoint/2010/main" val="1445219278"/>
              </p:ext>
            </p:extLst>
          </p:nvPr>
        </p:nvGraphicFramePr>
        <p:xfrm>
          <a:off x="0" y="6471282"/>
          <a:ext cx="12192000" cy="338447"/>
        </p:xfrm>
        <a:graphic>
          <a:graphicData uri="http://schemas.openxmlformats.org/drawingml/2006/table">
            <a:tbl>
              <a:tblPr firstRow="1" firstCol="1" bandRow="1">
                <a:tableStyleId>{5C22544A-7EE6-4342-B048-85BDC9FD1C3A}</a:tableStyleId>
              </a:tblPr>
              <a:tblGrid>
                <a:gridCol w="3048000">
                  <a:extLst>
                    <a:ext uri="{9D8B030D-6E8A-4147-A177-3AD203B41FA5}">
                      <a16:colId xmlns:a16="http://schemas.microsoft.com/office/drawing/2014/main" val="1572473925"/>
                    </a:ext>
                  </a:extLst>
                </a:gridCol>
                <a:gridCol w="3048000">
                  <a:extLst>
                    <a:ext uri="{9D8B030D-6E8A-4147-A177-3AD203B41FA5}">
                      <a16:colId xmlns:a16="http://schemas.microsoft.com/office/drawing/2014/main" val="2809014250"/>
                    </a:ext>
                  </a:extLst>
                </a:gridCol>
                <a:gridCol w="3048000">
                  <a:extLst>
                    <a:ext uri="{9D8B030D-6E8A-4147-A177-3AD203B41FA5}">
                      <a16:colId xmlns:a16="http://schemas.microsoft.com/office/drawing/2014/main" val="2608301522"/>
                    </a:ext>
                  </a:extLst>
                </a:gridCol>
                <a:gridCol w="3048000">
                  <a:extLst>
                    <a:ext uri="{9D8B030D-6E8A-4147-A177-3AD203B41FA5}">
                      <a16:colId xmlns:a16="http://schemas.microsoft.com/office/drawing/2014/main" val="836761531"/>
                    </a:ext>
                  </a:extLst>
                </a:gridCol>
              </a:tblGrid>
              <a:tr h="338447">
                <a:tc>
                  <a:txBody>
                    <a:bodyPr/>
                    <a:lstStyle/>
                    <a:p>
                      <a:pPr algn="ctr">
                        <a:lnSpc>
                          <a:spcPct val="120000"/>
                        </a:lnSpc>
                        <a:spcAft>
                          <a:spcPts val="300"/>
                        </a:spcAft>
                      </a:pPr>
                      <a:r>
                        <a:rPr lang="nl-BE" sz="1100" dirty="0">
                          <a:effectLst/>
                        </a:rPr>
                        <a:t>Niet bezet</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FF0000"/>
                    </a:solidFill>
                  </a:tcPr>
                </a:tc>
                <a:tc>
                  <a:txBody>
                    <a:bodyPr/>
                    <a:lstStyle/>
                    <a:p>
                      <a:pPr algn="ctr">
                        <a:lnSpc>
                          <a:spcPct val="120000"/>
                        </a:lnSpc>
                        <a:spcAft>
                          <a:spcPts val="300"/>
                        </a:spcAft>
                      </a:pPr>
                      <a:r>
                        <a:rPr lang="nl-BE" sz="1100" dirty="0">
                          <a:effectLst/>
                        </a:rPr>
                        <a:t>Gevormd stage</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00B0F0"/>
                    </a:solidFill>
                  </a:tcPr>
                </a:tc>
                <a:tc>
                  <a:txBody>
                    <a:bodyPr/>
                    <a:lstStyle/>
                    <a:p>
                      <a:pPr algn="ctr">
                        <a:lnSpc>
                          <a:spcPct val="120000"/>
                        </a:lnSpc>
                        <a:spcAft>
                          <a:spcPts val="300"/>
                        </a:spcAft>
                      </a:pPr>
                      <a:r>
                        <a:rPr lang="nl-BE" sz="1100" dirty="0">
                          <a:effectLst/>
                        </a:rPr>
                        <a:t>In opleiding</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FFC000"/>
                    </a:solidFill>
                  </a:tcPr>
                </a:tc>
                <a:tc>
                  <a:txBody>
                    <a:bodyPr/>
                    <a:lstStyle/>
                    <a:p>
                      <a:pPr algn="ctr">
                        <a:lnSpc>
                          <a:spcPct val="120000"/>
                        </a:lnSpc>
                        <a:spcAft>
                          <a:spcPts val="300"/>
                        </a:spcAft>
                      </a:pPr>
                      <a:r>
                        <a:rPr lang="nl-BE" sz="1100" dirty="0">
                          <a:effectLst/>
                        </a:rPr>
                        <a:t>OK</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52358963"/>
                  </a:ext>
                </a:extLst>
              </a:tr>
            </a:tbl>
          </a:graphicData>
        </a:graphic>
      </p:graphicFrame>
      <p:sp>
        <p:nvSpPr>
          <p:cNvPr id="2049" name="Rectangle 44">
            <a:extLst>
              <a:ext uri="{FF2B5EF4-FFF2-40B4-BE49-F238E27FC236}">
                <a16:creationId xmlns:a16="http://schemas.microsoft.com/office/drawing/2014/main" id="{5BDE6D0E-1F60-118B-ACC3-60348C8AA1C7}"/>
              </a:ext>
            </a:extLst>
          </p:cNvPr>
          <p:cNvSpPr>
            <a:spLocks noChangeArrowheads="1"/>
          </p:cNvSpPr>
          <p:nvPr/>
        </p:nvSpPr>
        <p:spPr bwMode="auto">
          <a:xfrm>
            <a:off x="1251239" y="64008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spTree>
    <p:extLst>
      <p:ext uri="{BB962C8B-B14F-4D97-AF65-F5344CB8AC3E}">
        <p14:creationId xmlns:p14="http://schemas.microsoft.com/office/powerpoint/2010/main" val="38830235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BD1EF7-E07E-26F4-9EDC-56CFA19321A7}"/>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BA025253-D1E6-213A-03DE-D337CBAC3479}"/>
              </a:ext>
            </a:extLst>
          </p:cNvPr>
          <p:cNvSpPr>
            <a:spLocks noGrp="1"/>
          </p:cNvSpPr>
          <p:nvPr>
            <p:ph type="body" sz="quarter" idx="13"/>
          </p:nvPr>
        </p:nvSpPr>
        <p:spPr>
          <a:xfrm>
            <a:off x="281009" y="745829"/>
            <a:ext cx="11293675" cy="954107"/>
          </a:xfrm>
        </p:spPr>
        <p:txBody>
          <a:bodyPr/>
          <a:lstStyle/>
          <a:p>
            <a:r>
              <a:rPr lang="nl-BE" sz="2800" dirty="0"/>
              <a:t>Analyse plaatsen nieuw branddetectiesystemen Blokken 11, 14, 14E, 15 en het modulair complex van ACOS IS.</a:t>
            </a:r>
          </a:p>
        </p:txBody>
      </p:sp>
      <p:sp>
        <p:nvSpPr>
          <p:cNvPr id="3" name="Text Placeholder 2">
            <a:extLst>
              <a:ext uri="{FF2B5EF4-FFF2-40B4-BE49-F238E27FC236}">
                <a16:creationId xmlns:a16="http://schemas.microsoft.com/office/drawing/2014/main" id="{5D35A343-856E-3C42-EAC7-71F9AD4F2327}"/>
              </a:ext>
            </a:extLst>
          </p:cNvPr>
          <p:cNvSpPr>
            <a:spLocks noGrp="1"/>
          </p:cNvSpPr>
          <p:nvPr>
            <p:ph type="body" sz="quarter" idx="27"/>
          </p:nvPr>
        </p:nvSpPr>
        <p:spPr>
          <a:xfrm>
            <a:off x="337284" y="1803492"/>
            <a:ext cx="11727716" cy="3387345"/>
          </a:xfrm>
        </p:spPr>
        <p:txBody>
          <a:bodyPr/>
          <a:lstStyle/>
          <a:p>
            <a:pPr marL="285750" indent="-285750">
              <a:buFont typeface="Wingdings" panose="05000000000000000000" pitchFamily="2" charset="2"/>
              <a:buChar char="Ø"/>
            </a:pPr>
            <a:endParaRPr lang="nl-BE" sz="2400" b="1" dirty="0"/>
          </a:p>
          <a:p>
            <a:pPr marL="285750" indent="-285750">
              <a:buFont typeface="Wingdings" panose="05000000000000000000" pitchFamily="2" charset="2"/>
              <a:buChar char="q"/>
            </a:pPr>
            <a:r>
              <a:rPr lang="nl-BE" sz="2400" b="1" dirty="0"/>
              <a:t>De RA voor het modulair complex dient rekening te houden met het feit dat men door het modulair complex aan de blokken 11 en 12 te koppelen er één gebouw van gemaakt heeft.</a:t>
            </a:r>
          </a:p>
          <a:p>
            <a:endParaRPr lang="nl-BE" sz="2400" b="1" dirty="0"/>
          </a:p>
          <a:p>
            <a:pPr marL="285750" indent="-285750">
              <a:buFont typeface="Wingdings" panose="05000000000000000000" pitchFamily="2" charset="2"/>
              <a:buChar char="q"/>
            </a:pPr>
            <a:r>
              <a:rPr lang="nl-BE" sz="2400" b="1" dirty="0"/>
              <a:t>Dit punt wordt door onze dienst verder opgevolgd.</a:t>
            </a:r>
          </a:p>
          <a:p>
            <a:endParaRPr lang="nl-BE" sz="2400" b="1" dirty="0"/>
          </a:p>
          <a:p>
            <a:endParaRPr lang="nl-BE" sz="2400" b="1" dirty="0"/>
          </a:p>
          <a:p>
            <a:r>
              <a:rPr lang="nl-BE" sz="2400" b="1" dirty="0"/>
              <a:t>Werd besproken op het TBOC van 11 Sep 2025</a:t>
            </a:r>
          </a:p>
          <a:p>
            <a:endParaRPr lang="nl-BE" dirty="0"/>
          </a:p>
          <a:p>
            <a:endParaRPr lang="nl-BE" dirty="0"/>
          </a:p>
        </p:txBody>
      </p:sp>
    </p:spTree>
    <p:extLst>
      <p:ext uri="{BB962C8B-B14F-4D97-AF65-F5344CB8AC3E}">
        <p14:creationId xmlns:p14="http://schemas.microsoft.com/office/powerpoint/2010/main" val="37940890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C13FEC1-6A60-8F51-8191-69E81C1B9F96}"/>
              </a:ext>
            </a:extLst>
          </p:cNvPr>
          <p:cNvSpPr>
            <a:spLocks noGrp="1"/>
          </p:cNvSpPr>
          <p:nvPr>
            <p:ph type="body" sz="half" idx="13"/>
          </p:nvPr>
        </p:nvSpPr>
        <p:spPr>
          <a:xfrm>
            <a:off x="400930" y="5129165"/>
            <a:ext cx="11672876" cy="1015663"/>
          </a:xfrm>
        </p:spPr>
        <p:txBody>
          <a:bodyPr/>
          <a:lstStyle/>
          <a:p>
            <a:r>
              <a:rPr lang="nl-BE" dirty="0"/>
              <a:t>Ongedierte KKE</a:t>
            </a:r>
          </a:p>
        </p:txBody>
      </p:sp>
      <p:sp>
        <p:nvSpPr>
          <p:cNvPr id="5" name="Rectangle 4">
            <a:extLst>
              <a:ext uri="{FF2B5EF4-FFF2-40B4-BE49-F238E27FC236}">
                <a16:creationId xmlns:a16="http://schemas.microsoft.com/office/drawing/2014/main" id="{4F28A389-26E7-5EEF-B954-070192B67A91}"/>
              </a:ext>
            </a:extLst>
          </p:cNvPr>
          <p:cNvSpPr/>
          <p:nvPr/>
        </p:nvSpPr>
        <p:spPr>
          <a:xfrm>
            <a:off x="2903220" y="2452092"/>
            <a:ext cx="6035040" cy="1569660"/>
          </a:xfrm>
          <a:prstGeom prst="rect">
            <a:avLst/>
          </a:prstGeom>
          <a:noFill/>
        </p:spPr>
        <p:txBody>
          <a:bodyPr wrap="square" lIns="91440" tIns="45720" rIns="91440" bIns="45720">
            <a:spAutoFit/>
          </a:bodyPr>
          <a:lstStyle/>
          <a:p>
            <a:pPr algn="ctr"/>
            <a:r>
              <a:rPr lang="en-US" sz="96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LOPENDE</a:t>
            </a:r>
          </a:p>
        </p:txBody>
      </p:sp>
    </p:spTree>
    <p:extLst>
      <p:ext uri="{BB962C8B-B14F-4D97-AF65-F5344CB8AC3E}">
        <p14:creationId xmlns:p14="http://schemas.microsoft.com/office/powerpoint/2010/main" val="14365604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C3C5E3B-8E0E-5FBF-0304-70A2CF134BFA}"/>
              </a:ext>
            </a:extLst>
          </p:cNvPr>
          <p:cNvSpPr>
            <a:spLocks noGrp="1"/>
          </p:cNvSpPr>
          <p:nvPr>
            <p:ph type="body" sz="quarter" idx="13"/>
          </p:nvPr>
        </p:nvSpPr>
        <p:spPr/>
        <p:txBody>
          <a:bodyPr/>
          <a:lstStyle/>
          <a:p>
            <a:r>
              <a:rPr lang="nl-BE" dirty="0"/>
              <a:t>Afvaleilanden	</a:t>
            </a:r>
          </a:p>
        </p:txBody>
      </p:sp>
      <p:sp>
        <p:nvSpPr>
          <p:cNvPr id="3" name="Text Placeholder 2">
            <a:extLst>
              <a:ext uri="{FF2B5EF4-FFF2-40B4-BE49-F238E27FC236}">
                <a16:creationId xmlns:a16="http://schemas.microsoft.com/office/drawing/2014/main" id="{8004C793-6A21-E98C-41BF-DAD72D692F92}"/>
              </a:ext>
            </a:extLst>
          </p:cNvPr>
          <p:cNvSpPr>
            <a:spLocks noGrp="1"/>
          </p:cNvSpPr>
          <p:nvPr>
            <p:ph type="body" sz="quarter" idx="27"/>
          </p:nvPr>
        </p:nvSpPr>
        <p:spPr/>
        <p:txBody>
          <a:bodyPr/>
          <a:lstStyle/>
          <a:p>
            <a:r>
              <a:rPr lang="nl-BE" dirty="0"/>
              <a:t>Wegens de problematiek van ongedierte in blok 4 en 1 dient men als maatregel afvaleilanden te plaatsen en de kleine vuilbakken te verwijderen. </a:t>
            </a:r>
          </a:p>
          <a:p>
            <a:r>
              <a:rPr lang="nl-BE" dirty="0">
                <a:solidFill>
                  <a:schemeClr val="tx1">
                    <a:lumMod val="50000"/>
                  </a:schemeClr>
                </a:solidFill>
              </a:rPr>
              <a:t>Onze dienst zal voor blok 4 een behoeftebepaling voor </a:t>
            </a:r>
            <a:r>
              <a:rPr lang="nl-BE" dirty="0" err="1">
                <a:solidFill>
                  <a:schemeClr val="tx1">
                    <a:lumMod val="50000"/>
                  </a:schemeClr>
                </a:solidFill>
              </a:rPr>
              <a:t>inplaatsstelling</a:t>
            </a:r>
            <a:r>
              <a:rPr lang="nl-BE" dirty="0">
                <a:solidFill>
                  <a:schemeClr val="tx1">
                    <a:lumMod val="50000"/>
                  </a:schemeClr>
                </a:solidFill>
              </a:rPr>
              <a:t> afvaleilanden.</a:t>
            </a:r>
          </a:p>
          <a:p>
            <a:r>
              <a:rPr lang="nl-BE" dirty="0">
                <a:solidFill>
                  <a:schemeClr val="tx1">
                    <a:lumMod val="50000"/>
                  </a:schemeClr>
                </a:solidFill>
              </a:rPr>
              <a:t>Werd wegens ontslag PA, verlof en AGR nog niet gefinaliseerd. </a:t>
            </a:r>
          </a:p>
          <a:p>
            <a:endParaRPr lang="nl-BE" dirty="0"/>
          </a:p>
          <a:p>
            <a:endParaRPr lang="nl-BE" dirty="0"/>
          </a:p>
          <a:p>
            <a:endParaRPr lang="nl-BE" dirty="0"/>
          </a:p>
          <a:p>
            <a:r>
              <a:rPr lang="nl-BE" dirty="0">
                <a:solidFill>
                  <a:srgbClr val="FF0000"/>
                </a:solidFill>
              </a:rPr>
              <a:t>Lopende</a:t>
            </a:r>
          </a:p>
        </p:txBody>
      </p:sp>
      <p:pic>
        <p:nvPicPr>
          <p:cNvPr id="4" name="Picture 3">
            <a:extLst>
              <a:ext uri="{FF2B5EF4-FFF2-40B4-BE49-F238E27FC236}">
                <a16:creationId xmlns:a16="http://schemas.microsoft.com/office/drawing/2014/main" id="{CDC0C04A-09BE-AE49-2D1F-35BBBF7CA9E8}"/>
              </a:ext>
            </a:extLst>
          </p:cNvPr>
          <p:cNvPicPr>
            <a:picLocks noChangeAspect="1"/>
          </p:cNvPicPr>
          <p:nvPr/>
        </p:nvPicPr>
        <p:blipFill>
          <a:blip r:embed="rId2"/>
          <a:stretch>
            <a:fillRect/>
          </a:stretch>
        </p:blipFill>
        <p:spPr>
          <a:xfrm>
            <a:off x="3388028" y="3063602"/>
            <a:ext cx="5023362" cy="3568323"/>
          </a:xfrm>
          <a:prstGeom prst="rect">
            <a:avLst/>
          </a:prstGeom>
          <a:ln>
            <a:solidFill>
              <a:schemeClr val="tx1"/>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493478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C18B36-94C0-B2AC-A98F-EF53B6B9667D}"/>
              </a:ext>
            </a:extLst>
          </p:cNvPr>
          <p:cNvSpPr>
            <a:spLocks noGrp="1"/>
          </p:cNvSpPr>
          <p:nvPr>
            <p:ph type="body" sz="quarter" idx="13"/>
          </p:nvPr>
        </p:nvSpPr>
        <p:spPr/>
        <p:txBody>
          <a:bodyPr/>
          <a:lstStyle/>
          <a:p>
            <a:r>
              <a:rPr lang="nl-BE" dirty="0"/>
              <a:t>New HQ Evere.</a:t>
            </a:r>
          </a:p>
        </p:txBody>
      </p:sp>
    </p:spTree>
    <p:extLst>
      <p:ext uri="{BB962C8B-B14F-4D97-AF65-F5344CB8AC3E}">
        <p14:creationId xmlns:p14="http://schemas.microsoft.com/office/powerpoint/2010/main" val="37489029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009273-3150-E8CF-CDB3-E15121CA4AD2}"/>
              </a:ext>
            </a:extLst>
          </p:cNvPr>
          <p:cNvSpPr>
            <a:spLocks noGrp="1"/>
          </p:cNvSpPr>
          <p:nvPr>
            <p:ph type="body" sz="quarter" idx="13"/>
          </p:nvPr>
        </p:nvSpPr>
        <p:spPr/>
        <p:txBody>
          <a:bodyPr/>
          <a:lstStyle/>
          <a:p>
            <a:r>
              <a:rPr lang="nl-BE" dirty="0"/>
              <a:t>Grondverplaatsing van KKE naar New HQ.</a:t>
            </a:r>
          </a:p>
        </p:txBody>
      </p:sp>
      <p:sp>
        <p:nvSpPr>
          <p:cNvPr id="3" name="Text Placeholder 2">
            <a:extLst>
              <a:ext uri="{FF2B5EF4-FFF2-40B4-BE49-F238E27FC236}">
                <a16:creationId xmlns:a16="http://schemas.microsoft.com/office/drawing/2014/main" id="{92E7BA16-4BF4-D761-2FFF-F581FE98CCAB}"/>
              </a:ext>
            </a:extLst>
          </p:cNvPr>
          <p:cNvSpPr>
            <a:spLocks noGrp="1"/>
          </p:cNvSpPr>
          <p:nvPr>
            <p:ph type="body" sz="quarter" idx="27"/>
          </p:nvPr>
        </p:nvSpPr>
        <p:spPr>
          <a:xfrm>
            <a:off x="281009" y="1616182"/>
            <a:ext cx="11237400" cy="3437081"/>
          </a:xfrm>
        </p:spPr>
        <p:txBody>
          <a:bodyPr/>
          <a:lstStyle/>
          <a:p>
            <a:pPr marL="285750" indent="-285750">
              <a:buFont typeface="Wingdings" panose="05000000000000000000" pitchFamily="2" charset="2"/>
              <a:buChar char="q"/>
            </a:pPr>
            <a:r>
              <a:rPr lang="nl-BE" sz="2000" dirty="0"/>
              <a:t>Op 04 Sep 2025 werd vanuit het kwartier een mail (</a:t>
            </a:r>
            <a:r>
              <a:rPr lang="nl-BE" sz="2000" dirty="0" err="1"/>
              <a:t>All</a:t>
            </a:r>
            <a:r>
              <a:rPr lang="nl-BE" sz="2000" dirty="0"/>
              <a:t> Mailusers of Koningin Elisabeth) verstuurd met de volgende vermelding:</a:t>
            </a:r>
          </a:p>
          <a:p>
            <a:pPr marL="285750" indent="-285750">
              <a:buFont typeface="Wingdings" panose="05000000000000000000" pitchFamily="2" charset="2"/>
              <a:buChar char="q"/>
            </a:pPr>
            <a:endParaRPr lang="nl-BE" sz="2000" dirty="0"/>
          </a:p>
          <a:p>
            <a:pPr marL="1085850" lvl="1" indent="-342900">
              <a:buFont typeface="Wingdings" panose="05000000000000000000" pitchFamily="2" charset="2"/>
              <a:buChar char="§"/>
            </a:pPr>
            <a:r>
              <a:rPr lang="nl-BE" sz="2000" dirty="0"/>
              <a:t>Vanaf </a:t>
            </a:r>
            <a:r>
              <a:rPr lang="nl-BE" sz="2000" u="sng" dirty="0"/>
              <a:t>10/09/2025</a:t>
            </a:r>
            <a:r>
              <a:rPr lang="nl-BE" sz="2000" dirty="0"/>
              <a:t> zal er opnieuw grond verplaatst worden tussen New DHQ en het KKE.</a:t>
            </a:r>
            <a:br>
              <a:rPr lang="nl-BE" sz="2000" dirty="0"/>
            </a:br>
            <a:br>
              <a:rPr lang="nl-BE" sz="2000" dirty="0"/>
            </a:br>
            <a:r>
              <a:rPr lang="nl-BE" sz="2000" dirty="0"/>
              <a:t>Dit wil zeggen dat de rode lichten ter hoogte van blok 5 en blok 8 (de sporthal) zullen terugkeren.</a:t>
            </a:r>
            <a:br>
              <a:rPr lang="nl-BE" sz="2000" dirty="0"/>
            </a:br>
            <a:br>
              <a:rPr lang="nl-BE" sz="2000" dirty="0"/>
            </a:br>
            <a:r>
              <a:rPr lang="nl-BE" sz="2000" dirty="0"/>
              <a:t>Mogen wij u met aandrang vragen deze te </a:t>
            </a:r>
            <a:r>
              <a:rPr lang="nl-BE" sz="2000" b="1" dirty="0"/>
              <a:t>respecteren</a:t>
            </a:r>
            <a:r>
              <a:rPr lang="nl-BE" sz="2000" dirty="0"/>
              <a:t>. </a:t>
            </a:r>
            <a:br>
              <a:rPr lang="nl-BE" sz="2000" dirty="0"/>
            </a:br>
            <a:r>
              <a:rPr lang="nl-BE" sz="2000" dirty="0"/>
              <a:t>Dit voor het goede verloop van de werkzaamheden alsook voor éénieders </a:t>
            </a:r>
            <a:r>
              <a:rPr lang="nl-BE" sz="2000" b="1" dirty="0"/>
              <a:t>veiligheid</a:t>
            </a:r>
            <a:r>
              <a:rPr lang="nl-BE" sz="2000" dirty="0"/>
              <a:t>.</a:t>
            </a:r>
          </a:p>
          <a:p>
            <a:pPr marL="1085850" lvl="1" indent="-342900">
              <a:buFont typeface="Wingdings" panose="05000000000000000000" pitchFamily="2" charset="2"/>
              <a:buChar char="§"/>
            </a:pPr>
            <a:endParaRPr lang="nl-BE" sz="2000" dirty="0"/>
          </a:p>
          <a:p>
            <a:pPr marL="1085850" lvl="1" indent="-342900">
              <a:buFont typeface="Wingdings" panose="05000000000000000000" pitchFamily="2" charset="2"/>
              <a:buChar char="§"/>
            </a:pPr>
            <a:r>
              <a:rPr lang="nl-BE" sz="2000" dirty="0"/>
              <a:t>Volgens laatste Info zal dit ongeveer een tweetal weken duren (</a:t>
            </a:r>
            <a:r>
              <a:rPr lang="nl-BE" sz="2000" dirty="0" err="1"/>
              <a:t>Maj</a:t>
            </a:r>
            <a:r>
              <a:rPr lang="nl-BE" sz="2000" dirty="0"/>
              <a:t> ARTHUS I. – New HQ).</a:t>
            </a:r>
          </a:p>
          <a:p>
            <a:pPr lvl="1" indent="0">
              <a:buNone/>
            </a:pPr>
            <a:endParaRPr lang="nl-BE" sz="2000" dirty="0"/>
          </a:p>
          <a:p>
            <a:pPr marL="1085850" lvl="1" indent="-342900">
              <a:buFont typeface="Wingdings" panose="05000000000000000000" pitchFamily="2" charset="2"/>
              <a:buChar char="§"/>
            </a:pPr>
            <a:r>
              <a:rPr lang="nl-BE" sz="2000" dirty="0"/>
              <a:t>De volgende grondverplaatsing zal rond eind Nov begin Dec 25 starten en zal een drietal maanden duren.</a:t>
            </a:r>
          </a:p>
        </p:txBody>
      </p:sp>
    </p:spTree>
    <p:extLst>
      <p:ext uri="{BB962C8B-B14F-4D97-AF65-F5344CB8AC3E}">
        <p14:creationId xmlns:p14="http://schemas.microsoft.com/office/powerpoint/2010/main" val="2754796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
            <a:extLst>
              <a:ext uri="{FF2B5EF4-FFF2-40B4-BE49-F238E27FC236}">
                <a16:creationId xmlns:a16="http://schemas.microsoft.com/office/drawing/2014/main" id="{5AB9FD98-C2E6-7FDD-7BFB-8203581261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2321" y="0"/>
            <a:ext cx="6871050" cy="693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4">
            <a:extLst>
              <a:ext uri="{FF2B5EF4-FFF2-40B4-BE49-F238E27FC236}">
                <a16:creationId xmlns:a16="http://schemas.microsoft.com/office/drawing/2014/main" id="{63650586-D632-FE6C-924F-3179216724C6}"/>
              </a:ext>
            </a:extLst>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0372" y="855023"/>
            <a:ext cx="4397396" cy="22206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24533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733140-65D8-E24C-0A3B-C213A7D59BA3}"/>
              </a:ext>
            </a:extLst>
          </p:cNvPr>
          <p:cNvSpPr>
            <a:spLocks noGrp="1"/>
          </p:cNvSpPr>
          <p:nvPr>
            <p:ph type="body" sz="quarter" idx="13"/>
          </p:nvPr>
        </p:nvSpPr>
        <p:spPr/>
        <p:txBody>
          <a:bodyPr/>
          <a:lstStyle/>
          <a:p>
            <a:endParaRPr lang="nl-BE"/>
          </a:p>
        </p:txBody>
      </p:sp>
      <p:pic>
        <p:nvPicPr>
          <p:cNvPr id="5" name="Picture 4">
            <a:extLst>
              <a:ext uri="{FF2B5EF4-FFF2-40B4-BE49-F238E27FC236}">
                <a16:creationId xmlns:a16="http://schemas.microsoft.com/office/drawing/2014/main" id="{CD08E6D4-7A5B-D24E-829E-5736D76F9B07}"/>
              </a:ext>
            </a:extLst>
          </p:cNvPr>
          <p:cNvPicPr>
            <a:picLocks noChangeAspect="1"/>
          </p:cNvPicPr>
          <p:nvPr/>
        </p:nvPicPr>
        <p:blipFill>
          <a:blip r:embed="rId2"/>
          <a:stretch>
            <a:fillRect/>
          </a:stretch>
        </p:blipFill>
        <p:spPr>
          <a:xfrm>
            <a:off x="1677865" y="0"/>
            <a:ext cx="8836269" cy="6858000"/>
          </a:xfrm>
          <a:prstGeom prst="rect">
            <a:avLst/>
          </a:prstGeom>
        </p:spPr>
      </p:pic>
    </p:spTree>
    <p:extLst>
      <p:ext uri="{BB962C8B-B14F-4D97-AF65-F5344CB8AC3E}">
        <p14:creationId xmlns:p14="http://schemas.microsoft.com/office/powerpoint/2010/main" val="36970252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5BD5F9D-6113-330C-16CE-9C6D6BA5DAC4}"/>
              </a:ext>
            </a:extLst>
          </p:cNvPr>
          <p:cNvSpPr>
            <a:spLocks noGrp="1"/>
          </p:cNvSpPr>
          <p:nvPr>
            <p:ph type="body" sz="quarter" idx="13"/>
          </p:nvPr>
        </p:nvSpPr>
        <p:spPr/>
        <p:txBody>
          <a:bodyPr/>
          <a:lstStyle/>
          <a:p>
            <a:r>
              <a:rPr lang="nl-BE" dirty="0"/>
              <a:t>Huidige signalisatie.</a:t>
            </a:r>
          </a:p>
        </p:txBody>
      </p:sp>
      <p:sp>
        <p:nvSpPr>
          <p:cNvPr id="3" name="Text Placeholder 2">
            <a:extLst>
              <a:ext uri="{FF2B5EF4-FFF2-40B4-BE49-F238E27FC236}">
                <a16:creationId xmlns:a16="http://schemas.microsoft.com/office/drawing/2014/main" id="{F68032E0-9A5E-B256-D84E-4FEF67E8538A}"/>
              </a:ext>
            </a:extLst>
          </p:cNvPr>
          <p:cNvSpPr>
            <a:spLocks noGrp="1"/>
          </p:cNvSpPr>
          <p:nvPr>
            <p:ph type="body" sz="quarter" idx="27"/>
          </p:nvPr>
        </p:nvSpPr>
        <p:spPr>
          <a:xfrm>
            <a:off x="556591" y="4865202"/>
            <a:ext cx="4591879" cy="1004086"/>
          </a:xfrm>
        </p:spPr>
        <p:txBody>
          <a:bodyPr/>
          <a:lstStyle/>
          <a:p>
            <a:pPr algn="just"/>
            <a:r>
              <a:rPr lang="nl-BE" dirty="0"/>
              <a:t>Ter hoogte van weg in gang Bravo en hoofdweg blok 5, 4 en plaats grondopslag.</a:t>
            </a:r>
          </a:p>
          <a:p>
            <a:pPr algn="just"/>
            <a:r>
              <a:rPr lang="nl-BE" dirty="0"/>
              <a:t>Geen signalisatie voorzien.</a:t>
            </a:r>
          </a:p>
        </p:txBody>
      </p:sp>
      <p:pic>
        <p:nvPicPr>
          <p:cNvPr id="5" name="Picture 4" descr="A crosswalk on a road&#10;&#10;AI-generated content may be incorrect.">
            <a:extLst>
              <a:ext uri="{FF2B5EF4-FFF2-40B4-BE49-F238E27FC236}">
                <a16:creationId xmlns:a16="http://schemas.microsoft.com/office/drawing/2014/main" id="{FDC83526-338A-E098-69A3-ABA3F6C885C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148" y="1610136"/>
            <a:ext cx="4131521" cy="3098641"/>
          </a:xfrm>
          <a:prstGeom prst="rect">
            <a:avLst/>
          </a:prstGeom>
        </p:spPr>
      </p:pic>
      <p:pic>
        <p:nvPicPr>
          <p:cNvPr id="7" name="Picture 6" descr="A blue sign with white arrows on it&#10;&#10;AI-generated content may be incorrect.">
            <a:extLst>
              <a:ext uri="{FF2B5EF4-FFF2-40B4-BE49-F238E27FC236}">
                <a16:creationId xmlns:a16="http://schemas.microsoft.com/office/drawing/2014/main" id="{D9F17CF1-F658-4A2B-581B-6F924B10883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12226" y="1610137"/>
            <a:ext cx="4131521" cy="3098641"/>
          </a:xfrm>
          <a:prstGeom prst="rect">
            <a:avLst/>
          </a:prstGeom>
        </p:spPr>
      </p:pic>
      <p:sp>
        <p:nvSpPr>
          <p:cNvPr id="8" name="Text Placeholder 2">
            <a:extLst>
              <a:ext uri="{FF2B5EF4-FFF2-40B4-BE49-F238E27FC236}">
                <a16:creationId xmlns:a16="http://schemas.microsoft.com/office/drawing/2014/main" id="{939FB192-C0EF-ED1A-6435-1D4207C10769}"/>
              </a:ext>
            </a:extLst>
          </p:cNvPr>
          <p:cNvSpPr txBox="1">
            <a:spLocks/>
          </p:cNvSpPr>
          <p:nvPr/>
        </p:nvSpPr>
        <p:spPr>
          <a:xfrm>
            <a:off x="6482046" y="4865199"/>
            <a:ext cx="4591879" cy="1795483"/>
          </a:xfrm>
          <a:prstGeom prst="rect">
            <a:avLst/>
          </a:prstGeom>
        </p:spPr>
        <p:txBody>
          <a:bodyPr vert="horz" wrap="square" lIns="91440" tIns="45720" rIns="91440" bIns="45720" rtlCol="0">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kern="1200" cap="none" spc="0" normalizeH="0" baseline="0">
                <a:ln>
                  <a:noFill/>
                </a:ln>
                <a:solidFill>
                  <a:srgbClr val="184652"/>
                </a:solidFill>
                <a:effectLst/>
                <a:uFillTx/>
                <a:latin typeface="Palanquin Regular"/>
                <a:ea typeface="Arial"/>
                <a:cs typeface="Arial"/>
                <a:sym typeface="Arial"/>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just">
              <a:buFont typeface="Wingdings" panose="05000000000000000000" pitchFamily="2" charset="2"/>
              <a:buChar char="§"/>
            </a:pPr>
            <a:r>
              <a:rPr lang="nl-BE" dirty="0"/>
              <a:t>Ter hoogte van zebrapad naar blok 5.</a:t>
            </a:r>
          </a:p>
          <a:p>
            <a:pPr marL="285750" indent="-285750" algn="just">
              <a:buFont typeface="Wingdings" panose="05000000000000000000" pitchFamily="2" charset="2"/>
              <a:buChar char="§"/>
            </a:pPr>
            <a:r>
              <a:rPr lang="nl-BE" dirty="0"/>
              <a:t>Kleine en van op afstand niet goed zichtbare signalisatie (pijlen zeer duidelijk maar pictogram “Verboden voor voetgangers” niet.</a:t>
            </a:r>
          </a:p>
          <a:p>
            <a:pPr marL="285750" indent="-285750" algn="just">
              <a:buFont typeface="Wingdings" panose="05000000000000000000" pitchFamily="2" charset="2"/>
              <a:buChar char="§"/>
            </a:pPr>
            <a:r>
              <a:rPr lang="nl-BE" dirty="0"/>
              <a:t>Verkeerslichten.</a:t>
            </a:r>
          </a:p>
        </p:txBody>
      </p:sp>
    </p:spTree>
    <p:extLst>
      <p:ext uri="{BB962C8B-B14F-4D97-AF65-F5344CB8AC3E}">
        <p14:creationId xmlns:p14="http://schemas.microsoft.com/office/powerpoint/2010/main" val="262489382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9958E71-DCA0-56DA-2838-3DB2339B5047}"/>
              </a:ext>
            </a:extLst>
          </p:cNvPr>
          <p:cNvSpPr>
            <a:spLocks noGrp="1"/>
          </p:cNvSpPr>
          <p:nvPr>
            <p:ph type="body" sz="quarter" idx="13"/>
          </p:nvPr>
        </p:nvSpPr>
        <p:spPr>
          <a:xfrm>
            <a:off x="281009" y="745829"/>
            <a:ext cx="11293675" cy="707886"/>
          </a:xfrm>
        </p:spPr>
        <p:txBody>
          <a:bodyPr/>
          <a:lstStyle/>
          <a:p>
            <a:r>
              <a:rPr lang="nl-BE" dirty="0"/>
              <a:t>Huidige signalisatie.</a:t>
            </a:r>
          </a:p>
        </p:txBody>
      </p:sp>
      <p:sp>
        <p:nvSpPr>
          <p:cNvPr id="3" name="Text Placeholder 2">
            <a:extLst>
              <a:ext uri="{FF2B5EF4-FFF2-40B4-BE49-F238E27FC236}">
                <a16:creationId xmlns:a16="http://schemas.microsoft.com/office/drawing/2014/main" id="{C9C6A5F1-E580-0DAC-7BA7-4FA553DB28E0}"/>
              </a:ext>
            </a:extLst>
          </p:cNvPr>
          <p:cNvSpPr>
            <a:spLocks noGrp="1"/>
          </p:cNvSpPr>
          <p:nvPr>
            <p:ph type="body" sz="quarter" idx="27"/>
          </p:nvPr>
        </p:nvSpPr>
        <p:spPr>
          <a:xfrm>
            <a:off x="99392" y="4949687"/>
            <a:ext cx="4572000" cy="1361662"/>
          </a:xfrm>
        </p:spPr>
        <p:txBody>
          <a:bodyPr/>
          <a:lstStyle/>
          <a:p>
            <a:pPr algn="just"/>
            <a:r>
              <a:rPr lang="nl-BE" dirty="0"/>
              <a:t>Signalisatie ter hoogte blok 5. Voorbij de hoofdingang. Zou beter geplaatst worden juist voorbij de hoofingang.</a:t>
            </a:r>
          </a:p>
        </p:txBody>
      </p:sp>
      <p:pic>
        <p:nvPicPr>
          <p:cNvPr id="7" name="Picture 6" descr="A road with a sign on it&#10;&#10;AI-generated content may be incorrect.">
            <a:extLst>
              <a:ext uri="{FF2B5EF4-FFF2-40B4-BE49-F238E27FC236}">
                <a16:creationId xmlns:a16="http://schemas.microsoft.com/office/drawing/2014/main" id="{B076CB4A-9269-53F1-8757-385727FFA43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1120" y="1620077"/>
            <a:ext cx="4012097" cy="3009073"/>
          </a:xfrm>
          <a:prstGeom prst="rect">
            <a:avLst/>
          </a:prstGeom>
        </p:spPr>
      </p:pic>
      <p:pic>
        <p:nvPicPr>
          <p:cNvPr id="8" name="Picture 7">
            <a:extLst>
              <a:ext uri="{FF2B5EF4-FFF2-40B4-BE49-F238E27FC236}">
                <a16:creationId xmlns:a16="http://schemas.microsoft.com/office/drawing/2014/main" id="{C6F58B7E-8E2B-E7AF-198B-546DE7BEF014}"/>
              </a:ext>
            </a:extLst>
          </p:cNvPr>
          <p:cNvPicPr>
            <a:picLocks noChangeAspect="1"/>
          </p:cNvPicPr>
          <p:nvPr/>
        </p:nvPicPr>
        <p:blipFill>
          <a:blip r:embed="rId3"/>
          <a:stretch>
            <a:fillRect/>
          </a:stretch>
        </p:blipFill>
        <p:spPr>
          <a:xfrm>
            <a:off x="5258657" y="1620078"/>
            <a:ext cx="6522651" cy="3003628"/>
          </a:xfrm>
          <a:prstGeom prst="rect">
            <a:avLst/>
          </a:prstGeom>
        </p:spPr>
      </p:pic>
      <p:sp>
        <p:nvSpPr>
          <p:cNvPr id="9" name="Text Placeholder 2">
            <a:extLst>
              <a:ext uri="{FF2B5EF4-FFF2-40B4-BE49-F238E27FC236}">
                <a16:creationId xmlns:a16="http://schemas.microsoft.com/office/drawing/2014/main" id="{EEC2A7DD-4B0D-F09D-DF1D-086B102DE0BE}"/>
              </a:ext>
            </a:extLst>
          </p:cNvPr>
          <p:cNvSpPr txBox="1">
            <a:spLocks/>
          </p:cNvSpPr>
          <p:nvPr/>
        </p:nvSpPr>
        <p:spPr>
          <a:xfrm>
            <a:off x="5258656" y="4950385"/>
            <a:ext cx="6522651" cy="834398"/>
          </a:xfrm>
          <a:prstGeom prst="rect">
            <a:avLst/>
          </a:prstGeom>
        </p:spPr>
        <p:txBody>
          <a:bodyPr vert="horz" wrap="square" lIns="91440" tIns="45720" rIns="91440" bIns="45720" rtlCol="0">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kern="1200" cap="none" spc="0" normalizeH="0" baseline="0">
                <a:ln>
                  <a:noFill/>
                </a:ln>
                <a:solidFill>
                  <a:srgbClr val="184652"/>
                </a:solidFill>
                <a:effectLst/>
                <a:uFillTx/>
                <a:latin typeface="Palanquin Regular"/>
                <a:ea typeface="Arial"/>
                <a:cs typeface="Arial"/>
                <a:sym typeface="Arial"/>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just">
              <a:buFont typeface="Arial" panose="020B0604020202020204" pitchFamily="34" charset="0"/>
              <a:buChar char="•"/>
            </a:pPr>
            <a:r>
              <a:rPr lang="nl-BE" dirty="0"/>
              <a:t>Signalisatie ter hoogte in-uitgang werf. </a:t>
            </a:r>
          </a:p>
        </p:txBody>
      </p:sp>
    </p:spTree>
    <p:extLst>
      <p:ext uri="{BB962C8B-B14F-4D97-AF65-F5344CB8AC3E}">
        <p14:creationId xmlns:p14="http://schemas.microsoft.com/office/powerpoint/2010/main" val="188058917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E76C774-B67C-9443-E7AB-CAE116A0536A}"/>
              </a:ext>
            </a:extLst>
          </p:cNvPr>
          <p:cNvSpPr>
            <a:spLocks noGrp="1"/>
          </p:cNvSpPr>
          <p:nvPr>
            <p:ph type="body" sz="quarter" idx="13"/>
          </p:nvPr>
        </p:nvSpPr>
        <p:spPr/>
        <p:txBody>
          <a:bodyPr/>
          <a:lstStyle/>
          <a:p>
            <a:endParaRPr lang="nl-BE"/>
          </a:p>
        </p:txBody>
      </p:sp>
      <p:sp>
        <p:nvSpPr>
          <p:cNvPr id="3" name="Text Placeholder 2">
            <a:extLst>
              <a:ext uri="{FF2B5EF4-FFF2-40B4-BE49-F238E27FC236}">
                <a16:creationId xmlns:a16="http://schemas.microsoft.com/office/drawing/2014/main" id="{96BBFB8A-0ED9-CD8F-2D27-59DEA3C43BC2}"/>
              </a:ext>
            </a:extLst>
          </p:cNvPr>
          <p:cNvSpPr>
            <a:spLocks noGrp="1"/>
          </p:cNvSpPr>
          <p:nvPr>
            <p:ph type="body" sz="quarter" idx="27"/>
          </p:nvPr>
        </p:nvSpPr>
        <p:spPr>
          <a:xfrm>
            <a:off x="281009" y="5775158"/>
            <a:ext cx="11237400" cy="664142"/>
          </a:xfrm>
        </p:spPr>
        <p:txBody>
          <a:bodyPr/>
          <a:lstStyle/>
          <a:p>
            <a:r>
              <a:rPr lang="nl-BE" dirty="0"/>
              <a:t>Opmerking: er is geen stopstreep voorzien.</a:t>
            </a:r>
          </a:p>
        </p:txBody>
      </p:sp>
      <p:pic>
        <p:nvPicPr>
          <p:cNvPr id="5" name="Picture 4">
            <a:extLst>
              <a:ext uri="{FF2B5EF4-FFF2-40B4-BE49-F238E27FC236}">
                <a16:creationId xmlns:a16="http://schemas.microsoft.com/office/drawing/2014/main" id="{FED1AC14-C552-033C-8D8D-4CB7B1D24B08}"/>
              </a:ext>
            </a:extLst>
          </p:cNvPr>
          <p:cNvPicPr>
            <a:picLocks noChangeAspect="1"/>
          </p:cNvPicPr>
          <p:nvPr/>
        </p:nvPicPr>
        <p:blipFill>
          <a:blip r:embed="rId2"/>
          <a:stretch>
            <a:fillRect/>
          </a:stretch>
        </p:blipFill>
        <p:spPr>
          <a:xfrm>
            <a:off x="0" y="0"/>
            <a:ext cx="12192000" cy="5614317"/>
          </a:xfrm>
          <a:prstGeom prst="rect">
            <a:avLst/>
          </a:prstGeom>
        </p:spPr>
      </p:pic>
    </p:spTree>
    <p:extLst>
      <p:ext uri="{BB962C8B-B14F-4D97-AF65-F5344CB8AC3E}">
        <p14:creationId xmlns:p14="http://schemas.microsoft.com/office/powerpoint/2010/main" val="30220892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217952F-1036-77D3-8DEB-A7BFE3C72CE9}"/>
              </a:ext>
            </a:extLst>
          </p:cNvPr>
          <p:cNvSpPr>
            <a:spLocks noGrp="1"/>
          </p:cNvSpPr>
          <p:nvPr>
            <p:ph type="body" sz="half" idx="13"/>
          </p:nvPr>
        </p:nvSpPr>
        <p:spPr>
          <a:xfrm>
            <a:off x="352162" y="5092589"/>
            <a:ext cx="11672876" cy="1938992"/>
          </a:xfrm>
        </p:spPr>
        <p:txBody>
          <a:bodyPr/>
          <a:lstStyle/>
          <a:p>
            <a:r>
              <a:rPr lang="nl-BE" dirty="0"/>
              <a:t>Keuringen, controles 2025</a:t>
            </a:r>
            <a:br>
              <a:rPr lang="nl-BE" dirty="0"/>
            </a:br>
            <a:r>
              <a:rPr lang="nl-BE" dirty="0"/>
              <a:t>1</a:t>
            </a:r>
            <a:r>
              <a:rPr lang="nl-BE" baseline="30000" dirty="0"/>
              <a:t>ste</a:t>
            </a:r>
            <a:r>
              <a:rPr lang="nl-BE" dirty="0"/>
              <a:t> en 2</a:t>
            </a:r>
            <a:r>
              <a:rPr lang="nl-BE" baseline="30000" dirty="0"/>
              <a:t>de</a:t>
            </a:r>
            <a:r>
              <a:rPr lang="nl-BE" dirty="0"/>
              <a:t> Trim.</a:t>
            </a:r>
          </a:p>
        </p:txBody>
      </p:sp>
    </p:spTree>
    <p:extLst>
      <p:ext uri="{BB962C8B-B14F-4D97-AF65-F5344CB8AC3E}">
        <p14:creationId xmlns:p14="http://schemas.microsoft.com/office/powerpoint/2010/main" val="72782596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05B468E-C5C0-9EF1-5643-6F860198172B}"/>
              </a:ext>
            </a:extLst>
          </p:cNvPr>
          <p:cNvSpPr>
            <a:spLocks noGrp="1"/>
          </p:cNvSpPr>
          <p:nvPr>
            <p:ph type="body" sz="quarter" idx="27"/>
          </p:nvPr>
        </p:nvSpPr>
        <p:spPr>
          <a:xfrm>
            <a:off x="281008" y="1607419"/>
            <a:ext cx="11211555" cy="4261869"/>
          </a:xfrm>
        </p:spPr>
        <p:txBody>
          <a:bodyPr/>
          <a:lstStyle/>
          <a:p>
            <a:pPr marL="285750" indent="-285750" algn="just">
              <a:buFont typeface="Wingdings" panose="05000000000000000000" pitchFamily="2" charset="2"/>
              <a:buChar char="q"/>
            </a:pPr>
            <a:r>
              <a:rPr lang="nl-BE" dirty="0"/>
              <a:t>Bijkomende signalisatie die duidelijk zichtbaar is voor alle weggebruikers, en die in de wetgeving voorzien is, plaatsen. En dit ook reeds aan de kruispunten voor het stuk weg werfverkeer.</a:t>
            </a:r>
          </a:p>
          <a:p>
            <a:pPr algn="just"/>
            <a:r>
              <a:rPr lang="nl-BE" dirty="0"/>
              <a:t> </a:t>
            </a:r>
          </a:p>
          <a:p>
            <a:pPr marL="285750" indent="-285750" algn="just">
              <a:buFont typeface="Wingdings" panose="05000000000000000000" pitchFamily="2" charset="2"/>
              <a:buChar char="q"/>
            </a:pPr>
            <a:endParaRPr lang="nl-BE" dirty="0"/>
          </a:p>
          <a:p>
            <a:pPr marL="285750" indent="-285750" algn="just">
              <a:buFont typeface="Wingdings" panose="05000000000000000000" pitchFamily="2" charset="2"/>
              <a:buChar char="q"/>
            </a:pPr>
            <a:endParaRPr lang="nl-BE" dirty="0"/>
          </a:p>
          <a:p>
            <a:pPr marL="285750" indent="-285750" algn="just">
              <a:buFont typeface="Wingdings" panose="05000000000000000000" pitchFamily="2" charset="2"/>
              <a:buChar char="q"/>
            </a:pPr>
            <a:endParaRPr lang="nl-BE" dirty="0"/>
          </a:p>
          <a:p>
            <a:pPr marL="285750" indent="-285750" algn="just">
              <a:buFont typeface="Wingdings" panose="05000000000000000000" pitchFamily="2" charset="2"/>
              <a:buChar char="q"/>
            </a:pPr>
            <a:endParaRPr lang="nl-BE" dirty="0"/>
          </a:p>
          <a:p>
            <a:pPr marL="285750" indent="-285750" algn="just">
              <a:buFont typeface="Wingdings" panose="05000000000000000000" pitchFamily="2" charset="2"/>
              <a:buChar char="q"/>
            </a:pPr>
            <a:endParaRPr lang="nl-BE" dirty="0"/>
          </a:p>
          <a:p>
            <a:pPr algn="just"/>
            <a:r>
              <a:rPr lang="nl-BE" dirty="0"/>
              <a:t> </a:t>
            </a:r>
          </a:p>
          <a:p>
            <a:pPr algn="just"/>
            <a:endParaRPr lang="nl-BE" dirty="0"/>
          </a:p>
          <a:p>
            <a:pPr algn="just"/>
            <a:endParaRPr lang="nl-BE" dirty="0"/>
          </a:p>
          <a:p>
            <a:pPr algn="just"/>
            <a:endParaRPr lang="nl-BE" dirty="0"/>
          </a:p>
          <a:p>
            <a:pPr algn="just"/>
            <a:endParaRPr lang="nl-BE" dirty="0"/>
          </a:p>
          <a:p>
            <a:pPr algn="just"/>
            <a:endParaRPr lang="nl-BE" dirty="0"/>
          </a:p>
          <a:p>
            <a:pPr algn="just"/>
            <a:endParaRPr lang="nl-BE" dirty="0"/>
          </a:p>
          <a:p>
            <a:pPr algn="just"/>
            <a:endParaRPr lang="nl-BE" dirty="0"/>
          </a:p>
        </p:txBody>
      </p:sp>
      <p:sp>
        <p:nvSpPr>
          <p:cNvPr id="2" name="Text Placeholder 1">
            <a:extLst>
              <a:ext uri="{FF2B5EF4-FFF2-40B4-BE49-F238E27FC236}">
                <a16:creationId xmlns:a16="http://schemas.microsoft.com/office/drawing/2014/main" id="{575C47EF-FB0B-16BB-D6C7-C88B0FA8A128}"/>
              </a:ext>
            </a:extLst>
          </p:cNvPr>
          <p:cNvSpPr>
            <a:spLocks noGrp="1"/>
          </p:cNvSpPr>
          <p:nvPr>
            <p:ph type="body" sz="quarter" idx="13"/>
          </p:nvPr>
        </p:nvSpPr>
        <p:spPr/>
        <p:txBody>
          <a:bodyPr/>
          <a:lstStyle/>
          <a:p>
            <a:r>
              <a:rPr lang="nl-BE" dirty="0"/>
              <a:t>Advies.</a:t>
            </a:r>
          </a:p>
        </p:txBody>
      </p:sp>
      <p:grpSp>
        <p:nvGrpSpPr>
          <p:cNvPr id="19" name="Group 18">
            <a:extLst>
              <a:ext uri="{FF2B5EF4-FFF2-40B4-BE49-F238E27FC236}">
                <a16:creationId xmlns:a16="http://schemas.microsoft.com/office/drawing/2014/main" id="{1B324A6B-3231-67B8-ABD5-E7FEE9A2B4A6}"/>
              </a:ext>
            </a:extLst>
          </p:cNvPr>
          <p:cNvGrpSpPr/>
          <p:nvPr/>
        </p:nvGrpSpPr>
        <p:grpSpPr>
          <a:xfrm>
            <a:off x="699437" y="2321840"/>
            <a:ext cx="2030204" cy="2439106"/>
            <a:chOff x="699437" y="2321840"/>
            <a:chExt cx="2030204" cy="2439106"/>
          </a:xfrm>
        </p:grpSpPr>
        <p:grpSp>
          <p:nvGrpSpPr>
            <p:cNvPr id="5" name="Group 4">
              <a:extLst>
                <a:ext uri="{FF2B5EF4-FFF2-40B4-BE49-F238E27FC236}">
                  <a16:creationId xmlns:a16="http://schemas.microsoft.com/office/drawing/2014/main" id="{24404A14-5188-1ECC-B473-2B885BFFBB29}"/>
                </a:ext>
              </a:extLst>
            </p:cNvPr>
            <p:cNvGrpSpPr/>
            <p:nvPr/>
          </p:nvGrpSpPr>
          <p:grpSpPr>
            <a:xfrm>
              <a:off x="989949" y="2321840"/>
              <a:ext cx="1483743" cy="1412761"/>
              <a:chOff x="985813" y="2694044"/>
              <a:chExt cx="1347538" cy="1347538"/>
            </a:xfrm>
          </p:grpSpPr>
          <p:sp>
            <p:nvSpPr>
              <p:cNvPr id="4" name="Oval 3">
                <a:extLst>
                  <a:ext uri="{FF2B5EF4-FFF2-40B4-BE49-F238E27FC236}">
                    <a16:creationId xmlns:a16="http://schemas.microsoft.com/office/drawing/2014/main" id="{D67B1986-8CFF-F2D5-EB6E-B561E34357D4}"/>
                  </a:ext>
                </a:extLst>
              </p:cNvPr>
              <p:cNvSpPr/>
              <p:nvPr/>
            </p:nvSpPr>
            <p:spPr>
              <a:xfrm>
                <a:off x="1040958" y="2781299"/>
                <a:ext cx="1237247" cy="1185963"/>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1026" name="Picture 2" descr="Verbodsborden ISO 7010 van aluminium &quot;Verboden voor voetgangers&quot; - P004">
                <a:extLst>
                  <a:ext uri="{FF2B5EF4-FFF2-40B4-BE49-F238E27FC236}">
                    <a16:creationId xmlns:a16="http://schemas.microsoft.com/office/drawing/2014/main" id="{AF5EC123-1A51-56EE-114D-5729F7F39BE5}"/>
                  </a:ext>
                </a:extLst>
              </p:cNvPr>
              <p:cNvPicPr>
                <a:picLocks noChangeAspect="1" noChangeArrowheads="1"/>
              </p:cNvPicPr>
              <p:nvPr/>
            </p:nvPicPr>
            <p:blipFill>
              <a:blip r:embed="rId2"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985813" y="2694044"/>
                <a:ext cx="1347538" cy="1347538"/>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Rectangle: Rounded Corners 5">
              <a:extLst>
                <a:ext uri="{FF2B5EF4-FFF2-40B4-BE49-F238E27FC236}">
                  <a16:creationId xmlns:a16="http://schemas.microsoft.com/office/drawing/2014/main" id="{AD36BE44-E530-CC21-D600-8F326CEDE7F8}"/>
                </a:ext>
              </a:extLst>
            </p:cNvPr>
            <p:cNvSpPr/>
            <p:nvPr/>
          </p:nvSpPr>
          <p:spPr>
            <a:xfrm>
              <a:off x="817420" y="3826079"/>
              <a:ext cx="1828800" cy="934867"/>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TextBox 6">
              <a:extLst>
                <a:ext uri="{FF2B5EF4-FFF2-40B4-BE49-F238E27FC236}">
                  <a16:creationId xmlns:a16="http://schemas.microsoft.com/office/drawing/2014/main" id="{442BEFF5-8924-DA42-FEA1-E477EEF87088}"/>
                </a:ext>
              </a:extLst>
            </p:cNvPr>
            <p:cNvSpPr txBox="1"/>
            <p:nvPr/>
          </p:nvSpPr>
          <p:spPr>
            <a:xfrm>
              <a:off x="699437" y="3883528"/>
              <a:ext cx="2030204" cy="830997"/>
            </a:xfrm>
            <a:prstGeom prst="rect">
              <a:avLst/>
            </a:prstGeom>
          </p:spPr>
          <p:txBody>
            <a:bodyPr wrap="square" rtlCol="0">
              <a:spAutoFit/>
            </a:bodyPr>
            <a:lstStyle/>
            <a:p>
              <a:pPr algn="ctr"/>
              <a:r>
                <a:rPr lang="nl-BE" sz="1600" dirty="0">
                  <a:latin typeface="Aharoni" panose="02010803020104030203" pitchFamily="2" charset="-79"/>
                  <a:cs typeface="Aharoni" panose="02010803020104030203" pitchFamily="2" charset="-79"/>
                </a:rPr>
                <a:t>Uitgezonderd</a:t>
              </a:r>
              <a:br>
                <a:rPr lang="nl-BE" sz="1600" dirty="0">
                  <a:latin typeface="Aharoni" panose="02010803020104030203" pitchFamily="2" charset="-79"/>
                  <a:cs typeface="Aharoni" panose="02010803020104030203" pitchFamily="2" charset="-79"/>
                </a:rPr>
              </a:br>
              <a:r>
                <a:rPr lang="nl-BE" sz="1600" dirty="0">
                  <a:latin typeface="Aharoni" panose="02010803020104030203" pitchFamily="2" charset="-79"/>
                  <a:cs typeface="Aharoni" panose="02010803020104030203" pitchFamily="2" charset="-79"/>
                </a:rPr>
                <a:t>bezoekers sportzaal</a:t>
              </a:r>
            </a:p>
          </p:txBody>
        </p:sp>
      </p:grpSp>
      <p:grpSp>
        <p:nvGrpSpPr>
          <p:cNvPr id="18" name="Group 17">
            <a:extLst>
              <a:ext uri="{FF2B5EF4-FFF2-40B4-BE49-F238E27FC236}">
                <a16:creationId xmlns:a16="http://schemas.microsoft.com/office/drawing/2014/main" id="{B48802AA-BF33-612D-3D91-5BB19061737F}"/>
              </a:ext>
            </a:extLst>
          </p:cNvPr>
          <p:cNvGrpSpPr/>
          <p:nvPr/>
        </p:nvGrpSpPr>
        <p:grpSpPr>
          <a:xfrm>
            <a:off x="3254459" y="2325540"/>
            <a:ext cx="2030204" cy="2439106"/>
            <a:chOff x="3254459" y="2325540"/>
            <a:chExt cx="2030204" cy="2439106"/>
          </a:xfrm>
        </p:grpSpPr>
        <p:grpSp>
          <p:nvGrpSpPr>
            <p:cNvPr id="8" name="Group 7">
              <a:extLst>
                <a:ext uri="{FF2B5EF4-FFF2-40B4-BE49-F238E27FC236}">
                  <a16:creationId xmlns:a16="http://schemas.microsoft.com/office/drawing/2014/main" id="{49AF77FB-2DC2-B36E-9208-6458984B0302}"/>
                </a:ext>
              </a:extLst>
            </p:cNvPr>
            <p:cNvGrpSpPr/>
            <p:nvPr/>
          </p:nvGrpSpPr>
          <p:grpSpPr>
            <a:xfrm>
              <a:off x="3527690" y="2325540"/>
              <a:ext cx="1483743" cy="1412761"/>
              <a:chOff x="985813" y="2694044"/>
              <a:chExt cx="1347538" cy="1347538"/>
            </a:xfrm>
          </p:grpSpPr>
          <p:sp>
            <p:nvSpPr>
              <p:cNvPr id="9" name="Oval 8">
                <a:extLst>
                  <a:ext uri="{FF2B5EF4-FFF2-40B4-BE49-F238E27FC236}">
                    <a16:creationId xmlns:a16="http://schemas.microsoft.com/office/drawing/2014/main" id="{9B2FE219-3546-F913-587B-9181B73EC8DE}"/>
                  </a:ext>
                </a:extLst>
              </p:cNvPr>
              <p:cNvSpPr/>
              <p:nvPr/>
            </p:nvSpPr>
            <p:spPr>
              <a:xfrm>
                <a:off x="1040958" y="2781299"/>
                <a:ext cx="1237247" cy="1185963"/>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10" name="Picture 2" descr="Verbodsborden ISO 7010 van aluminium &quot;Verboden voor voetgangers&quot; - P004">
                <a:extLst>
                  <a:ext uri="{FF2B5EF4-FFF2-40B4-BE49-F238E27FC236}">
                    <a16:creationId xmlns:a16="http://schemas.microsoft.com/office/drawing/2014/main" id="{60526CAA-5D11-BCC9-9F81-4F847252481E}"/>
                  </a:ext>
                </a:extLst>
              </p:cNvPr>
              <p:cNvPicPr>
                <a:picLocks noChangeAspect="1" noChangeArrowheads="1"/>
              </p:cNvPicPr>
              <p:nvPr/>
            </p:nvPicPr>
            <p:blipFill>
              <a:blip r:embed="rId2"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985813" y="2694044"/>
                <a:ext cx="1347538" cy="1347538"/>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Rectangle: Rounded Corners 10">
              <a:extLst>
                <a:ext uri="{FF2B5EF4-FFF2-40B4-BE49-F238E27FC236}">
                  <a16:creationId xmlns:a16="http://schemas.microsoft.com/office/drawing/2014/main" id="{4297D863-71F2-A4DE-2508-535C302EE272}"/>
                </a:ext>
              </a:extLst>
            </p:cNvPr>
            <p:cNvSpPr/>
            <p:nvPr/>
          </p:nvSpPr>
          <p:spPr>
            <a:xfrm>
              <a:off x="3355161" y="3829779"/>
              <a:ext cx="1828800" cy="934867"/>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2" name="TextBox 11">
              <a:extLst>
                <a:ext uri="{FF2B5EF4-FFF2-40B4-BE49-F238E27FC236}">
                  <a16:creationId xmlns:a16="http://schemas.microsoft.com/office/drawing/2014/main" id="{2E1CBC3D-BC25-2916-7618-F5F7B68A6C41}"/>
                </a:ext>
              </a:extLst>
            </p:cNvPr>
            <p:cNvSpPr txBox="1"/>
            <p:nvPr/>
          </p:nvSpPr>
          <p:spPr>
            <a:xfrm>
              <a:off x="3254459" y="3952123"/>
              <a:ext cx="2030204" cy="646331"/>
            </a:xfrm>
            <a:prstGeom prst="rect">
              <a:avLst/>
            </a:prstGeom>
          </p:spPr>
          <p:txBody>
            <a:bodyPr wrap="square" rtlCol="0">
              <a:spAutoFit/>
            </a:bodyPr>
            <a:lstStyle/>
            <a:p>
              <a:pPr algn="ctr"/>
              <a:r>
                <a:rPr lang="nl-BE" sz="1600" dirty="0">
                  <a:latin typeface="Aharoni" panose="02010803020104030203" pitchFamily="2" charset="-79"/>
                  <a:cs typeface="Aharoni" panose="02010803020104030203" pitchFamily="2" charset="-79"/>
                </a:rPr>
                <a:t>Uitgezonderd</a:t>
              </a:r>
              <a:br>
                <a:rPr lang="nl-BE" sz="1600" dirty="0">
                  <a:latin typeface="Aharoni" panose="02010803020104030203" pitchFamily="2" charset="-79"/>
                  <a:cs typeface="Aharoni" panose="02010803020104030203" pitchFamily="2" charset="-79"/>
                </a:rPr>
              </a:br>
              <a:r>
                <a:rPr lang="nl-BE" sz="1600" dirty="0">
                  <a:latin typeface="Aharoni" panose="02010803020104030203" pitchFamily="2" charset="-79"/>
                  <a:cs typeface="Aharoni" panose="02010803020104030203" pitchFamily="2" charset="-79"/>
                </a:rPr>
                <a:t>personeel blok </a:t>
              </a:r>
              <a:r>
                <a:rPr lang="nl-BE" sz="2000" dirty="0">
                  <a:latin typeface="Aharoni" panose="02010803020104030203" pitchFamily="2" charset="-79"/>
                  <a:cs typeface="Aharoni" panose="02010803020104030203" pitchFamily="2" charset="-79"/>
                </a:rPr>
                <a:t>5</a:t>
              </a:r>
            </a:p>
          </p:txBody>
        </p:sp>
      </p:grpSp>
      <p:grpSp>
        <p:nvGrpSpPr>
          <p:cNvPr id="17" name="Group 16">
            <a:extLst>
              <a:ext uri="{FF2B5EF4-FFF2-40B4-BE49-F238E27FC236}">
                <a16:creationId xmlns:a16="http://schemas.microsoft.com/office/drawing/2014/main" id="{31A7C363-7BE8-50EA-95A5-1B00457F3173}"/>
              </a:ext>
            </a:extLst>
          </p:cNvPr>
          <p:cNvGrpSpPr/>
          <p:nvPr/>
        </p:nvGrpSpPr>
        <p:grpSpPr>
          <a:xfrm>
            <a:off x="6065431" y="2321840"/>
            <a:ext cx="1655073" cy="2632976"/>
            <a:chOff x="6078618" y="2511822"/>
            <a:chExt cx="1655073" cy="2632976"/>
          </a:xfrm>
        </p:grpSpPr>
        <p:pic>
          <p:nvPicPr>
            <p:cNvPr id="1030" name="Picture 6" descr="Verkeersbord SB250 F39 - Gewijzigde verkeerssituatie">
              <a:extLst>
                <a:ext uri="{FF2B5EF4-FFF2-40B4-BE49-F238E27FC236}">
                  <a16:creationId xmlns:a16="http://schemas.microsoft.com/office/drawing/2014/main" id="{536A32FB-4F4E-1E3B-5B98-450975998DCC}"/>
                </a:ext>
              </a:extLst>
            </p:cNvPr>
            <p:cNvPicPr>
              <a:picLocks noChangeAspect="1" noChangeArrowheads="1"/>
            </p:cNvPicPr>
            <p:nvPr/>
          </p:nvPicPr>
          <p:blipFill rotWithShape="1">
            <a:blip r:embed="rId3" cstate="print">
              <a:clrChange>
                <a:clrFrom>
                  <a:srgbClr val="FEFEFE"/>
                </a:clrFrom>
                <a:clrTo>
                  <a:srgbClr val="FEFEFE">
                    <a:alpha val="0"/>
                  </a:srgbClr>
                </a:clrTo>
              </a:clrChange>
              <a:extLst>
                <a:ext uri="{28A0092B-C50C-407E-A947-70E740481C1C}">
                  <a14:useLocalDpi xmlns:a14="http://schemas.microsoft.com/office/drawing/2010/main" val="0"/>
                </a:ext>
              </a:extLst>
            </a:blip>
            <a:srcRect l="3919" t="19088" r="4291" b="18768"/>
            <a:stretch/>
          </p:blipFill>
          <p:spPr bwMode="auto">
            <a:xfrm>
              <a:off x="6078618" y="3963775"/>
              <a:ext cx="1655073" cy="1181023"/>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15">
              <a:extLst>
                <a:ext uri="{FF2B5EF4-FFF2-40B4-BE49-F238E27FC236}">
                  <a16:creationId xmlns:a16="http://schemas.microsoft.com/office/drawing/2014/main" id="{748A300A-8806-B125-4841-362B07EAF029}"/>
                </a:ext>
              </a:extLst>
            </p:cNvPr>
            <p:cNvGrpSpPr/>
            <p:nvPr/>
          </p:nvGrpSpPr>
          <p:grpSpPr>
            <a:xfrm>
              <a:off x="6096000" y="2511822"/>
              <a:ext cx="1586313" cy="1411200"/>
              <a:chOff x="2833688" y="571500"/>
              <a:chExt cx="6524625" cy="5715000"/>
            </a:xfrm>
          </p:grpSpPr>
          <p:sp>
            <p:nvSpPr>
              <p:cNvPr id="15" name="Isosceles Triangle 14">
                <a:extLst>
                  <a:ext uri="{FF2B5EF4-FFF2-40B4-BE49-F238E27FC236}">
                    <a16:creationId xmlns:a16="http://schemas.microsoft.com/office/drawing/2014/main" id="{843DFCD4-FEE1-C456-AA35-9CEF76427EE2}"/>
                  </a:ext>
                </a:extLst>
              </p:cNvPr>
              <p:cNvSpPr/>
              <p:nvPr/>
            </p:nvSpPr>
            <p:spPr>
              <a:xfrm>
                <a:off x="3647999" y="1376413"/>
                <a:ext cx="4883346" cy="4389120"/>
              </a:xfrm>
              <a:prstGeom prs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1032" name="Picture 8" descr="Verkeersborden &quot;Gevaar&quot;">
                <a:extLst>
                  <a:ext uri="{FF2B5EF4-FFF2-40B4-BE49-F238E27FC236}">
                    <a16:creationId xmlns:a16="http://schemas.microsoft.com/office/drawing/2014/main" id="{5F665C48-5A00-8BE6-33FE-52EDCA985FF0}"/>
                  </a:ext>
                </a:extLst>
              </p:cNvPr>
              <p:cNvPicPr>
                <a:picLocks noChangeAspect="1" noChangeArrowheads="1"/>
              </p:cNvPicPr>
              <p:nvPr/>
            </p:nvPicPr>
            <p:blipFill>
              <a:blip r:embed="rId4"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2833688" y="571500"/>
                <a:ext cx="6524625" cy="5715000"/>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21" name="TextBox 20">
            <a:extLst>
              <a:ext uri="{FF2B5EF4-FFF2-40B4-BE49-F238E27FC236}">
                <a16:creationId xmlns:a16="http://schemas.microsoft.com/office/drawing/2014/main" id="{0EB66905-7FC0-4726-EF79-D80DE352E51D}"/>
              </a:ext>
            </a:extLst>
          </p:cNvPr>
          <p:cNvSpPr txBox="1"/>
          <p:nvPr/>
        </p:nvSpPr>
        <p:spPr>
          <a:xfrm>
            <a:off x="915731" y="5001576"/>
            <a:ext cx="1632178" cy="646331"/>
          </a:xfrm>
          <a:prstGeom prst="rect">
            <a:avLst/>
          </a:prstGeom>
        </p:spPr>
        <p:txBody>
          <a:bodyPr wrap="none" rtlCol="0">
            <a:spAutoFit/>
          </a:bodyPr>
          <a:lstStyle/>
          <a:p>
            <a:r>
              <a:rPr lang="nl-BE" dirty="0"/>
              <a:t>Kruispunt voor</a:t>
            </a:r>
          </a:p>
          <a:p>
            <a:pPr algn="ctr"/>
            <a:r>
              <a:rPr lang="nl-BE" dirty="0"/>
              <a:t>sportzaal</a:t>
            </a:r>
          </a:p>
        </p:txBody>
      </p:sp>
      <p:sp>
        <p:nvSpPr>
          <p:cNvPr id="22" name="TextBox 21">
            <a:extLst>
              <a:ext uri="{FF2B5EF4-FFF2-40B4-BE49-F238E27FC236}">
                <a16:creationId xmlns:a16="http://schemas.microsoft.com/office/drawing/2014/main" id="{9C9AB588-8C72-86B1-7981-3F815B9BEF97}"/>
              </a:ext>
            </a:extLst>
          </p:cNvPr>
          <p:cNvSpPr txBox="1"/>
          <p:nvPr/>
        </p:nvSpPr>
        <p:spPr>
          <a:xfrm>
            <a:off x="3453472" y="5001576"/>
            <a:ext cx="1632178" cy="646331"/>
          </a:xfrm>
          <a:prstGeom prst="rect">
            <a:avLst/>
          </a:prstGeom>
        </p:spPr>
        <p:txBody>
          <a:bodyPr wrap="none" rtlCol="0">
            <a:spAutoFit/>
          </a:bodyPr>
          <a:lstStyle/>
          <a:p>
            <a:r>
              <a:rPr lang="nl-BE" dirty="0"/>
              <a:t>Kruispunt voor</a:t>
            </a:r>
          </a:p>
          <a:p>
            <a:pPr algn="ctr"/>
            <a:r>
              <a:rPr lang="nl-BE" dirty="0"/>
              <a:t>Blok 5</a:t>
            </a:r>
          </a:p>
        </p:txBody>
      </p:sp>
      <p:sp>
        <p:nvSpPr>
          <p:cNvPr id="23" name="TextBox 22">
            <a:extLst>
              <a:ext uri="{FF2B5EF4-FFF2-40B4-BE49-F238E27FC236}">
                <a16:creationId xmlns:a16="http://schemas.microsoft.com/office/drawing/2014/main" id="{FCE933E8-509D-876B-5BC7-47F12950BC9B}"/>
              </a:ext>
            </a:extLst>
          </p:cNvPr>
          <p:cNvSpPr txBox="1"/>
          <p:nvPr/>
        </p:nvSpPr>
        <p:spPr>
          <a:xfrm>
            <a:off x="6036948" y="5001576"/>
            <a:ext cx="1632178" cy="646331"/>
          </a:xfrm>
          <a:prstGeom prst="rect">
            <a:avLst/>
          </a:prstGeom>
        </p:spPr>
        <p:txBody>
          <a:bodyPr wrap="none" rtlCol="0">
            <a:spAutoFit/>
          </a:bodyPr>
          <a:lstStyle/>
          <a:p>
            <a:r>
              <a:rPr lang="nl-BE" dirty="0"/>
              <a:t>Kruispunt voor</a:t>
            </a:r>
          </a:p>
          <a:p>
            <a:pPr algn="ctr"/>
            <a:r>
              <a:rPr lang="nl-BE" dirty="0"/>
              <a:t>Voor werf</a:t>
            </a:r>
          </a:p>
        </p:txBody>
      </p:sp>
    </p:spTree>
    <p:extLst>
      <p:ext uri="{BB962C8B-B14F-4D97-AF65-F5344CB8AC3E}">
        <p14:creationId xmlns:p14="http://schemas.microsoft.com/office/powerpoint/2010/main" val="279916966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156CBD-BBBF-6832-7883-857132919051}"/>
              </a:ext>
            </a:extLst>
          </p:cNvPr>
          <p:cNvSpPr>
            <a:spLocks noGrp="1"/>
          </p:cNvSpPr>
          <p:nvPr>
            <p:ph type="body" sz="quarter" idx="13"/>
          </p:nvPr>
        </p:nvSpPr>
        <p:spPr/>
        <p:txBody>
          <a:bodyPr/>
          <a:lstStyle/>
          <a:p>
            <a:endParaRPr lang="nl-BE"/>
          </a:p>
        </p:txBody>
      </p:sp>
      <p:sp>
        <p:nvSpPr>
          <p:cNvPr id="3" name="Text Placeholder 2">
            <a:extLst>
              <a:ext uri="{FF2B5EF4-FFF2-40B4-BE49-F238E27FC236}">
                <a16:creationId xmlns:a16="http://schemas.microsoft.com/office/drawing/2014/main" id="{33ED0DB2-1ECD-517D-138B-0835F3B5A0CC}"/>
              </a:ext>
            </a:extLst>
          </p:cNvPr>
          <p:cNvSpPr>
            <a:spLocks noGrp="1"/>
          </p:cNvSpPr>
          <p:nvPr>
            <p:ph type="body" sz="quarter" idx="27"/>
          </p:nvPr>
        </p:nvSpPr>
        <p:spPr/>
        <p:txBody>
          <a:bodyPr/>
          <a:lstStyle/>
          <a:p>
            <a:endParaRPr lang="nl-BE"/>
          </a:p>
        </p:txBody>
      </p:sp>
      <p:pic>
        <p:nvPicPr>
          <p:cNvPr id="5" name="Picture 4">
            <a:extLst>
              <a:ext uri="{FF2B5EF4-FFF2-40B4-BE49-F238E27FC236}">
                <a16:creationId xmlns:a16="http://schemas.microsoft.com/office/drawing/2014/main" id="{224D201C-319D-6CF8-BA98-B869825AB937}"/>
              </a:ext>
            </a:extLst>
          </p:cNvPr>
          <p:cNvPicPr>
            <a:picLocks noChangeAspect="1"/>
          </p:cNvPicPr>
          <p:nvPr/>
        </p:nvPicPr>
        <p:blipFill>
          <a:blip r:embed="rId2"/>
          <a:stretch>
            <a:fillRect/>
          </a:stretch>
        </p:blipFill>
        <p:spPr>
          <a:xfrm>
            <a:off x="0" y="0"/>
            <a:ext cx="12192000" cy="5636887"/>
          </a:xfrm>
          <a:prstGeom prst="rect">
            <a:avLst/>
          </a:prstGeom>
        </p:spPr>
      </p:pic>
    </p:spTree>
    <p:extLst>
      <p:ext uri="{BB962C8B-B14F-4D97-AF65-F5344CB8AC3E}">
        <p14:creationId xmlns:p14="http://schemas.microsoft.com/office/powerpoint/2010/main" val="169407836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37FBA88-F284-DF70-B52C-5B66C1AF07A0}"/>
              </a:ext>
            </a:extLst>
          </p:cNvPr>
          <p:cNvSpPr>
            <a:spLocks noGrp="1"/>
          </p:cNvSpPr>
          <p:nvPr>
            <p:ph type="body" sz="quarter" idx="13"/>
          </p:nvPr>
        </p:nvSpPr>
        <p:spPr/>
        <p:txBody>
          <a:bodyPr/>
          <a:lstStyle/>
          <a:p>
            <a:endParaRPr lang="nl-BE"/>
          </a:p>
        </p:txBody>
      </p:sp>
      <p:sp>
        <p:nvSpPr>
          <p:cNvPr id="3" name="Text Placeholder 2">
            <a:extLst>
              <a:ext uri="{FF2B5EF4-FFF2-40B4-BE49-F238E27FC236}">
                <a16:creationId xmlns:a16="http://schemas.microsoft.com/office/drawing/2014/main" id="{033175BD-69ED-8B7A-48B9-6F89BDD20529}"/>
              </a:ext>
            </a:extLst>
          </p:cNvPr>
          <p:cNvSpPr>
            <a:spLocks noGrp="1"/>
          </p:cNvSpPr>
          <p:nvPr>
            <p:ph type="body" sz="quarter" idx="27"/>
          </p:nvPr>
        </p:nvSpPr>
        <p:spPr/>
        <p:txBody>
          <a:bodyPr/>
          <a:lstStyle/>
          <a:p>
            <a:endParaRPr lang="nl-BE"/>
          </a:p>
        </p:txBody>
      </p:sp>
      <p:pic>
        <p:nvPicPr>
          <p:cNvPr id="5" name="Picture 4">
            <a:extLst>
              <a:ext uri="{FF2B5EF4-FFF2-40B4-BE49-F238E27FC236}">
                <a16:creationId xmlns:a16="http://schemas.microsoft.com/office/drawing/2014/main" id="{88D2ED93-6783-6229-F42B-219441122334}"/>
              </a:ext>
            </a:extLst>
          </p:cNvPr>
          <p:cNvPicPr>
            <a:picLocks noChangeAspect="1"/>
          </p:cNvPicPr>
          <p:nvPr/>
        </p:nvPicPr>
        <p:blipFill>
          <a:blip r:embed="rId2"/>
          <a:stretch>
            <a:fillRect/>
          </a:stretch>
        </p:blipFill>
        <p:spPr>
          <a:xfrm>
            <a:off x="0" y="0"/>
            <a:ext cx="12192000" cy="5554558"/>
          </a:xfrm>
          <a:prstGeom prst="rect">
            <a:avLst/>
          </a:prstGeom>
        </p:spPr>
      </p:pic>
    </p:spTree>
    <p:extLst>
      <p:ext uri="{BB962C8B-B14F-4D97-AF65-F5344CB8AC3E}">
        <p14:creationId xmlns:p14="http://schemas.microsoft.com/office/powerpoint/2010/main" val="137302484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65" name="Group 3164">
            <a:extLst>
              <a:ext uri="{FF2B5EF4-FFF2-40B4-BE49-F238E27FC236}">
                <a16:creationId xmlns:a16="http://schemas.microsoft.com/office/drawing/2014/main" id="{62D02F48-BADC-2FD9-9881-342C821E687F}"/>
              </a:ext>
            </a:extLst>
          </p:cNvPr>
          <p:cNvGrpSpPr/>
          <p:nvPr/>
        </p:nvGrpSpPr>
        <p:grpSpPr>
          <a:xfrm>
            <a:off x="48480" y="135127"/>
            <a:ext cx="12095040" cy="6181323"/>
            <a:chOff x="96960" y="215899"/>
            <a:chExt cx="12095040" cy="6181323"/>
          </a:xfrm>
        </p:grpSpPr>
        <p:grpSp>
          <p:nvGrpSpPr>
            <p:cNvPr id="3164" name="Group 3163">
              <a:extLst>
                <a:ext uri="{FF2B5EF4-FFF2-40B4-BE49-F238E27FC236}">
                  <a16:creationId xmlns:a16="http://schemas.microsoft.com/office/drawing/2014/main" id="{49AF7C0E-D6E6-47BC-784A-1251098E94EE}"/>
                </a:ext>
              </a:extLst>
            </p:cNvPr>
            <p:cNvGrpSpPr/>
            <p:nvPr/>
          </p:nvGrpSpPr>
          <p:grpSpPr>
            <a:xfrm>
              <a:off x="96960" y="277897"/>
              <a:ext cx="12095040" cy="6119325"/>
              <a:chOff x="39810" y="262890"/>
              <a:chExt cx="12095040" cy="6119325"/>
            </a:xfrm>
          </p:grpSpPr>
          <p:pic>
            <p:nvPicPr>
              <p:cNvPr id="3152" name="Picture 3151">
                <a:extLst>
                  <a:ext uri="{FF2B5EF4-FFF2-40B4-BE49-F238E27FC236}">
                    <a16:creationId xmlns:a16="http://schemas.microsoft.com/office/drawing/2014/main" id="{7FC495D1-B90D-71A1-A2FC-179C505B9ABA}"/>
                  </a:ext>
                </a:extLst>
              </p:cNvPr>
              <p:cNvPicPr>
                <a:picLocks noChangeAspect="1"/>
              </p:cNvPicPr>
              <p:nvPr/>
            </p:nvPicPr>
            <p:blipFill rotWithShape="1">
              <a:blip r:embed="rId3"/>
              <a:srcRect l="13578" t="29968" r="58563" b="27362"/>
              <a:stretch/>
            </p:blipFill>
            <p:spPr>
              <a:xfrm>
                <a:off x="39810" y="270044"/>
                <a:ext cx="12095040" cy="6112171"/>
              </a:xfrm>
              <a:prstGeom prst="rect">
                <a:avLst/>
              </a:prstGeom>
            </p:spPr>
          </p:pic>
          <p:sp>
            <p:nvSpPr>
              <p:cNvPr id="3163" name="Freeform: Shape 3162">
                <a:extLst>
                  <a:ext uri="{FF2B5EF4-FFF2-40B4-BE49-F238E27FC236}">
                    <a16:creationId xmlns:a16="http://schemas.microsoft.com/office/drawing/2014/main" id="{F0013DB9-1242-D337-CF40-8FCE20237E44}"/>
                  </a:ext>
                </a:extLst>
              </p:cNvPr>
              <p:cNvSpPr/>
              <p:nvPr/>
            </p:nvSpPr>
            <p:spPr>
              <a:xfrm>
                <a:off x="4743450" y="262890"/>
                <a:ext cx="2686050" cy="2057400"/>
              </a:xfrm>
              <a:custGeom>
                <a:avLst/>
                <a:gdLst>
                  <a:gd name="connsiteX0" fmla="*/ 217170 w 2686050"/>
                  <a:gd name="connsiteY0" fmla="*/ 2057400 h 2057400"/>
                  <a:gd name="connsiteX1" fmla="*/ 0 w 2686050"/>
                  <a:gd name="connsiteY1" fmla="*/ 0 h 2057400"/>
                  <a:gd name="connsiteX2" fmla="*/ 2514600 w 2686050"/>
                  <a:gd name="connsiteY2" fmla="*/ 11430 h 2057400"/>
                  <a:gd name="connsiteX3" fmla="*/ 2686050 w 2686050"/>
                  <a:gd name="connsiteY3" fmla="*/ 1211580 h 2057400"/>
                  <a:gd name="connsiteX4" fmla="*/ 2057400 w 2686050"/>
                  <a:gd name="connsiteY4" fmla="*/ 1268730 h 2057400"/>
                  <a:gd name="connsiteX5" fmla="*/ 2091690 w 2686050"/>
                  <a:gd name="connsiteY5" fmla="*/ 2000250 h 2057400"/>
                  <a:gd name="connsiteX6" fmla="*/ 960120 w 2686050"/>
                  <a:gd name="connsiteY6" fmla="*/ 2045970 h 2057400"/>
                  <a:gd name="connsiteX7" fmla="*/ 800100 w 2686050"/>
                  <a:gd name="connsiteY7" fmla="*/ 891540 h 2057400"/>
                  <a:gd name="connsiteX8" fmla="*/ 491490 w 2686050"/>
                  <a:gd name="connsiteY8" fmla="*/ 925830 h 2057400"/>
                  <a:gd name="connsiteX9" fmla="*/ 354330 w 2686050"/>
                  <a:gd name="connsiteY9" fmla="*/ 1257300 h 2057400"/>
                  <a:gd name="connsiteX10" fmla="*/ 457200 w 2686050"/>
                  <a:gd name="connsiteY10" fmla="*/ 2057400 h 2057400"/>
                  <a:gd name="connsiteX11" fmla="*/ 217170 w 2686050"/>
                  <a:gd name="connsiteY11" fmla="*/ 2057400 h 205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050" h="2057400">
                    <a:moveTo>
                      <a:pt x="217170" y="2057400"/>
                    </a:moveTo>
                    <a:lnTo>
                      <a:pt x="0" y="0"/>
                    </a:lnTo>
                    <a:lnTo>
                      <a:pt x="2514600" y="11430"/>
                    </a:lnTo>
                    <a:lnTo>
                      <a:pt x="2686050" y="1211580"/>
                    </a:lnTo>
                    <a:lnTo>
                      <a:pt x="2057400" y="1268730"/>
                    </a:lnTo>
                    <a:lnTo>
                      <a:pt x="2091690" y="2000250"/>
                    </a:lnTo>
                    <a:lnTo>
                      <a:pt x="960120" y="2045970"/>
                    </a:lnTo>
                    <a:lnTo>
                      <a:pt x="800100" y="891540"/>
                    </a:lnTo>
                    <a:lnTo>
                      <a:pt x="491490" y="925830"/>
                    </a:lnTo>
                    <a:lnTo>
                      <a:pt x="354330" y="1257300"/>
                    </a:lnTo>
                    <a:lnTo>
                      <a:pt x="457200" y="2057400"/>
                    </a:lnTo>
                    <a:lnTo>
                      <a:pt x="217170" y="2057400"/>
                    </a:lnTo>
                    <a:close/>
                  </a:path>
                </a:pathLst>
              </a:custGeom>
              <a:solidFill>
                <a:schemeClr val="accent1">
                  <a:lumMod val="20000"/>
                  <a:lumOff val="80000"/>
                  <a:alpha val="7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grpSp>
        <p:sp>
          <p:nvSpPr>
            <p:cNvPr id="3161" name="TextBox 3160">
              <a:extLst>
                <a:ext uri="{FF2B5EF4-FFF2-40B4-BE49-F238E27FC236}">
                  <a16:creationId xmlns:a16="http://schemas.microsoft.com/office/drawing/2014/main" id="{166C8E6F-F765-348D-B70E-2DD629166922}"/>
                </a:ext>
              </a:extLst>
            </p:cNvPr>
            <p:cNvSpPr txBox="1"/>
            <p:nvPr/>
          </p:nvSpPr>
          <p:spPr>
            <a:xfrm rot="21172320">
              <a:off x="5082519" y="215899"/>
              <a:ext cx="2823336" cy="584775"/>
            </a:xfrm>
            <a:prstGeom prst="rect">
              <a:avLst/>
            </a:prstGeom>
          </p:spPr>
          <p:txBody>
            <a:bodyPr wrap="square" rtlCol="0">
              <a:spAutoFit/>
            </a:bodyPr>
            <a:lstStyle/>
            <a:p>
              <a:r>
                <a:rPr lang="nl-BE" sz="3200" dirty="0">
                  <a:solidFill>
                    <a:srgbClr val="002060"/>
                  </a:solidFill>
                  <a:latin typeface="Amasis MT Pro Black" panose="02040A04050005020304" pitchFamily="18" charset="0"/>
                </a:rPr>
                <a:t>New KKE</a:t>
              </a:r>
            </a:p>
          </p:txBody>
        </p:sp>
      </p:grpSp>
      <p:sp>
        <p:nvSpPr>
          <p:cNvPr id="3157" name="Freeform: Shape 3156">
            <a:extLst>
              <a:ext uri="{FF2B5EF4-FFF2-40B4-BE49-F238E27FC236}">
                <a16:creationId xmlns:a16="http://schemas.microsoft.com/office/drawing/2014/main" id="{9120D6D7-D98A-3A02-9E7E-2281939CDEF6}"/>
              </a:ext>
            </a:extLst>
          </p:cNvPr>
          <p:cNvSpPr/>
          <p:nvPr/>
        </p:nvSpPr>
        <p:spPr>
          <a:xfrm>
            <a:off x="246600" y="666516"/>
            <a:ext cx="10984230" cy="5212080"/>
          </a:xfrm>
          <a:custGeom>
            <a:avLst/>
            <a:gdLst>
              <a:gd name="connsiteX0" fmla="*/ 0 w 10984230"/>
              <a:gd name="connsiteY0" fmla="*/ 2971800 h 5212080"/>
              <a:gd name="connsiteX1" fmla="*/ 1485900 w 10984230"/>
              <a:gd name="connsiteY1" fmla="*/ 1234440 h 5212080"/>
              <a:gd name="connsiteX2" fmla="*/ 2171700 w 10984230"/>
              <a:gd name="connsiteY2" fmla="*/ 1885950 h 5212080"/>
              <a:gd name="connsiteX3" fmla="*/ 4857750 w 10984230"/>
              <a:gd name="connsiteY3" fmla="*/ 1623060 h 5212080"/>
              <a:gd name="connsiteX4" fmla="*/ 4754880 w 10984230"/>
              <a:gd name="connsiteY4" fmla="*/ 788670 h 5212080"/>
              <a:gd name="connsiteX5" fmla="*/ 4914900 w 10984230"/>
              <a:gd name="connsiteY5" fmla="*/ 434340 h 5212080"/>
              <a:gd name="connsiteX6" fmla="*/ 6126480 w 10984230"/>
              <a:gd name="connsiteY6" fmla="*/ 320040 h 5212080"/>
              <a:gd name="connsiteX7" fmla="*/ 6115050 w 10984230"/>
              <a:gd name="connsiteY7" fmla="*/ 45720 h 5212080"/>
              <a:gd name="connsiteX8" fmla="*/ 7006590 w 10984230"/>
              <a:gd name="connsiteY8" fmla="*/ 0 h 5212080"/>
              <a:gd name="connsiteX9" fmla="*/ 7018020 w 10984230"/>
              <a:gd name="connsiteY9" fmla="*/ 262890 h 5212080"/>
              <a:gd name="connsiteX10" fmla="*/ 6195060 w 10984230"/>
              <a:gd name="connsiteY10" fmla="*/ 365760 h 5212080"/>
              <a:gd name="connsiteX11" fmla="*/ 6275070 w 10984230"/>
              <a:gd name="connsiteY11" fmla="*/ 845820 h 5212080"/>
              <a:gd name="connsiteX12" fmla="*/ 6572250 w 10984230"/>
              <a:gd name="connsiteY12" fmla="*/ 822960 h 5212080"/>
              <a:gd name="connsiteX13" fmla="*/ 6629400 w 10984230"/>
              <a:gd name="connsiteY13" fmla="*/ 1760220 h 5212080"/>
              <a:gd name="connsiteX14" fmla="*/ 10824210 w 10984230"/>
              <a:gd name="connsiteY14" fmla="*/ 1291590 h 5212080"/>
              <a:gd name="connsiteX15" fmla="*/ 10984230 w 10984230"/>
              <a:gd name="connsiteY15" fmla="*/ 3086100 h 5212080"/>
              <a:gd name="connsiteX16" fmla="*/ 10069830 w 10984230"/>
              <a:gd name="connsiteY16" fmla="*/ 3188970 h 5212080"/>
              <a:gd name="connsiteX17" fmla="*/ 10081260 w 10984230"/>
              <a:gd name="connsiteY17" fmla="*/ 3474720 h 5212080"/>
              <a:gd name="connsiteX18" fmla="*/ 9829800 w 10984230"/>
              <a:gd name="connsiteY18" fmla="*/ 3703320 h 5212080"/>
              <a:gd name="connsiteX19" fmla="*/ 9909810 w 10984230"/>
              <a:gd name="connsiteY19" fmla="*/ 3817620 h 5212080"/>
              <a:gd name="connsiteX20" fmla="*/ 9452610 w 10984230"/>
              <a:gd name="connsiteY20" fmla="*/ 4183380 h 5212080"/>
              <a:gd name="connsiteX21" fmla="*/ 9486900 w 10984230"/>
              <a:gd name="connsiteY21" fmla="*/ 4331970 h 5212080"/>
              <a:gd name="connsiteX22" fmla="*/ 8606790 w 10984230"/>
              <a:gd name="connsiteY22" fmla="*/ 4411980 h 5212080"/>
              <a:gd name="connsiteX23" fmla="*/ 8641080 w 10984230"/>
              <a:gd name="connsiteY23" fmla="*/ 5154930 h 5212080"/>
              <a:gd name="connsiteX24" fmla="*/ 8549640 w 10984230"/>
              <a:gd name="connsiteY24" fmla="*/ 5212080 h 5212080"/>
              <a:gd name="connsiteX25" fmla="*/ 5063490 w 10984230"/>
              <a:gd name="connsiteY25" fmla="*/ 3954780 h 5212080"/>
              <a:gd name="connsiteX26" fmla="*/ 4686300 w 10984230"/>
              <a:gd name="connsiteY26" fmla="*/ 3851910 h 5212080"/>
              <a:gd name="connsiteX27" fmla="*/ 4549140 w 10984230"/>
              <a:gd name="connsiteY27" fmla="*/ 3851910 h 5212080"/>
              <a:gd name="connsiteX28" fmla="*/ 1874520 w 10984230"/>
              <a:gd name="connsiteY28" fmla="*/ 3680460 h 5212080"/>
              <a:gd name="connsiteX29" fmla="*/ 1143000 w 10984230"/>
              <a:gd name="connsiteY29" fmla="*/ 3646170 h 5212080"/>
              <a:gd name="connsiteX30" fmla="*/ 1040130 w 10984230"/>
              <a:gd name="connsiteY30" fmla="*/ 3657600 h 5212080"/>
              <a:gd name="connsiteX31" fmla="*/ 754380 w 10984230"/>
              <a:gd name="connsiteY31" fmla="*/ 3726180 h 5212080"/>
              <a:gd name="connsiteX32" fmla="*/ 0 w 10984230"/>
              <a:gd name="connsiteY32" fmla="*/ 2971800 h 5212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984230" h="5212080">
                <a:moveTo>
                  <a:pt x="0" y="2971800"/>
                </a:moveTo>
                <a:lnTo>
                  <a:pt x="1485900" y="1234440"/>
                </a:lnTo>
                <a:lnTo>
                  <a:pt x="2171700" y="1885950"/>
                </a:lnTo>
                <a:lnTo>
                  <a:pt x="4857750" y="1623060"/>
                </a:lnTo>
                <a:lnTo>
                  <a:pt x="4754880" y="788670"/>
                </a:lnTo>
                <a:lnTo>
                  <a:pt x="4914900" y="434340"/>
                </a:lnTo>
                <a:lnTo>
                  <a:pt x="6126480" y="320040"/>
                </a:lnTo>
                <a:lnTo>
                  <a:pt x="6115050" y="45720"/>
                </a:lnTo>
                <a:lnTo>
                  <a:pt x="7006590" y="0"/>
                </a:lnTo>
                <a:lnTo>
                  <a:pt x="7018020" y="262890"/>
                </a:lnTo>
                <a:lnTo>
                  <a:pt x="6195060" y="365760"/>
                </a:lnTo>
                <a:lnTo>
                  <a:pt x="6275070" y="845820"/>
                </a:lnTo>
                <a:lnTo>
                  <a:pt x="6572250" y="822960"/>
                </a:lnTo>
                <a:lnTo>
                  <a:pt x="6629400" y="1760220"/>
                </a:lnTo>
                <a:lnTo>
                  <a:pt x="10824210" y="1291590"/>
                </a:lnTo>
                <a:lnTo>
                  <a:pt x="10984230" y="3086100"/>
                </a:lnTo>
                <a:lnTo>
                  <a:pt x="10069830" y="3188970"/>
                </a:lnTo>
                <a:lnTo>
                  <a:pt x="10081260" y="3474720"/>
                </a:lnTo>
                <a:lnTo>
                  <a:pt x="9829800" y="3703320"/>
                </a:lnTo>
                <a:lnTo>
                  <a:pt x="9909810" y="3817620"/>
                </a:lnTo>
                <a:lnTo>
                  <a:pt x="9452610" y="4183380"/>
                </a:lnTo>
                <a:lnTo>
                  <a:pt x="9486900" y="4331970"/>
                </a:lnTo>
                <a:lnTo>
                  <a:pt x="8606790" y="4411980"/>
                </a:lnTo>
                <a:lnTo>
                  <a:pt x="8641080" y="5154930"/>
                </a:lnTo>
                <a:lnTo>
                  <a:pt x="8549640" y="5212080"/>
                </a:lnTo>
                <a:lnTo>
                  <a:pt x="5063490" y="3954780"/>
                </a:lnTo>
                <a:lnTo>
                  <a:pt x="4686300" y="3851910"/>
                </a:lnTo>
                <a:lnTo>
                  <a:pt x="4549140" y="3851910"/>
                </a:lnTo>
                <a:lnTo>
                  <a:pt x="1874520" y="3680460"/>
                </a:lnTo>
                <a:lnTo>
                  <a:pt x="1143000" y="3646170"/>
                </a:lnTo>
                <a:lnTo>
                  <a:pt x="1040130" y="3657600"/>
                </a:lnTo>
                <a:lnTo>
                  <a:pt x="754380" y="3726180"/>
                </a:lnTo>
                <a:lnTo>
                  <a:pt x="0" y="2971800"/>
                </a:lnTo>
                <a:close/>
              </a:path>
            </a:pathLst>
          </a:custGeom>
          <a:noFill/>
          <a:ln w="5080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3196" name="Picture 124" descr="Gratis vectors en illustraties met Puin storten Downloaden | Freepik">
            <a:extLst>
              <a:ext uri="{FF2B5EF4-FFF2-40B4-BE49-F238E27FC236}">
                <a16:creationId xmlns:a16="http://schemas.microsoft.com/office/drawing/2014/main" id="{7A0D61FD-2F66-179E-2A84-C485FA1E27D9}"/>
              </a:ext>
            </a:extLst>
          </p:cNvPr>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25874" b="48235"/>
          <a:stretch/>
        </p:blipFill>
        <p:spPr bwMode="auto">
          <a:xfrm flipH="1">
            <a:off x="6332219" y="636071"/>
            <a:ext cx="837150" cy="552173"/>
          </a:xfrm>
          <a:prstGeom prst="rect">
            <a:avLst/>
          </a:prstGeom>
          <a:noFill/>
          <a:extLst>
            <a:ext uri="{909E8E84-426E-40DD-AFC4-6F175D3DCCD1}">
              <a14:hiddenFill xmlns:a14="http://schemas.microsoft.com/office/drawing/2010/main">
                <a:solidFill>
                  <a:srgbClr val="FFFFFF"/>
                </a:solidFill>
              </a14:hiddenFill>
            </a:ext>
          </a:extLst>
        </p:spPr>
      </p:pic>
      <p:grpSp>
        <p:nvGrpSpPr>
          <p:cNvPr id="3174" name="Group 3173">
            <a:extLst>
              <a:ext uri="{FF2B5EF4-FFF2-40B4-BE49-F238E27FC236}">
                <a16:creationId xmlns:a16="http://schemas.microsoft.com/office/drawing/2014/main" id="{2B7E95E6-B5D5-E1FC-CEA7-4097D6D51D55}"/>
              </a:ext>
            </a:extLst>
          </p:cNvPr>
          <p:cNvGrpSpPr/>
          <p:nvPr/>
        </p:nvGrpSpPr>
        <p:grpSpPr>
          <a:xfrm>
            <a:off x="4700588" y="1626394"/>
            <a:ext cx="1876425" cy="788194"/>
            <a:chOff x="4700588" y="1626394"/>
            <a:chExt cx="1876425" cy="788194"/>
          </a:xfrm>
        </p:grpSpPr>
        <p:sp>
          <p:nvSpPr>
            <p:cNvPr id="3170" name="Freeform: Shape 3169">
              <a:extLst>
                <a:ext uri="{FF2B5EF4-FFF2-40B4-BE49-F238E27FC236}">
                  <a16:creationId xmlns:a16="http://schemas.microsoft.com/office/drawing/2014/main" id="{4D6F2854-266B-D9ED-A052-064C014AA5C1}"/>
                </a:ext>
              </a:extLst>
            </p:cNvPr>
            <p:cNvSpPr/>
            <p:nvPr/>
          </p:nvSpPr>
          <p:spPr>
            <a:xfrm>
              <a:off x="4700588" y="2259806"/>
              <a:ext cx="1876425" cy="154782"/>
            </a:xfrm>
            <a:custGeom>
              <a:avLst/>
              <a:gdLst>
                <a:gd name="connsiteX0" fmla="*/ 0 w 1876425"/>
                <a:gd name="connsiteY0" fmla="*/ 123825 h 154782"/>
                <a:gd name="connsiteX1" fmla="*/ 1364456 w 1876425"/>
                <a:gd name="connsiteY1" fmla="*/ 0 h 154782"/>
                <a:gd name="connsiteX2" fmla="*/ 1435893 w 1876425"/>
                <a:gd name="connsiteY2" fmla="*/ 4763 h 154782"/>
                <a:gd name="connsiteX3" fmla="*/ 1535906 w 1876425"/>
                <a:gd name="connsiteY3" fmla="*/ 9525 h 154782"/>
                <a:gd name="connsiteX4" fmla="*/ 1569243 w 1876425"/>
                <a:gd name="connsiteY4" fmla="*/ 19050 h 154782"/>
                <a:gd name="connsiteX5" fmla="*/ 1607343 w 1876425"/>
                <a:gd name="connsiteY5" fmla="*/ 30957 h 154782"/>
                <a:gd name="connsiteX6" fmla="*/ 1662112 w 1876425"/>
                <a:gd name="connsiteY6" fmla="*/ 52388 h 154782"/>
                <a:gd name="connsiteX7" fmla="*/ 1750218 w 1876425"/>
                <a:gd name="connsiteY7" fmla="*/ 88107 h 154782"/>
                <a:gd name="connsiteX8" fmla="*/ 1821656 w 1876425"/>
                <a:gd name="connsiteY8" fmla="*/ 121444 h 154782"/>
                <a:gd name="connsiteX9" fmla="*/ 1876425 w 1876425"/>
                <a:gd name="connsiteY9" fmla="*/ 154782 h 154782"/>
                <a:gd name="connsiteX10" fmla="*/ 1876425 w 1876425"/>
                <a:gd name="connsiteY10" fmla="*/ 154782 h 154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76425" h="154782">
                  <a:moveTo>
                    <a:pt x="0" y="123825"/>
                  </a:moveTo>
                  <a:lnTo>
                    <a:pt x="1364456" y="0"/>
                  </a:lnTo>
                  <a:lnTo>
                    <a:pt x="1435893" y="4763"/>
                  </a:lnTo>
                  <a:lnTo>
                    <a:pt x="1535906" y="9525"/>
                  </a:lnTo>
                  <a:lnTo>
                    <a:pt x="1569243" y="19050"/>
                  </a:lnTo>
                  <a:lnTo>
                    <a:pt x="1607343" y="30957"/>
                  </a:lnTo>
                  <a:lnTo>
                    <a:pt x="1662112" y="52388"/>
                  </a:lnTo>
                  <a:lnTo>
                    <a:pt x="1750218" y="88107"/>
                  </a:lnTo>
                  <a:lnTo>
                    <a:pt x="1821656" y="121444"/>
                  </a:lnTo>
                  <a:lnTo>
                    <a:pt x="1876425" y="154782"/>
                  </a:lnTo>
                  <a:lnTo>
                    <a:pt x="1876425" y="154782"/>
                  </a:lnTo>
                </a:path>
              </a:pathLst>
            </a:custGeom>
            <a:noFill/>
            <a:ln w="476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173" name="Freeform: Shape 3172">
              <a:extLst>
                <a:ext uri="{FF2B5EF4-FFF2-40B4-BE49-F238E27FC236}">
                  <a16:creationId xmlns:a16="http://schemas.microsoft.com/office/drawing/2014/main" id="{AC6D40CE-4857-DCFD-2953-4B79FAE08482}"/>
                </a:ext>
              </a:extLst>
            </p:cNvPr>
            <p:cNvSpPr/>
            <p:nvPr/>
          </p:nvSpPr>
          <p:spPr>
            <a:xfrm>
              <a:off x="5967413" y="1626394"/>
              <a:ext cx="59531" cy="616744"/>
            </a:xfrm>
            <a:custGeom>
              <a:avLst/>
              <a:gdLst>
                <a:gd name="connsiteX0" fmla="*/ 0 w 59531"/>
                <a:gd name="connsiteY0" fmla="*/ 0 h 616744"/>
                <a:gd name="connsiteX1" fmla="*/ 59531 w 59531"/>
                <a:gd name="connsiteY1" fmla="*/ 616744 h 616744"/>
                <a:gd name="connsiteX2" fmla="*/ 59531 w 59531"/>
                <a:gd name="connsiteY2" fmla="*/ 616744 h 616744"/>
              </a:gdLst>
              <a:ahLst/>
              <a:cxnLst>
                <a:cxn ang="0">
                  <a:pos x="connsiteX0" y="connsiteY0"/>
                </a:cxn>
                <a:cxn ang="0">
                  <a:pos x="connsiteX1" y="connsiteY1"/>
                </a:cxn>
                <a:cxn ang="0">
                  <a:pos x="connsiteX2" y="connsiteY2"/>
                </a:cxn>
              </a:cxnLst>
              <a:rect l="l" t="t" r="r" b="b"/>
              <a:pathLst>
                <a:path w="59531" h="616744">
                  <a:moveTo>
                    <a:pt x="0" y="0"/>
                  </a:moveTo>
                  <a:lnTo>
                    <a:pt x="59531" y="616744"/>
                  </a:lnTo>
                  <a:lnTo>
                    <a:pt x="59531" y="616744"/>
                  </a:lnTo>
                </a:path>
              </a:pathLst>
            </a:custGeom>
            <a:noFill/>
            <a:ln w="444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grpSp>
      <p:grpSp>
        <p:nvGrpSpPr>
          <p:cNvPr id="3178" name="Group 3177">
            <a:extLst>
              <a:ext uri="{FF2B5EF4-FFF2-40B4-BE49-F238E27FC236}">
                <a16:creationId xmlns:a16="http://schemas.microsoft.com/office/drawing/2014/main" id="{F5943DB8-BB01-E696-E6B3-BEFB4631B4E2}"/>
              </a:ext>
            </a:extLst>
          </p:cNvPr>
          <p:cNvGrpSpPr/>
          <p:nvPr/>
        </p:nvGrpSpPr>
        <p:grpSpPr>
          <a:xfrm>
            <a:off x="2324100" y="2400300"/>
            <a:ext cx="7305675" cy="2590800"/>
            <a:chOff x="2324100" y="2400300"/>
            <a:chExt cx="7305675" cy="2590800"/>
          </a:xfrm>
        </p:grpSpPr>
        <p:sp>
          <p:nvSpPr>
            <p:cNvPr id="3175" name="Freeform: Shape 3174">
              <a:extLst>
                <a:ext uri="{FF2B5EF4-FFF2-40B4-BE49-F238E27FC236}">
                  <a16:creationId xmlns:a16="http://schemas.microsoft.com/office/drawing/2014/main" id="{0EE01D0B-5100-44F9-AED1-5BA9F9FAF76F}"/>
                </a:ext>
              </a:extLst>
            </p:cNvPr>
            <p:cNvSpPr/>
            <p:nvPr/>
          </p:nvSpPr>
          <p:spPr>
            <a:xfrm>
              <a:off x="6591300" y="2438400"/>
              <a:ext cx="3038475" cy="2552700"/>
            </a:xfrm>
            <a:custGeom>
              <a:avLst/>
              <a:gdLst>
                <a:gd name="connsiteX0" fmla="*/ 0 w 3038475"/>
                <a:gd name="connsiteY0" fmla="*/ 0 h 2552700"/>
                <a:gd name="connsiteX1" fmla="*/ 247650 w 3038475"/>
                <a:gd name="connsiteY1" fmla="*/ 400050 h 2552700"/>
                <a:gd name="connsiteX2" fmla="*/ 371475 w 3038475"/>
                <a:gd name="connsiteY2" fmla="*/ 600075 h 2552700"/>
                <a:gd name="connsiteX3" fmla="*/ 571500 w 3038475"/>
                <a:gd name="connsiteY3" fmla="*/ 704850 h 2552700"/>
                <a:gd name="connsiteX4" fmla="*/ 809625 w 3038475"/>
                <a:gd name="connsiteY4" fmla="*/ 742950 h 2552700"/>
                <a:gd name="connsiteX5" fmla="*/ 2838450 w 3038475"/>
                <a:gd name="connsiteY5" fmla="*/ 523875 h 2552700"/>
                <a:gd name="connsiteX6" fmla="*/ 3038475 w 3038475"/>
                <a:gd name="connsiteY6" fmla="*/ 2552700 h 255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8475" h="2552700">
                  <a:moveTo>
                    <a:pt x="0" y="0"/>
                  </a:moveTo>
                  <a:lnTo>
                    <a:pt x="247650" y="400050"/>
                  </a:lnTo>
                  <a:lnTo>
                    <a:pt x="371475" y="600075"/>
                  </a:lnTo>
                  <a:lnTo>
                    <a:pt x="571500" y="704850"/>
                  </a:lnTo>
                  <a:lnTo>
                    <a:pt x="809625" y="742950"/>
                  </a:lnTo>
                  <a:lnTo>
                    <a:pt x="2838450" y="523875"/>
                  </a:lnTo>
                  <a:lnTo>
                    <a:pt x="3038475" y="2552700"/>
                  </a:lnTo>
                </a:path>
              </a:pathLst>
            </a:custGeom>
            <a:noFill/>
            <a:ln w="57150">
              <a:solidFill>
                <a:srgbClr val="2D4CE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176" name="Freeform: Shape 3175">
              <a:extLst>
                <a:ext uri="{FF2B5EF4-FFF2-40B4-BE49-F238E27FC236}">
                  <a16:creationId xmlns:a16="http://schemas.microsoft.com/office/drawing/2014/main" id="{3530CCBD-A9C2-1A15-00D9-DFE153B33A6E}"/>
                </a:ext>
              </a:extLst>
            </p:cNvPr>
            <p:cNvSpPr/>
            <p:nvPr/>
          </p:nvSpPr>
          <p:spPr>
            <a:xfrm>
              <a:off x="2324100" y="2400300"/>
              <a:ext cx="2533650" cy="2076450"/>
            </a:xfrm>
            <a:custGeom>
              <a:avLst/>
              <a:gdLst>
                <a:gd name="connsiteX0" fmla="*/ 2533650 w 2533650"/>
                <a:gd name="connsiteY0" fmla="*/ 2076450 h 2076450"/>
                <a:gd name="connsiteX1" fmla="*/ 2381250 w 2533650"/>
                <a:gd name="connsiteY1" fmla="*/ 0 h 2076450"/>
                <a:gd name="connsiteX2" fmla="*/ 0 w 2533650"/>
                <a:gd name="connsiteY2" fmla="*/ 228600 h 2076450"/>
                <a:gd name="connsiteX3" fmla="*/ 85725 w 2533650"/>
                <a:gd name="connsiteY3" fmla="*/ 1504950 h 2076450"/>
                <a:gd name="connsiteX4" fmla="*/ 247650 w 2533650"/>
                <a:gd name="connsiteY4" fmla="*/ 1657350 h 2076450"/>
                <a:gd name="connsiteX5" fmla="*/ 2505075 w 2533650"/>
                <a:gd name="connsiteY5" fmla="*/ 1466850 h 2076450"/>
                <a:gd name="connsiteX6" fmla="*/ 2505075 w 2533650"/>
                <a:gd name="connsiteY6" fmla="*/ 1466850 h 2076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3650" h="2076450">
                  <a:moveTo>
                    <a:pt x="2533650" y="2076450"/>
                  </a:moveTo>
                  <a:lnTo>
                    <a:pt x="2381250" y="0"/>
                  </a:lnTo>
                  <a:lnTo>
                    <a:pt x="0" y="228600"/>
                  </a:lnTo>
                  <a:lnTo>
                    <a:pt x="85725" y="1504950"/>
                  </a:lnTo>
                  <a:lnTo>
                    <a:pt x="247650" y="1657350"/>
                  </a:lnTo>
                  <a:lnTo>
                    <a:pt x="2505075" y="1466850"/>
                  </a:lnTo>
                  <a:lnTo>
                    <a:pt x="2505075" y="1466850"/>
                  </a:lnTo>
                </a:path>
              </a:pathLst>
            </a:custGeom>
            <a:noFill/>
            <a:ln w="63500">
              <a:solidFill>
                <a:srgbClr val="2D4CE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177" name="Freeform: Shape 3176">
              <a:extLst>
                <a:ext uri="{FF2B5EF4-FFF2-40B4-BE49-F238E27FC236}">
                  <a16:creationId xmlns:a16="http://schemas.microsoft.com/office/drawing/2014/main" id="{338127CC-571F-115C-B84C-7917C892A65F}"/>
                </a:ext>
              </a:extLst>
            </p:cNvPr>
            <p:cNvSpPr/>
            <p:nvPr/>
          </p:nvSpPr>
          <p:spPr>
            <a:xfrm>
              <a:off x="2409825" y="3924300"/>
              <a:ext cx="9525" cy="409575"/>
            </a:xfrm>
            <a:custGeom>
              <a:avLst/>
              <a:gdLst>
                <a:gd name="connsiteX0" fmla="*/ 9525 w 9525"/>
                <a:gd name="connsiteY0" fmla="*/ 409575 h 409575"/>
                <a:gd name="connsiteX1" fmla="*/ 0 w 9525"/>
                <a:gd name="connsiteY1" fmla="*/ 0 h 409575"/>
              </a:gdLst>
              <a:ahLst/>
              <a:cxnLst>
                <a:cxn ang="0">
                  <a:pos x="connsiteX0" y="connsiteY0"/>
                </a:cxn>
                <a:cxn ang="0">
                  <a:pos x="connsiteX1" y="connsiteY1"/>
                </a:cxn>
              </a:cxnLst>
              <a:rect l="l" t="t" r="r" b="b"/>
              <a:pathLst>
                <a:path w="9525" h="409575">
                  <a:moveTo>
                    <a:pt x="9525" y="409575"/>
                  </a:moveTo>
                  <a:lnTo>
                    <a:pt x="0" y="0"/>
                  </a:lnTo>
                </a:path>
              </a:pathLst>
            </a:custGeom>
            <a:noFill/>
            <a:ln w="50800">
              <a:solidFill>
                <a:srgbClr val="2D4CE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grpSp>
      <p:sp>
        <p:nvSpPr>
          <p:cNvPr id="3195" name="Oval 3194">
            <a:extLst>
              <a:ext uri="{FF2B5EF4-FFF2-40B4-BE49-F238E27FC236}">
                <a16:creationId xmlns:a16="http://schemas.microsoft.com/office/drawing/2014/main" id="{A737540C-582D-0EEC-8AC8-BEFB233BCF40}"/>
              </a:ext>
            </a:extLst>
          </p:cNvPr>
          <p:cNvSpPr/>
          <p:nvPr/>
        </p:nvSpPr>
        <p:spPr>
          <a:xfrm>
            <a:off x="3428365" y="3843096"/>
            <a:ext cx="325119" cy="260346"/>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grpSp>
        <p:nvGrpSpPr>
          <p:cNvPr id="3197" name="Group 3196">
            <a:extLst>
              <a:ext uri="{FF2B5EF4-FFF2-40B4-BE49-F238E27FC236}">
                <a16:creationId xmlns:a16="http://schemas.microsoft.com/office/drawing/2014/main" id="{42C0024D-56A8-EA71-B18B-40E44D4915FC}"/>
              </a:ext>
            </a:extLst>
          </p:cNvPr>
          <p:cNvGrpSpPr/>
          <p:nvPr/>
        </p:nvGrpSpPr>
        <p:grpSpPr>
          <a:xfrm>
            <a:off x="2218056" y="2337197"/>
            <a:ext cx="7484600" cy="1817607"/>
            <a:chOff x="2218056" y="2337197"/>
            <a:chExt cx="7484600" cy="1817607"/>
          </a:xfrm>
        </p:grpSpPr>
        <p:grpSp>
          <p:nvGrpSpPr>
            <p:cNvPr id="3179" name="Group 3178">
              <a:extLst>
                <a:ext uri="{FF2B5EF4-FFF2-40B4-BE49-F238E27FC236}">
                  <a16:creationId xmlns:a16="http://schemas.microsoft.com/office/drawing/2014/main" id="{7FD824B2-AA05-BD4E-84D5-5A7CCF6F65AF}"/>
                </a:ext>
              </a:extLst>
            </p:cNvPr>
            <p:cNvGrpSpPr/>
            <p:nvPr/>
          </p:nvGrpSpPr>
          <p:grpSpPr>
            <a:xfrm>
              <a:off x="7710662" y="2954104"/>
              <a:ext cx="344169" cy="318452"/>
              <a:chOff x="0" y="0"/>
              <a:chExt cx="931545" cy="930910"/>
            </a:xfrm>
          </p:grpSpPr>
          <p:sp>
            <p:nvSpPr>
              <p:cNvPr id="3180" name="Oval 3179">
                <a:extLst>
                  <a:ext uri="{FF2B5EF4-FFF2-40B4-BE49-F238E27FC236}">
                    <a16:creationId xmlns:a16="http://schemas.microsoft.com/office/drawing/2014/main" id="{10C5DA81-D9BD-13E5-9489-AEFAA73CB76E}"/>
                  </a:ext>
                </a:extLst>
              </p:cNvPr>
              <p:cNvSpPr/>
              <p:nvPr/>
            </p:nvSpPr>
            <p:spPr>
              <a:xfrm>
                <a:off x="77638" y="94891"/>
                <a:ext cx="747876" cy="725014"/>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pic>
            <p:nvPicPr>
              <p:cNvPr id="3181" name="Picture 3180" descr="C43 verkeersbord snelheidsbeperking 50km/u">
                <a:extLst>
                  <a:ext uri="{FF2B5EF4-FFF2-40B4-BE49-F238E27FC236}">
                    <a16:creationId xmlns:a16="http://schemas.microsoft.com/office/drawing/2014/main" id="{D4525A34-7D61-B2E5-F9B9-E8DBB68CDE04}"/>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0" y="0"/>
                <a:ext cx="931545" cy="930910"/>
              </a:xfrm>
              <a:prstGeom prst="rect">
                <a:avLst/>
              </a:prstGeom>
              <a:noFill/>
              <a:ln>
                <a:noFill/>
              </a:ln>
              <a:extLst>
                <a:ext uri="{53640926-AAD7-44D8-BBD7-CCE9431645EC}">
                  <a14:shadowObscured xmlns:a14="http://schemas.microsoft.com/office/drawing/2010/main"/>
                </a:ext>
              </a:extLst>
            </p:spPr>
          </p:pic>
        </p:grpSp>
        <p:grpSp>
          <p:nvGrpSpPr>
            <p:cNvPr id="3182" name="Group 3181">
              <a:extLst>
                <a:ext uri="{FF2B5EF4-FFF2-40B4-BE49-F238E27FC236}">
                  <a16:creationId xmlns:a16="http://schemas.microsoft.com/office/drawing/2014/main" id="{8612B7F4-EEA1-5B64-850A-96CB7B05997B}"/>
                </a:ext>
              </a:extLst>
            </p:cNvPr>
            <p:cNvGrpSpPr/>
            <p:nvPr/>
          </p:nvGrpSpPr>
          <p:grpSpPr>
            <a:xfrm>
              <a:off x="4580035" y="3108501"/>
              <a:ext cx="344169" cy="318452"/>
              <a:chOff x="0" y="0"/>
              <a:chExt cx="931545" cy="930910"/>
            </a:xfrm>
          </p:grpSpPr>
          <p:sp>
            <p:nvSpPr>
              <p:cNvPr id="3183" name="Oval 3182">
                <a:extLst>
                  <a:ext uri="{FF2B5EF4-FFF2-40B4-BE49-F238E27FC236}">
                    <a16:creationId xmlns:a16="http://schemas.microsoft.com/office/drawing/2014/main" id="{8EE71BEE-AA70-A634-C6B4-87AA8A9C634D}"/>
                  </a:ext>
                </a:extLst>
              </p:cNvPr>
              <p:cNvSpPr/>
              <p:nvPr/>
            </p:nvSpPr>
            <p:spPr>
              <a:xfrm>
                <a:off x="77638" y="94891"/>
                <a:ext cx="747876" cy="725014"/>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pic>
            <p:nvPicPr>
              <p:cNvPr id="3184" name="Picture 3183" descr="C43 verkeersbord snelheidsbeperking 50km/u">
                <a:extLst>
                  <a:ext uri="{FF2B5EF4-FFF2-40B4-BE49-F238E27FC236}">
                    <a16:creationId xmlns:a16="http://schemas.microsoft.com/office/drawing/2014/main" id="{65377B8C-5E35-06B7-B07C-F2C7EFC3C56A}"/>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0" y="0"/>
                <a:ext cx="931545" cy="930910"/>
              </a:xfrm>
              <a:prstGeom prst="rect">
                <a:avLst/>
              </a:prstGeom>
              <a:noFill/>
              <a:ln>
                <a:noFill/>
              </a:ln>
              <a:extLst>
                <a:ext uri="{53640926-AAD7-44D8-BBD7-CCE9431645EC}">
                  <a14:shadowObscured xmlns:a14="http://schemas.microsoft.com/office/drawing/2010/main"/>
                </a:ext>
              </a:extLst>
            </p:spPr>
          </p:pic>
        </p:grpSp>
        <p:grpSp>
          <p:nvGrpSpPr>
            <p:cNvPr id="3185" name="Group 3184">
              <a:extLst>
                <a:ext uri="{FF2B5EF4-FFF2-40B4-BE49-F238E27FC236}">
                  <a16:creationId xmlns:a16="http://schemas.microsoft.com/office/drawing/2014/main" id="{7B4F4B73-3B8D-4263-B9BD-022E0D478933}"/>
                </a:ext>
              </a:extLst>
            </p:cNvPr>
            <p:cNvGrpSpPr/>
            <p:nvPr/>
          </p:nvGrpSpPr>
          <p:grpSpPr>
            <a:xfrm>
              <a:off x="9358487" y="3810635"/>
              <a:ext cx="344169" cy="318452"/>
              <a:chOff x="0" y="0"/>
              <a:chExt cx="931545" cy="930910"/>
            </a:xfrm>
          </p:grpSpPr>
          <p:sp>
            <p:nvSpPr>
              <p:cNvPr id="3186" name="Oval 3185">
                <a:extLst>
                  <a:ext uri="{FF2B5EF4-FFF2-40B4-BE49-F238E27FC236}">
                    <a16:creationId xmlns:a16="http://schemas.microsoft.com/office/drawing/2014/main" id="{BEE87C56-7833-C534-527A-F18770FA2692}"/>
                  </a:ext>
                </a:extLst>
              </p:cNvPr>
              <p:cNvSpPr/>
              <p:nvPr/>
            </p:nvSpPr>
            <p:spPr>
              <a:xfrm>
                <a:off x="77638" y="94891"/>
                <a:ext cx="747876" cy="725014"/>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pic>
            <p:nvPicPr>
              <p:cNvPr id="3187" name="Picture 3186" descr="C43 verkeersbord snelheidsbeperking 50km/u">
                <a:extLst>
                  <a:ext uri="{FF2B5EF4-FFF2-40B4-BE49-F238E27FC236}">
                    <a16:creationId xmlns:a16="http://schemas.microsoft.com/office/drawing/2014/main" id="{AE5AED74-14D2-5692-8F3A-F0D6D9FDBEDF}"/>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0" y="0"/>
                <a:ext cx="931545" cy="930910"/>
              </a:xfrm>
              <a:prstGeom prst="rect">
                <a:avLst/>
              </a:prstGeom>
              <a:noFill/>
              <a:ln>
                <a:noFill/>
              </a:ln>
              <a:extLst>
                <a:ext uri="{53640926-AAD7-44D8-BBD7-CCE9431645EC}">
                  <a14:shadowObscured xmlns:a14="http://schemas.microsoft.com/office/drawing/2010/main"/>
                </a:ext>
              </a:extLst>
            </p:spPr>
          </p:pic>
        </p:grpSp>
        <p:grpSp>
          <p:nvGrpSpPr>
            <p:cNvPr id="3188" name="Group 3187">
              <a:extLst>
                <a:ext uri="{FF2B5EF4-FFF2-40B4-BE49-F238E27FC236}">
                  <a16:creationId xmlns:a16="http://schemas.microsoft.com/office/drawing/2014/main" id="{482B7C29-6A64-41F2-6EDD-98F971609CF1}"/>
                </a:ext>
              </a:extLst>
            </p:cNvPr>
            <p:cNvGrpSpPr/>
            <p:nvPr/>
          </p:nvGrpSpPr>
          <p:grpSpPr>
            <a:xfrm>
              <a:off x="2218056" y="3155802"/>
              <a:ext cx="344169" cy="318452"/>
              <a:chOff x="0" y="0"/>
              <a:chExt cx="931545" cy="930910"/>
            </a:xfrm>
          </p:grpSpPr>
          <p:sp>
            <p:nvSpPr>
              <p:cNvPr id="3189" name="Oval 3188">
                <a:extLst>
                  <a:ext uri="{FF2B5EF4-FFF2-40B4-BE49-F238E27FC236}">
                    <a16:creationId xmlns:a16="http://schemas.microsoft.com/office/drawing/2014/main" id="{3DF1BE04-3C2E-54AA-6976-EAEAD88FF958}"/>
                  </a:ext>
                </a:extLst>
              </p:cNvPr>
              <p:cNvSpPr/>
              <p:nvPr/>
            </p:nvSpPr>
            <p:spPr>
              <a:xfrm>
                <a:off x="77638" y="94891"/>
                <a:ext cx="747876" cy="725014"/>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pic>
            <p:nvPicPr>
              <p:cNvPr id="3190" name="Picture 3189" descr="C43 verkeersbord snelheidsbeperking 50km/u">
                <a:extLst>
                  <a:ext uri="{FF2B5EF4-FFF2-40B4-BE49-F238E27FC236}">
                    <a16:creationId xmlns:a16="http://schemas.microsoft.com/office/drawing/2014/main" id="{D81AAF5C-5D61-13C5-0501-B86D24BEE193}"/>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0" y="0"/>
                <a:ext cx="931545" cy="930910"/>
              </a:xfrm>
              <a:prstGeom prst="rect">
                <a:avLst/>
              </a:prstGeom>
              <a:noFill/>
              <a:ln>
                <a:noFill/>
              </a:ln>
              <a:extLst>
                <a:ext uri="{53640926-AAD7-44D8-BBD7-CCE9431645EC}">
                  <a14:shadowObscured xmlns:a14="http://schemas.microsoft.com/office/drawing/2010/main"/>
                </a:ext>
              </a:extLst>
            </p:spPr>
          </p:pic>
        </p:grpSp>
        <p:grpSp>
          <p:nvGrpSpPr>
            <p:cNvPr id="3191" name="Group 3190">
              <a:extLst>
                <a:ext uri="{FF2B5EF4-FFF2-40B4-BE49-F238E27FC236}">
                  <a16:creationId xmlns:a16="http://schemas.microsoft.com/office/drawing/2014/main" id="{23A18D5B-79A0-5F23-F880-856DBD2ABD5B}"/>
                </a:ext>
              </a:extLst>
            </p:cNvPr>
            <p:cNvGrpSpPr/>
            <p:nvPr/>
          </p:nvGrpSpPr>
          <p:grpSpPr>
            <a:xfrm>
              <a:off x="3355919" y="2337197"/>
              <a:ext cx="344169" cy="318452"/>
              <a:chOff x="0" y="0"/>
              <a:chExt cx="931545" cy="930910"/>
            </a:xfrm>
          </p:grpSpPr>
          <p:sp>
            <p:nvSpPr>
              <p:cNvPr id="3192" name="Oval 3191">
                <a:extLst>
                  <a:ext uri="{FF2B5EF4-FFF2-40B4-BE49-F238E27FC236}">
                    <a16:creationId xmlns:a16="http://schemas.microsoft.com/office/drawing/2014/main" id="{B2DFF52B-C53F-B4C6-AC26-D4DE97D61A76}"/>
                  </a:ext>
                </a:extLst>
              </p:cNvPr>
              <p:cNvSpPr/>
              <p:nvPr/>
            </p:nvSpPr>
            <p:spPr>
              <a:xfrm>
                <a:off x="77638" y="94891"/>
                <a:ext cx="747876" cy="725014"/>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pic>
            <p:nvPicPr>
              <p:cNvPr id="3193" name="Picture 3192" descr="C43 verkeersbord snelheidsbeperking 50km/u">
                <a:extLst>
                  <a:ext uri="{FF2B5EF4-FFF2-40B4-BE49-F238E27FC236}">
                    <a16:creationId xmlns:a16="http://schemas.microsoft.com/office/drawing/2014/main" id="{2D863A4C-C138-9D8A-D4CD-0784EDA7A1EA}"/>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0" y="0"/>
                <a:ext cx="931545" cy="930910"/>
              </a:xfrm>
              <a:prstGeom prst="rect">
                <a:avLst/>
              </a:prstGeom>
              <a:noFill/>
              <a:ln>
                <a:noFill/>
              </a:ln>
              <a:extLst>
                <a:ext uri="{53640926-AAD7-44D8-BBD7-CCE9431645EC}">
                  <a14:shadowObscured xmlns:a14="http://schemas.microsoft.com/office/drawing/2010/main"/>
                </a:ext>
              </a:extLst>
            </p:spPr>
          </p:pic>
        </p:grpSp>
        <p:pic>
          <p:nvPicPr>
            <p:cNvPr id="3194" name="Picture 3193" descr="Verkeersbord C43 snelheidsbeperking 30km huren bij Huurland">
              <a:extLst>
                <a:ext uri="{FF2B5EF4-FFF2-40B4-BE49-F238E27FC236}">
                  <a16:creationId xmlns:a16="http://schemas.microsoft.com/office/drawing/2014/main" id="{869244D9-13D0-6094-814D-D8153FEE3C70}"/>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28365" y="3810635"/>
              <a:ext cx="344169" cy="344169"/>
            </a:xfrm>
            <a:prstGeom prst="rect">
              <a:avLst/>
            </a:prstGeom>
            <a:noFill/>
            <a:ln>
              <a:noFill/>
            </a:ln>
          </p:spPr>
        </p:pic>
      </p:grpSp>
      <p:pic>
        <p:nvPicPr>
          <p:cNvPr id="3199" name="Picture 3198" descr="A blue and white road sign with arrows&#10;&#10;Description automatically generated">
            <a:extLst>
              <a:ext uri="{FF2B5EF4-FFF2-40B4-BE49-F238E27FC236}">
                <a16:creationId xmlns:a16="http://schemas.microsoft.com/office/drawing/2014/main" id="{C6875C01-F9A5-C01B-16B7-F7835F9FC59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1575" b="1818"/>
          <a:stretch/>
        </p:blipFill>
        <p:spPr bwMode="auto">
          <a:xfrm>
            <a:off x="4688825" y="4015424"/>
            <a:ext cx="319842" cy="318451"/>
          </a:xfrm>
          <a:prstGeom prst="rect">
            <a:avLst/>
          </a:prstGeom>
          <a:ln>
            <a:noFill/>
          </a:ln>
          <a:extLst>
            <a:ext uri="{53640926-AAD7-44D8-BBD7-CCE9431645EC}">
              <a14:shadowObscured xmlns:a14="http://schemas.microsoft.com/office/drawing/2010/main"/>
            </a:ext>
          </a:extLst>
        </p:spPr>
      </p:pic>
      <p:pic>
        <p:nvPicPr>
          <p:cNvPr id="3201" name="Picture 3200" descr="A blue and white road sign with arrows&#10;&#10;Description automatically generated">
            <a:extLst>
              <a:ext uri="{FF2B5EF4-FFF2-40B4-BE49-F238E27FC236}">
                <a16:creationId xmlns:a16="http://schemas.microsoft.com/office/drawing/2014/main" id="{44D67BA4-C202-F24E-DBF3-66BD44A3B9D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1575" b="1818"/>
          <a:stretch/>
        </p:blipFill>
        <p:spPr bwMode="auto">
          <a:xfrm>
            <a:off x="2173183" y="2794878"/>
            <a:ext cx="319842" cy="318451"/>
          </a:xfrm>
          <a:prstGeom prst="rect">
            <a:avLst/>
          </a:prstGeom>
          <a:ln>
            <a:noFill/>
          </a:ln>
          <a:extLst>
            <a:ext uri="{53640926-AAD7-44D8-BBD7-CCE9431645EC}">
              <a14:shadowObscured xmlns:a14="http://schemas.microsoft.com/office/drawing/2010/main"/>
            </a:ext>
          </a:extLst>
        </p:spPr>
      </p:pic>
      <p:pic>
        <p:nvPicPr>
          <p:cNvPr id="3202" name="Picture 3201" descr="A blue and white road sign with arrows&#10;&#10;Description automatically generated">
            <a:extLst>
              <a:ext uri="{FF2B5EF4-FFF2-40B4-BE49-F238E27FC236}">
                <a16:creationId xmlns:a16="http://schemas.microsoft.com/office/drawing/2014/main" id="{9D244EF7-7F7E-16A8-336C-51FED0371A8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1575" b="1818"/>
          <a:stretch/>
        </p:blipFill>
        <p:spPr bwMode="auto">
          <a:xfrm>
            <a:off x="9309933" y="3329382"/>
            <a:ext cx="319842" cy="318451"/>
          </a:xfrm>
          <a:prstGeom prst="rect">
            <a:avLst/>
          </a:prstGeom>
          <a:ln>
            <a:noFill/>
          </a:ln>
          <a:extLst>
            <a:ext uri="{53640926-AAD7-44D8-BBD7-CCE9431645EC}">
              <a14:shadowObscured xmlns:a14="http://schemas.microsoft.com/office/drawing/2010/main"/>
            </a:ext>
          </a:extLst>
        </p:spPr>
      </p:pic>
      <p:pic>
        <p:nvPicPr>
          <p:cNvPr id="3203" name="Picture 3202" descr="A blue and white road sign with arrows&#10;&#10;Description automatically generated">
            <a:extLst>
              <a:ext uri="{FF2B5EF4-FFF2-40B4-BE49-F238E27FC236}">
                <a16:creationId xmlns:a16="http://schemas.microsoft.com/office/drawing/2014/main" id="{D992FFCF-4854-6D1B-36AD-E0AB7A647CE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1575" b="1818"/>
          <a:stretch/>
        </p:blipFill>
        <p:spPr bwMode="auto">
          <a:xfrm rot="17452935">
            <a:off x="7020217" y="2963985"/>
            <a:ext cx="319842" cy="318451"/>
          </a:xfrm>
          <a:prstGeom prst="rect">
            <a:avLst/>
          </a:prstGeom>
          <a:ln>
            <a:noFill/>
          </a:ln>
          <a:extLst>
            <a:ext uri="{53640926-AAD7-44D8-BBD7-CCE9431645EC}">
              <a14:shadowObscured xmlns:a14="http://schemas.microsoft.com/office/drawing/2010/main"/>
            </a:ext>
          </a:extLst>
        </p:spPr>
      </p:pic>
      <p:pic>
        <p:nvPicPr>
          <p:cNvPr id="3204" name="Picture 3203" descr="A blue and white road sign with arrows&#10;&#10;Description automatically generated">
            <a:extLst>
              <a:ext uri="{FF2B5EF4-FFF2-40B4-BE49-F238E27FC236}">
                <a16:creationId xmlns:a16="http://schemas.microsoft.com/office/drawing/2014/main" id="{9CB92E72-5DC8-3C73-B135-86A25641A28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1575" b="1818"/>
          <a:stretch/>
        </p:blipFill>
        <p:spPr bwMode="auto">
          <a:xfrm rot="16200000">
            <a:off x="3792291" y="2298529"/>
            <a:ext cx="319842" cy="318451"/>
          </a:xfrm>
          <a:prstGeom prst="rect">
            <a:avLst/>
          </a:prstGeom>
          <a:ln>
            <a:noFill/>
          </a:ln>
          <a:extLst>
            <a:ext uri="{53640926-AAD7-44D8-BBD7-CCE9431645EC}">
              <a14:shadowObscured xmlns:a14="http://schemas.microsoft.com/office/drawing/2010/main"/>
            </a:ext>
          </a:extLst>
        </p:spPr>
      </p:pic>
      <p:pic>
        <p:nvPicPr>
          <p:cNvPr id="3205" name="Picture 3204" descr="A blue and white road sign with arrows&#10;&#10;Description automatically generated">
            <a:extLst>
              <a:ext uri="{FF2B5EF4-FFF2-40B4-BE49-F238E27FC236}">
                <a16:creationId xmlns:a16="http://schemas.microsoft.com/office/drawing/2014/main" id="{3B6DA8A5-8E1B-4EC4-44A6-D6AE8286AFD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1575" b="1818"/>
          <a:stretch/>
        </p:blipFill>
        <p:spPr bwMode="auto">
          <a:xfrm rot="16200000">
            <a:off x="4049907" y="3765074"/>
            <a:ext cx="319842" cy="318451"/>
          </a:xfrm>
          <a:prstGeom prst="rect">
            <a:avLst/>
          </a:prstGeom>
          <a:ln>
            <a:noFill/>
          </a:ln>
          <a:extLst>
            <a:ext uri="{53640926-AAD7-44D8-BBD7-CCE9431645EC}">
              <a14:shadowObscured xmlns:a14="http://schemas.microsoft.com/office/drawing/2010/main"/>
            </a:ext>
          </a:extLst>
        </p:spPr>
      </p:pic>
      <p:pic>
        <p:nvPicPr>
          <p:cNvPr id="3206" name="Picture 3205" descr="Verkeerslicht Svg Verkeerslicht Cricut gesneden bestand Verkeerslicht Png Verkeerslicht Vector afbeelding 1">
            <a:extLst>
              <a:ext uri="{FF2B5EF4-FFF2-40B4-BE49-F238E27FC236}">
                <a16:creationId xmlns:a16="http://schemas.microsoft.com/office/drawing/2014/main" id="{510872D6-9B2D-AB84-B10A-D00DF62383C7}"/>
              </a:ext>
            </a:extLst>
          </p:cNvPr>
          <p:cNvPicPr>
            <a:picLocks noChangeAspect="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l="36019" t="15721" r="37453" b="17667"/>
          <a:stretch/>
        </p:blipFill>
        <p:spPr bwMode="auto">
          <a:xfrm>
            <a:off x="4828648" y="2125942"/>
            <a:ext cx="217537" cy="442423"/>
          </a:xfrm>
          <a:prstGeom prst="rect">
            <a:avLst/>
          </a:prstGeom>
          <a:noFill/>
          <a:ln>
            <a:noFill/>
          </a:ln>
          <a:extLst>
            <a:ext uri="{53640926-AAD7-44D8-BBD7-CCE9431645EC}">
              <a14:shadowObscured xmlns:a14="http://schemas.microsoft.com/office/drawing/2010/main"/>
            </a:ext>
          </a:extLst>
        </p:spPr>
      </p:pic>
      <p:pic>
        <p:nvPicPr>
          <p:cNvPr id="3207" name="Picture 3206" descr="Verkeerslicht Svg Verkeerslicht Cricut gesneden bestand Verkeerslicht Png Verkeerslicht Vector afbeelding 1">
            <a:extLst>
              <a:ext uri="{FF2B5EF4-FFF2-40B4-BE49-F238E27FC236}">
                <a16:creationId xmlns:a16="http://schemas.microsoft.com/office/drawing/2014/main" id="{9EECE703-B6E8-06DF-213A-65E0D3EC2484}"/>
              </a:ext>
            </a:extLst>
          </p:cNvPr>
          <p:cNvPicPr>
            <a:picLocks noChangeAspect="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l="36019" t="15721" r="37453" b="17667"/>
          <a:stretch/>
        </p:blipFill>
        <p:spPr bwMode="auto">
          <a:xfrm>
            <a:off x="5779641" y="1750451"/>
            <a:ext cx="217537" cy="442423"/>
          </a:xfrm>
          <a:prstGeom prst="rect">
            <a:avLst/>
          </a:prstGeom>
          <a:noFill/>
          <a:ln>
            <a:noFill/>
          </a:ln>
          <a:extLst>
            <a:ext uri="{53640926-AAD7-44D8-BBD7-CCE9431645EC}">
              <a14:shadowObscured xmlns:a14="http://schemas.microsoft.com/office/drawing/2010/main"/>
            </a:ext>
          </a:extLst>
        </p:spPr>
      </p:pic>
      <p:pic>
        <p:nvPicPr>
          <p:cNvPr id="3208" name="Picture 3207" descr="Verkeerslicht Svg Verkeerslicht Cricut gesneden bestand Verkeerslicht Png Verkeerslicht Vector afbeelding 1">
            <a:extLst>
              <a:ext uri="{FF2B5EF4-FFF2-40B4-BE49-F238E27FC236}">
                <a16:creationId xmlns:a16="http://schemas.microsoft.com/office/drawing/2014/main" id="{2D33B158-A15E-1A4E-6B37-251F2446DBDB}"/>
              </a:ext>
            </a:extLst>
          </p:cNvPr>
          <p:cNvPicPr>
            <a:picLocks noChangeAspect="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l="36019" t="15721" r="37453" b="17667"/>
          <a:stretch/>
        </p:blipFill>
        <p:spPr bwMode="auto">
          <a:xfrm>
            <a:off x="6436004" y="1884817"/>
            <a:ext cx="217537" cy="442423"/>
          </a:xfrm>
          <a:prstGeom prst="rect">
            <a:avLst/>
          </a:prstGeom>
          <a:noFill/>
          <a:ln>
            <a:noFill/>
          </a:ln>
          <a:extLst>
            <a:ext uri="{53640926-AAD7-44D8-BBD7-CCE9431645EC}">
              <a14:shadowObscured xmlns:a14="http://schemas.microsoft.com/office/drawing/2010/main"/>
            </a:ext>
          </a:extLst>
        </p:spPr>
      </p:pic>
      <p:sp>
        <p:nvSpPr>
          <p:cNvPr id="5" name="Rectangle 4">
            <a:extLst>
              <a:ext uri="{FF2B5EF4-FFF2-40B4-BE49-F238E27FC236}">
                <a16:creationId xmlns:a16="http://schemas.microsoft.com/office/drawing/2014/main" id="{E8F892EC-0322-3CDB-DC01-309722584F57}"/>
              </a:ext>
            </a:extLst>
          </p:cNvPr>
          <p:cNvSpPr/>
          <p:nvPr/>
        </p:nvSpPr>
        <p:spPr>
          <a:xfrm>
            <a:off x="8794390" y="5556714"/>
            <a:ext cx="1755500" cy="376701"/>
          </a:xfrm>
          <a:prstGeom prst="rect">
            <a:avLst/>
          </a:prstGeom>
          <a:solidFill>
            <a:schemeClr val="bg1"/>
          </a:solidFill>
          <a:effectLst>
            <a:outerShdw dist="889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7" name="Rectangle 6">
            <a:extLst>
              <a:ext uri="{FF2B5EF4-FFF2-40B4-BE49-F238E27FC236}">
                <a16:creationId xmlns:a16="http://schemas.microsoft.com/office/drawing/2014/main" id="{4EC69C0D-8629-86F2-5A13-B569B302ED16}"/>
              </a:ext>
            </a:extLst>
          </p:cNvPr>
          <p:cNvSpPr/>
          <p:nvPr/>
        </p:nvSpPr>
        <p:spPr>
          <a:xfrm>
            <a:off x="4004705" y="5071598"/>
            <a:ext cx="1755500" cy="376701"/>
          </a:xfrm>
          <a:prstGeom prst="rect">
            <a:avLst/>
          </a:prstGeom>
          <a:solidFill>
            <a:schemeClr val="bg1"/>
          </a:solidFill>
          <a:effectLst>
            <a:outerShdw dist="889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8" name="Rectangle 7">
            <a:extLst>
              <a:ext uri="{FF2B5EF4-FFF2-40B4-BE49-F238E27FC236}">
                <a16:creationId xmlns:a16="http://schemas.microsoft.com/office/drawing/2014/main" id="{851DD900-DCFB-B31F-BF7A-6DDDC7976601}"/>
              </a:ext>
            </a:extLst>
          </p:cNvPr>
          <p:cNvSpPr/>
          <p:nvPr/>
        </p:nvSpPr>
        <p:spPr>
          <a:xfrm>
            <a:off x="1512390" y="4906947"/>
            <a:ext cx="1755500" cy="376701"/>
          </a:xfrm>
          <a:prstGeom prst="rect">
            <a:avLst/>
          </a:prstGeom>
          <a:solidFill>
            <a:schemeClr val="bg1"/>
          </a:solidFill>
          <a:effectLst>
            <a:outerShdw dist="889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4" name="TextBox 3">
            <a:extLst>
              <a:ext uri="{FF2B5EF4-FFF2-40B4-BE49-F238E27FC236}">
                <a16:creationId xmlns:a16="http://schemas.microsoft.com/office/drawing/2014/main" id="{BA78104E-BA3D-07E3-5EA9-A55799D33699}"/>
              </a:ext>
            </a:extLst>
          </p:cNvPr>
          <p:cNvSpPr txBox="1"/>
          <p:nvPr/>
        </p:nvSpPr>
        <p:spPr>
          <a:xfrm>
            <a:off x="8851540" y="5579151"/>
            <a:ext cx="1877419" cy="369332"/>
          </a:xfrm>
          <a:prstGeom prst="rect">
            <a:avLst/>
          </a:prstGeom>
        </p:spPr>
        <p:txBody>
          <a:bodyPr wrap="square" rtlCol="0">
            <a:spAutoFit/>
          </a:bodyPr>
          <a:lstStyle/>
          <a:p>
            <a:r>
              <a:rPr lang="nl-BE" dirty="0">
                <a:solidFill>
                  <a:srgbClr val="2D4CE7"/>
                </a:solidFill>
                <a:latin typeface="Aptos Black" panose="020B0004020202020204" pitchFamily="34" charset="0"/>
              </a:rPr>
              <a:t>Gate CHARLIE</a:t>
            </a:r>
          </a:p>
        </p:txBody>
      </p:sp>
      <p:sp>
        <p:nvSpPr>
          <p:cNvPr id="3" name="TextBox 2">
            <a:extLst>
              <a:ext uri="{FF2B5EF4-FFF2-40B4-BE49-F238E27FC236}">
                <a16:creationId xmlns:a16="http://schemas.microsoft.com/office/drawing/2014/main" id="{457AFD32-73A8-BB49-65E2-DA29FAC998FA}"/>
              </a:ext>
            </a:extLst>
          </p:cNvPr>
          <p:cNvSpPr txBox="1"/>
          <p:nvPr/>
        </p:nvSpPr>
        <p:spPr>
          <a:xfrm>
            <a:off x="4158650" y="5083732"/>
            <a:ext cx="1877419" cy="369332"/>
          </a:xfrm>
          <a:prstGeom prst="rect">
            <a:avLst/>
          </a:prstGeom>
        </p:spPr>
        <p:txBody>
          <a:bodyPr wrap="square" rtlCol="0">
            <a:spAutoFit/>
          </a:bodyPr>
          <a:lstStyle/>
          <a:p>
            <a:r>
              <a:rPr lang="nl-BE" dirty="0">
                <a:solidFill>
                  <a:srgbClr val="2D4CE7"/>
                </a:solidFill>
                <a:latin typeface="Aptos Black" panose="020B0004020202020204" pitchFamily="34" charset="0"/>
              </a:rPr>
              <a:t>Gate BRAVO</a:t>
            </a:r>
          </a:p>
        </p:txBody>
      </p:sp>
      <p:sp>
        <p:nvSpPr>
          <p:cNvPr id="2" name="TextBox 1">
            <a:extLst>
              <a:ext uri="{FF2B5EF4-FFF2-40B4-BE49-F238E27FC236}">
                <a16:creationId xmlns:a16="http://schemas.microsoft.com/office/drawing/2014/main" id="{B524F7B5-1EC4-F404-17DA-0E2E8DAFB52F}"/>
              </a:ext>
            </a:extLst>
          </p:cNvPr>
          <p:cNvSpPr txBox="1"/>
          <p:nvPr/>
        </p:nvSpPr>
        <p:spPr>
          <a:xfrm>
            <a:off x="1665880" y="4918244"/>
            <a:ext cx="1877419" cy="369332"/>
          </a:xfrm>
          <a:prstGeom prst="rect">
            <a:avLst/>
          </a:prstGeom>
        </p:spPr>
        <p:txBody>
          <a:bodyPr wrap="square" rtlCol="0">
            <a:spAutoFit/>
          </a:bodyPr>
          <a:lstStyle/>
          <a:p>
            <a:r>
              <a:rPr lang="nl-BE" dirty="0">
                <a:solidFill>
                  <a:srgbClr val="2D4CE7"/>
                </a:solidFill>
                <a:latin typeface="Aptos Black" panose="020B0004020202020204" pitchFamily="34" charset="0"/>
              </a:rPr>
              <a:t>Gate ALPHA</a:t>
            </a:r>
          </a:p>
        </p:txBody>
      </p:sp>
      <p:sp>
        <p:nvSpPr>
          <p:cNvPr id="9" name="Arrow: Up 8">
            <a:extLst>
              <a:ext uri="{FF2B5EF4-FFF2-40B4-BE49-F238E27FC236}">
                <a16:creationId xmlns:a16="http://schemas.microsoft.com/office/drawing/2014/main" id="{C9E4BEAD-C86A-8D85-E60D-07D8B1187D8E}"/>
              </a:ext>
            </a:extLst>
          </p:cNvPr>
          <p:cNvSpPr/>
          <p:nvPr/>
        </p:nvSpPr>
        <p:spPr>
          <a:xfrm>
            <a:off x="2257646" y="4430554"/>
            <a:ext cx="344169" cy="376701"/>
          </a:xfrm>
          <a:prstGeom prst="up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 name="Arrow: Up 9">
            <a:extLst>
              <a:ext uri="{FF2B5EF4-FFF2-40B4-BE49-F238E27FC236}">
                <a16:creationId xmlns:a16="http://schemas.microsoft.com/office/drawing/2014/main" id="{8D5926C2-C9E5-9958-2EE1-54E960BBB977}"/>
              </a:ext>
            </a:extLst>
          </p:cNvPr>
          <p:cNvSpPr/>
          <p:nvPr/>
        </p:nvSpPr>
        <p:spPr>
          <a:xfrm>
            <a:off x="9477059" y="5063823"/>
            <a:ext cx="344169" cy="376701"/>
          </a:xfrm>
          <a:prstGeom prst="up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1" name="Arrow: Up 10">
            <a:extLst>
              <a:ext uri="{FF2B5EF4-FFF2-40B4-BE49-F238E27FC236}">
                <a16:creationId xmlns:a16="http://schemas.microsoft.com/office/drawing/2014/main" id="{AF7EB79B-97A2-F68D-FDF4-12AAAE2583F7}"/>
              </a:ext>
            </a:extLst>
          </p:cNvPr>
          <p:cNvSpPr/>
          <p:nvPr/>
        </p:nvSpPr>
        <p:spPr>
          <a:xfrm>
            <a:off x="4676661" y="4632742"/>
            <a:ext cx="344169" cy="376701"/>
          </a:xfrm>
          <a:prstGeom prst="up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6" name="TextBox 5">
            <a:extLst>
              <a:ext uri="{FF2B5EF4-FFF2-40B4-BE49-F238E27FC236}">
                <a16:creationId xmlns:a16="http://schemas.microsoft.com/office/drawing/2014/main" id="{F768CF80-404D-BE3D-4A63-814A779BEC6B}"/>
              </a:ext>
            </a:extLst>
          </p:cNvPr>
          <p:cNvSpPr txBox="1"/>
          <p:nvPr/>
        </p:nvSpPr>
        <p:spPr>
          <a:xfrm>
            <a:off x="4890912" y="2520147"/>
            <a:ext cx="5094515" cy="1815882"/>
          </a:xfrm>
          <a:prstGeom prst="rect">
            <a:avLst/>
          </a:prstGeom>
        </p:spPr>
        <p:txBody>
          <a:bodyPr wrap="square" rtlCol="0">
            <a:spAutoFit/>
          </a:bodyPr>
          <a:lstStyle/>
          <a:p>
            <a:r>
              <a:rPr lang="nl-BE" sz="2800" b="1" dirty="0">
                <a:solidFill>
                  <a:schemeClr val="bg1"/>
                </a:solidFill>
              </a:rPr>
              <a:t>Dump aarde op </a:t>
            </a:r>
            <a:br>
              <a:rPr lang="nl-BE" sz="2800" b="1" dirty="0">
                <a:solidFill>
                  <a:schemeClr val="bg1"/>
                </a:solidFill>
              </a:rPr>
            </a:br>
            <a:r>
              <a:rPr lang="nl-BE" sz="2800" b="1" dirty="0">
                <a:solidFill>
                  <a:schemeClr val="bg1"/>
                </a:solidFill>
              </a:rPr>
              <a:t>maisveld start </a:t>
            </a:r>
            <a:br>
              <a:rPr lang="nl-BE" sz="2800" b="1" dirty="0">
                <a:solidFill>
                  <a:schemeClr val="bg1"/>
                </a:solidFill>
              </a:rPr>
            </a:br>
            <a:r>
              <a:rPr lang="nl-BE" sz="2800" b="1" dirty="0">
                <a:solidFill>
                  <a:schemeClr val="bg1"/>
                </a:solidFill>
              </a:rPr>
              <a:t>rond midden </a:t>
            </a:r>
            <a:br>
              <a:rPr lang="nl-BE" sz="2800" b="1" dirty="0">
                <a:solidFill>
                  <a:schemeClr val="bg1"/>
                </a:solidFill>
              </a:rPr>
            </a:br>
            <a:r>
              <a:rPr lang="nl-BE" sz="2800" b="1" dirty="0">
                <a:solidFill>
                  <a:schemeClr val="bg1"/>
                </a:solidFill>
              </a:rPr>
              <a:t>April 25</a:t>
            </a:r>
          </a:p>
        </p:txBody>
      </p:sp>
    </p:spTree>
    <p:extLst>
      <p:ext uri="{BB962C8B-B14F-4D97-AF65-F5344CB8AC3E}">
        <p14:creationId xmlns:p14="http://schemas.microsoft.com/office/powerpoint/2010/main" val="3251363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0521 0.04514 L -0.00521 0.04514 C -0.0056 0.05232 -0.00508 0.05972 -0.00625 0.06667 C -0.0073 0.07292 -0.01016 0.07778 -0.01185 0.08334 C -0.01224 0.08496 -0.01198 0.08727 -0.01276 0.08843 C -0.01563 0.09283 -0.01914 0.09584 -0.02214 0.1 C -0.03086 0.11273 -0.02409 0.10834 -0.03151 0.11181 C -0.03334 0.11389 -0.03529 0.11621 -0.03711 0.11829 C -0.04753 0.13009 -0.04284 0.12338 -0.06433 0.125 C -0.06602 0.14607 -0.06667 0.14861 -0.06433 0.17847 C -0.06407 0.18125 -0.06237 0.18287 -0.06146 0.18519 C -0.06094 0.18843 -0.05899 0.19167 -0.05964 0.19514 C -0.05977 0.1956 -0.06146 0.20602 -0.06237 0.20509 C -0.06355 0.20417 -0.06237 0.2007 -0.06237 0.19838 L -0.11954 0.21019 L -0.1168 0.31667 L -0.1168 0.31667 " pathEditMode="relative" ptsTypes="AAAAAAAAAAAAAAAAA">
                                      <p:cBhvr>
                                        <p:cTn id="6" dur="9000" fill="hold"/>
                                        <p:tgtEl>
                                          <p:spTgt spid="3196"/>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3174"/>
                                        </p:tgtEl>
                                        <p:attrNameLst>
                                          <p:attrName>style.visibility</p:attrName>
                                        </p:attrNameLst>
                                      </p:cBhvr>
                                      <p:to>
                                        <p:strVal val="visible"/>
                                      </p:to>
                                    </p:set>
                                    <p:animEffect transition="in" filter="barn(inVertical)">
                                      <p:cBhvr>
                                        <p:cTn id="11" dur="4250"/>
                                        <p:tgtEl>
                                          <p:spTgt spid="3174"/>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nodeType="clickEffect">
                                  <p:stCondLst>
                                    <p:cond delay="0"/>
                                  </p:stCondLst>
                                  <p:childTnLst>
                                    <p:set>
                                      <p:cBhvr>
                                        <p:cTn id="15" dur="1" fill="hold">
                                          <p:stCondLst>
                                            <p:cond delay="0"/>
                                          </p:stCondLst>
                                        </p:cTn>
                                        <p:tgtEl>
                                          <p:spTgt spid="3178"/>
                                        </p:tgtEl>
                                        <p:attrNameLst>
                                          <p:attrName>style.visibility</p:attrName>
                                        </p:attrNameLst>
                                      </p:cBhvr>
                                      <p:to>
                                        <p:strVal val="visible"/>
                                      </p:to>
                                    </p:set>
                                    <p:animEffect transition="in" filter="barn(inVertical)">
                                      <p:cBhvr>
                                        <p:cTn id="16" dur="2000"/>
                                        <p:tgtEl>
                                          <p:spTgt spid="3178"/>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3197"/>
                                        </p:tgtEl>
                                        <p:attrNameLst>
                                          <p:attrName>style.visibility</p:attrName>
                                        </p:attrNameLst>
                                      </p:cBhvr>
                                      <p:to>
                                        <p:strVal val="visible"/>
                                      </p:to>
                                    </p:set>
                                    <p:animEffect transition="in" filter="barn(inVertical)">
                                      <p:cBhvr>
                                        <p:cTn id="21" dur="2000"/>
                                        <p:tgtEl>
                                          <p:spTgt spid="3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60ECA50-C0C7-D4CC-A5B6-01F25E4A9D35}"/>
              </a:ext>
            </a:extLst>
          </p:cNvPr>
          <p:cNvSpPr>
            <a:spLocks noGrp="1"/>
          </p:cNvSpPr>
          <p:nvPr>
            <p:ph type="body" sz="quarter" idx="13"/>
          </p:nvPr>
        </p:nvSpPr>
        <p:spPr/>
        <p:txBody>
          <a:bodyPr/>
          <a:lstStyle/>
          <a:p>
            <a:endParaRPr lang="nl-BE"/>
          </a:p>
        </p:txBody>
      </p:sp>
      <p:sp>
        <p:nvSpPr>
          <p:cNvPr id="3" name="Text Placeholder 2">
            <a:extLst>
              <a:ext uri="{FF2B5EF4-FFF2-40B4-BE49-F238E27FC236}">
                <a16:creationId xmlns:a16="http://schemas.microsoft.com/office/drawing/2014/main" id="{2F0CCC66-3B2D-3E3D-1B7A-C5B4F2275F83}"/>
              </a:ext>
            </a:extLst>
          </p:cNvPr>
          <p:cNvSpPr>
            <a:spLocks noGrp="1"/>
          </p:cNvSpPr>
          <p:nvPr>
            <p:ph type="body" sz="quarter" idx="27"/>
          </p:nvPr>
        </p:nvSpPr>
        <p:spPr/>
        <p:txBody>
          <a:bodyPr/>
          <a:lstStyle/>
          <a:p>
            <a:endParaRPr lang="nl-BE" dirty="0"/>
          </a:p>
        </p:txBody>
      </p:sp>
      <p:pic>
        <p:nvPicPr>
          <p:cNvPr id="5" name="Picture 4">
            <a:extLst>
              <a:ext uri="{FF2B5EF4-FFF2-40B4-BE49-F238E27FC236}">
                <a16:creationId xmlns:a16="http://schemas.microsoft.com/office/drawing/2014/main" id="{E2EFE5D3-A294-DF22-5974-1F66071D0B61}"/>
              </a:ext>
            </a:extLst>
          </p:cNvPr>
          <p:cNvPicPr>
            <a:picLocks noChangeAspect="1"/>
          </p:cNvPicPr>
          <p:nvPr/>
        </p:nvPicPr>
        <p:blipFill>
          <a:blip r:embed="rId2"/>
          <a:stretch>
            <a:fillRect/>
          </a:stretch>
        </p:blipFill>
        <p:spPr>
          <a:xfrm>
            <a:off x="0" y="620654"/>
            <a:ext cx="12192000" cy="5616691"/>
          </a:xfrm>
          <a:prstGeom prst="rect">
            <a:avLst/>
          </a:prstGeom>
        </p:spPr>
      </p:pic>
      <p:sp>
        <p:nvSpPr>
          <p:cNvPr id="6" name="Arrow: Right 5">
            <a:extLst>
              <a:ext uri="{FF2B5EF4-FFF2-40B4-BE49-F238E27FC236}">
                <a16:creationId xmlns:a16="http://schemas.microsoft.com/office/drawing/2014/main" id="{0A969C26-A5F0-A59F-0ED5-B8A47FCEFE70}"/>
              </a:ext>
            </a:extLst>
          </p:cNvPr>
          <p:cNvSpPr/>
          <p:nvPr/>
        </p:nvSpPr>
        <p:spPr>
          <a:xfrm>
            <a:off x="1805049" y="1870790"/>
            <a:ext cx="3669476" cy="98565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4" name="TextBox 3">
            <a:extLst>
              <a:ext uri="{FF2B5EF4-FFF2-40B4-BE49-F238E27FC236}">
                <a16:creationId xmlns:a16="http://schemas.microsoft.com/office/drawing/2014/main" id="{EEEFCD70-C875-A9C7-513C-FF301B239467}"/>
              </a:ext>
            </a:extLst>
          </p:cNvPr>
          <p:cNvSpPr txBox="1"/>
          <p:nvPr/>
        </p:nvSpPr>
        <p:spPr>
          <a:xfrm>
            <a:off x="1995054" y="2071228"/>
            <a:ext cx="3289465" cy="584775"/>
          </a:xfrm>
          <a:prstGeom prst="rect">
            <a:avLst/>
          </a:prstGeom>
        </p:spPr>
        <p:txBody>
          <a:bodyPr wrap="square" rtlCol="0">
            <a:spAutoFit/>
          </a:bodyPr>
          <a:lstStyle/>
          <a:p>
            <a:r>
              <a:rPr lang="nl-BE" sz="3200" b="1" dirty="0">
                <a:solidFill>
                  <a:schemeClr val="bg1"/>
                </a:solidFill>
              </a:rPr>
              <a:t>Geen eyecatcher </a:t>
            </a:r>
          </a:p>
        </p:txBody>
      </p:sp>
    </p:spTree>
    <p:extLst>
      <p:ext uri="{BB962C8B-B14F-4D97-AF65-F5344CB8AC3E}">
        <p14:creationId xmlns:p14="http://schemas.microsoft.com/office/powerpoint/2010/main" val="635694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grpId="0" nodeType="withEffect">
                                  <p:stCondLst>
                                    <p:cond delay="0"/>
                                  </p:stCondLst>
                                  <p:childTnLst>
                                    <p:animClr clrSpc="rgb" dir="cw">
                                      <p:cBhvr>
                                        <p:cTn id="6" dur="2000" fill="hold"/>
                                        <p:tgtEl>
                                          <p:spTgt spid="6"/>
                                        </p:tgtEl>
                                        <p:attrNameLst>
                                          <p:attrName>fillcolor</p:attrName>
                                        </p:attrNameLst>
                                      </p:cBhvr>
                                      <p:to>
                                        <a:schemeClr val="accent2"/>
                                      </p:to>
                                    </p:animClr>
                                    <p:set>
                                      <p:cBhvr>
                                        <p:cTn id="7" dur="2000" fill="hold"/>
                                        <p:tgtEl>
                                          <p:spTgt spid="6"/>
                                        </p:tgtEl>
                                        <p:attrNameLst>
                                          <p:attrName>fill.type</p:attrName>
                                        </p:attrNameLst>
                                      </p:cBhvr>
                                      <p:to>
                                        <p:strVal val="solid"/>
                                      </p:to>
                                    </p:set>
                                    <p:set>
                                      <p:cBhvr>
                                        <p:cTn id="8" dur="2000" fill="hold"/>
                                        <p:tgtEl>
                                          <p:spTgt spid="6"/>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79547EB-97DD-A7D4-7A64-E7876318DDCF}"/>
              </a:ext>
            </a:extLst>
          </p:cNvPr>
          <p:cNvSpPr>
            <a:spLocks noGrp="1"/>
          </p:cNvSpPr>
          <p:nvPr>
            <p:ph type="body" sz="quarter" idx="13"/>
          </p:nvPr>
        </p:nvSpPr>
        <p:spPr/>
        <p:txBody>
          <a:bodyPr/>
          <a:lstStyle/>
          <a:p>
            <a:r>
              <a:rPr lang="nl-BE" dirty="0"/>
              <a:t>Nota VCHOD werkpost- en functiefiches.</a:t>
            </a:r>
          </a:p>
        </p:txBody>
      </p:sp>
      <p:sp>
        <p:nvSpPr>
          <p:cNvPr id="3" name="Text Placeholder 2">
            <a:extLst>
              <a:ext uri="{FF2B5EF4-FFF2-40B4-BE49-F238E27FC236}">
                <a16:creationId xmlns:a16="http://schemas.microsoft.com/office/drawing/2014/main" id="{2B7747C3-A5CB-A2BB-402D-4D2690F6D0C5}"/>
              </a:ext>
            </a:extLst>
          </p:cNvPr>
          <p:cNvSpPr>
            <a:spLocks noGrp="1"/>
          </p:cNvSpPr>
          <p:nvPr>
            <p:ph type="body" sz="quarter" idx="27"/>
          </p:nvPr>
        </p:nvSpPr>
        <p:spPr>
          <a:xfrm>
            <a:off x="281009" y="1453715"/>
            <a:ext cx="11237400" cy="4089476"/>
          </a:xfrm>
        </p:spPr>
        <p:txBody>
          <a:bodyPr/>
          <a:lstStyle/>
          <a:p>
            <a:pPr algn="just">
              <a:tabLst>
                <a:tab pos="534988" algn="l"/>
              </a:tabLst>
            </a:pPr>
            <a:r>
              <a:rPr lang="nl-BE" dirty="0"/>
              <a:t>Ref: 	- Nota CHOD </a:t>
            </a:r>
            <a:r>
              <a:rPr lang="nl-BE" dirty="0" err="1"/>
              <a:t>Nr</a:t>
            </a:r>
            <a:r>
              <a:rPr lang="nl-BE" dirty="0"/>
              <a:t> 25-00078688 van 26 Jun 2025 – Functie- en werkpostfiches zijn de samenvatting van</a:t>
            </a:r>
            <a:br>
              <a:rPr lang="nl-BE" dirty="0"/>
            </a:br>
            <a:r>
              <a:rPr lang="nl-BE" dirty="0"/>
              <a:t> 	   individuele RA op het gebied van welzijn op het werk.</a:t>
            </a:r>
          </a:p>
          <a:p>
            <a:pPr>
              <a:tabLst>
                <a:tab pos="534988" algn="l"/>
              </a:tabLst>
            </a:pPr>
            <a:r>
              <a:rPr lang="nl-BE" dirty="0"/>
              <a:t>	- ACWB-GID-WRKPR-006 – Richtlijnen voor het opstellen van de werkpostfiche.</a:t>
            </a:r>
          </a:p>
          <a:p>
            <a:pPr>
              <a:tabLst>
                <a:tab pos="534988" algn="l"/>
              </a:tabLst>
            </a:pPr>
            <a:r>
              <a:rPr lang="nl-BE" dirty="0"/>
              <a:t>	- ACWB-GID-WRKPR-004 - Richtlijnen voor het opstellen van functiefiches.</a:t>
            </a:r>
          </a:p>
          <a:p>
            <a:endParaRPr lang="nl-BE" dirty="0"/>
          </a:p>
          <a:p>
            <a:pPr marL="285750" indent="-285750">
              <a:buFont typeface="Wingdings" panose="05000000000000000000" pitchFamily="2" charset="2"/>
              <a:buChar char="q"/>
            </a:pPr>
            <a:r>
              <a:rPr lang="nl-BE" dirty="0"/>
              <a:t>LDPBW 08: </a:t>
            </a:r>
          </a:p>
          <a:p>
            <a:pPr marL="539750" lvl="1">
              <a:buFont typeface="Wingdings" panose="05000000000000000000" pitchFamily="2" charset="2"/>
              <a:buChar char="§"/>
            </a:pPr>
            <a:r>
              <a:rPr lang="nl-BE" dirty="0"/>
              <a:t>geen zicht op de bestaande functie- en werkpostfiches.</a:t>
            </a:r>
          </a:p>
          <a:p>
            <a:pPr marL="539750" lvl="1">
              <a:buFont typeface="Wingdings" panose="05000000000000000000" pitchFamily="2" charset="2"/>
              <a:buChar char="§"/>
            </a:pPr>
            <a:r>
              <a:rPr lang="nl-BE" dirty="0"/>
              <a:t>Voorlopig geen lijst van de eventueel door  gemaakte RA van de werkpostfiches</a:t>
            </a:r>
          </a:p>
          <a:p>
            <a:pPr marL="1028700" lvl="1">
              <a:buFont typeface="Wingdings" panose="05000000000000000000" pitchFamily="2" charset="2"/>
              <a:buChar char="§"/>
            </a:pPr>
            <a:endParaRPr lang="nl-BE" dirty="0"/>
          </a:p>
          <a:p>
            <a:pPr marL="285750" lvl="1">
              <a:buFont typeface="Wingdings" panose="05000000000000000000" pitchFamily="2" charset="2"/>
              <a:buChar char="q"/>
            </a:pPr>
            <a:r>
              <a:rPr lang="nl-BE" dirty="0"/>
              <a:t>De LDPBW zal aan de hand van een vragenlijst een lijst opmaken van de huidige situatie.</a:t>
            </a:r>
          </a:p>
          <a:p>
            <a:pPr marL="0" lvl="1" indent="0">
              <a:buNone/>
            </a:pPr>
            <a:endParaRPr lang="nl-BE" dirty="0"/>
          </a:p>
          <a:p>
            <a:pPr marL="552450" lvl="1">
              <a:buFont typeface="Wingdings" panose="05000000000000000000" pitchFamily="2" charset="2"/>
              <a:buChar char="§"/>
            </a:pPr>
            <a:r>
              <a:rPr lang="nl-BE" dirty="0"/>
              <a:t>Lijst van de bestaande werkposten per eenheid.</a:t>
            </a:r>
          </a:p>
          <a:p>
            <a:pPr marL="552450" lvl="1">
              <a:buFont typeface="Wingdings" panose="05000000000000000000" pitchFamily="2" charset="2"/>
              <a:buChar char="§"/>
            </a:pPr>
            <a:r>
              <a:rPr lang="nl-BE" dirty="0"/>
              <a:t>welke WPF, FF zijn er voorhanden in de eenheden?</a:t>
            </a:r>
            <a:br>
              <a:rPr lang="nl-BE" dirty="0"/>
            </a:br>
            <a:r>
              <a:rPr lang="nl-BE" dirty="0"/>
              <a:t>werden deze opgemaakt op basis van een risicoanalyse?</a:t>
            </a:r>
          </a:p>
          <a:p>
            <a:pPr marL="552450" lvl="1">
              <a:buFont typeface="Wingdings" panose="05000000000000000000" pitchFamily="2" charset="2"/>
              <a:buChar char="§"/>
            </a:pPr>
            <a:r>
              <a:rPr lang="nl-BE" dirty="0"/>
              <a:t>Zijn de WPF gekoppeld aan de functiefiches</a:t>
            </a:r>
          </a:p>
          <a:p>
            <a:pPr marL="552450" lvl="1">
              <a:buFont typeface="Wingdings" panose="05000000000000000000" pitchFamily="2" charset="2"/>
              <a:buChar char="§"/>
            </a:pPr>
            <a:r>
              <a:rPr lang="nl-BE" dirty="0"/>
              <a:t>zijn deze correct ingevuld?</a:t>
            </a:r>
          </a:p>
          <a:p>
            <a:pPr marL="552450" lvl="1">
              <a:buFont typeface="Wingdings" panose="05000000000000000000" pitchFamily="2" charset="2"/>
              <a:buChar char="§"/>
            </a:pPr>
            <a:r>
              <a:rPr lang="nl-BE" dirty="0"/>
              <a:t>………………………………………….</a:t>
            </a:r>
          </a:p>
          <a:p>
            <a:pPr marL="552450" lvl="1">
              <a:buFont typeface="Wingdings" panose="05000000000000000000" pitchFamily="2" charset="2"/>
              <a:buChar char="§"/>
            </a:pPr>
            <a:r>
              <a:rPr lang="nl-BE" dirty="0"/>
              <a:t>…………………………………………… </a:t>
            </a:r>
          </a:p>
          <a:p>
            <a:pPr marL="285750" indent="-285750">
              <a:buFont typeface="Wingdings" panose="05000000000000000000" pitchFamily="2" charset="2"/>
              <a:buChar char="q"/>
            </a:pPr>
            <a:endParaRPr lang="nl-BE" dirty="0"/>
          </a:p>
        </p:txBody>
      </p:sp>
    </p:spTree>
    <p:extLst>
      <p:ext uri="{BB962C8B-B14F-4D97-AF65-F5344CB8AC3E}">
        <p14:creationId xmlns:p14="http://schemas.microsoft.com/office/powerpoint/2010/main" val="75662310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2673A-9AD6-ABD2-6E95-4A66C6BBC2B5}"/>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2A81F60-BD44-BB47-0F48-38F72B80E152}"/>
              </a:ext>
            </a:extLst>
          </p:cNvPr>
          <p:cNvSpPr>
            <a:spLocks noGrp="1"/>
          </p:cNvSpPr>
          <p:nvPr>
            <p:ph type="body" sz="quarter" idx="13"/>
          </p:nvPr>
        </p:nvSpPr>
        <p:spPr>
          <a:xfrm>
            <a:off x="281009" y="745829"/>
            <a:ext cx="11293675" cy="1323439"/>
          </a:xfrm>
        </p:spPr>
        <p:txBody>
          <a:bodyPr/>
          <a:lstStyle/>
          <a:p>
            <a:r>
              <a:rPr lang="nl-BE" dirty="0"/>
              <a:t>Inventarislijst van de producten met gevaarlijke eigenschappen.</a:t>
            </a:r>
          </a:p>
        </p:txBody>
      </p:sp>
      <p:sp>
        <p:nvSpPr>
          <p:cNvPr id="3" name="Text Placeholder 2">
            <a:extLst>
              <a:ext uri="{FF2B5EF4-FFF2-40B4-BE49-F238E27FC236}">
                <a16:creationId xmlns:a16="http://schemas.microsoft.com/office/drawing/2014/main" id="{CEF5EA80-DFCF-81EB-A6DC-7EB4C8C61484}"/>
              </a:ext>
            </a:extLst>
          </p:cNvPr>
          <p:cNvSpPr>
            <a:spLocks noGrp="1"/>
          </p:cNvSpPr>
          <p:nvPr>
            <p:ph type="body" sz="quarter" idx="27"/>
          </p:nvPr>
        </p:nvSpPr>
        <p:spPr>
          <a:xfrm>
            <a:off x="281009" y="2270701"/>
            <a:ext cx="11237400" cy="4089476"/>
          </a:xfrm>
        </p:spPr>
        <p:txBody>
          <a:bodyPr/>
          <a:lstStyle/>
          <a:p>
            <a:pPr marL="285750" indent="-285750">
              <a:buFont typeface="Wingdings" panose="05000000000000000000" pitchFamily="2" charset="2"/>
              <a:buChar char="q"/>
            </a:pPr>
            <a:r>
              <a:rPr lang="nl-BE" dirty="0"/>
              <a:t>Er wordt vanuit de IDPBW een onderzoek gedaan naar bepaalde gevaarlijke producten.</a:t>
            </a:r>
            <a:br>
              <a:rPr lang="nl-BE" dirty="0"/>
            </a:br>
            <a:r>
              <a:rPr lang="nl-BE" dirty="0"/>
              <a:t>Het gaat over de producten die de volgende stoffen bevatten:</a:t>
            </a:r>
          </a:p>
          <a:p>
            <a:pPr marL="555625" indent="-285750">
              <a:buFont typeface="Wingdings" panose="05000000000000000000" pitchFamily="2" charset="2"/>
              <a:buChar char="§"/>
            </a:pPr>
            <a:endParaRPr lang="nl-BE" dirty="0"/>
          </a:p>
          <a:p>
            <a:pPr marL="555625" indent="-285750">
              <a:buFont typeface="Wingdings" panose="05000000000000000000" pitchFamily="2" charset="2"/>
              <a:buChar char="§"/>
            </a:pPr>
            <a:r>
              <a:rPr lang="nl-BE" dirty="0"/>
              <a:t>Carcinogene producten (H350 en H351),</a:t>
            </a:r>
          </a:p>
          <a:p>
            <a:pPr marL="555625" indent="-285750">
              <a:buFont typeface="Wingdings" panose="05000000000000000000" pitchFamily="2" charset="2"/>
              <a:buChar char="§"/>
            </a:pPr>
            <a:r>
              <a:rPr lang="nl-BE" dirty="0"/>
              <a:t>Mutagene producten (H340 en H341),</a:t>
            </a:r>
          </a:p>
          <a:p>
            <a:pPr marL="555625" indent="-285750">
              <a:buFont typeface="Wingdings" panose="05000000000000000000" pitchFamily="2" charset="2"/>
              <a:buChar char="§"/>
            </a:pPr>
            <a:r>
              <a:rPr lang="nl-BE" dirty="0"/>
              <a:t>CMR (H360 en H362),</a:t>
            </a:r>
          </a:p>
          <a:p>
            <a:pPr marL="555625" indent="-285750">
              <a:buFont typeface="Wingdings" panose="05000000000000000000" pitchFamily="2" charset="2"/>
              <a:buChar char="§"/>
            </a:pPr>
            <a:r>
              <a:rPr lang="nl-BE" dirty="0"/>
              <a:t>Producten die de vruchtbaarheid of het ongeboren kind kunnen schaden (H361),</a:t>
            </a:r>
          </a:p>
          <a:p>
            <a:pPr marL="555625" indent="-285750">
              <a:buFont typeface="Wingdings" panose="05000000000000000000" pitchFamily="2" charset="2"/>
              <a:buChar char="§"/>
            </a:pPr>
            <a:r>
              <a:rPr lang="nl-BE" dirty="0"/>
              <a:t>SVHC,</a:t>
            </a:r>
          </a:p>
          <a:p>
            <a:pPr marL="555625" indent="-285750">
              <a:buFont typeface="Wingdings" panose="05000000000000000000" pitchFamily="2" charset="2"/>
              <a:buChar char="§"/>
            </a:pPr>
            <a:r>
              <a:rPr lang="nl-BE" dirty="0"/>
              <a:t>Producten die de stof </a:t>
            </a:r>
            <a:r>
              <a:rPr lang="nl-BE" dirty="0" err="1"/>
              <a:t>Diisocyanaat</a:t>
            </a:r>
            <a:r>
              <a:rPr lang="nl-BE" dirty="0"/>
              <a:t> bevatten (zie rubriek 1 en 3 van de SDS)</a:t>
            </a:r>
          </a:p>
          <a:p>
            <a:pPr marL="269875"/>
            <a:endParaRPr lang="nl-BE" dirty="0"/>
          </a:p>
          <a:p>
            <a:pPr marL="285750" indent="-285750">
              <a:buFont typeface="Wingdings" panose="05000000000000000000" pitchFamily="2" charset="2"/>
              <a:buChar char="q"/>
            </a:pPr>
            <a:r>
              <a:rPr lang="nl-BE" dirty="0"/>
              <a:t>De eenheden dienen een inventarislijst van de producten waarover de eenheid beschikt op te maken.</a:t>
            </a:r>
            <a:br>
              <a:rPr lang="nl-BE" dirty="0"/>
            </a:br>
            <a:r>
              <a:rPr lang="nl-BE" dirty="0"/>
              <a:t>(</a:t>
            </a:r>
            <a:r>
              <a:rPr lang="nl-BE" dirty="0">
                <a:hlinkClick r:id="rId2"/>
              </a:rPr>
              <a:t>Template nieuwe inventarislijst</a:t>
            </a:r>
            <a:r>
              <a:rPr lang="nl-BE" dirty="0"/>
              <a:t>) </a:t>
            </a:r>
          </a:p>
          <a:p>
            <a:pPr marL="285750" indent="-285750">
              <a:buFont typeface="Wingdings" panose="05000000000000000000" pitchFamily="2" charset="2"/>
              <a:buChar char="q"/>
            </a:pPr>
            <a:r>
              <a:rPr lang="nl-BE" dirty="0"/>
              <a:t>De LDPBW zal, indien nodig, hier ook een vragenlijst voor opstellen zodat men de huidige situatie kan zien. </a:t>
            </a:r>
          </a:p>
          <a:p>
            <a:pPr marL="285750" indent="-285750">
              <a:buFont typeface="Wingdings" panose="05000000000000000000" pitchFamily="2" charset="2"/>
              <a:buChar char="q"/>
            </a:pPr>
            <a:r>
              <a:rPr lang="nl-BE" b="1" u="sng" dirty="0"/>
              <a:t>Opmerking: Dit thema is zeer belangrijk daar zonder deze lijst en het beschikken over de recentste SDS nodig zijn voor de correcte opmaak van de werkpostfiches, functiefiches en de lijsten AMT</a:t>
            </a:r>
          </a:p>
          <a:p>
            <a:pPr marL="285750" indent="-285750">
              <a:buFont typeface="Wingdings" panose="05000000000000000000" pitchFamily="2" charset="2"/>
              <a:buChar char="q"/>
            </a:pPr>
            <a:endParaRPr lang="nl-BE" dirty="0"/>
          </a:p>
        </p:txBody>
      </p:sp>
    </p:spTree>
    <p:extLst>
      <p:ext uri="{BB962C8B-B14F-4D97-AF65-F5344CB8AC3E}">
        <p14:creationId xmlns:p14="http://schemas.microsoft.com/office/powerpoint/2010/main" val="408427316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DC84CB0-261A-7584-4690-3737FA998E4D}"/>
              </a:ext>
            </a:extLst>
          </p:cNvPr>
          <p:cNvSpPr>
            <a:spLocks noGrp="1"/>
          </p:cNvSpPr>
          <p:nvPr>
            <p:ph type="body" sz="quarter" idx="13"/>
          </p:nvPr>
        </p:nvSpPr>
        <p:spPr/>
        <p:txBody>
          <a:bodyPr/>
          <a:lstStyle/>
          <a:p>
            <a:r>
              <a:rPr lang="nl-BE" dirty="0"/>
              <a:t>Intern noodplan KKE.</a:t>
            </a:r>
          </a:p>
        </p:txBody>
      </p:sp>
      <p:sp>
        <p:nvSpPr>
          <p:cNvPr id="5" name="Text Placeholder 4">
            <a:extLst>
              <a:ext uri="{FF2B5EF4-FFF2-40B4-BE49-F238E27FC236}">
                <a16:creationId xmlns:a16="http://schemas.microsoft.com/office/drawing/2014/main" id="{ECE0BA97-AB14-3CBE-55E7-E695C5A06277}"/>
              </a:ext>
            </a:extLst>
          </p:cNvPr>
          <p:cNvSpPr>
            <a:spLocks noGrp="1"/>
          </p:cNvSpPr>
          <p:nvPr>
            <p:ph type="body" sz="quarter" idx="27"/>
          </p:nvPr>
        </p:nvSpPr>
        <p:spPr/>
        <p:txBody>
          <a:bodyPr/>
          <a:lstStyle/>
          <a:p>
            <a:r>
              <a:rPr lang="nl-BE" sz="2400" dirty="0"/>
              <a:t>Zie presentatie BOC-2025-03_Trim 25-02_02</a:t>
            </a:r>
          </a:p>
        </p:txBody>
      </p:sp>
    </p:spTree>
    <p:extLst>
      <p:ext uri="{BB962C8B-B14F-4D97-AF65-F5344CB8AC3E}">
        <p14:creationId xmlns:p14="http://schemas.microsoft.com/office/powerpoint/2010/main" val="294577929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352162" y="5092589"/>
            <a:ext cx="11947788" cy="1938992"/>
          </a:xfrm>
        </p:spPr>
        <p:txBody>
          <a:bodyPr/>
          <a:lstStyle/>
          <a:p>
            <a:r>
              <a:rPr lang="nl-BE" dirty="0"/>
              <a:t>Gemelde ongevallen &amp; incidenten.</a:t>
            </a:r>
            <a:br>
              <a:rPr lang="nl-BE" dirty="0"/>
            </a:br>
            <a:r>
              <a:rPr lang="nl-BE" dirty="0"/>
              <a:t>2</a:t>
            </a:r>
            <a:r>
              <a:rPr lang="nl-BE" baseline="30000" dirty="0"/>
              <a:t>de</a:t>
            </a:r>
            <a:r>
              <a:rPr lang="nl-BE" dirty="0"/>
              <a:t> Trim 2025.</a:t>
            </a:r>
          </a:p>
        </p:txBody>
      </p:sp>
    </p:spTree>
    <p:extLst>
      <p:ext uri="{BB962C8B-B14F-4D97-AF65-F5344CB8AC3E}">
        <p14:creationId xmlns:p14="http://schemas.microsoft.com/office/powerpoint/2010/main" val="291782227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673" y="1905506"/>
            <a:ext cx="7906327" cy="923330"/>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3" name="Rectangle 2"/>
          <p:cNvSpPr/>
          <p:nvPr/>
        </p:nvSpPr>
        <p:spPr>
          <a:xfrm>
            <a:off x="1" y="426720"/>
            <a:ext cx="10034016" cy="954107"/>
          </a:xfrm>
          <a:prstGeom prst="rect">
            <a:avLst/>
          </a:prstGeom>
        </p:spPr>
        <p:txBody>
          <a:bodyPr wrap="square">
            <a:spAutoFit/>
          </a:bodyPr>
          <a:lstStyle/>
          <a:p>
            <a:pPr algn="ctr"/>
            <a:r>
              <a:rPr lang="en-US" sz="2800" b="1" dirty="0" err="1">
                <a:latin typeface="Amasis MT Pro Black" panose="02040A04050005020304" pitchFamily="18" charset="0"/>
              </a:rPr>
              <a:t>Gemelde</a:t>
            </a:r>
            <a:r>
              <a:rPr lang="en-US" sz="2800" b="1" dirty="0">
                <a:latin typeface="Amasis MT Pro Black" panose="02040A04050005020304" pitchFamily="18" charset="0"/>
              </a:rPr>
              <a:t> </a:t>
            </a:r>
            <a:r>
              <a:rPr lang="en-US" sz="2800" b="1" dirty="0" err="1">
                <a:latin typeface="Amasis MT Pro Black" panose="02040A04050005020304" pitchFamily="18" charset="0"/>
              </a:rPr>
              <a:t>incidenten</a:t>
            </a:r>
            <a:r>
              <a:rPr lang="en-US" sz="2800" b="1" dirty="0">
                <a:latin typeface="Amasis MT Pro Black" panose="02040A04050005020304" pitchFamily="18" charset="0"/>
              </a:rPr>
              <a:t> &amp; </a:t>
            </a:r>
            <a:r>
              <a:rPr lang="en-US" sz="2800" b="1" dirty="0" err="1">
                <a:latin typeface="Amasis MT Pro Black" panose="02040A04050005020304" pitchFamily="18" charset="0"/>
              </a:rPr>
              <a:t>Ongevallen</a:t>
            </a:r>
            <a:br>
              <a:rPr lang="en-US" sz="2800" b="1" dirty="0">
                <a:latin typeface="Amasis MT Pro Black" panose="02040A04050005020304" pitchFamily="18" charset="0"/>
              </a:rPr>
            </a:br>
            <a:r>
              <a:rPr lang="en-US" sz="2800" b="1" dirty="0" err="1">
                <a:latin typeface="Amasis MT Pro Black" panose="02040A04050005020304" pitchFamily="18" charset="0"/>
              </a:rPr>
              <a:t>betreffende</a:t>
            </a:r>
            <a:r>
              <a:rPr lang="en-US" sz="2800" b="1" dirty="0">
                <a:latin typeface="Amasis MT Pro Black" panose="02040A04050005020304" pitchFamily="18" charset="0"/>
              </a:rPr>
              <a:t> het 2</a:t>
            </a:r>
            <a:r>
              <a:rPr lang="en-US" sz="2800" b="1" baseline="30000" dirty="0">
                <a:latin typeface="Amasis MT Pro Black" panose="02040A04050005020304" pitchFamily="18" charset="0"/>
              </a:rPr>
              <a:t>de</a:t>
            </a:r>
            <a:r>
              <a:rPr lang="en-US" sz="2800" b="1" dirty="0">
                <a:latin typeface="Amasis MT Pro Black" panose="02040A04050005020304" pitchFamily="18" charset="0"/>
              </a:rPr>
              <a:t> trimester 2025.</a:t>
            </a:r>
          </a:p>
        </p:txBody>
      </p:sp>
      <p:sp>
        <p:nvSpPr>
          <p:cNvPr id="4" name="Rectangle 3"/>
          <p:cNvSpPr/>
          <p:nvPr/>
        </p:nvSpPr>
        <p:spPr>
          <a:xfrm>
            <a:off x="1611312" y="1257717"/>
            <a:ext cx="9634620" cy="5293757"/>
          </a:xfrm>
          <a:prstGeom prst="rect">
            <a:avLst/>
          </a:prstGeom>
        </p:spPr>
        <p:txBody>
          <a:bodyPr wrap="square">
            <a:spAutoFit/>
          </a:bodyPr>
          <a:lstStyle/>
          <a:p>
            <a:endParaRPr lang="nl-BE" dirty="0"/>
          </a:p>
          <a:p>
            <a:pPr marL="720725" lvl="1" indent="-263525">
              <a:buFont typeface="Arial" panose="020B0604020202020204" pitchFamily="34" charset="0"/>
              <a:buChar char="•"/>
              <a:tabLst>
                <a:tab pos="8697913" algn="l"/>
              </a:tabLst>
            </a:pPr>
            <a:r>
              <a:rPr lang="nl-BE" sz="3200" dirty="0"/>
              <a:t>Zeer ernstig arbeidsongeval: 	</a:t>
            </a:r>
            <a:r>
              <a:rPr lang="nl-BE" sz="3200" b="1" dirty="0"/>
              <a:t>0</a:t>
            </a:r>
          </a:p>
          <a:p>
            <a:pPr marL="720725" lvl="1" indent="-263525">
              <a:buFont typeface="Arial" panose="020B0604020202020204" pitchFamily="34" charset="0"/>
              <a:buChar char="•"/>
              <a:tabLst>
                <a:tab pos="8697913" algn="l"/>
              </a:tabLst>
            </a:pPr>
            <a:r>
              <a:rPr lang="nl-BE" sz="3200" dirty="0"/>
              <a:t>Ernstig arbeidsongeval: 	</a:t>
            </a:r>
            <a:r>
              <a:rPr lang="nl-BE" sz="3200" b="1" dirty="0"/>
              <a:t>0</a:t>
            </a:r>
          </a:p>
          <a:p>
            <a:pPr marL="720725" lvl="1" indent="-263525">
              <a:buFont typeface="Arial" panose="020B0604020202020204" pitchFamily="34" charset="0"/>
              <a:buChar char="•"/>
              <a:tabLst>
                <a:tab pos="8697913" algn="l"/>
              </a:tabLst>
            </a:pPr>
            <a:r>
              <a:rPr lang="nl-BE" sz="3200" b="1" dirty="0">
                <a:solidFill>
                  <a:srgbClr val="142DAC"/>
                </a:solidFill>
              </a:rPr>
              <a:t>Arbeidsongevallen 	5</a:t>
            </a:r>
          </a:p>
          <a:p>
            <a:pPr marL="720725" lvl="1" indent="-263525">
              <a:buFont typeface="Arial" panose="020B0604020202020204" pitchFamily="34" charset="0"/>
              <a:buChar char="•"/>
              <a:tabLst>
                <a:tab pos="8697913" algn="l"/>
              </a:tabLst>
            </a:pPr>
            <a:r>
              <a:rPr lang="nl-BE" sz="3200" b="1" dirty="0">
                <a:solidFill>
                  <a:srgbClr val="142DAC"/>
                </a:solidFill>
              </a:rPr>
              <a:t>Waarvan met  meer als 1 dag AGR:	2</a:t>
            </a:r>
          </a:p>
          <a:p>
            <a:pPr marL="720725" lvl="1" indent="-263525">
              <a:buFont typeface="Arial" panose="020B0604020202020204" pitchFamily="34" charset="0"/>
              <a:buChar char="•"/>
              <a:tabLst>
                <a:tab pos="8697913" algn="l"/>
              </a:tabLst>
            </a:pPr>
            <a:r>
              <a:rPr lang="nl-BE" sz="3200" b="1" dirty="0">
                <a:solidFill>
                  <a:srgbClr val="142DAC"/>
                </a:solidFill>
              </a:rPr>
              <a:t>Arbeidswegongevallen: 	4</a:t>
            </a:r>
          </a:p>
          <a:p>
            <a:pPr marL="720725" lvl="1" indent="-263525">
              <a:buFont typeface="Arial" panose="020B0604020202020204" pitchFamily="34" charset="0"/>
              <a:buChar char="•"/>
              <a:tabLst>
                <a:tab pos="8697913" algn="l"/>
              </a:tabLst>
            </a:pPr>
            <a:r>
              <a:rPr lang="nl-BE" sz="3200" dirty="0"/>
              <a:t>Schadeongeval: 	</a:t>
            </a:r>
            <a:r>
              <a:rPr lang="nl-BE" sz="3200" b="1" dirty="0"/>
              <a:t>0</a:t>
            </a:r>
          </a:p>
          <a:p>
            <a:pPr marL="720725" lvl="1" indent="-263525">
              <a:buFont typeface="Arial" panose="020B0604020202020204" pitchFamily="34" charset="0"/>
              <a:buChar char="•"/>
              <a:tabLst>
                <a:tab pos="8697913" algn="l"/>
              </a:tabLst>
            </a:pPr>
            <a:r>
              <a:rPr lang="nl-BE" sz="3200" dirty="0"/>
              <a:t>Verkeersongeval: 	</a:t>
            </a:r>
            <a:r>
              <a:rPr lang="nl-BE" sz="3200" b="1" dirty="0"/>
              <a:t>0</a:t>
            </a:r>
          </a:p>
          <a:p>
            <a:pPr marL="720725" lvl="1" indent="-263525">
              <a:buFont typeface="Arial" panose="020B0604020202020204" pitchFamily="34" charset="0"/>
              <a:buChar char="•"/>
              <a:tabLst>
                <a:tab pos="8697913" algn="l"/>
              </a:tabLst>
            </a:pPr>
            <a:r>
              <a:rPr lang="nl-BE" sz="3200" b="1" dirty="0">
                <a:solidFill>
                  <a:srgbClr val="142DAC"/>
                </a:solidFill>
              </a:rPr>
              <a:t>Onwel worden	1</a:t>
            </a:r>
          </a:p>
          <a:p>
            <a:pPr lvl="1">
              <a:buFont typeface="Arial" panose="020B0604020202020204" pitchFamily="34" charset="0"/>
              <a:buChar char="•"/>
              <a:tabLst>
                <a:tab pos="8697913" algn="l"/>
              </a:tabLst>
            </a:pPr>
            <a:endParaRPr lang="nl-BE" sz="3200" dirty="0"/>
          </a:p>
          <a:p>
            <a:pPr marL="720725" lvl="1" indent="-263525">
              <a:buFont typeface="Arial" panose="020B0604020202020204" pitchFamily="34" charset="0"/>
              <a:buChar char="•"/>
              <a:tabLst>
                <a:tab pos="8880475" algn="r"/>
              </a:tabLst>
            </a:pPr>
            <a:r>
              <a:rPr lang="nl-BE" sz="3200" b="1" dirty="0">
                <a:solidFill>
                  <a:srgbClr val="142DAC"/>
                </a:solidFill>
              </a:rPr>
              <a:t>Totaal incidenten:  	10</a:t>
            </a:r>
          </a:p>
        </p:txBody>
      </p:sp>
      <p:cxnSp>
        <p:nvCxnSpPr>
          <p:cNvPr id="6" name="Straight Connector 5">
            <a:extLst>
              <a:ext uri="{FF2B5EF4-FFF2-40B4-BE49-F238E27FC236}">
                <a16:creationId xmlns:a16="http://schemas.microsoft.com/office/drawing/2014/main" id="{3CE73A3D-8872-143E-A004-23D2E647EA88}"/>
              </a:ext>
            </a:extLst>
          </p:cNvPr>
          <p:cNvCxnSpPr/>
          <p:nvPr/>
        </p:nvCxnSpPr>
        <p:spPr>
          <a:xfrm>
            <a:off x="1237673" y="5939503"/>
            <a:ext cx="9063990" cy="0"/>
          </a:xfrm>
          <a:prstGeom prst="line">
            <a:avLst/>
          </a:prstGeom>
          <a:ln w="825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9409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11DF418-9C55-85EC-983D-16713222BD05}"/>
              </a:ext>
            </a:extLst>
          </p:cNvPr>
          <p:cNvSpPr>
            <a:spLocks noGrp="1"/>
          </p:cNvSpPr>
          <p:nvPr>
            <p:ph type="body" sz="quarter" idx="13"/>
          </p:nvPr>
        </p:nvSpPr>
        <p:spPr>
          <a:xfrm>
            <a:off x="281009" y="745829"/>
            <a:ext cx="11293675" cy="707886"/>
          </a:xfrm>
        </p:spPr>
        <p:txBody>
          <a:bodyPr/>
          <a:lstStyle/>
          <a:p>
            <a:r>
              <a:rPr lang="nl-BE" dirty="0"/>
              <a:t>Wettelijke controles 1</a:t>
            </a:r>
            <a:r>
              <a:rPr lang="nl-BE" baseline="30000" dirty="0"/>
              <a:t>ste</a:t>
            </a:r>
            <a:r>
              <a:rPr lang="nl-BE" dirty="0"/>
              <a:t> en 2</a:t>
            </a:r>
            <a:r>
              <a:rPr lang="nl-BE" baseline="30000" dirty="0"/>
              <a:t>de</a:t>
            </a:r>
            <a:r>
              <a:rPr lang="nl-BE" dirty="0"/>
              <a:t> Trim 2025.</a:t>
            </a:r>
          </a:p>
        </p:txBody>
      </p:sp>
      <p:pic>
        <p:nvPicPr>
          <p:cNvPr id="4" name="Picture 3">
            <a:extLst>
              <a:ext uri="{FF2B5EF4-FFF2-40B4-BE49-F238E27FC236}">
                <a16:creationId xmlns:a16="http://schemas.microsoft.com/office/drawing/2014/main" id="{1698EA9E-B2A9-7F9F-4EA8-B881229B01F6}"/>
              </a:ext>
            </a:extLst>
          </p:cNvPr>
          <p:cNvPicPr>
            <a:picLocks noChangeAspect="1"/>
          </p:cNvPicPr>
          <p:nvPr/>
        </p:nvPicPr>
        <p:blipFill>
          <a:blip r:embed="rId2"/>
          <a:stretch>
            <a:fillRect/>
          </a:stretch>
        </p:blipFill>
        <p:spPr>
          <a:xfrm>
            <a:off x="837409" y="1549003"/>
            <a:ext cx="4270964" cy="4803670"/>
          </a:xfrm>
          <a:prstGeom prst="rect">
            <a:avLst/>
          </a:prstGeom>
        </p:spPr>
      </p:pic>
      <p:sp>
        <p:nvSpPr>
          <p:cNvPr id="6" name="TextBox 5">
            <a:extLst>
              <a:ext uri="{FF2B5EF4-FFF2-40B4-BE49-F238E27FC236}">
                <a16:creationId xmlns:a16="http://schemas.microsoft.com/office/drawing/2014/main" id="{E0B5107D-D46A-3EDE-51B0-BEAD5B95BB6D}"/>
              </a:ext>
            </a:extLst>
          </p:cNvPr>
          <p:cNvSpPr txBox="1"/>
          <p:nvPr/>
        </p:nvSpPr>
        <p:spPr>
          <a:xfrm>
            <a:off x="5274645" y="1549003"/>
            <a:ext cx="6660682" cy="3508653"/>
          </a:xfrm>
          <a:prstGeom prst="rect">
            <a:avLst/>
          </a:prstGeom>
        </p:spPr>
        <p:txBody>
          <a:bodyPr wrap="square" rtlCol="0">
            <a:spAutoFit/>
          </a:bodyPr>
          <a:lstStyle/>
          <a:p>
            <a:r>
              <a:rPr lang="nl-BE" sz="2000" b="1" dirty="0"/>
              <a:t>Branddetectie: onderhoudsattest 2025</a:t>
            </a:r>
            <a:br>
              <a:rPr lang="nl-BE" sz="2000" b="1" dirty="0"/>
            </a:br>
            <a:r>
              <a:rPr lang="nl-BE" sz="2000" b="1" dirty="0"/>
              <a:t>Blok 11 Bis – </a:t>
            </a:r>
            <a:r>
              <a:rPr lang="nl-BE" sz="2000" b="1" dirty="0" err="1"/>
              <a:t>creche</a:t>
            </a:r>
            <a:r>
              <a:rPr lang="nl-BE" sz="2000" b="1" dirty="0"/>
              <a:t>.</a:t>
            </a:r>
          </a:p>
          <a:p>
            <a:endParaRPr lang="nl-BE" sz="2000" b="1" dirty="0"/>
          </a:p>
          <a:p>
            <a:r>
              <a:rPr lang="nl-BE" dirty="0"/>
              <a:t>Opmerkingen:</a:t>
            </a:r>
          </a:p>
          <a:p>
            <a:endParaRPr lang="nl-BE" dirty="0"/>
          </a:p>
          <a:p>
            <a:pPr marL="285750" indent="-285750">
              <a:buFont typeface="Wingdings" panose="05000000000000000000" pitchFamily="2" charset="2"/>
              <a:buChar char="q"/>
            </a:pPr>
            <a:r>
              <a:rPr lang="nl-BE" dirty="0"/>
              <a:t>Geen doormelding van storingsalarm wegens geen werkende telefoonlijn (offerte opgemaakt).</a:t>
            </a:r>
          </a:p>
          <a:p>
            <a:pPr marL="285750" indent="-285750">
              <a:buFont typeface="Wingdings" panose="05000000000000000000" pitchFamily="2" charset="2"/>
              <a:buChar char="q"/>
            </a:pPr>
            <a:r>
              <a:rPr lang="nl-BE" dirty="0"/>
              <a:t>Geen inplantingsplannen of as </a:t>
            </a:r>
            <a:r>
              <a:rPr lang="nl-BE" dirty="0" err="1"/>
              <a:t>build</a:t>
            </a:r>
            <a:r>
              <a:rPr lang="nl-BE" dirty="0"/>
              <a:t> dossier in de nabijheid van de brandmeldcentrale.</a:t>
            </a:r>
          </a:p>
          <a:p>
            <a:pPr marL="285750" indent="-285750">
              <a:buFont typeface="Wingdings" panose="05000000000000000000" pitchFamily="2" charset="2"/>
              <a:buChar char="q"/>
            </a:pPr>
            <a:r>
              <a:rPr lang="nl-BE" dirty="0"/>
              <a:t>Standaardomruiling van 22% van detectoren gedaan volgens de S21-100 (zie Bijl)</a:t>
            </a:r>
          </a:p>
          <a:p>
            <a:pPr marL="285750" indent="-285750">
              <a:buFont typeface="Wingdings" panose="05000000000000000000" pitchFamily="2" charset="2"/>
              <a:buChar char="q"/>
            </a:pPr>
            <a:endParaRPr lang="nl-BE" dirty="0"/>
          </a:p>
        </p:txBody>
      </p:sp>
    </p:spTree>
    <p:extLst>
      <p:ext uri="{BB962C8B-B14F-4D97-AF65-F5344CB8AC3E}">
        <p14:creationId xmlns:p14="http://schemas.microsoft.com/office/powerpoint/2010/main" val="17092289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C19446A-D15D-9006-3E9F-F594D04636B9}"/>
              </a:ext>
            </a:extLst>
          </p:cNvPr>
          <p:cNvSpPr>
            <a:spLocks noGrp="1"/>
          </p:cNvSpPr>
          <p:nvPr>
            <p:ph type="body" sz="quarter" idx="13"/>
          </p:nvPr>
        </p:nvSpPr>
        <p:spPr/>
        <p:txBody>
          <a:bodyPr/>
          <a:lstStyle/>
          <a:p>
            <a:r>
              <a:rPr lang="nl-BE" dirty="0"/>
              <a:t>Arbeidsongeval met AGR.</a:t>
            </a:r>
          </a:p>
        </p:txBody>
      </p:sp>
      <p:sp>
        <p:nvSpPr>
          <p:cNvPr id="4" name="Text Placeholder 3">
            <a:extLst>
              <a:ext uri="{FF2B5EF4-FFF2-40B4-BE49-F238E27FC236}">
                <a16:creationId xmlns:a16="http://schemas.microsoft.com/office/drawing/2014/main" id="{1F442BC1-E6A6-B44B-EA08-D2155EF60C2D}"/>
              </a:ext>
            </a:extLst>
          </p:cNvPr>
          <p:cNvSpPr>
            <a:spLocks noGrp="1"/>
          </p:cNvSpPr>
          <p:nvPr>
            <p:ph type="body" sz="quarter" idx="27"/>
          </p:nvPr>
        </p:nvSpPr>
        <p:spPr>
          <a:xfrm>
            <a:off x="281009" y="1631221"/>
            <a:ext cx="11237400" cy="5079633"/>
          </a:xfrm>
        </p:spPr>
        <p:txBody>
          <a:bodyPr/>
          <a:lstStyle/>
          <a:p>
            <a:r>
              <a:rPr lang="nl-BE" sz="2800" b="1" dirty="0">
                <a:solidFill>
                  <a:srgbClr val="142DAC"/>
                </a:solidFill>
              </a:rPr>
              <a:t>DG H&amp;WB :  </a:t>
            </a:r>
            <a:r>
              <a:rPr lang="nl-BE" sz="2800" dirty="0">
                <a:solidFill>
                  <a:srgbClr val="142DAC"/>
                </a:solidFill>
              </a:rPr>
              <a:t>8/2025/31070</a:t>
            </a:r>
          </a:p>
          <a:p>
            <a:endParaRPr lang="nl-BE" sz="2800" b="1" dirty="0"/>
          </a:p>
          <a:p>
            <a:pPr marL="342900" indent="-342900">
              <a:buFont typeface="Arial" panose="020B0604020202020204" pitchFamily="34" charset="0"/>
              <a:buChar char="•"/>
            </a:pPr>
            <a:r>
              <a:rPr lang="nl-BE" sz="2000" b="1" u="sng" dirty="0"/>
              <a:t>Datum:</a:t>
            </a:r>
            <a:r>
              <a:rPr lang="nl-BE" sz="2000" b="1" dirty="0"/>
              <a:t> </a:t>
            </a:r>
            <a:r>
              <a:rPr lang="nl-BE" sz="2000" b="1" dirty="0">
                <a:solidFill>
                  <a:schemeClr val="tx1">
                    <a:lumMod val="50000"/>
                  </a:schemeClr>
                </a:solidFill>
              </a:rPr>
              <a:t>19/02/2025</a:t>
            </a:r>
          </a:p>
          <a:p>
            <a:endParaRPr lang="nl-BE" sz="2000" b="1" dirty="0"/>
          </a:p>
          <a:p>
            <a:pPr marL="342900" indent="-342900">
              <a:buFont typeface="Arial" panose="020B0604020202020204" pitchFamily="34" charset="0"/>
              <a:buChar char="•"/>
            </a:pPr>
            <a:r>
              <a:rPr lang="nl-BE" sz="2000" b="1" u="sng" dirty="0"/>
              <a:t>Beschrijving ongeval</a:t>
            </a:r>
            <a:r>
              <a:rPr lang="nl-BE" sz="2000" b="1" dirty="0"/>
              <a:t>:</a:t>
            </a:r>
            <a:br>
              <a:rPr lang="nl-BE" sz="2000" b="1" dirty="0"/>
            </a:br>
            <a:endParaRPr lang="nl-BE" sz="2000" b="1" dirty="0"/>
          </a:p>
          <a:p>
            <a:pPr>
              <a:tabLst>
                <a:tab pos="357188" algn="l"/>
              </a:tabLst>
            </a:pPr>
            <a:r>
              <a:rPr lang="nl-BE" sz="2000" dirty="0"/>
              <a:t> 	Betrokkene kreeg plots pijn in de rug bij het manueel hanteren van lasten. </a:t>
            </a:r>
          </a:p>
          <a:p>
            <a:pPr>
              <a:tabLst>
                <a:tab pos="357188" algn="l"/>
              </a:tabLst>
            </a:pPr>
            <a:r>
              <a:rPr lang="nl-BE" sz="2000" dirty="0"/>
              <a:t>	(Dragen van een bak met </a:t>
            </a:r>
            <a:r>
              <a:rPr lang="nl-BE" sz="2000" dirty="0" err="1"/>
              <a:t>Doc</a:t>
            </a:r>
            <a:r>
              <a:rPr lang="nl-BE" sz="2000" dirty="0"/>
              <a:t>.)</a:t>
            </a:r>
          </a:p>
          <a:p>
            <a:endParaRPr lang="nl-BE" sz="2000" dirty="0"/>
          </a:p>
          <a:p>
            <a:pPr marL="342900" indent="-342900">
              <a:buFont typeface="Arial" panose="020B0604020202020204" pitchFamily="34" charset="0"/>
              <a:buChar char="•"/>
            </a:pPr>
            <a:r>
              <a:rPr lang="nl-BE" sz="2000" b="1" u="sng" dirty="0"/>
              <a:t>Letsel</a:t>
            </a:r>
            <a:r>
              <a:rPr lang="nl-BE" sz="2000" b="1" dirty="0"/>
              <a:t>: </a:t>
            </a:r>
            <a:r>
              <a:rPr lang="nl-BE" sz="2000" dirty="0" err="1"/>
              <a:t>Lombosciatalgies</a:t>
            </a:r>
            <a:r>
              <a:rPr lang="nl-BE" sz="2000" dirty="0"/>
              <a:t> (pijn in de onderrug met uitstraling).</a:t>
            </a:r>
          </a:p>
          <a:p>
            <a:endParaRPr lang="nl-BE" sz="2000" b="1" dirty="0"/>
          </a:p>
          <a:p>
            <a:pPr marL="342900" indent="-342900">
              <a:buFont typeface="Arial" panose="020B0604020202020204" pitchFamily="34" charset="0"/>
              <a:buChar char="•"/>
            </a:pPr>
            <a:r>
              <a:rPr lang="nl-BE" sz="2000" b="1" u="sng" dirty="0"/>
              <a:t>AGR</a:t>
            </a:r>
            <a:r>
              <a:rPr lang="nl-BE" sz="2000" b="1" dirty="0"/>
              <a:t>:  21</a:t>
            </a:r>
            <a:br>
              <a:rPr lang="nl-BE" sz="2000" b="1" dirty="0"/>
            </a:br>
            <a:endParaRPr lang="nl-BE" sz="2000" b="1" dirty="0"/>
          </a:p>
          <a:p>
            <a:pPr marL="342900" indent="-342900">
              <a:buFont typeface="Arial" panose="020B0604020202020204" pitchFamily="34" charset="0"/>
              <a:buChar char="•"/>
            </a:pPr>
            <a:r>
              <a:rPr lang="nl-BE" sz="2000" b="1" u="sng" dirty="0"/>
              <a:t>Preventiemaatregel</a:t>
            </a:r>
            <a:r>
              <a:rPr lang="nl-BE" sz="2000" b="1" dirty="0"/>
              <a:t>: </a:t>
            </a:r>
            <a:r>
              <a:rPr lang="nl-BE" sz="2000" dirty="0"/>
              <a:t>Deelnemen </a:t>
            </a:r>
            <a:r>
              <a:rPr lang="nl-BE" sz="2000" dirty="0" err="1"/>
              <a:t>toolboxmeeting</a:t>
            </a:r>
            <a:r>
              <a:rPr lang="nl-BE" sz="2000" dirty="0"/>
              <a:t> Manueel hanteren van lasten.</a:t>
            </a:r>
          </a:p>
          <a:p>
            <a:endParaRPr lang="nl-BE" dirty="0"/>
          </a:p>
          <a:p>
            <a:r>
              <a:rPr lang="nl-BE" b="1" dirty="0"/>
              <a:t>  </a:t>
            </a:r>
          </a:p>
        </p:txBody>
      </p:sp>
    </p:spTree>
    <p:extLst>
      <p:ext uri="{BB962C8B-B14F-4D97-AF65-F5344CB8AC3E}">
        <p14:creationId xmlns:p14="http://schemas.microsoft.com/office/powerpoint/2010/main" val="243886557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C19446A-D15D-9006-3E9F-F594D04636B9}"/>
              </a:ext>
            </a:extLst>
          </p:cNvPr>
          <p:cNvSpPr>
            <a:spLocks noGrp="1"/>
          </p:cNvSpPr>
          <p:nvPr>
            <p:ph type="body" sz="quarter" idx="13"/>
          </p:nvPr>
        </p:nvSpPr>
        <p:spPr/>
        <p:txBody>
          <a:bodyPr/>
          <a:lstStyle/>
          <a:p>
            <a:r>
              <a:rPr lang="nl-BE" dirty="0"/>
              <a:t>Arbeidsongeval met AGR.</a:t>
            </a:r>
          </a:p>
        </p:txBody>
      </p:sp>
      <p:sp>
        <p:nvSpPr>
          <p:cNvPr id="4" name="Text Placeholder 3">
            <a:extLst>
              <a:ext uri="{FF2B5EF4-FFF2-40B4-BE49-F238E27FC236}">
                <a16:creationId xmlns:a16="http://schemas.microsoft.com/office/drawing/2014/main" id="{1F442BC1-E6A6-B44B-EA08-D2155EF60C2D}"/>
              </a:ext>
            </a:extLst>
          </p:cNvPr>
          <p:cNvSpPr>
            <a:spLocks noGrp="1"/>
          </p:cNvSpPr>
          <p:nvPr>
            <p:ph type="body" sz="quarter" idx="27"/>
          </p:nvPr>
        </p:nvSpPr>
        <p:spPr>
          <a:xfrm>
            <a:off x="380857" y="1453715"/>
            <a:ext cx="11237400" cy="4089476"/>
          </a:xfrm>
        </p:spPr>
        <p:txBody>
          <a:bodyPr/>
          <a:lstStyle/>
          <a:p>
            <a:r>
              <a:rPr lang="nl-BE" sz="2800" b="1" dirty="0">
                <a:solidFill>
                  <a:srgbClr val="142DAC"/>
                </a:solidFill>
              </a:rPr>
              <a:t>DG MR C&amp;I: </a:t>
            </a:r>
            <a:r>
              <a:rPr lang="nl-BE" sz="2800" b="0" i="0" u="none" strike="noStrike" dirty="0">
                <a:solidFill>
                  <a:srgbClr val="142DAC"/>
                </a:solidFill>
                <a:effectLst/>
                <a:latin typeface="Calibri" panose="020F0502020204030204" pitchFamily="34" charset="0"/>
              </a:rPr>
              <a:t>08/2025/30835</a:t>
            </a:r>
            <a:endParaRPr lang="nl-BE" sz="2800" dirty="0">
              <a:solidFill>
                <a:srgbClr val="142DAC"/>
              </a:solidFill>
            </a:endParaRPr>
          </a:p>
          <a:p>
            <a:endParaRPr lang="nl-BE" sz="2000" b="1" dirty="0"/>
          </a:p>
          <a:p>
            <a:pPr marL="342900" indent="-342900">
              <a:buFont typeface="Arial" panose="020B0604020202020204" pitchFamily="34" charset="0"/>
              <a:buChar char="•"/>
            </a:pPr>
            <a:r>
              <a:rPr lang="nl-BE" sz="2000" b="1" u="sng" dirty="0"/>
              <a:t>Datum:</a:t>
            </a:r>
            <a:r>
              <a:rPr lang="nl-BE" sz="2000" b="1" dirty="0"/>
              <a:t> </a:t>
            </a:r>
            <a:r>
              <a:rPr lang="nl-BE" sz="2000" dirty="0"/>
              <a:t>28/04/2025</a:t>
            </a:r>
          </a:p>
          <a:p>
            <a:endParaRPr lang="nl-BE" sz="800" b="1" dirty="0"/>
          </a:p>
          <a:p>
            <a:pPr marL="342900" indent="-342900">
              <a:buFont typeface="Arial" panose="020B0604020202020204" pitchFamily="34" charset="0"/>
              <a:buChar char="•"/>
            </a:pPr>
            <a:r>
              <a:rPr lang="nl-BE" sz="2000" b="1" u="sng" dirty="0"/>
              <a:t>Beschrijving ongeval</a:t>
            </a:r>
            <a:r>
              <a:rPr lang="nl-BE" sz="2000" b="1" dirty="0"/>
              <a:t>:</a:t>
            </a:r>
          </a:p>
          <a:p>
            <a:pPr marL="342900" indent="-342900">
              <a:buFontTx/>
              <a:buChar char="-"/>
            </a:pPr>
            <a:endParaRPr lang="nl-BE" sz="800" b="1" dirty="0"/>
          </a:p>
          <a:p>
            <a:pPr marL="357188" indent="1588"/>
            <a:r>
              <a:rPr lang="nl-BE" sz="2000" b="0" i="0" u="none" strike="noStrike" dirty="0">
                <a:solidFill>
                  <a:schemeClr val="tx1"/>
                </a:solidFill>
                <a:effectLst/>
                <a:latin typeface="Calibri" panose="020F0502020204030204" pitchFamily="34" charset="0"/>
              </a:rPr>
              <a:t>Arbeidswegongeval in het kwartier.</a:t>
            </a:r>
          </a:p>
          <a:p>
            <a:pPr marL="357188" indent="1588" algn="just"/>
            <a:r>
              <a:rPr lang="nl-BE" sz="2000" dirty="0">
                <a:solidFill>
                  <a:schemeClr val="tx1"/>
                </a:solidFill>
                <a:latin typeface="Calibri" panose="020F0502020204030204" pitchFamily="34" charset="0"/>
              </a:rPr>
              <a:t>Op 28 april omstreeks 15u33 ging betrokkene te voet van blok 5 naar Gate A, op het voetpad tussen blok 5 en de weg naar Gate B sloeg ze haar linkerenkel om en viel. Ze is na de val verder huiswaarts gegaan. De dag nadien (29 april)  is betrokkene naar de dokter gegaan; die een fractuur vermoedde. Zij werd doorverwezen om op 30 april RX foto's te laten nemen. Daar werd een fractuur vastgesteld in de linker enkel waarna ze in spoed verder werd behandeld</a:t>
            </a:r>
            <a:r>
              <a:rPr lang="nl-BE" sz="2000" b="0" i="0" u="none" strike="noStrike" dirty="0">
                <a:solidFill>
                  <a:schemeClr val="tx1"/>
                </a:solidFill>
                <a:effectLst/>
                <a:latin typeface="Calibri" panose="020F0502020204030204" pitchFamily="34" charset="0"/>
              </a:rPr>
              <a:t>.</a:t>
            </a:r>
          </a:p>
          <a:p>
            <a:pPr marL="342900" indent="-342900">
              <a:buFontTx/>
              <a:buChar char="-"/>
            </a:pPr>
            <a:endParaRPr lang="nl-BE" sz="800" dirty="0"/>
          </a:p>
          <a:p>
            <a:pPr marL="342900" indent="-342900">
              <a:buFont typeface="Arial" panose="020B0604020202020204" pitchFamily="34" charset="0"/>
              <a:buChar char="•"/>
            </a:pPr>
            <a:r>
              <a:rPr lang="nl-BE" sz="2000" b="1" u="sng" dirty="0"/>
              <a:t>Letsel</a:t>
            </a:r>
            <a:r>
              <a:rPr lang="nl-BE" sz="2000" b="1" dirty="0"/>
              <a:t>: </a:t>
            </a:r>
            <a:r>
              <a:rPr lang="nl-BE" sz="2000" dirty="0"/>
              <a:t>Fractuur linker enkel.</a:t>
            </a:r>
            <a:br>
              <a:rPr lang="nl-BE" sz="2000" b="1" dirty="0"/>
            </a:br>
            <a:endParaRPr lang="nl-BE" sz="2000" b="1" dirty="0"/>
          </a:p>
          <a:p>
            <a:pPr marL="342900" indent="-342900">
              <a:buFont typeface="Arial" panose="020B0604020202020204" pitchFamily="34" charset="0"/>
              <a:buChar char="•"/>
            </a:pPr>
            <a:r>
              <a:rPr lang="nl-BE" sz="2000" b="1" u="sng" dirty="0"/>
              <a:t>AGR</a:t>
            </a:r>
            <a:r>
              <a:rPr lang="nl-BE" sz="2000" b="1" dirty="0"/>
              <a:t>: </a:t>
            </a:r>
            <a:r>
              <a:rPr lang="nl-BE" sz="2000" dirty="0"/>
              <a:t>9</a:t>
            </a:r>
            <a:br>
              <a:rPr lang="nl-BE" sz="2000" b="1" dirty="0"/>
            </a:br>
            <a:endParaRPr lang="nl-BE" sz="2000" b="1" dirty="0"/>
          </a:p>
          <a:p>
            <a:pPr marL="342900" indent="-342900">
              <a:buFont typeface="Arial" panose="020B0604020202020204" pitchFamily="34" charset="0"/>
              <a:buChar char="•"/>
            </a:pPr>
            <a:r>
              <a:rPr lang="nl-BE" sz="2000" b="1" u="sng" dirty="0"/>
              <a:t>Preventiemaatregel</a:t>
            </a:r>
            <a:r>
              <a:rPr lang="nl-BE" sz="2000" b="1" dirty="0"/>
              <a:t>:  </a:t>
            </a:r>
            <a:r>
              <a:rPr lang="nl-BE" sz="2000" dirty="0"/>
              <a:t>Aandachtig blijven.</a:t>
            </a:r>
          </a:p>
          <a:p>
            <a:endParaRPr lang="nl-BE" b="1" dirty="0"/>
          </a:p>
          <a:p>
            <a:r>
              <a:rPr lang="nl-BE" b="1" dirty="0"/>
              <a:t>  </a:t>
            </a:r>
          </a:p>
        </p:txBody>
      </p:sp>
    </p:spTree>
    <p:extLst>
      <p:ext uri="{BB962C8B-B14F-4D97-AF65-F5344CB8AC3E}">
        <p14:creationId xmlns:p14="http://schemas.microsoft.com/office/powerpoint/2010/main" val="282289797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C19446A-D15D-9006-3E9F-F594D04636B9}"/>
              </a:ext>
            </a:extLst>
          </p:cNvPr>
          <p:cNvSpPr>
            <a:spLocks noGrp="1"/>
          </p:cNvSpPr>
          <p:nvPr>
            <p:ph type="body" sz="quarter" idx="13"/>
          </p:nvPr>
        </p:nvSpPr>
        <p:spPr/>
        <p:txBody>
          <a:bodyPr/>
          <a:lstStyle/>
          <a:p>
            <a:r>
              <a:rPr lang="nl-BE" dirty="0"/>
              <a:t>Arbeidsongeval zonder AGR.</a:t>
            </a:r>
          </a:p>
        </p:txBody>
      </p:sp>
      <p:sp>
        <p:nvSpPr>
          <p:cNvPr id="4" name="Text Placeholder 3">
            <a:extLst>
              <a:ext uri="{FF2B5EF4-FFF2-40B4-BE49-F238E27FC236}">
                <a16:creationId xmlns:a16="http://schemas.microsoft.com/office/drawing/2014/main" id="{1F442BC1-E6A6-B44B-EA08-D2155EF60C2D}"/>
              </a:ext>
            </a:extLst>
          </p:cNvPr>
          <p:cNvSpPr>
            <a:spLocks noGrp="1"/>
          </p:cNvSpPr>
          <p:nvPr>
            <p:ph type="body" sz="quarter" idx="27"/>
          </p:nvPr>
        </p:nvSpPr>
        <p:spPr>
          <a:xfrm>
            <a:off x="309146" y="1604947"/>
            <a:ext cx="11237400" cy="4089476"/>
          </a:xfrm>
        </p:spPr>
        <p:txBody>
          <a:bodyPr/>
          <a:lstStyle/>
          <a:p>
            <a:r>
              <a:rPr lang="nl-BE" sz="2800" b="1" dirty="0">
                <a:solidFill>
                  <a:srgbClr val="142DAC"/>
                </a:solidFill>
              </a:rPr>
              <a:t>DG MR C&amp;I: </a:t>
            </a:r>
            <a:r>
              <a:rPr lang="nl-BE" sz="2800" dirty="0">
                <a:solidFill>
                  <a:srgbClr val="142DAC"/>
                </a:solidFill>
              </a:rPr>
              <a:t>08/2025/31215</a:t>
            </a:r>
          </a:p>
          <a:p>
            <a:endParaRPr lang="nl-BE" sz="2800" b="1" dirty="0"/>
          </a:p>
          <a:p>
            <a:pPr marL="342900" indent="-342900">
              <a:buFont typeface="Arial" panose="020B0604020202020204" pitchFamily="34" charset="0"/>
              <a:buChar char="•"/>
            </a:pPr>
            <a:r>
              <a:rPr lang="nl-BE" sz="2000" b="1" u="sng" dirty="0"/>
              <a:t>Datum:</a:t>
            </a:r>
            <a:r>
              <a:rPr lang="nl-BE" sz="2000" b="1" dirty="0"/>
              <a:t>  </a:t>
            </a:r>
            <a:r>
              <a:rPr lang="nl-BE" sz="2000" dirty="0"/>
              <a:t>24/04/2025</a:t>
            </a:r>
          </a:p>
          <a:p>
            <a:endParaRPr lang="nl-BE" sz="800" b="1" dirty="0"/>
          </a:p>
          <a:p>
            <a:pPr marL="342900" indent="-342900">
              <a:buFont typeface="Arial" panose="020B0604020202020204" pitchFamily="34" charset="0"/>
              <a:buChar char="•"/>
            </a:pPr>
            <a:r>
              <a:rPr lang="nl-BE" sz="2000" b="1" u="sng" dirty="0"/>
              <a:t>Beschrijving ongeval</a:t>
            </a:r>
            <a:r>
              <a:rPr lang="nl-BE" sz="2000" b="1" dirty="0"/>
              <a:t>:</a:t>
            </a:r>
            <a:br>
              <a:rPr lang="nl-BE" sz="2000" b="1" dirty="0"/>
            </a:br>
            <a:endParaRPr lang="nl-BE" sz="2000" b="1" dirty="0"/>
          </a:p>
          <a:p>
            <a:pPr marL="357188"/>
            <a:r>
              <a:rPr lang="nl-BE" sz="2000" dirty="0"/>
              <a:t>Verkeersongeval.</a:t>
            </a:r>
          </a:p>
          <a:p>
            <a:pPr marL="357188"/>
            <a:r>
              <a:rPr lang="nl-BE" sz="2000" dirty="0"/>
              <a:t>Tijdens een zending naar ROCOURT met een commercieel </a:t>
            </a:r>
            <a:r>
              <a:rPr lang="nl-BE" sz="2000" dirty="0" err="1"/>
              <a:t>Vtg</a:t>
            </a:r>
            <a:r>
              <a:rPr lang="nl-BE" sz="2000" dirty="0"/>
              <a:t> verloor het SO door aquaplanning de controle over zijn voertuig en reed tegen een betonnen vangrail. Het </a:t>
            </a:r>
            <a:r>
              <a:rPr lang="nl-BE" sz="2000" dirty="0" err="1"/>
              <a:t>Vtg</a:t>
            </a:r>
            <a:r>
              <a:rPr lang="nl-BE" sz="2000" dirty="0"/>
              <a:t> werd zwaar beschadigd en het SO liep een contusie op aan de rechter arm en rechter knie.</a:t>
            </a:r>
            <a:r>
              <a:rPr lang="fr-FR" sz="2000" dirty="0"/>
              <a:t>.</a:t>
            </a:r>
            <a:endParaRPr lang="nl-BE" sz="2000" dirty="0"/>
          </a:p>
          <a:p>
            <a:endParaRPr lang="nl-BE" sz="800" dirty="0"/>
          </a:p>
          <a:p>
            <a:pPr marL="342900" indent="-342900">
              <a:buFont typeface="Arial" panose="020B0604020202020204" pitchFamily="34" charset="0"/>
              <a:buChar char="•"/>
            </a:pPr>
            <a:r>
              <a:rPr lang="nl-BE" sz="2000" b="1" u="sng" dirty="0"/>
              <a:t>Letsel</a:t>
            </a:r>
            <a:r>
              <a:rPr lang="nl-BE" sz="2000" b="1" dirty="0"/>
              <a:t>: </a:t>
            </a:r>
            <a:r>
              <a:rPr lang="nl-BE" sz="2000" dirty="0">
                <a:solidFill>
                  <a:schemeClr val="tx1"/>
                </a:solidFill>
              </a:rPr>
              <a:t>Contusie rechter arm en knie.</a:t>
            </a:r>
            <a:br>
              <a:rPr lang="nl-BE" sz="2000" b="1" dirty="0"/>
            </a:br>
            <a:endParaRPr lang="nl-BE" sz="2000" b="1" dirty="0"/>
          </a:p>
          <a:p>
            <a:pPr marL="342900" indent="-342900">
              <a:buFont typeface="Arial" panose="020B0604020202020204" pitchFamily="34" charset="0"/>
              <a:buChar char="•"/>
            </a:pPr>
            <a:r>
              <a:rPr lang="nl-BE" sz="2000" b="1" u="sng" dirty="0"/>
              <a:t>AGR</a:t>
            </a:r>
            <a:r>
              <a:rPr lang="nl-BE" sz="2000" b="1" dirty="0"/>
              <a:t>: </a:t>
            </a:r>
            <a:r>
              <a:rPr lang="nl-BE" sz="2000" dirty="0">
                <a:solidFill>
                  <a:schemeClr val="tx1"/>
                </a:solidFill>
              </a:rPr>
              <a:t>0</a:t>
            </a:r>
            <a:br>
              <a:rPr lang="nl-BE" sz="2000" b="1" dirty="0"/>
            </a:br>
            <a:endParaRPr lang="nl-BE" sz="2000" b="1" dirty="0"/>
          </a:p>
          <a:p>
            <a:pPr marL="342900" indent="-342900">
              <a:buFont typeface="Arial" panose="020B0604020202020204" pitchFamily="34" charset="0"/>
              <a:buChar char="•"/>
            </a:pPr>
            <a:r>
              <a:rPr lang="nl-BE" sz="2000" b="1" u="sng" dirty="0"/>
              <a:t>Preventiemaatregel</a:t>
            </a:r>
            <a:r>
              <a:rPr lang="nl-BE" sz="2000" b="1" dirty="0"/>
              <a:t>: </a:t>
            </a:r>
            <a:r>
              <a:rPr lang="nl-BE" sz="2000" dirty="0"/>
              <a:t>Rijgedrag aanpassen aan de weersomstandigheden </a:t>
            </a:r>
            <a:br>
              <a:rPr lang="nl-BE" sz="2000" dirty="0"/>
            </a:br>
            <a:r>
              <a:rPr lang="nl-BE" sz="2000" dirty="0"/>
              <a:t>                                        en aandachtig blijven.</a:t>
            </a:r>
          </a:p>
          <a:p>
            <a:endParaRPr lang="nl-BE" sz="2000" b="1" dirty="0"/>
          </a:p>
          <a:p>
            <a:r>
              <a:rPr lang="nl-BE" sz="2000" b="1" dirty="0"/>
              <a:t>  </a:t>
            </a:r>
            <a:endParaRPr lang="nl-BE" b="1" dirty="0"/>
          </a:p>
          <a:p>
            <a:r>
              <a:rPr lang="nl-BE" b="1" dirty="0"/>
              <a:t>  </a:t>
            </a:r>
          </a:p>
        </p:txBody>
      </p:sp>
    </p:spTree>
    <p:extLst>
      <p:ext uri="{BB962C8B-B14F-4D97-AF65-F5344CB8AC3E}">
        <p14:creationId xmlns:p14="http://schemas.microsoft.com/office/powerpoint/2010/main" val="287926059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D295A-E698-C685-AD83-D7FC69D83556}"/>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02677503-9519-982F-4794-1855DB938DA9}"/>
              </a:ext>
            </a:extLst>
          </p:cNvPr>
          <p:cNvSpPr>
            <a:spLocks noGrp="1"/>
          </p:cNvSpPr>
          <p:nvPr>
            <p:ph type="body" sz="quarter" idx="13"/>
          </p:nvPr>
        </p:nvSpPr>
        <p:spPr/>
        <p:txBody>
          <a:bodyPr/>
          <a:lstStyle/>
          <a:p>
            <a:r>
              <a:rPr lang="nl-BE" dirty="0"/>
              <a:t>Arbeidsongeval zonder AGR.</a:t>
            </a:r>
          </a:p>
        </p:txBody>
      </p:sp>
      <p:sp>
        <p:nvSpPr>
          <p:cNvPr id="4" name="Text Placeholder 3">
            <a:extLst>
              <a:ext uri="{FF2B5EF4-FFF2-40B4-BE49-F238E27FC236}">
                <a16:creationId xmlns:a16="http://schemas.microsoft.com/office/drawing/2014/main" id="{9C124BCB-7958-F476-5D14-2F6F23EF30FC}"/>
              </a:ext>
            </a:extLst>
          </p:cNvPr>
          <p:cNvSpPr>
            <a:spLocks noGrp="1"/>
          </p:cNvSpPr>
          <p:nvPr>
            <p:ph type="body" sz="quarter" idx="27"/>
          </p:nvPr>
        </p:nvSpPr>
        <p:spPr>
          <a:xfrm>
            <a:off x="337284" y="1620712"/>
            <a:ext cx="11237400" cy="4089476"/>
          </a:xfrm>
        </p:spPr>
        <p:txBody>
          <a:bodyPr/>
          <a:lstStyle/>
          <a:p>
            <a:r>
              <a:rPr lang="nl-BE" sz="2800" b="1" dirty="0">
                <a:solidFill>
                  <a:srgbClr val="142DAC"/>
                </a:solidFill>
              </a:rPr>
              <a:t>DG H&amp;WB: </a:t>
            </a:r>
            <a:r>
              <a:rPr lang="nl-BE" sz="2800" dirty="0">
                <a:solidFill>
                  <a:srgbClr val="142DAC"/>
                </a:solidFill>
              </a:rPr>
              <a:t>08/2025/31069</a:t>
            </a:r>
          </a:p>
          <a:p>
            <a:endParaRPr lang="nl-BE" sz="2800" b="1" dirty="0"/>
          </a:p>
          <a:p>
            <a:pPr marL="342900" indent="-342900">
              <a:buFont typeface="Arial" panose="020B0604020202020204" pitchFamily="34" charset="0"/>
              <a:buChar char="•"/>
            </a:pPr>
            <a:r>
              <a:rPr lang="nl-BE" sz="2000" b="1" u="sng" dirty="0"/>
              <a:t>Datum:</a:t>
            </a:r>
            <a:r>
              <a:rPr lang="nl-BE" sz="2000" b="1" dirty="0"/>
              <a:t>  </a:t>
            </a:r>
            <a:r>
              <a:rPr lang="nl-BE" sz="2000" dirty="0"/>
              <a:t>03/05/2025</a:t>
            </a:r>
          </a:p>
          <a:p>
            <a:endParaRPr lang="nl-BE" sz="800" b="1" dirty="0"/>
          </a:p>
          <a:p>
            <a:pPr marL="342900" indent="-342900">
              <a:buFont typeface="Arial" panose="020B0604020202020204" pitchFamily="34" charset="0"/>
              <a:buChar char="•"/>
            </a:pPr>
            <a:r>
              <a:rPr lang="nl-BE" sz="2000" b="1" u="sng" dirty="0"/>
              <a:t>Beschrijving ongeval</a:t>
            </a:r>
            <a:r>
              <a:rPr lang="nl-BE" sz="2000" b="1" dirty="0"/>
              <a:t>:</a:t>
            </a:r>
            <a:br>
              <a:rPr lang="nl-BE" sz="2000" b="1" dirty="0"/>
            </a:br>
            <a:endParaRPr lang="nl-BE" sz="2000" b="1" dirty="0"/>
          </a:p>
          <a:p>
            <a:pPr marL="357188"/>
            <a:r>
              <a:rPr lang="nl-BE" sz="2000" dirty="0"/>
              <a:t>Topsport.</a:t>
            </a:r>
          </a:p>
          <a:p>
            <a:pPr marL="357188"/>
            <a:r>
              <a:rPr lang="nl-BE" sz="2000" dirty="0"/>
              <a:t>Het SO is tijdens een training op de ongelijke leggers ten val gekomen</a:t>
            </a:r>
            <a:r>
              <a:rPr lang="fr-FR" sz="2000" dirty="0"/>
              <a:t>.</a:t>
            </a:r>
            <a:endParaRPr lang="nl-BE" sz="2000" dirty="0"/>
          </a:p>
          <a:p>
            <a:endParaRPr lang="nl-BE" sz="800" dirty="0"/>
          </a:p>
          <a:p>
            <a:pPr marL="342900" indent="-342900">
              <a:buFont typeface="Arial" panose="020B0604020202020204" pitchFamily="34" charset="0"/>
              <a:buChar char="•"/>
            </a:pPr>
            <a:r>
              <a:rPr lang="nl-BE" sz="2000" b="1" u="sng" dirty="0"/>
              <a:t>Letsel</a:t>
            </a:r>
            <a:r>
              <a:rPr lang="nl-BE" sz="2000" b="1" dirty="0"/>
              <a:t>: </a:t>
            </a:r>
            <a:r>
              <a:rPr lang="nl-BE" sz="2000" dirty="0">
                <a:solidFill>
                  <a:schemeClr val="tx1"/>
                </a:solidFill>
              </a:rPr>
              <a:t>avulsie fractuur aanhechting </a:t>
            </a:r>
            <a:r>
              <a:rPr lang="nl-BE" sz="2000" dirty="0" err="1">
                <a:solidFill>
                  <a:schemeClr val="tx1"/>
                </a:solidFill>
              </a:rPr>
              <a:t>pectoralis</a:t>
            </a:r>
            <a:r>
              <a:rPr lang="nl-BE" sz="2000" dirty="0">
                <a:solidFill>
                  <a:schemeClr val="tx1"/>
                </a:solidFill>
              </a:rPr>
              <a:t> major.</a:t>
            </a:r>
            <a:br>
              <a:rPr lang="nl-BE" sz="2000" b="1" dirty="0"/>
            </a:br>
            <a:endParaRPr lang="nl-BE" sz="2000" b="1" dirty="0"/>
          </a:p>
          <a:p>
            <a:pPr marL="342900" indent="-342900">
              <a:buFont typeface="Arial" panose="020B0604020202020204" pitchFamily="34" charset="0"/>
              <a:buChar char="•"/>
            </a:pPr>
            <a:r>
              <a:rPr lang="nl-BE" sz="2000" b="1" u="sng" dirty="0"/>
              <a:t>AGR</a:t>
            </a:r>
            <a:r>
              <a:rPr lang="nl-BE" sz="2000" b="1" dirty="0"/>
              <a:t>: </a:t>
            </a:r>
            <a:r>
              <a:rPr lang="nl-BE" sz="2000" dirty="0">
                <a:solidFill>
                  <a:schemeClr val="tx1"/>
                </a:solidFill>
              </a:rPr>
              <a:t>0</a:t>
            </a:r>
            <a:br>
              <a:rPr lang="nl-BE" sz="2000" b="1" dirty="0"/>
            </a:br>
            <a:endParaRPr lang="nl-BE" sz="2000" b="1" dirty="0"/>
          </a:p>
          <a:p>
            <a:pPr marL="342900" indent="-342900">
              <a:buFont typeface="Arial" panose="020B0604020202020204" pitchFamily="34" charset="0"/>
              <a:buChar char="•"/>
            </a:pPr>
            <a:r>
              <a:rPr lang="nl-BE" sz="2000" b="1" u="sng" dirty="0"/>
              <a:t>Preventiemaatregel</a:t>
            </a:r>
            <a:r>
              <a:rPr lang="nl-BE" sz="2000" b="1" dirty="0"/>
              <a:t>: </a:t>
            </a:r>
            <a:r>
              <a:rPr lang="nl-BE" sz="2000" dirty="0"/>
              <a:t>Geen specifieke maatregel.</a:t>
            </a:r>
          </a:p>
          <a:p>
            <a:endParaRPr lang="nl-BE" sz="2000" b="1" dirty="0"/>
          </a:p>
          <a:p>
            <a:r>
              <a:rPr lang="nl-BE" sz="2000" b="1" dirty="0"/>
              <a:t>  </a:t>
            </a:r>
            <a:endParaRPr lang="nl-BE" b="1" dirty="0"/>
          </a:p>
          <a:p>
            <a:r>
              <a:rPr lang="nl-BE" b="1" dirty="0"/>
              <a:t>  </a:t>
            </a:r>
          </a:p>
        </p:txBody>
      </p:sp>
    </p:spTree>
    <p:extLst>
      <p:ext uri="{BB962C8B-B14F-4D97-AF65-F5344CB8AC3E}">
        <p14:creationId xmlns:p14="http://schemas.microsoft.com/office/powerpoint/2010/main" val="409720898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CD698D-B1D4-DD9F-29E1-5A7E38C83A4B}"/>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D23761C3-5FED-0A1E-4CF1-43E0C8A45186}"/>
              </a:ext>
            </a:extLst>
          </p:cNvPr>
          <p:cNvSpPr>
            <a:spLocks noGrp="1"/>
          </p:cNvSpPr>
          <p:nvPr>
            <p:ph type="body" sz="quarter" idx="13"/>
          </p:nvPr>
        </p:nvSpPr>
        <p:spPr/>
        <p:txBody>
          <a:bodyPr/>
          <a:lstStyle/>
          <a:p>
            <a:r>
              <a:rPr lang="nl-BE" dirty="0"/>
              <a:t>Arbeidsongeval zonder AGR.</a:t>
            </a:r>
          </a:p>
        </p:txBody>
      </p:sp>
      <p:sp>
        <p:nvSpPr>
          <p:cNvPr id="4" name="Text Placeholder 3">
            <a:extLst>
              <a:ext uri="{FF2B5EF4-FFF2-40B4-BE49-F238E27FC236}">
                <a16:creationId xmlns:a16="http://schemas.microsoft.com/office/drawing/2014/main" id="{21B07043-9187-8659-484F-A69194313FE9}"/>
              </a:ext>
            </a:extLst>
          </p:cNvPr>
          <p:cNvSpPr>
            <a:spLocks noGrp="1"/>
          </p:cNvSpPr>
          <p:nvPr>
            <p:ph type="body" sz="quarter" idx="27"/>
          </p:nvPr>
        </p:nvSpPr>
        <p:spPr>
          <a:xfrm>
            <a:off x="337284" y="1620712"/>
            <a:ext cx="11237400" cy="4089476"/>
          </a:xfrm>
        </p:spPr>
        <p:txBody>
          <a:bodyPr/>
          <a:lstStyle/>
          <a:p>
            <a:r>
              <a:rPr lang="nl-BE" sz="2800" b="1" dirty="0">
                <a:solidFill>
                  <a:srgbClr val="142DAC"/>
                </a:solidFill>
              </a:rPr>
              <a:t>ACOS IS: </a:t>
            </a:r>
            <a:r>
              <a:rPr lang="nl-BE" sz="2800" dirty="0">
                <a:solidFill>
                  <a:srgbClr val="142DAC"/>
                </a:solidFill>
              </a:rPr>
              <a:t>08/2025/31247</a:t>
            </a:r>
          </a:p>
          <a:p>
            <a:endParaRPr lang="nl-BE" sz="2800" b="1" dirty="0"/>
          </a:p>
          <a:p>
            <a:pPr marL="342900" indent="-342900">
              <a:buFont typeface="Arial" panose="020B0604020202020204" pitchFamily="34" charset="0"/>
              <a:buChar char="•"/>
            </a:pPr>
            <a:r>
              <a:rPr lang="nl-BE" sz="2000" b="1" u="sng" dirty="0"/>
              <a:t>Datum:</a:t>
            </a:r>
            <a:r>
              <a:rPr lang="nl-BE" sz="2000" b="1" dirty="0"/>
              <a:t>  </a:t>
            </a:r>
            <a:r>
              <a:rPr lang="nl-BE" sz="2000" dirty="0"/>
              <a:t>17/06/2025</a:t>
            </a:r>
          </a:p>
          <a:p>
            <a:endParaRPr lang="nl-BE" sz="800" b="1" dirty="0"/>
          </a:p>
          <a:p>
            <a:pPr marL="342900" indent="-342900">
              <a:buFont typeface="Arial" panose="020B0604020202020204" pitchFamily="34" charset="0"/>
              <a:buChar char="•"/>
            </a:pPr>
            <a:r>
              <a:rPr lang="nl-BE" sz="2000" b="1" u="sng" dirty="0"/>
              <a:t>Beschrijving ongeval</a:t>
            </a:r>
            <a:r>
              <a:rPr lang="nl-BE" sz="2000" b="1" dirty="0"/>
              <a:t>:</a:t>
            </a:r>
            <a:br>
              <a:rPr lang="nl-BE" sz="2000" b="1" dirty="0"/>
            </a:br>
            <a:endParaRPr lang="nl-BE" sz="2000" b="1" dirty="0"/>
          </a:p>
          <a:p>
            <a:pPr marL="357188"/>
            <a:r>
              <a:rPr lang="nl-BE" sz="2000" dirty="0"/>
              <a:t>Het SO sloeg haar linkervoet om bij het verlaten van haar bureel en liep hierdoor een gesloten botbreuk op aan haar linker voet.</a:t>
            </a:r>
          </a:p>
          <a:p>
            <a:endParaRPr lang="nl-BE" sz="800" dirty="0"/>
          </a:p>
          <a:p>
            <a:pPr marL="342900" indent="-342900">
              <a:buFont typeface="Arial" panose="020B0604020202020204" pitchFamily="34" charset="0"/>
              <a:buChar char="•"/>
            </a:pPr>
            <a:r>
              <a:rPr lang="nl-BE" sz="2000" b="1" u="sng" dirty="0"/>
              <a:t>Letsel</a:t>
            </a:r>
            <a:r>
              <a:rPr lang="nl-BE" sz="2000" b="1" dirty="0"/>
              <a:t>: </a:t>
            </a:r>
            <a:r>
              <a:rPr lang="nl-BE" sz="2000" dirty="0">
                <a:solidFill>
                  <a:schemeClr val="tx1"/>
                </a:solidFill>
              </a:rPr>
              <a:t>Dwarse fractuur (Li voet) van de basis van de vijfde </a:t>
            </a:r>
            <a:r>
              <a:rPr lang="nl-BE" sz="2000" dirty="0" err="1">
                <a:solidFill>
                  <a:schemeClr val="tx1"/>
                </a:solidFill>
              </a:rPr>
              <a:t>metatarsaal</a:t>
            </a:r>
            <a:r>
              <a:rPr lang="nl-BE" sz="2000" dirty="0">
                <a:solidFill>
                  <a:schemeClr val="tx1"/>
                </a:solidFill>
              </a:rPr>
              <a:t> met behoorlijke </a:t>
            </a:r>
            <a:r>
              <a:rPr lang="nl-BE" sz="2000" dirty="0" err="1">
                <a:solidFill>
                  <a:schemeClr val="tx1"/>
                </a:solidFill>
              </a:rPr>
              <a:t>alignatie</a:t>
            </a:r>
            <a:br>
              <a:rPr lang="nl-BE" sz="2000" dirty="0">
                <a:solidFill>
                  <a:schemeClr val="tx1"/>
                </a:solidFill>
              </a:rPr>
            </a:br>
            <a:r>
              <a:rPr lang="nl-BE" sz="2000" dirty="0">
                <a:solidFill>
                  <a:schemeClr val="tx1"/>
                </a:solidFill>
              </a:rPr>
              <a:t>             en met begeleidende beginnende periostreactie.</a:t>
            </a:r>
            <a:br>
              <a:rPr lang="nl-BE" sz="2000" b="1" dirty="0"/>
            </a:br>
            <a:endParaRPr lang="nl-BE" sz="2000" b="1" dirty="0"/>
          </a:p>
          <a:p>
            <a:pPr marL="342900" indent="-342900">
              <a:buFont typeface="Arial" panose="020B0604020202020204" pitchFamily="34" charset="0"/>
              <a:buChar char="•"/>
            </a:pPr>
            <a:r>
              <a:rPr lang="nl-BE" sz="2000" b="1" u="sng" dirty="0"/>
              <a:t>AGR</a:t>
            </a:r>
            <a:r>
              <a:rPr lang="nl-BE" sz="2000" b="1" dirty="0"/>
              <a:t>: </a:t>
            </a:r>
            <a:r>
              <a:rPr lang="nl-BE" sz="2000" dirty="0">
                <a:solidFill>
                  <a:schemeClr val="tx1"/>
                </a:solidFill>
              </a:rPr>
              <a:t>0</a:t>
            </a:r>
            <a:br>
              <a:rPr lang="nl-BE" sz="2000" b="1" dirty="0"/>
            </a:br>
            <a:endParaRPr lang="nl-BE" sz="2000" b="1" dirty="0"/>
          </a:p>
          <a:p>
            <a:pPr marL="342900" indent="-342900">
              <a:buFont typeface="Arial" panose="020B0604020202020204" pitchFamily="34" charset="0"/>
              <a:buChar char="•"/>
            </a:pPr>
            <a:r>
              <a:rPr lang="nl-BE" sz="2000" b="1" u="sng" dirty="0"/>
              <a:t>Preventiemaatregel</a:t>
            </a:r>
            <a:r>
              <a:rPr lang="nl-BE" sz="2000" b="1" dirty="0"/>
              <a:t>: </a:t>
            </a:r>
            <a:r>
              <a:rPr lang="nl-BE" sz="2000" dirty="0"/>
              <a:t>Aandachtig blijven.</a:t>
            </a:r>
          </a:p>
          <a:p>
            <a:endParaRPr lang="nl-BE" sz="2000" b="1" dirty="0"/>
          </a:p>
          <a:p>
            <a:r>
              <a:rPr lang="nl-BE" sz="2000" b="1" dirty="0"/>
              <a:t>  </a:t>
            </a:r>
            <a:endParaRPr lang="nl-BE" b="1" dirty="0"/>
          </a:p>
          <a:p>
            <a:r>
              <a:rPr lang="nl-BE" b="1" dirty="0"/>
              <a:t>  </a:t>
            </a:r>
          </a:p>
        </p:txBody>
      </p:sp>
    </p:spTree>
    <p:extLst>
      <p:ext uri="{BB962C8B-B14F-4D97-AF65-F5344CB8AC3E}">
        <p14:creationId xmlns:p14="http://schemas.microsoft.com/office/powerpoint/2010/main" val="121482238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86D1F3-92E5-4D49-18A0-11F5FB40A6F6}"/>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6A2A73EB-AA31-8EC8-5667-FBB9CDD3C221}"/>
              </a:ext>
            </a:extLst>
          </p:cNvPr>
          <p:cNvSpPr>
            <a:spLocks noGrp="1"/>
          </p:cNvSpPr>
          <p:nvPr>
            <p:ph type="body" sz="quarter" idx="13"/>
          </p:nvPr>
        </p:nvSpPr>
        <p:spPr/>
        <p:txBody>
          <a:bodyPr/>
          <a:lstStyle/>
          <a:p>
            <a:r>
              <a:rPr lang="nl-BE" dirty="0"/>
              <a:t>Onwel worden zonder AGR.</a:t>
            </a:r>
          </a:p>
        </p:txBody>
      </p:sp>
      <p:sp>
        <p:nvSpPr>
          <p:cNvPr id="4" name="Text Placeholder 3">
            <a:extLst>
              <a:ext uri="{FF2B5EF4-FFF2-40B4-BE49-F238E27FC236}">
                <a16:creationId xmlns:a16="http://schemas.microsoft.com/office/drawing/2014/main" id="{F24B36FA-6112-7D05-E3DA-A96A05633ED5}"/>
              </a:ext>
            </a:extLst>
          </p:cNvPr>
          <p:cNvSpPr>
            <a:spLocks noGrp="1"/>
          </p:cNvSpPr>
          <p:nvPr>
            <p:ph type="body" sz="quarter" idx="27"/>
          </p:nvPr>
        </p:nvSpPr>
        <p:spPr>
          <a:xfrm>
            <a:off x="337284" y="1620712"/>
            <a:ext cx="11237400" cy="4089476"/>
          </a:xfrm>
        </p:spPr>
        <p:txBody>
          <a:bodyPr/>
          <a:lstStyle/>
          <a:p>
            <a:r>
              <a:rPr lang="nl-BE" sz="2800" b="1" dirty="0">
                <a:solidFill>
                  <a:srgbClr val="142DAC"/>
                </a:solidFill>
              </a:rPr>
              <a:t>ACOS R&amp;O: </a:t>
            </a:r>
            <a:r>
              <a:rPr lang="nl-BE" sz="2800" dirty="0">
                <a:solidFill>
                  <a:srgbClr val="142DAC"/>
                </a:solidFill>
              </a:rPr>
              <a:t>08/2025/30681</a:t>
            </a:r>
          </a:p>
          <a:p>
            <a:endParaRPr lang="nl-BE" sz="1050" b="1" dirty="0"/>
          </a:p>
          <a:p>
            <a:pPr marL="342900" indent="-342900">
              <a:buFont typeface="Arial" panose="020B0604020202020204" pitchFamily="34" charset="0"/>
              <a:buChar char="•"/>
            </a:pPr>
            <a:r>
              <a:rPr lang="nl-BE" sz="2000" b="1" u="sng" dirty="0"/>
              <a:t>Datum:</a:t>
            </a:r>
            <a:r>
              <a:rPr lang="nl-BE" sz="2000" b="1" dirty="0"/>
              <a:t>  </a:t>
            </a:r>
            <a:r>
              <a:rPr lang="nl-BE" sz="2000" dirty="0"/>
              <a:t>16/04/2025</a:t>
            </a:r>
          </a:p>
          <a:p>
            <a:endParaRPr lang="nl-BE" sz="800" b="1" dirty="0"/>
          </a:p>
          <a:p>
            <a:pPr marL="342900" indent="-342900">
              <a:buFont typeface="Arial" panose="020B0604020202020204" pitchFamily="34" charset="0"/>
              <a:buChar char="•"/>
            </a:pPr>
            <a:r>
              <a:rPr lang="nl-BE" sz="2000" b="1" u="sng" dirty="0"/>
              <a:t>Beschrijving ongeval</a:t>
            </a:r>
            <a:r>
              <a:rPr lang="nl-BE" sz="2000" b="1" dirty="0"/>
              <a:t>:</a:t>
            </a:r>
            <a:br>
              <a:rPr lang="nl-BE" sz="2000" b="1" dirty="0"/>
            </a:br>
            <a:endParaRPr lang="nl-BE" sz="2000" b="1" dirty="0"/>
          </a:p>
          <a:p>
            <a:pPr marL="357188"/>
            <a:r>
              <a:rPr lang="nl-BE" sz="2000" dirty="0"/>
              <a:t>Betrokkene is onwel geworden en is langs de dient AMT geweest voor verzorging. </a:t>
            </a:r>
          </a:p>
          <a:p>
            <a:pPr marL="357188"/>
            <a:r>
              <a:rPr lang="nl-BE" sz="2000" dirty="0"/>
              <a:t>De hulpdiensten werden op advies van de verpleegster opgeroepen en zijn ter plaatse gekomen. Slachtoffer is nadien naar huis gegaan.</a:t>
            </a:r>
          </a:p>
          <a:p>
            <a:endParaRPr lang="nl-BE" sz="800" dirty="0"/>
          </a:p>
          <a:p>
            <a:pPr marL="342900" indent="-342900">
              <a:buFont typeface="Arial" panose="020B0604020202020204" pitchFamily="34" charset="0"/>
              <a:buChar char="•"/>
            </a:pPr>
            <a:r>
              <a:rPr lang="nl-BE" sz="2000" b="1" u="sng" dirty="0"/>
              <a:t>Letsel</a:t>
            </a:r>
            <a:r>
              <a:rPr lang="nl-BE" sz="2000" b="1" dirty="0"/>
              <a:t>: </a:t>
            </a:r>
            <a:r>
              <a:rPr lang="nl-BE" sz="2000" dirty="0"/>
              <a:t>Het onwel worden werd veroorzaakt door een paniekaanval.</a:t>
            </a:r>
            <a:br>
              <a:rPr lang="nl-BE" sz="2000" dirty="0"/>
            </a:br>
            <a:endParaRPr lang="nl-BE" sz="2000" dirty="0"/>
          </a:p>
          <a:p>
            <a:pPr marL="342900" indent="-342900">
              <a:buFont typeface="Arial" panose="020B0604020202020204" pitchFamily="34" charset="0"/>
              <a:buChar char="•"/>
            </a:pPr>
            <a:r>
              <a:rPr lang="nl-BE" sz="2000" b="1" u="sng" dirty="0"/>
              <a:t>AGR</a:t>
            </a:r>
            <a:r>
              <a:rPr lang="nl-BE" sz="2000" b="1" dirty="0"/>
              <a:t>: </a:t>
            </a:r>
            <a:r>
              <a:rPr lang="nl-BE" sz="2000" dirty="0">
                <a:solidFill>
                  <a:schemeClr val="tx1"/>
                </a:solidFill>
              </a:rPr>
              <a:t>0</a:t>
            </a:r>
            <a:br>
              <a:rPr lang="nl-BE" sz="2000" b="1" dirty="0"/>
            </a:br>
            <a:endParaRPr lang="nl-BE" sz="2000" b="1" dirty="0"/>
          </a:p>
          <a:p>
            <a:pPr marL="342900" indent="-342900">
              <a:buFont typeface="Arial" panose="020B0604020202020204" pitchFamily="34" charset="0"/>
              <a:buChar char="•"/>
            </a:pPr>
            <a:r>
              <a:rPr lang="nl-BE" sz="2000" b="1" u="sng" dirty="0"/>
              <a:t>Preventiemaatregel</a:t>
            </a:r>
            <a:r>
              <a:rPr lang="nl-BE" sz="2000" b="1" dirty="0"/>
              <a:t>: </a:t>
            </a:r>
            <a:r>
              <a:rPr lang="nl-BE" sz="2000" dirty="0"/>
              <a:t>NVT.</a:t>
            </a:r>
          </a:p>
          <a:p>
            <a:pPr marL="342900" indent="-342900">
              <a:buFont typeface="Arial" panose="020B0604020202020204" pitchFamily="34" charset="0"/>
              <a:buChar char="•"/>
            </a:pPr>
            <a:endParaRPr lang="nl-BE" sz="2000" dirty="0"/>
          </a:p>
          <a:p>
            <a:pPr marL="342900" indent="-342900">
              <a:buFont typeface="Arial" panose="020B0604020202020204" pitchFamily="34" charset="0"/>
              <a:buChar char="•"/>
            </a:pPr>
            <a:r>
              <a:rPr lang="nl-BE" sz="2000" dirty="0"/>
              <a:t>Opmerking: Dit voorval werd niet gemeld door de eenheid maar </a:t>
            </a:r>
            <a:r>
              <a:rPr lang="nl-BE" sz="2000" dirty="0" err="1"/>
              <a:t>vzelf</a:t>
            </a:r>
            <a:r>
              <a:rPr lang="nl-BE" sz="2000" dirty="0"/>
              <a:t> vastgesteld </a:t>
            </a:r>
            <a:br>
              <a:rPr lang="nl-BE" sz="2000" dirty="0"/>
            </a:br>
            <a:r>
              <a:rPr lang="nl-BE" sz="2000" dirty="0"/>
              <a:t>door de LDPBW. </a:t>
            </a:r>
          </a:p>
          <a:p>
            <a:endParaRPr lang="nl-BE" sz="2000" b="1" dirty="0"/>
          </a:p>
          <a:p>
            <a:r>
              <a:rPr lang="nl-BE" sz="2000" b="1" dirty="0"/>
              <a:t>  </a:t>
            </a:r>
            <a:endParaRPr lang="nl-BE" b="1" dirty="0"/>
          </a:p>
          <a:p>
            <a:r>
              <a:rPr lang="nl-BE" b="1" dirty="0"/>
              <a:t>  </a:t>
            </a:r>
          </a:p>
        </p:txBody>
      </p:sp>
    </p:spTree>
    <p:extLst>
      <p:ext uri="{BB962C8B-B14F-4D97-AF65-F5344CB8AC3E}">
        <p14:creationId xmlns:p14="http://schemas.microsoft.com/office/powerpoint/2010/main" val="9548631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3C38C74-29DA-DBFA-2D7D-D9C6691199EF}"/>
              </a:ext>
            </a:extLst>
          </p:cNvPr>
          <p:cNvSpPr>
            <a:spLocks noGrp="1"/>
          </p:cNvSpPr>
          <p:nvPr>
            <p:ph type="body" sz="quarter" idx="13"/>
          </p:nvPr>
        </p:nvSpPr>
        <p:spPr/>
        <p:txBody>
          <a:bodyPr/>
          <a:lstStyle/>
          <a:p>
            <a:r>
              <a:rPr lang="nl-BE" dirty="0"/>
              <a:t>Ernstig arbeidsongeval 3</a:t>
            </a:r>
            <a:r>
              <a:rPr lang="nl-BE" baseline="30000" dirty="0"/>
              <a:t>de</a:t>
            </a:r>
            <a:r>
              <a:rPr lang="nl-BE" dirty="0"/>
              <a:t> Trim 2025.</a:t>
            </a:r>
          </a:p>
        </p:txBody>
      </p:sp>
      <p:sp>
        <p:nvSpPr>
          <p:cNvPr id="3" name="Text Placeholder 2">
            <a:extLst>
              <a:ext uri="{FF2B5EF4-FFF2-40B4-BE49-F238E27FC236}">
                <a16:creationId xmlns:a16="http://schemas.microsoft.com/office/drawing/2014/main" id="{AD66AE25-9479-209E-0B35-121D4CE29240}"/>
              </a:ext>
            </a:extLst>
          </p:cNvPr>
          <p:cNvSpPr>
            <a:spLocks noGrp="1"/>
          </p:cNvSpPr>
          <p:nvPr>
            <p:ph type="body" sz="quarter" idx="27"/>
          </p:nvPr>
        </p:nvSpPr>
        <p:spPr>
          <a:xfrm>
            <a:off x="281009" y="1572469"/>
            <a:ext cx="11237400" cy="4089476"/>
          </a:xfrm>
        </p:spPr>
        <p:txBody>
          <a:bodyPr/>
          <a:lstStyle/>
          <a:p>
            <a:r>
              <a:rPr lang="nl-BE" sz="2400" b="1" dirty="0">
                <a:solidFill>
                  <a:srgbClr val="142DAC"/>
                </a:solidFill>
              </a:rPr>
              <a:t>DG HR: </a:t>
            </a:r>
            <a:r>
              <a:rPr lang="nl-BE" sz="2400" dirty="0">
                <a:solidFill>
                  <a:srgbClr val="142DAC"/>
                </a:solidFill>
              </a:rPr>
              <a:t>08/2025/31289</a:t>
            </a:r>
          </a:p>
          <a:p>
            <a:endParaRPr lang="nl-BE" sz="1000" b="1" dirty="0"/>
          </a:p>
          <a:p>
            <a:pPr marL="342900" indent="-342900">
              <a:buFont typeface="Arial" panose="020B0604020202020204" pitchFamily="34" charset="0"/>
              <a:buChar char="•"/>
            </a:pPr>
            <a:r>
              <a:rPr lang="nl-BE" b="1" u="sng" dirty="0"/>
              <a:t>Datum:</a:t>
            </a:r>
            <a:r>
              <a:rPr lang="nl-BE" b="1" dirty="0"/>
              <a:t>  </a:t>
            </a:r>
            <a:r>
              <a:rPr lang="nl-BE" dirty="0"/>
              <a:t>14 Jul 2025 omstreeks 06:45 Hr.</a:t>
            </a:r>
          </a:p>
          <a:p>
            <a:endParaRPr lang="nl-BE" sz="700" b="1" dirty="0"/>
          </a:p>
          <a:p>
            <a:pPr marL="342900" indent="-342900">
              <a:buFont typeface="Arial" panose="020B0604020202020204" pitchFamily="34" charset="0"/>
              <a:buChar char="•"/>
            </a:pPr>
            <a:r>
              <a:rPr lang="nl-BE" b="1" u="sng" dirty="0"/>
              <a:t>Beschrijving ongeval</a:t>
            </a:r>
            <a:r>
              <a:rPr lang="nl-BE" b="1" dirty="0"/>
              <a:t>:</a:t>
            </a:r>
            <a:br>
              <a:rPr lang="nl-BE" b="1" dirty="0"/>
            </a:br>
            <a:endParaRPr lang="nl-BE" b="1" dirty="0"/>
          </a:p>
          <a:p>
            <a:pPr marL="357188" algn="just"/>
            <a:r>
              <a:rPr lang="nl-BE" dirty="0"/>
              <a:t>Betrokkene was tijdens de ochtend, omstreeks 06:45 Hr., gaan lopen. Het SO liep op een paadje door een bosje juist achter de militaire woningen (vroeger OASIS). Toen het SO terug op een </a:t>
            </a:r>
            <a:r>
              <a:rPr lang="nl-BE" dirty="0" err="1"/>
              <a:t>hoofdweg,ter</a:t>
            </a:r>
            <a:r>
              <a:rPr lang="nl-BE" dirty="0"/>
              <a:t> hoogte van  </a:t>
            </a:r>
            <a:r>
              <a:rPr lang="nl-BE" dirty="0" err="1"/>
              <a:t>Tiendeschuurweg</a:t>
            </a:r>
            <a:r>
              <a:rPr lang="nl-BE" dirty="0"/>
              <a:t> </a:t>
            </a:r>
            <a:r>
              <a:rPr lang="nl-BE" dirty="0" err="1"/>
              <a:t>Nr</a:t>
            </a:r>
            <a:r>
              <a:rPr lang="nl-BE" dirty="0"/>
              <a:t> 106 – Zaventem, kwam werd ze aangereden door een </a:t>
            </a:r>
            <a:r>
              <a:rPr lang="nl-BE" dirty="0" err="1"/>
              <a:t>speedpedelec</a:t>
            </a:r>
            <a:r>
              <a:rPr lang="nl-BE" dirty="0"/>
              <a:t>. Hierbij liep ze door zwaar op haar hoofd en gezicht te vallen zware verwondingen op. </a:t>
            </a:r>
          </a:p>
          <a:p>
            <a:pPr marL="357188" algn="just"/>
            <a:endParaRPr lang="nl-BE" sz="700" dirty="0"/>
          </a:p>
          <a:p>
            <a:pPr marL="342900" indent="-342900">
              <a:buFont typeface="Arial" panose="020B0604020202020204" pitchFamily="34" charset="0"/>
              <a:buChar char="•"/>
            </a:pPr>
            <a:r>
              <a:rPr lang="nl-BE" b="1" u="sng" dirty="0"/>
              <a:t>Letsel</a:t>
            </a:r>
            <a:r>
              <a:rPr lang="nl-BE" b="1" dirty="0"/>
              <a:t>: </a:t>
            </a:r>
            <a:r>
              <a:rPr lang="nl-BE" dirty="0"/>
              <a:t>Gezichtsverlies rechter oog, meerdere fracturen waarvan in het aangezicht, borstbeen en schouder, meerdere schaafwonden over het hele lichaam, meerdere onderhuidse bloeduitstortingen.</a:t>
            </a:r>
            <a:br>
              <a:rPr lang="nl-BE" dirty="0"/>
            </a:br>
            <a:endParaRPr lang="nl-BE" dirty="0"/>
          </a:p>
          <a:p>
            <a:pPr marL="342900" indent="-342900">
              <a:buFont typeface="Arial" panose="020B0604020202020204" pitchFamily="34" charset="0"/>
              <a:buChar char="•"/>
            </a:pPr>
            <a:r>
              <a:rPr lang="nl-BE" b="1" u="sng" dirty="0"/>
              <a:t>AGR</a:t>
            </a:r>
            <a:r>
              <a:rPr lang="nl-BE" b="1" dirty="0"/>
              <a:t>: </a:t>
            </a:r>
            <a:r>
              <a:rPr lang="nl-BE" dirty="0">
                <a:solidFill>
                  <a:schemeClr val="tx1"/>
                </a:solidFill>
              </a:rPr>
              <a:t>47 (in principe </a:t>
            </a:r>
            <a:r>
              <a:rPr lang="nl-BE" dirty="0" err="1">
                <a:solidFill>
                  <a:schemeClr val="tx1"/>
                </a:solidFill>
              </a:rPr>
              <a:t>vrijgeschreven</a:t>
            </a:r>
            <a:r>
              <a:rPr lang="nl-BE" dirty="0">
                <a:solidFill>
                  <a:schemeClr val="tx1"/>
                </a:solidFill>
              </a:rPr>
              <a:t> tot 30 Nov maar terug gaan werken op 01 Sep 25).</a:t>
            </a:r>
            <a:br>
              <a:rPr lang="nl-BE" b="1" dirty="0"/>
            </a:br>
            <a:endParaRPr lang="nl-BE" b="1" dirty="0"/>
          </a:p>
          <a:p>
            <a:pPr marL="342900" indent="-342900">
              <a:buFont typeface="Arial" panose="020B0604020202020204" pitchFamily="34" charset="0"/>
              <a:buChar char="•"/>
            </a:pPr>
            <a:r>
              <a:rPr lang="nl-BE" b="1" u="sng" dirty="0"/>
              <a:t>Preventiemaatregel</a:t>
            </a:r>
            <a:r>
              <a:rPr lang="nl-BE" b="1" dirty="0"/>
              <a:t>: </a:t>
            </a:r>
            <a:r>
              <a:rPr lang="nl-BE" dirty="0"/>
              <a:t>Daar we niet over de juiste oorzaak (geen getuigen) van het ongeval beschikken is het onmogelijk om een goed gemotiveerd advies te geven. (geen advies op basis van veronderstellingen)</a:t>
            </a:r>
          </a:p>
          <a:p>
            <a:endParaRPr lang="nl-BE" dirty="0"/>
          </a:p>
        </p:txBody>
      </p:sp>
    </p:spTree>
    <p:extLst>
      <p:ext uri="{BB962C8B-B14F-4D97-AF65-F5344CB8AC3E}">
        <p14:creationId xmlns:p14="http://schemas.microsoft.com/office/powerpoint/2010/main" val="12410866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3D8793A-C643-2D37-91CB-75017EFC37CB}"/>
              </a:ext>
            </a:extLst>
          </p:cNvPr>
          <p:cNvSpPr>
            <a:spLocks noGrp="1"/>
          </p:cNvSpPr>
          <p:nvPr>
            <p:ph type="body" sz="quarter" idx="13"/>
          </p:nvPr>
        </p:nvSpPr>
        <p:spPr/>
        <p:txBody>
          <a:bodyPr/>
          <a:lstStyle/>
          <a:p>
            <a:endParaRPr lang="nl-BE"/>
          </a:p>
        </p:txBody>
      </p:sp>
      <p:sp>
        <p:nvSpPr>
          <p:cNvPr id="3" name="Text Placeholder 2">
            <a:extLst>
              <a:ext uri="{FF2B5EF4-FFF2-40B4-BE49-F238E27FC236}">
                <a16:creationId xmlns:a16="http://schemas.microsoft.com/office/drawing/2014/main" id="{13744A24-ABE7-A56B-6731-D048922CA6C1}"/>
              </a:ext>
            </a:extLst>
          </p:cNvPr>
          <p:cNvSpPr>
            <a:spLocks noGrp="1"/>
          </p:cNvSpPr>
          <p:nvPr>
            <p:ph type="body" sz="quarter" idx="27"/>
          </p:nvPr>
        </p:nvSpPr>
        <p:spPr/>
        <p:txBody>
          <a:bodyPr/>
          <a:lstStyle/>
          <a:p>
            <a:endParaRPr lang="nl-BE"/>
          </a:p>
        </p:txBody>
      </p:sp>
      <p:grpSp>
        <p:nvGrpSpPr>
          <p:cNvPr id="10" name="Group 9">
            <a:extLst>
              <a:ext uri="{FF2B5EF4-FFF2-40B4-BE49-F238E27FC236}">
                <a16:creationId xmlns:a16="http://schemas.microsoft.com/office/drawing/2014/main" id="{5BA07235-EDD4-0785-3C9F-045EFD24D869}"/>
              </a:ext>
            </a:extLst>
          </p:cNvPr>
          <p:cNvGrpSpPr/>
          <p:nvPr/>
        </p:nvGrpSpPr>
        <p:grpSpPr>
          <a:xfrm>
            <a:off x="0" y="565461"/>
            <a:ext cx="12192000" cy="6292539"/>
            <a:chOff x="0" y="565461"/>
            <a:chExt cx="12192000" cy="6292539"/>
          </a:xfrm>
        </p:grpSpPr>
        <p:pic>
          <p:nvPicPr>
            <p:cNvPr id="5" name="Picture 4">
              <a:extLst>
                <a:ext uri="{FF2B5EF4-FFF2-40B4-BE49-F238E27FC236}">
                  <a16:creationId xmlns:a16="http://schemas.microsoft.com/office/drawing/2014/main" id="{E760383E-35B9-4B0E-D8FB-70207DEA67D7}"/>
                </a:ext>
              </a:extLst>
            </p:cNvPr>
            <p:cNvPicPr>
              <a:picLocks noChangeAspect="1"/>
            </p:cNvPicPr>
            <p:nvPr/>
          </p:nvPicPr>
          <p:blipFill>
            <a:blip r:embed="rId3"/>
            <a:stretch>
              <a:fillRect/>
            </a:stretch>
          </p:blipFill>
          <p:spPr>
            <a:xfrm>
              <a:off x="0" y="565461"/>
              <a:ext cx="12192000" cy="5727077"/>
            </a:xfrm>
            <a:prstGeom prst="rect">
              <a:avLst/>
            </a:prstGeom>
          </p:spPr>
        </p:pic>
        <p:sp>
          <p:nvSpPr>
            <p:cNvPr id="7" name="Freeform: Shape 6">
              <a:extLst>
                <a:ext uri="{FF2B5EF4-FFF2-40B4-BE49-F238E27FC236}">
                  <a16:creationId xmlns:a16="http://schemas.microsoft.com/office/drawing/2014/main" id="{FDAB2B1F-671C-810D-D54E-585E95F1BB53}"/>
                </a:ext>
              </a:extLst>
            </p:cNvPr>
            <p:cNvSpPr/>
            <p:nvPr/>
          </p:nvSpPr>
          <p:spPr>
            <a:xfrm>
              <a:off x="1626919" y="570016"/>
              <a:ext cx="5023263" cy="3574472"/>
            </a:xfrm>
            <a:custGeom>
              <a:avLst/>
              <a:gdLst>
                <a:gd name="connsiteX0" fmla="*/ 11876 w 5023263"/>
                <a:gd name="connsiteY0" fmla="*/ 0 h 3574472"/>
                <a:gd name="connsiteX1" fmla="*/ 0 w 5023263"/>
                <a:gd name="connsiteY1" fmla="*/ 795646 h 3574472"/>
                <a:gd name="connsiteX2" fmla="*/ 273133 w 5023263"/>
                <a:gd name="connsiteY2" fmla="*/ 843148 h 3574472"/>
                <a:gd name="connsiteX3" fmla="*/ 558141 w 5023263"/>
                <a:gd name="connsiteY3" fmla="*/ 1092529 h 3574472"/>
                <a:gd name="connsiteX4" fmla="*/ 593767 w 5023263"/>
                <a:gd name="connsiteY4" fmla="*/ 1235033 h 3574472"/>
                <a:gd name="connsiteX5" fmla="*/ 47502 w 5023263"/>
                <a:gd name="connsiteY5" fmla="*/ 1769423 h 3574472"/>
                <a:gd name="connsiteX6" fmla="*/ 356260 w 5023263"/>
                <a:gd name="connsiteY6" fmla="*/ 1840675 h 3574472"/>
                <a:gd name="connsiteX7" fmla="*/ 700645 w 5023263"/>
                <a:gd name="connsiteY7" fmla="*/ 1840675 h 3574472"/>
                <a:gd name="connsiteX8" fmla="*/ 831273 w 5023263"/>
                <a:gd name="connsiteY8" fmla="*/ 1852550 h 3574472"/>
                <a:gd name="connsiteX9" fmla="*/ 593767 w 5023263"/>
                <a:gd name="connsiteY9" fmla="*/ 2173184 h 3574472"/>
                <a:gd name="connsiteX10" fmla="*/ 855024 w 5023263"/>
                <a:gd name="connsiteY10" fmla="*/ 2137558 h 3574472"/>
                <a:gd name="connsiteX11" fmla="*/ 1425039 w 5023263"/>
                <a:gd name="connsiteY11" fmla="*/ 2220685 h 3574472"/>
                <a:gd name="connsiteX12" fmla="*/ 2363190 w 5023263"/>
                <a:gd name="connsiteY12" fmla="*/ 2125683 h 3574472"/>
                <a:gd name="connsiteX13" fmla="*/ 3218213 w 5023263"/>
                <a:gd name="connsiteY13" fmla="*/ 1959428 h 3574472"/>
                <a:gd name="connsiteX14" fmla="*/ 3657600 w 5023263"/>
                <a:gd name="connsiteY14" fmla="*/ 1781298 h 3574472"/>
                <a:gd name="connsiteX15" fmla="*/ 4180115 w 5023263"/>
                <a:gd name="connsiteY15" fmla="*/ 1638794 h 3574472"/>
                <a:gd name="connsiteX16" fmla="*/ 4536375 w 5023263"/>
                <a:gd name="connsiteY16" fmla="*/ 1567542 h 3574472"/>
                <a:gd name="connsiteX17" fmla="*/ 4999512 w 5023263"/>
                <a:gd name="connsiteY17" fmla="*/ 1900052 h 3574472"/>
                <a:gd name="connsiteX18" fmla="*/ 5023263 w 5023263"/>
                <a:gd name="connsiteY18" fmla="*/ 2291937 h 3574472"/>
                <a:gd name="connsiteX19" fmla="*/ 5011387 w 5023263"/>
                <a:gd name="connsiteY19" fmla="*/ 3574472 h 3574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23263" h="3574472">
                  <a:moveTo>
                    <a:pt x="11876" y="0"/>
                  </a:moveTo>
                  <a:lnTo>
                    <a:pt x="0" y="795646"/>
                  </a:lnTo>
                  <a:lnTo>
                    <a:pt x="273133" y="843148"/>
                  </a:lnTo>
                  <a:lnTo>
                    <a:pt x="558141" y="1092529"/>
                  </a:lnTo>
                  <a:lnTo>
                    <a:pt x="593767" y="1235033"/>
                  </a:lnTo>
                  <a:lnTo>
                    <a:pt x="47502" y="1769423"/>
                  </a:lnTo>
                  <a:lnTo>
                    <a:pt x="356260" y="1840675"/>
                  </a:lnTo>
                  <a:lnTo>
                    <a:pt x="700645" y="1840675"/>
                  </a:lnTo>
                  <a:lnTo>
                    <a:pt x="831273" y="1852550"/>
                  </a:lnTo>
                  <a:lnTo>
                    <a:pt x="593767" y="2173184"/>
                  </a:lnTo>
                  <a:lnTo>
                    <a:pt x="855024" y="2137558"/>
                  </a:lnTo>
                  <a:lnTo>
                    <a:pt x="1425039" y="2220685"/>
                  </a:lnTo>
                  <a:lnTo>
                    <a:pt x="2363190" y="2125683"/>
                  </a:lnTo>
                  <a:lnTo>
                    <a:pt x="3218213" y="1959428"/>
                  </a:lnTo>
                  <a:lnTo>
                    <a:pt x="3657600" y="1781298"/>
                  </a:lnTo>
                  <a:lnTo>
                    <a:pt x="4180115" y="1638794"/>
                  </a:lnTo>
                  <a:lnTo>
                    <a:pt x="4536375" y="1567542"/>
                  </a:lnTo>
                  <a:lnTo>
                    <a:pt x="4999512" y="1900052"/>
                  </a:lnTo>
                  <a:lnTo>
                    <a:pt x="5023263" y="2291937"/>
                  </a:lnTo>
                  <a:lnTo>
                    <a:pt x="5011387" y="3574472"/>
                  </a:lnTo>
                </a:path>
              </a:pathLst>
            </a:custGeom>
            <a:noFill/>
            <a:ln w="66675">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 name="Arrow: Right 7">
              <a:extLst>
                <a:ext uri="{FF2B5EF4-FFF2-40B4-BE49-F238E27FC236}">
                  <a16:creationId xmlns:a16="http://schemas.microsoft.com/office/drawing/2014/main" id="{468CEB49-5FC7-01D2-1B04-B937D9751AD8}"/>
                </a:ext>
              </a:extLst>
            </p:cNvPr>
            <p:cNvSpPr/>
            <p:nvPr/>
          </p:nvSpPr>
          <p:spPr>
            <a:xfrm rot="16200000">
              <a:off x="5706093" y="5094513"/>
              <a:ext cx="1888177" cy="498764"/>
            </a:xfrm>
            <a:prstGeom prst="rightArrow">
              <a:avLst/>
            </a:prstGeom>
            <a:solidFill>
              <a:schemeClr val="accent1">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9" name="TextBox 8">
              <a:extLst>
                <a:ext uri="{FF2B5EF4-FFF2-40B4-BE49-F238E27FC236}">
                  <a16:creationId xmlns:a16="http://schemas.microsoft.com/office/drawing/2014/main" id="{466040C0-76E3-B849-4EC4-538EF17A9A21}"/>
                </a:ext>
              </a:extLst>
            </p:cNvPr>
            <p:cNvSpPr txBox="1"/>
            <p:nvPr/>
          </p:nvSpPr>
          <p:spPr>
            <a:xfrm rot="5400000">
              <a:off x="5480461" y="5503615"/>
              <a:ext cx="2339439" cy="369332"/>
            </a:xfrm>
            <a:prstGeom prst="rect">
              <a:avLst/>
            </a:prstGeom>
          </p:spPr>
          <p:txBody>
            <a:bodyPr wrap="square" rtlCol="0">
              <a:spAutoFit/>
            </a:bodyPr>
            <a:lstStyle/>
            <a:p>
              <a:r>
                <a:rPr lang="nl-BE" dirty="0"/>
                <a:t>Plaats ongeval</a:t>
              </a:r>
            </a:p>
          </p:txBody>
        </p:sp>
      </p:grpSp>
      <p:pic>
        <p:nvPicPr>
          <p:cNvPr id="11" name="Picture 10" descr="A person riding a bicycle&#10;&#10;AI-generated content may be incorrect.">
            <a:extLst>
              <a:ext uri="{FF2B5EF4-FFF2-40B4-BE49-F238E27FC236}">
                <a16:creationId xmlns:a16="http://schemas.microsoft.com/office/drawing/2014/main" id="{1D73E2E8-0317-319B-8F8A-9679698E8387}"/>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20104449" flipH="1">
            <a:off x="6894367" y="1645994"/>
            <a:ext cx="2203450" cy="2111375"/>
          </a:xfrm>
          <a:prstGeom prst="rect">
            <a:avLst/>
          </a:prstGeom>
        </p:spPr>
      </p:pic>
    </p:spTree>
    <p:extLst>
      <p:ext uri="{BB962C8B-B14F-4D97-AF65-F5344CB8AC3E}">
        <p14:creationId xmlns:p14="http://schemas.microsoft.com/office/powerpoint/2010/main" val="103166659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6736EE8-C51B-A9CC-2DAC-478330BAC190}"/>
              </a:ext>
            </a:extLst>
          </p:cNvPr>
          <p:cNvSpPr>
            <a:spLocks noGrp="1"/>
          </p:cNvSpPr>
          <p:nvPr>
            <p:ph type="body" sz="quarter" idx="13"/>
          </p:nvPr>
        </p:nvSpPr>
        <p:spPr/>
        <p:txBody>
          <a:bodyPr/>
          <a:lstStyle/>
          <a:p>
            <a:r>
              <a:rPr lang="nl-BE" dirty="0"/>
              <a:t>Plaats ongeval.</a:t>
            </a:r>
          </a:p>
        </p:txBody>
      </p:sp>
      <p:sp>
        <p:nvSpPr>
          <p:cNvPr id="3" name="Text Placeholder 2">
            <a:extLst>
              <a:ext uri="{FF2B5EF4-FFF2-40B4-BE49-F238E27FC236}">
                <a16:creationId xmlns:a16="http://schemas.microsoft.com/office/drawing/2014/main" id="{4B8E97CC-4459-C92C-6067-E9D10B31BD40}"/>
              </a:ext>
            </a:extLst>
          </p:cNvPr>
          <p:cNvSpPr>
            <a:spLocks noGrp="1"/>
          </p:cNvSpPr>
          <p:nvPr>
            <p:ph type="body" sz="quarter" idx="27"/>
          </p:nvPr>
        </p:nvSpPr>
        <p:spPr/>
        <p:txBody>
          <a:bodyPr/>
          <a:lstStyle/>
          <a:p>
            <a:endParaRPr lang="nl-BE"/>
          </a:p>
        </p:txBody>
      </p:sp>
      <p:pic>
        <p:nvPicPr>
          <p:cNvPr id="5" name="Picture 4" descr="A road with a fence and bushes&#10;&#10;AI-generated content may be incorrect.">
            <a:extLst>
              <a:ext uri="{FF2B5EF4-FFF2-40B4-BE49-F238E27FC236}">
                <a16:creationId xmlns:a16="http://schemas.microsoft.com/office/drawing/2014/main" id="{44130D64-F32D-DAE2-0D88-10A9B7CCBEE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3967" y="1779812"/>
            <a:ext cx="5227125" cy="3920344"/>
          </a:xfrm>
          <a:prstGeom prst="rect">
            <a:avLst/>
          </a:prstGeom>
        </p:spPr>
      </p:pic>
      <p:pic>
        <p:nvPicPr>
          <p:cNvPr id="7" name="Picture 6" descr="A road with trees and bushes&#10;&#10;AI-generated content may be incorrect.">
            <a:extLst>
              <a:ext uri="{FF2B5EF4-FFF2-40B4-BE49-F238E27FC236}">
                <a16:creationId xmlns:a16="http://schemas.microsoft.com/office/drawing/2014/main" id="{86990DF4-D3DE-AC00-81B4-DE9E9AAFBF1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60476" y="1714500"/>
            <a:ext cx="5314208" cy="3985656"/>
          </a:xfrm>
          <a:prstGeom prst="rect">
            <a:avLst/>
          </a:prstGeom>
        </p:spPr>
      </p:pic>
      <p:sp>
        <p:nvSpPr>
          <p:cNvPr id="8" name="Arrow: Right 7">
            <a:extLst>
              <a:ext uri="{FF2B5EF4-FFF2-40B4-BE49-F238E27FC236}">
                <a16:creationId xmlns:a16="http://schemas.microsoft.com/office/drawing/2014/main" id="{083935AD-E1C4-89DA-364F-732EC30AA382}"/>
              </a:ext>
            </a:extLst>
          </p:cNvPr>
          <p:cNvSpPr/>
          <p:nvPr/>
        </p:nvSpPr>
        <p:spPr>
          <a:xfrm rot="21395713">
            <a:off x="1878372" y="5079881"/>
            <a:ext cx="1235118" cy="42751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9" name="Arrow: Right 8">
            <a:extLst>
              <a:ext uri="{FF2B5EF4-FFF2-40B4-BE49-F238E27FC236}">
                <a16:creationId xmlns:a16="http://schemas.microsoft.com/office/drawing/2014/main" id="{D941707C-FC15-91AA-743F-ACA055928E60}"/>
              </a:ext>
            </a:extLst>
          </p:cNvPr>
          <p:cNvSpPr/>
          <p:nvPr/>
        </p:nvSpPr>
        <p:spPr>
          <a:xfrm rot="3108757">
            <a:off x="2835941" y="4313936"/>
            <a:ext cx="578309" cy="42751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 name="Arrow: Right 9">
            <a:extLst>
              <a:ext uri="{FF2B5EF4-FFF2-40B4-BE49-F238E27FC236}">
                <a16:creationId xmlns:a16="http://schemas.microsoft.com/office/drawing/2014/main" id="{3C21698D-4561-1E5B-3DDB-36076375F3CC}"/>
              </a:ext>
            </a:extLst>
          </p:cNvPr>
          <p:cNvSpPr/>
          <p:nvPr/>
        </p:nvSpPr>
        <p:spPr>
          <a:xfrm rot="10522303">
            <a:off x="3789713" y="5012823"/>
            <a:ext cx="1235118" cy="42751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1" name="Arrow: Right 10">
            <a:extLst>
              <a:ext uri="{FF2B5EF4-FFF2-40B4-BE49-F238E27FC236}">
                <a16:creationId xmlns:a16="http://schemas.microsoft.com/office/drawing/2014/main" id="{974B5AA7-F3E3-C364-C665-8DA59B612C57}"/>
              </a:ext>
            </a:extLst>
          </p:cNvPr>
          <p:cNvSpPr/>
          <p:nvPr/>
        </p:nvSpPr>
        <p:spPr>
          <a:xfrm>
            <a:off x="7682462" y="3526228"/>
            <a:ext cx="1235118" cy="42751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12" name="Picture 11" descr="A person riding a bicycle&#10;&#10;AI-generated content may be incorrect.">
            <a:extLst>
              <a:ext uri="{FF2B5EF4-FFF2-40B4-BE49-F238E27FC236}">
                <a16:creationId xmlns:a16="http://schemas.microsoft.com/office/drawing/2014/main" id="{6E3F1EAF-90C1-2358-BAFA-ADA72FAC4793}"/>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39796"/>
          <a:stretch/>
        </p:blipFill>
        <p:spPr>
          <a:xfrm flipH="1">
            <a:off x="4284533" y="3513609"/>
            <a:ext cx="1326559" cy="2111375"/>
          </a:xfrm>
          <a:prstGeom prst="rect">
            <a:avLst/>
          </a:prstGeom>
        </p:spPr>
      </p:pic>
    </p:spTree>
    <p:extLst>
      <p:ext uri="{BB962C8B-B14F-4D97-AF65-F5344CB8AC3E}">
        <p14:creationId xmlns:p14="http://schemas.microsoft.com/office/powerpoint/2010/main" val="48903804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B4A2CC9-9C84-3943-2C6D-CE2ED591EE76}"/>
              </a:ext>
            </a:extLst>
          </p:cNvPr>
          <p:cNvSpPr>
            <a:spLocks noGrp="1"/>
          </p:cNvSpPr>
          <p:nvPr>
            <p:ph type="body" sz="quarter" idx="13"/>
          </p:nvPr>
        </p:nvSpPr>
        <p:spPr>
          <a:xfrm>
            <a:off x="281009" y="745829"/>
            <a:ext cx="11293675" cy="1323439"/>
          </a:xfrm>
        </p:spPr>
        <p:txBody>
          <a:bodyPr/>
          <a:lstStyle/>
          <a:p>
            <a:r>
              <a:rPr lang="nl-BE" dirty="0"/>
              <a:t>Ernstig arbeidsongeval 3</a:t>
            </a:r>
            <a:r>
              <a:rPr lang="nl-BE" baseline="30000" dirty="0"/>
              <a:t>de</a:t>
            </a:r>
            <a:r>
              <a:rPr lang="nl-BE" dirty="0"/>
              <a:t> Trim 2025.</a:t>
            </a:r>
          </a:p>
          <a:p>
            <a:endParaRPr lang="nl-BE" dirty="0"/>
          </a:p>
        </p:txBody>
      </p:sp>
      <p:sp>
        <p:nvSpPr>
          <p:cNvPr id="3" name="Text Placeholder 2">
            <a:extLst>
              <a:ext uri="{FF2B5EF4-FFF2-40B4-BE49-F238E27FC236}">
                <a16:creationId xmlns:a16="http://schemas.microsoft.com/office/drawing/2014/main" id="{77BD8D13-035F-D3F4-0D63-E58CDD23F73B}"/>
              </a:ext>
            </a:extLst>
          </p:cNvPr>
          <p:cNvSpPr>
            <a:spLocks noGrp="1"/>
          </p:cNvSpPr>
          <p:nvPr>
            <p:ph type="body" sz="quarter" idx="27"/>
          </p:nvPr>
        </p:nvSpPr>
        <p:spPr/>
        <p:txBody>
          <a:bodyPr/>
          <a:lstStyle/>
          <a:p>
            <a:r>
              <a:rPr lang="nl-BE" sz="2400" dirty="0"/>
              <a:t>Volgende stappen werden ondernomen.</a:t>
            </a:r>
          </a:p>
          <a:p>
            <a:endParaRPr lang="nl-BE" sz="2400" dirty="0"/>
          </a:p>
          <a:p>
            <a:pPr marL="285750" indent="-285750">
              <a:buFont typeface="Wingdings" panose="05000000000000000000" pitchFamily="2" charset="2"/>
              <a:buChar char="§"/>
            </a:pPr>
            <a:r>
              <a:rPr lang="nl-BE" dirty="0"/>
              <a:t>Melding van het ongeval: 16 Jul 2025</a:t>
            </a:r>
          </a:p>
          <a:p>
            <a:pPr marL="285750" indent="-285750">
              <a:buFont typeface="Wingdings" panose="05000000000000000000" pitchFamily="2" charset="2"/>
              <a:buChar char="§"/>
            </a:pPr>
            <a:r>
              <a:rPr lang="nl-BE" dirty="0"/>
              <a:t>Melding aan het BOC en ILE door LDPBW van PEUTIE. (Onze dienst was niet bezet in deze periode)</a:t>
            </a:r>
          </a:p>
          <a:p>
            <a:pPr marL="285750" indent="-285750">
              <a:buFont typeface="Wingdings" panose="05000000000000000000" pitchFamily="2" charset="2"/>
              <a:buChar char="§"/>
            </a:pPr>
            <a:r>
              <a:rPr lang="nl-BE" dirty="0"/>
              <a:t>Laatste Info toegekomen op 16 Sep 2025 en opmaak van omstandig verslag. </a:t>
            </a:r>
            <a:br>
              <a:rPr lang="nl-BE" dirty="0"/>
            </a:br>
            <a:r>
              <a:rPr lang="nl-BE" dirty="0"/>
              <a:t>Wordt eerstdaags verstuurd aan de nodige bestemmelingen. </a:t>
            </a:r>
          </a:p>
        </p:txBody>
      </p:sp>
    </p:spTree>
    <p:extLst>
      <p:ext uri="{BB962C8B-B14F-4D97-AF65-F5344CB8AC3E}">
        <p14:creationId xmlns:p14="http://schemas.microsoft.com/office/powerpoint/2010/main" val="354292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73F1509-064B-7519-8011-9DC36F8F034D}"/>
              </a:ext>
            </a:extLst>
          </p:cNvPr>
          <p:cNvPicPr>
            <a:picLocks noChangeAspect="1"/>
          </p:cNvPicPr>
          <p:nvPr/>
        </p:nvPicPr>
        <p:blipFill>
          <a:blip r:embed="rId2"/>
          <a:srcRect l="1101" t="3229" r="3347" b="1193"/>
          <a:stretch/>
        </p:blipFill>
        <p:spPr>
          <a:xfrm>
            <a:off x="0" y="0"/>
            <a:ext cx="4572000" cy="6858002"/>
          </a:xfrm>
          <a:prstGeom prst="rect">
            <a:avLst/>
          </a:prstGeom>
        </p:spPr>
      </p:pic>
      <p:pic>
        <p:nvPicPr>
          <p:cNvPr id="11" name="Picture 10">
            <a:extLst>
              <a:ext uri="{FF2B5EF4-FFF2-40B4-BE49-F238E27FC236}">
                <a16:creationId xmlns:a16="http://schemas.microsoft.com/office/drawing/2014/main" id="{9D69449E-3411-825A-D110-3EC7D6E5894A}"/>
              </a:ext>
            </a:extLst>
          </p:cNvPr>
          <p:cNvPicPr>
            <a:picLocks noChangeAspect="1"/>
          </p:cNvPicPr>
          <p:nvPr/>
        </p:nvPicPr>
        <p:blipFill>
          <a:blip r:embed="rId3"/>
          <a:srcRect t="1824" r="2974" b="4701"/>
          <a:stretch/>
        </p:blipFill>
        <p:spPr>
          <a:xfrm>
            <a:off x="4572000" y="0"/>
            <a:ext cx="4494998" cy="6854888"/>
          </a:xfrm>
          <a:prstGeom prst="rect">
            <a:avLst/>
          </a:prstGeom>
        </p:spPr>
      </p:pic>
      <p:pic>
        <p:nvPicPr>
          <p:cNvPr id="13" name="Picture 12">
            <a:extLst>
              <a:ext uri="{FF2B5EF4-FFF2-40B4-BE49-F238E27FC236}">
                <a16:creationId xmlns:a16="http://schemas.microsoft.com/office/drawing/2014/main" id="{F64E4931-1D8A-5DF0-D2A9-4F36969993EA}"/>
              </a:ext>
            </a:extLst>
          </p:cNvPr>
          <p:cNvPicPr>
            <a:picLocks noChangeAspect="1"/>
          </p:cNvPicPr>
          <p:nvPr/>
        </p:nvPicPr>
        <p:blipFill>
          <a:blip r:embed="rId4"/>
          <a:srcRect l="21535" t="4621" r="10533"/>
          <a:stretch/>
        </p:blipFill>
        <p:spPr>
          <a:xfrm>
            <a:off x="9066998" y="0"/>
            <a:ext cx="3125002" cy="1409250"/>
          </a:xfrm>
          <a:prstGeom prst="rect">
            <a:avLst/>
          </a:prstGeom>
        </p:spPr>
      </p:pic>
    </p:spTree>
    <p:extLst>
      <p:ext uri="{BB962C8B-B14F-4D97-AF65-F5344CB8AC3E}">
        <p14:creationId xmlns:p14="http://schemas.microsoft.com/office/powerpoint/2010/main" val="6101345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57559A5-041C-6C0A-698D-DF388FA1CD46}"/>
              </a:ext>
            </a:extLst>
          </p:cNvPr>
          <p:cNvSpPr>
            <a:spLocks noGrp="1"/>
          </p:cNvSpPr>
          <p:nvPr>
            <p:ph type="body" sz="half" idx="13"/>
          </p:nvPr>
        </p:nvSpPr>
        <p:spPr>
          <a:xfrm>
            <a:off x="352162" y="5092589"/>
            <a:ext cx="11672876" cy="1938992"/>
          </a:xfrm>
        </p:spPr>
        <p:txBody>
          <a:bodyPr/>
          <a:lstStyle/>
          <a:p>
            <a:r>
              <a:rPr lang="nl-BE" dirty="0"/>
              <a:t>Overzicht ongevallen militaire </a:t>
            </a:r>
            <a:r>
              <a:rPr lang="nl-BE" dirty="0" err="1"/>
              <a:t>specifiteit</a:t>
            </a:r>
            <a:r>
              <a:rPr lang="nl-BE" dirty="0"/>
              <a:t> - 2025 2</a:t>
            </a:r>
            <a:r>
              <a:rPr lang="nl-BE" baseline="30000" dirty="0"/>
              <a:t>de</a:t>
            </a:r>
            <a:r>
              <a:rPr lang="nl-BE" dirty="0"/>
              <a:t> Trim</a:t>
            </a:r>
          </a:p>
        </p:txBody>
      </p:sp>
    </p:spTree>
    <p:extLst>
      <p:ext uri="{BB962C8B-B14F-4D97-AF65-F5344CB8AC3E}">
        <p14:creationId xmlns:p14="http://schemas.microsoft.com/office/powerpoint/2010/main" val="280974780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269F7A00-3B6E-E1D8-0DA2-BA50A49F73AF}"/>
              </a:ext>
            </a:extLst>
          </p:cNvPr>
          <p:cNvGraphicFramePr>
            <a:graphicFrameLocks noGrp="1"/>
          </p:cNvGraphicFramePr>
          <p:nvPr/>
        </p:nvGraphicFramePr>
        <p:xfrm>
          <a:off x="2" y="1"/>
          <a:ext cx="12191998" cy="6898880"/>
        </p:xfrm>
        <a:graphic>
          <a:graphicData uri="http://schemas.openxmlformats.org/drawingml/2006/table">
            <a:tbl>
              <a:tblPr firstRow="1" bandRow="1">
                <a:tableStyleId>{5C22544A-7EE6-4342-B048-85BDC9FD1C3A}</a:tableStyleId>
              </a:tblPr>
              <a:tblGrid>
                <a:gridCol w="1741714">
                  <a:extLst>
                    <a:ext uri="{9D8B030D-6E8A-4147-A177-3AD203B41FA5}">
                      <a16:colId xmlns:a16="http://schemas.microsoft.com/office/drawing/2014/main" val="3439194545"/>
                    </a:ext>
                  </a:extLst>
                </a:gridCol>
                <a:gridCol w="1741714">
                  <a:extLst>
                    <a:ext uri="{9D8B030D-6E8A-4147-A177-3AD203B41FA5}">
                      <a16:colId xmlns:a16="http://schemas.microsoft.com/office/drawing/2014/main" val="2210000878"/>
                    </a:ext>
                  </a:extLst>
                </a:gridCol>
                <a:gridCol w="1741714">
                  <a:extLst>
                    <a:ext uri="{9D8B030D-6E8A-4147-A177-3AD203B41FA5}">
                      <a16:colId xmlns:a16="http://schemas.microsoft.com/office/drawing/2014/main" val="1938697093"/>
                    </a:ext>
                  </a:extLst>
                </a:gridCol>
                <a:gridCol w="1741714">
                  <a:extLst>
                    <a:ext uri="{9D8B030D-6E8A-4147-A177-3AD203B41FA5}">
                      <a16:colId xmlns:a16="http://schemas.microsoft.com/office/drawing/2014/main" val="2830294657"/>
                    </a:ext>
                  </a:extLst>
                </a:gridCol>
                <a:gridCol w="1741714">
                  <a:extLst>
                    <a:ext uri="{9D8B030D-6E8A-4147-A177-3AD203B41FA5}">
                      <a16:colId xmlns:a16="http://schemas.microsoft.com/office/drawing/2014/main" val="1293690753"/>
                    </a:ext>
                  </a:extLst>
                </a:gridCol>
                <a:gridCol w="1741714">
                  <a:extLst>
                    <a:ext uri="{9D8B030D-6E8A-4147-A177-3AD203B41FA5}">
                      <a16:colId xmlns:a16="http://schemas.microsoft.com/office/drawing/2014/main" val="3975401493"/>
                    </a:ext>
                  </a:extLst>
                </a:gridCol>
                <a:gridCol w="1741714">
                  <a:extLst>
                    <a:ext uri="{9D8B030D-6E8A-4147-A177-3AD203B41FA5}">
                      <a16:colId xmlns:a16="http://schemas.microsoft.com/office/drawing/2014/main" val="632472400"/>
                    </a:ext>
                  </a:extLst>
                </a:gridCol>
              </a:tblGrid>
              <a:tr h="405960">
                <a:tc>
                  <a:txBody>
                    <a:bodyPr/>
                    <a:lstStyle/>
                    <a:p>
                      <a:pPr algn="ctr"/>
                      <a:r>
                        <a:rPr lang="nl-BE" sz="1200" dirty="0"/>
                        <a:t>Eenheid</a:t>
                      </a:r>
                    </a:p>
                  </a:txBody>
                  <a:tcPr anchor="ctr"/>
                </a:tc>
                <a:tc>
                  <a:txBody>
                    <a:bodyPr/>
                    <a:lstStyle/>
                    <a:p>
                      <a:pPr algn="ctr"/>
                      <a:r>
                        <a:rPr lang="nl-BE" sz="1200" dirty="0"/>
                        <a:t>Sport</a:t>
                      </a:r>
                    </a:p>
                  </a:txBody>
                  <a:tcPr anchor="ctr"/>
                </a:tc>
                <a:tc>
                  <a:txBody>
                    <a:bodyPr/>
                    <a:lstStyle/>
                    <a:p>
                      <a:pPr algn="ctr"/>
                      <a:r>
                        <a:rPr lang="nl-BE" sz="1200" dirty="0"/>
                        <a:t>Dodelijke sport</a:t>
                      </a:r>
                    </a:p>
                  </a:txBody>
                  <a:tcPr anchor="ctr"/>
                </a:tc>
                <a:tc>
                  <a:txBody>
                    <a:bodyPr/>
                    <a:lstStyle/>
                    <a:p>
                      <a:pPr algn="ctr"/>
                      <a:r>
                        <a:rPr lang="nl-BE" sz="1200" dirty="0" err="1"/>
                        <a:t>Oef&amp;Man</a:t>
                      </a:r>
                      <a:endParaRPr lang="nl-BE" sz="1200" dirty="0"/>
                    </a:p>
                  </a:txBody>
                  <a:tcPr anchor="ctr"/>
                </a:tc>
                <a:tc>
                  <a:txBody>
                    <a:bodyPr/>
                    <a:lstStyle/>
                    <a:p>
                      <a:pPr algn="ctr"/>
                      <a:r>
                        <a:rPr lang="nl-BE" sz="1200" dirty="0"/>
                        <a:t>Dodelijke </a:t>
                      </a:r>
                      <a:r>
                        <a:rPr lang="nl-BE" sz="1200" dirty="0" err="1"/>
                        <a:t>Oef&amp;Man</a:t>
                      </a:r>
                      <a:endParaRPr lang="nl-BE" sz="1200" dirty="0"/>
                    </a:p>
                  </a:txBody>
                  <a:tcPr anchor="ctr"/>
                </a:tc>
                <a:tc>
                  <a:txBody>
                    <a:bodyPr/>
                    <a:lstStyle/>
                    <a:p>
                      <a:pPr algn="ctr"/>
                      <a:r>
                        <a:rPr lang="nl-BE" sz="1200" dirty="0" err="1"/>
                        <a:t>Ops</a:t>
                      </a:r>
                      <a:endParaRPr lang="nl-BE" sz="1200" dirty="0"/>
                    </a:p>
                  </a:txBody>
                  <a:tcPr anchor="ctr"/>
                </a:tc>
                <a:tc>
                  <a:txBody>
                    <a:bodyPr/>
                    <a:lstStyle/>
                    <a:p>
                      <a:pPr algn="ctr"/>
                      <a:r>
                        <a:rPr lang="nl-BE" sz="1200" dirty="0"/>
                        <a:t>Dodelijke </a:t>
                      </a:r>
                      <a:r>
                        <a:rPr lang="nl-BE" sz="1200" dirty="0" err="1"/>
                        <a:t>Ops</a:t>
                      </a:r>
                      <a:endParaRPr lang="nl-BE" sz="1200" dirty="0"/>
                    </a:p>
                  </a:txBody>
                  <a:tcPr anchor="ctr"/>
                </a:tc>
                <a:extLst>
                  <a:ext uri="{0D108BD9-81ED-4DB2-BD59-A6C34878D82A}">
                    <a16:rowId xmlns:a16="http://schemas.microsoft.com/office/drawing/2014/main" val="165096363"/>
                  </a:ext>
                </a:extLst>
              </a:tr>
              <a:tr h="252033">
                <a:tc>
                  <a:txBody>
                    <a:bodyPr/>
                    <a:lstStyle/>
                    <a:p>
                      <a:pPr algn="ctr">
                        <a:lnSpc>
                          <a:spcPct val="120000"/>
                        </a:lnSpc>
                        <a:spcBef>
                          <a:spcPts val="300"/>
                        </a:spcBef>
                        <a:spcAft>
                          <a:spcPts val="300"/>
                        </a:spcAft>
                      </a:pPr>
                      <a:r>
                        <a:rPr lang="fr-FR"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ACOS IS</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600" b="1" dirty="0">
                          <a:solidFill>
                            <a:srgbClr val="FF0000"/>
                          </a:solidFill>
                          <a:effectLst/>
                          <a:latin typeface="Comic Sans MS" panose="030F0702030302020204" pitchFamily="66" charset="0"/>
                          <a:ea typeface="Calibri" panose="020F0502020204030204" pitchFamily="34" charset="0"/>
                          <a:cs typeface="Arial" panose="020B0604020202020204" pitchFamily="34" charset="0"/>
                        </a:rPr>
                        <a:t>1</a:t>
                      </a:r>
                      <a:endParaRPr lang="nl-BE" sz="16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07000"/>
                        </a:lnSpc>
                        <a:spcBef>
                          <a:spcPts val="300"/>
                        </a:spcBef>
                        <a:spcAft>
                          <a:spcPts val="300"/>
                        </a:spcAft>
                      </a:pPr>
                      <a:r>
                        <a:rPr lang="nl-BE" sz="1000" b="1">
                          <a:solidFill>
                            <a:schemeClr val="tx1"/>
                          </a:solidFill>
                          <a:effectLst/>
                          <a:latin typeface="Comic Sans MS" panose="030F0702030302020204" pitchFamily="66" charset="0"/>
                          <a:ea typeface="Times New Roman" panose="02020603050405020304" pitchFamily="18" charset="0"/>
                          <a:cs typeface="Arial" panose="020B0604020202020204" pitchFamily="34" charset="0"/>
                        </a:rPr>
                        <a:t>0</a:t>
                      </a:r>
                      <a:endParaRPr lang="nl-BE" sz="1000" b="1">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45085" marR="45085" marT="0" marB="0" anchor="ctr"/>
                </a:tc>
                <a:extLst>
                  <a:ext uri="{0D108BD9-81ED-4DB2-BD59-A6C34878D82A}">
                    <a16:rowId xmlns:a16="http://schemas.microsoft.com/office/drawing/2014/main" val="276051954"/>
                  </a:ext>
                </a:extLst>
              </a:tr>
              <a:tr h="252033">
                <a:tc>
                  <a:txBody>
                    <a:bodyPr/>
                    <a:lstStyle/>
                    <a:p>
                      <a:pPr algn="ctr">
                        <a:lnSpc>
                          <a:spcPct val="120000"/>
                        </a:lnSpc>
                        <a:spcBef>
                          <a:spcPts val="300"/>
                        </a:spcBef>
                        <a:spcAft>
                          <a:spcPts val="300"/>
                        </a:spcAft>
                      </a:pPr>
                      <a:r>
                        <a:rPr lang="fr-FR" sz="1000" b="1" dirty="0">
                          <a:effectLst/>
                          <a:latin typeface="Comic Sans MS" panose="030F0702030302020204" pitchFamily="66" charset="0"/>
                          <a:ea typeface="Calibri" panose="020F0502020204030204" pitchFamily="34" charset="0"/>
                          <a:cs typeface="Arial" panose="020B0604020202020204" pitchFamily="34" charset="0"/>
                        </a:rPr>
                        <a:t>ACOS R&amp;O</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2367974059"/>
                  </a:ext>
                </a:extLst>
              </a:tr>
              <a:tr h="252033">
                <a:tc>
                  <a:txBody>
                    <a:bodyPr/>
                    <a:lstStyle/>
                    <a:p>
                      <a:pPr algn="ctr">
                        <a:lnSpc>
                          <a:spcPct val="120000"/>
                        </a:lnSpc>
                        <a:spcBef>
                          <a:spcPts val="300"/>
                        </a:spcBef>
                        <a:spcAft>
                          <a:spcPts val="300"/>
                        </a:spcAft>
                      </a:pPr>
                      <a:r>
                        <a:rPr lang="fr-FR"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ACOS STRAT</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2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352803551"/>
                  </a:ext>
                </a:extLst>
              </a:tr>
              <a:tr h="252033">
                <a:tc>
                  <a:txBody>
                    <a:bodyPr/>
                    <a:lstStyle/>
                    <a:p>
                      <a:pPr algn="ctr">
                        <a:lnSpc>
                          <a:spcPct val="120000"/>
                        </a:lnSpc>
                        <a:spcBef>
                          <a:spcPts val="300"/>
                        </a:spcBef>
                        <a:spcAft>
                          <a:spcPts val="300"/>
                        </a:spcAft>
                      </a:pPr>
                      <a:r>
                        <a:rPr lang="fr-FR" sz="1000" b="1" dirty="0">
                          <a:effectLst/>
                          <a:latin typeface="Comic Sans MS" panose="030F0702030302020204" pitchFamily="66" charset="0"/>
                          <a:ea typeface="Calibri" panose="020F0502020204030204" pitchFamily="34" charset="0"/>
                          <a:cs typeface="Arial" panose="020B0604020202020204" pitchFamily="34" charset="0"/>
                        </a:rPr>
                        <a:t>DG H&amp;WB</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600" b="1" dirty="0">
                          <a:solidFill>
                            <a:srgbClr val="FF0000"/>
                          </a:solidFill>
                          <a:effectLst/>
                          <a:latin typeface="Comic Sans MS" panose="030F0702030302020204" pitchFamily="66" charset="0"/>
                          <a:ea typeface="Calibri" panose="020F0502020204030204" pitchFamily="34" charset="0"/>
                          <a:cs typeface="Arial" panose="020B0604020202020204" pitchFamily="34" charset="0"/>
                        </a:rPr>
                        <a:t>1</a:t>
                      </a:r>
                      <a:endParaRPr lang="nl-BE" sz="16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2254328639"/>
                  </a:ext>
                </a:extLst>
              </a:tr>
              <a:tr h="252033">
                <a:tc>
                  <a:txBody>
                    <a:bodyPr/>
                    <a:lstStyle/>
                    <a:p>
                      <a:pPr algn="ctr">
                        <a:lnSpc>
                          <a:spcPct val="120000"/>
                        </a:lnSpc>
                        <a:spcBef>
                          <a:spcPts val="300"/>
                        </a:spcBef>
                        <a:spcAft>
                          <a:spcPts val="300"/>
                        </a:spcAft>
                      </a:pPr>
                      <a:r>
                        <a:rPr lang="en-US"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Bn HK Sf St KKE</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en-GB"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en-GB"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en-GB"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en-GB"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en-GB"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en-GB"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3739552521"/>
                  </a:ext>
                </a:extLst>
              </a:tr>
              <a:tr h="252033">
                <a:tc>
                  <a:txBody>
                    <a:bodyPr/>
                    <a:lstStyle/>
                    <a:p>
                      <a:pPr algn="ctr">
                        <a:lnSpc>
                          <a:spcPct val="120000"/>
                        </a:lnSpc>
                        <a:spcBef>
                          <a:spcPts val="300"/>
                        </a:spcBef>
                        <a:spcAft>
                          <a:spcPts val="300"/>
                        </a:spcAft>
                      </a:pPr>
                      <a:r>
                        <a:rPr lang="en-US" sz="1000" b="1" dirty="0">
                          <a:effectLst/>
                          <a:latin typeface="Comic Sans MS" panose="030F0702030302020204" pitchFamily="66" charset="0"/>
                          <a:ea typeface="Calibri" panose="020F0502020204030204" pitchFamily="34" charset="0"/>
                          <a:cs typeface="Arial" panose="020B0604020202020204" pitchFamily="34" charset="0"/>
                        </a:rPr>
                        <a:t>CC Infra</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3403791188"/>
                  </a:ext>
                </a:extLst>
              </a:tr>
              <a:tr h="252033">
                <a:tc>
                  <a:txBody>
                    <a:bodyPr/>
                    <a:lstStyle/>
                    <a:p>
                      <a:pPr algn="ctr">
                        <a:lnSpc>
                          <a:spcPct val="120000"/>
                        </a:lnSpc>
                        <a:spcBef>
                          <a:spcPts val="300"/>
                        </a:spcBef>
                        <a:spcAft>
                          <a:spcPts val="300"/>
                        </a:spcAft>
                      </a:pPr>
                      <a:r>
                        <a:rPr lang="en-US"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COMOPSAIR</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2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3480386068"/>
                  </a:ext>
                </a:extLst>
              </a:tr>
              <a:tr h="252033">
                <a:tc>
                  <a:txBody>
                    <a:bodyPr/>
                    <a:lstStyle/>
                    <a:p>
                      <a:pPr algn="ctr">
                        <a:lnSpc>
                          <a:spcPct val="120000"/>
                        </a:lnSpc>
                        <a:spcBef>
                          <a:spcPts val="300"/>
                        </a:spcBef>
                        <a:spcAft>
                          <a:spcPts val="300"/>
                        </a:spcAft>
                      </a:pPr>
                      <a:r>
                        <a:rPr lang="en-US" sz="1000" b="1" dirty="0">
                          <a:effectLst/>
                          <a:latin typeface="Comic Sans MS" panose="030F0702030302020204" pitchFamily="66" charset="0"/>
                          <a:ea typeface="Calibri" panose="020F0502020204030204" pitchFamily="34" charset="0"/>
                          <a:cs typeface="Arial" panose="020B0604020202020204" pitchFamily="34" charset="0"/>
                        </a:rPr>
                        <a:t>Belgian Army Staff</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2218788836"/>
                  </a:ext>
                </a:extLst>
              </a:tr>
              <a:tr h="252033">
                <a:tc>
                  <a:txBody>
                    <a:bodyPr/>
                    <a:lstStyle/>
                    <a:p>
                      <a:pPr algn="ctr">
                        <a:lnSpc>
                          <a:spcPct val="120000"/>
                        </a:lnSpc>
                        <a:spcBef>
                          <a:spcPts val="300"/>
                        </a:spcBef>
                        <a:spcAft>
                          <a:spcPts val="300"/>
                        </a:spcAft>
                      </a:pPr>
                      <a:r>
                        <a:rPr lang="en-US"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COMOPSMED</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3381730071"/>
                  </a:ext>
                </a:extLst>
              </a:tr>
              <a:tr h="252033">
                <a:tc>
                  <a:txBody>
                    <a:bodyPr/>
                    <a:lstStyle/>
                    <a:p>
                      <a:pPr algn="ctr">
                        <a:lnSpc>
                          <a:spcPct val="120000"/>
                        </a:lnSpc>
                        <a:spcBef>
                          <a:spcPts val="300"/>
                        </a:spcBef>
                        <a:spcAft>
                          <a:spcPts val="300"/>
                        </a:spcAft>
                      </a:pPr>
                      <a:r>
                        <a:rPr lang="en-US" sz="1000" b="1" dirty="0">
                          <a:effectLst/>
                          <a:latin typeface="Comic Sans MS" panose="030F0702030302020204" pitchFamily="66" charset="0"/>
                          <a:ea typeface="Calibri" panose="020F0502020204030204" pitchFamily="34" charset="0"/>
                          <a:cs typeface="Arial" panose="020B0604020202020204" pitchFamily="34" charset="0"/>
                        </a:rPr>
                        <a:t>DG </a:t>
                      </a:r>
                      <a:r>
                        <a:rPr lang="en-US" sz="1000" b="1" dirty="0" err="1">
                          <a:effectLst/>
                          <a:latin typeface="Comic Sans MS" panose="030F0702030302020204" pitchFamily="66" charset="0"/>
                          <a:ea typeface="Calibri" panose="020F0502020204030204" pitchFamily="34" charset="0"/>
                          <a:cs typeface="Arial" panose="020B0604020202020204" pitchFamily="34" charset="0"/>
                        </a:rPr>
                        <a:t>BudFin</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2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2531092682"/>
                  </a:ext>
                </a:extLst>
              </a:tr>
              <a:tr h="252033">
                <a:tc>
                  <a:txBody>
                    <a:bodyPr/>
                    <a:lstStyle/>
                    <a:p>
                      <a:pPr algn="ctr">
                        <a:lnSpc>
                          <a:spcPct val="120000"/>
                        </a:lnSpc>
                        <a:spcBef>
                          <a:spcPts val="300"/>
                        </a:spcBef>
                        <a:spcAft>
                          <a:spcPts val="300"/>
                        </a:spcAft>
                      </a:pPr>
                      <a:r>
                        <a:rPr lang="en-US"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DG Strat COM</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1467137833"/>
                  </a:ext>
                </a:extLst>
              </a:tr>
              <a:tr h="252033">
                <a:tc>
                  <a:txBody>
                    <a:bodyPr/>
                    <a:lstStyle/>
                    <a:p>
                      <a:pPr algn="ctr">
                        <a:lnSpc>
                          <a:spcPct val="120000"/>
                        </a:lnSpc>
                        <a:spcBef>
                          <a:spcPts val="300"/>
                        </a:spcBef>
                        <a:spcAft>
                          <a:spcPts val="300"/>
                        </a:spcAft>
                      </a:pPr>
                      <a:r>
                        <a:rPr lang="en-US" sz="1000" b="1" dirty="0">
                          <a:effectLst/>
                          <a:latin typeface="Comic Sans MS" panose="030F0702030302020204" pitchFamily="66" charset="0"/>
                          <a:ea typeface="Calibri" panose="020F0502020204030204" pitchFamily="34" charset="0"/>
                          <a:cs typeface="Arial" panose="020B0604020202020204" pitchFamily="34" charset="0"/>
                        </a:rPr>
                        <a:t>DG HR</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3585256393"/>
                  </a:ext>
                </a:extLst>
              </a:tr>
              <a:tr h="252033">
                <a:tc>
                  <a:txBody>
                    <a:bodyPr/>
                    <a:lstStyle/>
                    <a:p>
                      <a:pPr algn="ctr">
                        <a:lnSpc>
                          <a:spcPct val="120000"/>
                        </a:lnSpc>
                        <a:spcBef>
                          <a:spcPts val="300"/>
                        </a:spcBef>
                        <a:spcAft>
                          <a:spcPts val="300"/>
                        </a:spcAft>
                      </a:pPr>
                      <a:r>
                        <a:rPr lang="en-US"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DG </a:t>
                      </a:r>
                      <a:r>
                        <a:rPr lang="en-US" sz="1000" b="1" dirty="0" err="1">
                          <a:solidFill>
                            <a:srgbClr val="000000"/>
                          </a:solidFill>
                          <a:effectLst/>
                          <a:latin typeface="Comic Sans MS" panose="030F0702030302020204" pitchFamily="66" charset="0"/>
                          <a:ea typeface="Calibri" panose="020F0502020204030204" pitchFamily="34" charset="0"/>
                          <a:cs typeface="Arial" panose="020B0604020202020204" pitchFamily="34" charset="0"/>
                        </a:rPr>
                        <a:t>Jur</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3031778848"/>
                  </a:ext>
                </a:extLst>
              </a:tr>
              <a:tr h="252033">
                <a:tc>
                  <a:txBody>
                    <a:bodyPr/>
                    <a:lstStyle/>
                    <a:p>
                      <a:pPr algn="ctr">
                        <a:lnSpc>
                          <a:spcPct val="120000"/>
                        </a:lnSpc>
                        <a:spcBef>
                          <a:spcPts val="300"/>
                        </a:spcBef>
                        <a:spcAft>
                          <a:spcPts val="300"/>
                        </a:spcAft>
                      </a:pPr>
                      <a:r>
                        <a:rPr lang="en-US" sz="1000" b="1" dirty="0">
                          <a:effectLst/>
                          <a:latin typeface="Comic Sans MS" panose="030F0702030302020204" pitchFamily="66" charset="0"/>
                          <a:ea typeface="Calibri" panose="020F0502020204030204" pitchFamily="34" charset="0"/>
                          <a:cs typeface="Arial" panose="020B0604020202020204" pitchFamily="34" charset="0"/>
                        </a:rPr>
                        <a:t>DG MR</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2497676784"/>
                  </a:ext>
                </a:extLst>
              </a:tr>
              <a:tr h="252033">
                <a:tc>
                  <a:txBody>
                    <a:bodyPr/>
                    <a:lstStyle/>
                    <a:p>
                      <a:pPr algn="ctr">
                        <a:lnSpc>
                          <a:spcPct val="120000"/>
                        </a:lnSpc>
                        <a:spcBef>
                          <a:spcPts val="300"/>
                        </a:spcBef>
                        <a:spcAft>
                          <a:spcPts val="300"/>
                        </a:spcAft>
                      </a:pPr>
                      <a:r>
                        <a:rPr lang="en-US"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DG MR C&amp;I</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2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246657898"/>
                  </a:ext>
                </a:extLst>
              </a:tr>
              <a:tr h="252033">
                <a:tc>
                  <a:txBody>
                    <a:bodyPr/>
                    <a:lstStyle/>
                    <a:p>
                      <a:pPr algn="ctr">
                        <a:lnSpc>
                          <a:spcPct val="120000"/>
                        </a:lnSpc>
                        <a:spcBef>
                          <a:spcPts val="300"/>
                        </a:spcBef>
                        <a:spcAft>
                          <a:spcPts val="300"/>
                        </a:spcAft>
                      </a:pPr>
                      <a:r>
                        <a:rPr lang="en-US" sz="1000" b="1" dirty="0">
                          <a:effectLst/>
                          <a:latin typeface="Comic Sans MS" panose="030F0702030302020204" pitchFamily="66" charset="0"/>
                          <a:ea typeface="Calibri" panose="020F0502020204030204" pitchFamily="34" charset="0"/>
                          <a:cs typeface="Arial" panose="020B0604020202020204" pitchFamily="34" charset="0"/>
                        </a:rPr>
                        <a:t>DG MR MP</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3184019074"/>
                  </a:ext>
                </a:extLst>
              </a:tr>
              <a:tr h="252033">
                <a:tc>
                  <a:txBody>
                    <a:bodyPr/>
                    <a:lstStyle/>
                    <a:p>
                      <a:pPr algn="ctr">
                        <a:lnSpc>
                          <a:spcPct val="120000"/>
                        </a:lnSpc>
                        <a:spcBef>
                          <a:spcPts val="300"/>
                        </a:spcBef>
                        <a:spcAft>
                          <a:spcPts val="300"/>
                        </a:spcAft>
                      </a:pPr>
                      <a:r>
                        <a:rPr lang="en-US"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DG MR Sys</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1870730455"/>
                  </a:ext>
                </a:extLst>
              </a:tr>
              <a:tr h="252033">
                <a:tc>
                  <a:txBody>
                    <a:bodyPr/>
                    <a:lstStyle/>
                    <a:p>
                      <a:pPr algn="ctr">
                        <a:lnSpc>
                          <a:spcPct val="120000"/>
                        </a:lnSpc>
                        <a:spcBef>
                          <a:spcPts val="300"/>
                        </a:spcBef>
                        <a:spcAft>
                          <a:spcPts val="300"/>
                        </a:spcAft>
                      </a:pPr>
                      <a:r>
                        <a:rPr lang="en-US" sz="1000" b="1" dirty="0">
                          <a:effectLst/>
                          <a:latin typeface="Comic Sans MS" panose="030F0702030302020204" pitchFamily="66" charset="0"/>
                          <a:ea typeface="Calibri" panose="020F0502020204030204" pitchFamily="34" charset="0"/>
                          <a:cs typeface="Arial" panose="020B0604020202020204" pitchFamily="34" charset="0"/>
                        </a:rPr>
                        <a:t>IG     -     ILE</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589835106"/>
                  </a:ext>
                </a:extLst>
              </a:tr>
              <a:tr h="252033">
                <a:tc>
                  <a:txBody>
                    <a:bodyPr/>
                    <a:lstStyle/>
                    <a:p>
                      <a:pPr algn="ctr">
                        <a:lnSpc>
                          <a:spcPct val="120000"/>
                        </a:lnSpc>
                        <a:spcBef>
                          <a:spcPts val="300"/>
                        </a:spcBef>
                        <a:spcAft>
                          <a:spcPts val="300"/>
                        </a:spcAft>
                      </a:pPr>
                      <a:r>
                        <a:rPr lang="en-US"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CIDMAT</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2293921911"/>
                  </a:ext>
                </a:extLst>
              </a:tr>
              <a:tr h="252033">
                <a:tc>
                  <a:txBody>
                    <a:bodyPr/>
                    <a:lstStyle/>
                    <a:p>
                      <a:pPr algn="ctr">
                        <a:lnSpc>
                          <a:spcPct val="120000"/>
                        </a:lnSpc>
                        <a:spcBef>
                          <a:spcPts val="300"/>
                        </a:spcBef>
                        <a:spcAft>
                          <a:spcPts val="300"/>
                        </a:spcAft>
                      </a:pPr>
                      <a:r>
                        <a:rPr lang="de-DE" sz="1000" b="1" dirty="0">
                          <a:effectLst/>
                          <a:latin typeface="Comic Sans MS" panose="030F0702030302020204" pitchFamily="66" charset="0"/>
                          <a:ea typeface="Calibri" panose="020F0502020204030204" pitchFamily="34" charset="0"/>
                          <a:cs typeface="Arial" panose="020B0604020202020204" pitchFamily="34" charset="0"/>
                        </a:rPr>
                        <a:t>UB </a:t>
                      </a:r>
                      <a:r>
                        <a:rPr lang="de-DE" sz="1000" b="1" dirty="0" err="1">
                          <a:effectLst/>
                          <a:latin typeface="Comic Sans MS" panose="030F0702030302020204" pitchFamily="66" charset="0"/>
                          <a:ea typeface="Calibri" panose="020F0502020204030204" pitchFamily="34" charset="0"/>
                          <a:cs typeface="Arial" panose="020B0604020202020204" pitchFamily="34" charset="0"/>
                        </a:rPr>
                        <a:t>Def</a:t>
                      </a:r>
                      <a:r>
                        <a:rPr lang="de-DE" sz="1000" b="1" dirty="0">
                          <a:effectLst/>
                          <a:latin typeface="Comic Sans MS" panose="030F0702030302020204" pitchFamily="66" charset="0"/>
                          <a:ea typeface="Calibri" panose="020F0502020204030204" pitchFamily="34" charset="0"/>
                          <a:cs typeface="Arial" panose="020B0604020202020204" pitchFamily="34" charset="0"/>
                        </a:rPr>
                        <a:t> </a:t>
                      </a:r>
                      <a:r>
                        <a:rPr lang="de-DE" sz="1000" b="1" dirty="0" err="1">
                          <a:effectLst/>
                          <a:latin typeface="Comic Sans MS" panose="030F0702030302020204" pitchFamily="66" charset="0"/>
                          <a:ea typeface="Calibri" panose="020F0502020204030204" pitchFamily="34" charset="0"/>
                          <a:cs typeface="Arial" panose="020B0604020202020204" pitchFamily="34" charset="0"/>
                        </a:rPr>
                        <a:t>Det</a:t>
                      </a:r>
                      <a:r>
                        <a:rPr lang="de-DE" sz="1000" b="1" dirty="0">
                          <a:effectLst/>
                          <a:latin typeface="Comic Sans MS" panose="030F0702030302020204" pitchFamily="66" charset="0"/>
                          <a:ea typeface="Calibri" panose="020F0502020204030204" pitchFamily="34" charset="0"/>
                          <a:cs typeface="Arial" panose="020B0604020202020204" pitchFamily="34" charset="0"/>
                        </a:rPr>
                        <a:t> EVERE</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988347211"/>
                  </a:ext>
                </a:extLst>
              </a:tr>
              <a:tr h="252033">
                <a:tc>
                  <a:txBody>
                    <a:bodyPr/>
                    <a:lstStyle/>
                    <a:p>
                      <a:pPr algn="ctr">
                        <a:lnSpc>
                          <a:spcPct val="120000"/>
                        </a:lnSpc>
                        <a:spcBef>
                          <a:spcPts val="300"/>
                        </a:spcBef>
                        <a:spcAft>
                          <a:spcPts val="300"/>
                        </a:spcAft>
                      </a:pPr>
                      <a:r>
                        <a:rPr lang="fr-FR" sz="1000" b="1" dirty="0" err="1">
                          <a:solidFill>
                            <a:srgbClr val="000000"/>
                          </a:solidFill>
                          <a:effectLst/>
                          <a:latin typeface="Comic Sans MS" panose="030F0702030302020204" pitchFamily="66" charset="0"/>
                          <a:ea typeface="Calibri" panose="020F0502020204030204" pitchFamily="34" charset="0"/>
                          <a:cs typeface="Arial" panose="020B0604020202020204" pitchFamily="34" charset="0"/>
                        </a:rPr>
                        <a:t>Kab</a:t>
                      </a:r>
                      <a:r>
                        <a:rPr lang="fr-FR"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 CHOD</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2021366430"/>
                  </a:ext>
                </a:extLst>
              </a:tr>
              <a:tr h="252033">
                <a:tc>
                  <a:txBody>
                    <a:bodyPr/>
                    <a:lstStyle/>
                    <a:p>
                      <a:pPr algn="ctr">
                        <a:lnSpc>
                          <a:spcPct val="120000"/>
                        </a:lnSpc>
                        <a:spcBef>
                          <a:spcPts val="300"/>
                        </a:spcBef>
                        <a:spcAft>
                          <a:spcPts val="300"/>
                        </a:spcAft>
                      </a:pPr>
                      <a:r>
                        <a:rPr lang="fr-FR" sz="1000" b="1" dirty="0">
                          <a:effectLst/>
                          <a:latin typeface="Comic Sans MS" panose="030F0702030302020204" pitchFamily="66" charset="0"/>
                          <a:ea typeface="Calibri" panose="020F0502020204030204" pitchFamily="34" charset="0"/>
                          <a:cs typeface="Arial" panose="020B0604020202020204" pitchFamily="34" charset="0"/>
                        </a:rPr>
                        <a:t>NKD/CND</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2638297557"/>
                  </a:ext>
                </a:extLst>
              </a:tr>
              <a:tr h="252033">
                <a:tc>
                  <a:txBody>
                    <a:bodyPr/>
                    <a:lstStyle/>
                    <a:p>
                      <a:pPr algn="ctr">
                        <a:lnSpc>
                          <a:spcPct val="120000"/>
                        </a:lnSpc>
                        <a:spcBef>
                          <a:spcPts val="300"/>
                        </a:spcBef>
                        <a:spcAft>
                          <a:spcPts val="300"/>
                        </a:spcAft>
                      </a:pPr>
                      <a:r>
                        <a:rPr lang="fr-FR" sz="1000" b="1" dirty="0">
                          <a:solidFill>
                            <a:srgbClr val="000000"/>
                          </a:solidFill>
                          <a:effectLst/>
                          <a:latin typeface="Comic Sans MS" panose="030F0702030302020204" pitchFamily="66" charset="0"/>
                          <a:ea typeface="Calibri" panose="020F0502020204030204" pitchFamily="34" charset="0"/>
                          <a:cs typeface="Arial" panose="020B0604020202020204" pitchFamily="34" charset="0"/>
                        </a:rPr>
                        <a:t>COMOPSNAV NPS</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1507937700"/>
                  </a:ext>
                </a:extLst>
              </a:tr>
              <a:tr h="252033">
                <a:tc>
                  <a:txBody>
                    <a:bodyPr/>
                    <a:lstStyle/>
                    <a:p>
                      <a:pPr algn="ctr">
                        <a:lnSpc>
                          <a:spcPct val="120000"/>
                        </a:lnSpc>
                        <a:spcBef>
                          <a:spcPts val="300"/>
                        </a:spcBef>
                        <a:spcAft>
                          <a:spcPts val="300"/>
                        </a:spcAft>
                      </a:pPr>
                      <a:r>
                        <a:rPr lang="fr-FR" sz="1000" b="1" dirty="0">
                          <a:effectLst/>
                          <a:latin typeface="Comic Sans MS" panose="030F0702030302020204" pitchFamily="66" charset="0"/>
                          <a:ea typeface="Calibri" panose="020F0502020204030204" pitchFamily="34" charset="0"/>
                          <a:cs typeface="Arial" panose="020B0604020202020204" pitchFamily="34" charset="0"/>
                        </a:rPr>
                        <a:t>BE Part FINABEL</a:t>
                      </a:r>
                      <a:endParaRPr lang="nl-BE"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tc>
                  <a:txBody>
                    <a:bodyPr/>
                    <a:lstStyle/>
                    <a:p>
                      <a:pPr algn="ctr">
                        <a:lnSpc>
                          <a:spcPct val="120000"/>
                        </a:lnSpc>
                        <a:spcBef>
                          <a:spcPts val="300"/>
                        </a:spcBef>
                        <a:spcAft>
                          <a:spcPts val="300"/>
                        </a:spcAft>
                      </a:pPr>
                      <a:r>
                        <a:rPr lang="fr-FR" sz="1000" b="1" dirty="0">
                          <a:solidFill>
                            <a:schemeClr val="tx1"/>
                          </a:solidFill>
                          <a:effectLst/>
                          <a:latin typeface="Comic Sans MS" panose="030F0702030302020204" pitchFamily="66" charset="0"/>
                          <a:ea typeface="Calibri" panose="020F0502020204030204" pitchFamily="34" charset="0"/>
                          <a:cs typeface="Arial" panose="020B0604020202020204" pitchFamily="34" charset="0"/>
                        </a:rPr>
                        <a:t>0</a:t>
                      </a:r>
                      <a:endParaRPr lang="nl-BE" sz="11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tc>
                <a:extLst>
                  <a:ext uri="{0D108BD9-81ED-4DB2-BD59-A6C34878D82A}">
                    <a16:rowId xmlns:a16="http://schemas.microsoft.com/office/drawing/2014/main" val="1597560136"/>
                  </a:ext>
                </a:extLst>
              </a:tr>
              <a:tr h="403236">
                <a:tc>
                  <a:txBody>
                    <a:bodyPr/>
                    <a:lstStyle/>
                    <a:p>
                      <a:pPr algn="ctr">
                        <a:lnSpc>
                          <a:spcPct val="120000"/>
                        </a:lnSpc>
                        <a:spcBef>
                          <a:spcPts val="300"/>
                        </a:spcBef>
                        <a:spcAft>
                          <a:spcPts val="300"/>
                        </a:spcAft>
                      </a:pPr>
                      <a:r>
                        <a:rPr lang="fr-FR" sz="1600" dirty="0">
                          <a:solidFill>
                            <a:schemeClr val="bg1"/>
                          </a:solidFill>
                          <a:effectLst/>
                          <a:latin typeface="Comic Sans MS" panose="030F0702030302020204" pitchFamily="66" charset="0"/>
                          <a:ea typeface="Calibri" panose="020F0502020204030204" pitchFamily="34" charset="0"/>
                          <a:cs typeface="Arial" panose="020B0604020202020204" pitchFamily="34" charset="0"/>
                        </a:rPr>
                        <a:t>LDPBW 08</a:t>
                      </a:r>
                      <a:endParaRPr lang="nl-BE"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solidFill>
                      <a:schemeClr val="tx1">
                        <a:lumMod val="75000"/>
                      </a:schemeClr>
                    </a:solidFill>
                  </a:tcPr>
                </a:tc>
                <a:tc>
                  <a:txBody>
                    <a:bodyPr/>
                    <a:lstStyle/>
                    <a:p>
                      <a:pPr algn="ctr">
                        <a:lnSpc>
                          <a:spcPct val="120000"/>
                        </a:lnSpc>
                        <a:spcBef>
                          <a:spcPts val="300"/>
                        </a:spcBef>
                        <a:spcAft>
                          <a:spcPts val="300"/>
                        </a:spcAft>
                      </a:pPr>
                      <a:r>
                        <a:rPr lang="fr-FR" sz="2000" b="1" dirty="0">
                          <a:solidFill>
                            <a:schemeClr val="bg1"/>
                          </a:solidFill>
                          <a:effectLst/>
                          <a:latin typeface="Comic Sans MS" panose="030F0702030302020204" pitchFamily="66" charset="0"/>
                          <a:ea typeface="Calibri" panose="020F0502020204030204" pitchFamily="34" charset="0"/>
                          <a:cs typeface="Arial" panose="020B0604020202020204" pitchFamily="34" charset="0"/>
                        </a:rPr>
                        <a:t>1</a:t>
                      </a:r>
                      <a:endParaRPr lang="nl-BE" sz="2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solidFill>
                      <a:schemeClr val="tx1">
                        <a:lumMod val="75000"/>
                      </a:schemeClr>
                    </a:solidFill>
                  </a:tcPr>
                </a:tc>
                <a:tc>
                  <a:txBody>
                    <a:bodyPr/>
                    <a:lstStyle/>
                    <a:p>
                      <a:pPr algn="ctr">
                        <a:lnSpc>
                          <a:spcPct val="120000"/>
                        </a:lnSpc>
                        <a:spcBef>
                          <a:spcPts val="300"/>
                        </a:spcBef>
                        <a:spcAft>
                          <a:spcPts val="300"/>
                        </a:spcAft>
                      </a:pPr>
                      <a:r>
                        <a:rPr lang="fr-FR" sz="2000" b="1" dirty="0">
                          <a:solidFill>
                            <a:schemeClr val="bg1"/>
                          </a:solidFill>
                          <a:effectLst/>
                          <a:latin typeface="Comic Sans MS" panose="030F0702030302020204" pitchFamily="66" charset="0"/>
                          <a:ea typeface="Calibri" panose="020F0502020204030204" pitchFamily="34" charset="0"/>
                          <a:cs typeface="Arial" panose="020B0604020202020204" pitchFamily="34" charset="0"/>
                        </a:rPr>
                        <a:t>0</a:t>
                      </a:r>
                      <a:endParaRPr lang="nl-BE" sz="2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solidFill>
                      <a:schemeClr val="tx1">
                        <a:lumMod val="75000"/>
                      </a:schemeClr>
                    </a:solidFill>
                  </a:tcPr>
                </a:tc>
                <a:tc>
                  <a:txBody>
                    <a:bodyPr/>
                    <a:lstStyle/>
                    <a:p>
                      <a:pPr algn="ctr">
                        <a:lnSpc>
                          <a:spcPct val="120000"/>
                        </a:lnSpc>
                        <a:spcBef>
                          <a:spcPts val="300"/>
                        </a:spcBef>
                        <a:spcAft>
                          <a:spcPts val="300"/>
                        </a:spcAft>
                      </a:pPr>
                      <a:r>
                        <a:rPr lang="fr-FR" sz="2000" b="1" dirty="0">
                          <a:solidFill>
                            <a:schemeClr val="bg1"/>
                          </a:solidFill>
                          <a:effectLst/>
                          <a:latin typeface="Comic Sans MS" panose="030F0702030302020204" pitchFamily="66" charset="0"/>
                          <a:ea typeface="Calibri" panose="020F0502020204030204" pitchFamily="34" charset="0"/>
                          <a:cs typeface="Arial" panose="020B0604020202020204" pitchFamily="34" charset="0"/>
                        </a:rPr>
                        <a:t>1</a:t>
                      </a:r>
                      <a:endParaRPr lang="nl-BE" sz="2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solidFill>
                      <a:schemeClr val="tx1">
                        <a:lumMod val="75000"/>
                      </a:schemeClr>
                    </a:solidFill>
                  </a:tcPr>
                </a:tc>
                <a:tc>
                  <a:txBody>
                    <a:bodyPr/>
                    <a:lstStyle/>
                    <a:p>
                      <a:pPr algn="ctr">
                        <a:lnSpc>
                          <a:spcPct val="120000"/>
                        </a:lnSpc>
                        <a:spcBef>
                          <a:spcPts val="300"/>
                        </a:spcBef>
                        <a:spcAft>
                          <a:spcPts val="300"/>
                        </a:spcAft>
                      </a:pPr>
                      <a:r>
                        <a:rPr lang="fr-FR" sz="2000" b="1" dirty="0">
                          <a:solidFill>
                            <a:schemeClr val="bg1"/>
                          </a:solidFill>
                          <a:effectLst/>
                          <a:latin typeface="Comic Sans MS" panose="030F0702030302020204" pitchFamily="66" charset="0"/>
                          <a:ea typeface="Calibri" panose="020F0502020204030204" pitchFamily="34" charset="0"/>
                          <a:cs typeface="Arial" panose="020B0604020202020204" pitchFamily="34" charset="0"/>
                        </a:rPr>
                        <a:t>0</a:t>
                      </a:r>
                      <a:endParaRPr lang="nl-BE" sz="2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solidFill>
                      <a:schemeClr val="tx1">
                        <a:lumMod val="75000"/>
                      </a:schemeClr>
                    </a:solidFill>
                  </a:tcPr>
                </a:tc>
                <a:tc>
                  <a:txBody>
                    <a:bodyPr/>
                    <a:lstStyle/>
                    <a:p>
                      <a:pPr algn="ctr">
                        <a:lnSpc>
                          <a:spcPct val="120000"/>
                        </a:lnSpc>
                        <a:spcBef>
                          <a:spcPts val="300"/>
                        </a:spcBef>
                        <a:spcAft>
                          <a:spcPts val="300"/>
                        </a:spcAft>
                      </a:pPr>
                      <a:r>
                        <a:rPr lang="fr-FR" sz="2000" b="1" dirty="0">
                          <a:solidFill>
                            <a:schemeClr val="bg1"/>
                          </a:solidFill>
                          <a:effectLst/>
                          <a:latin typeface="Comic Sans MS" panose="030F0702030302020204" pitchFamily="66" charset="0"/>
                          <a:ea typeface="Calibri" panose="020F0502020204030204" pitchFamily="34" charset="0"/>
                          <a:cs typeface="Arial" panose="020B0604020202020204" pitchFamily="34" charset="0"/>
                        </a:rPr>
                        <a:t>0</a:t>
                      </a:r>
                      <a:endParaRPr lang="nl-BE" sz="2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solidFill>
                      <a:schemeClr val="tx1">
                        <a:lumMod val="75000"/>
                      </a:schemeClr>
                    </a:solidFill>
                  </a:tcPr>
                </a:tc>
                <a:tc>
                  <a:txBody>
                    <a:bodyPr/>
                    <a:lstStyle/>
                    <a:p>
                      <a:pPr algn="ctr">
                        <a:lnSpc>
                          <a:spcPct val="120000"/>
                        </a:lnSpc>
                        <a:spcBef>
                          <a:spcPts val="300"/>
                        </a:spcBef>
                        <a:spcAft>
                          <a:spcPts val="300"/>
                        </a:spcAft>
                      </a:pPr>
                      <a:r>
                        <a:rPr lang="fr-FR" sz="2000" b="1" dirty="0">
                          <a:solidFill>
                            <a:schemeClr val="bg1"/>
                          </a:solidFill>
                          <a:effectLst/>
                          <a:latin typeface="Comic Sans MS" panose="030F0702030302020204" pitchFamily="66" charset="0"/>
                          <a:ea typeface="Calibri" panose="020F0502020204030204" pitchFamily="34" charset="0"/>
                          <a:cs typeface="Arial" panose="020B0604020202020204" pitchFamily="34" charset="0"/>
                        </a:rPr>
                        <a:t>0</a:t>
                      </a:r>
                      <a:endParaRPr lang="nl-BE" sz="2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085" marR="45085" marT="0" marB="0" anchor="ctr">
                    <a:solidFill>
                      <a:schemeClr val="tx1">
                        <a:lumMod val="75000"/>
                      </a:schemeClr>
                    </a:solidFill>
                  </a:tcPr>
                </a:tc>
                <a:extLst>
                  <a:ext uri="{0D108BD9-81ED-4DB2-BD59-A6C34878D82A}">
                    <a16:rowId xmlns:a16="http://schemas.microsoft.com/office/drawing/2014/main" val="2935665448"/>
                  </a:ext>
                </a:extLst>
              </a:tr>
            </a:tbl>
          </a:graphicData>
        </a:graphic>
      </p:graphicFrame>
    </p:spTree>
    <p:extLst>
      <p:ext uri="{BB962C8B-B14F-4D97-AF65-F5344CB8AC3E}">
        <p14:creationId xmlns:p14="http://schemas.microsoft.com/office/powerpoint/2010/main" val="45906885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369396C-734C-C502-17D6-2034900881B1}"/>
              </a:ext>
            </a:extLst>
          </p:cNvPr>
          <p:cNvSpPr>
            <a:spLocks noGrp="1"/>
          </p:cNvSpPr>
          <p:nvPr>
            <p:ph type="body" sz="half" idx="13"/>
          </p:nvPr>
        </p:nvSpPr>
        <p:spPr>
          <a:xfrm>
            <a:off x="352162" y="5092589"/>
            <a:ext cx="11672876" cy="1938992"/>
          </a:xfrm>
        </p:spPr>
        <p:txBody>
          <a:bodyPr/>
          <a:lstStyle/>
          <a:p>
            <a:r>
              <a:rPr lang="nl-BE" dirty="0"/>
              <a:t>Gedetailleerde ongevallencijfers</a:t>
            </a:r>
            <a:br>
              <a:rPr lang="nl-BE" dirty="0"/>
            </a:br>
            <a:r>
              <a:rPr lang="nl-BE" dirty="0"/>
              <a:t>2</a:t>
            </a:r>
            <a:r>
              <a:rPr lang="nl-BE" baseline="30000" dirty="0"/>
              <a:t>de</a:t>
            </a:r>
            <a:r>
              <a:rPr lang="nl-BE" dirty="0"/>
              <a:t> Trim 2025.</a:t>
            </a:r>
          </a:p>
        </p:txBody>
      </p:sp>
    </p:spTree>
    <p:extLst>
      <p:ext uri="{BB962C8B-B14F-4D97-AF65-F5344CB8AC3E}">
        <p14:creationId xmlns:p14="http://schemas.microsoft.com/office/powerpoint/2010/main" val="103917800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334A3D9-9BCF-B547-D06E-4452703B18A5}"/>
              </a:ext>
            </a:extLst>
          </p:cNvPr>
          <p:cNvPicPr>
            <a:picLocks noChangeAspect="1"/>
          </p:cNvPicPr>
          <p:nvPr/>
        </p:nvPicPr>
        <p:blipFill>
          <a:blip r:embed="rId3"/>
          <a:srcRect l="1283" r="1043" b="2298"/>
          <a:stretch/>
        </p:blipFill>
        <p:spPr>
          <a:xfrm>
            <a:off x="-1" y="0"/>
            <a:ext cx="12234042" cy="6868595"/>
          </a:xfrm>
          <a:prstGeom prst="rect">
            <a:avLst/>
          </a:prstGeom>
        </p:spPr>
      </p:pic>
      <p:sp>
        <p:nvSpPr>
          <p:cNvPr id="2" name="Rectangle 1">
            <a:extLst>
              <a:ext uri="{FF2B5EF4-FFF2-40B4-BE49-F238E27FC236}">
                <a16:creationId xmlns:a16="http://schemas.microsoft.com/office/drawing/2014/main" id="{8A7E8C46-F1C5-091D-A4DC-01BF89F86358}"/>
              </a:ext>
            </a:extLst>
          </p:cNvPr>
          <p:cNvSpPr/>
          <p:nvPr/>
        </p:nvSpPr>
        <p:spPr>
          <a:xfrm>
            <a:off x="1013619" y="979785"/>
            <a:ext cx="10600531" cy="5016758"/>
          </a:xfrm>
          <a:prstGeom prst="rect">
            <a:avLst/>
          </a:prstGeom>
          <a:solidFill>
            <a:schemeClr val="bg1"/>
          </a:solidFill>
          <a:effectLst>
            <a:glow rad="228600">
              <a:schemeClr val="accent6">
                <a:satMod val="175000"/>
                <a:alpha val="40000"/>
              </a:schemeClr>
            </a:glow>
          </a:effectLst>
        </p:spPr>
        <p:txBody>
          <a:bodyPr wrap="square" lIns="91440" tIns="45720" rIns="91440" bIns="45720">
            <a:spAutoFit/>
          </a:bodyPr>
          <a:lstStyle/>
          <a:p>
            <a:r>
              <a:rPr lang="nl-BE" sz="4000" dirty="0"/>
              <a:t>Aantal AO met gedeeltelijke ongeschiktheid: </a:t>
            </a:r>
            <a:r>
              <a:rPr lang="nl-BE" sz="4000" b="1" dirty="0">
                <a:solidFill>
                  <a:srgbClr val="00B050"/>
                </a:solidFill>
              </a:rPr>
              <a:t>2</a:t>
            </a:r>
          </a:p>
          <a:p>
            <a:r>
              <a:rPr lang="nl-BE" sz="4000" dirty="0"/>
              <a:t>Verloren kalenderdagen van AO: </a:t>
            </a:r>
            <a:r>
              <a:rPr lang="nl-BE" sz="4000" b="1" dirty="0">
                <a:solidFill>
                  <a:srgbClr val="00B050"/>
                </a:solidFill>
              </a:rPr>
              <a:t>30</a:t>
            </a:r>
          </a:p>
          <a:p>
            <a:r>
              <a:rPr lang="nl-BE" sz="4000" dirty="0"/>
              <a:t>Aantal lichte AO: </a:t>
            </a:r>
            <a:r>
              <a:rPr lang="nl-BE" sz="4000" b="1" dirty="0">
                <a:solidFill>
                  <a:srgbClr val="00B050"/>
                </a:solidFill>
              </a:rPr>
              <a:t>3</a:t>
            </a:r>
          </a:p>
          <a:p>
            <a:r>
              <a:rPr lang="nl-BE" sz="4000" dirty="0"/>
              <a:t>Aantal AWO: </a:t>
            </a:r>
            <a:r>
              <a:rPr lang="nl-BE" sz="4000" b="1" dirty="0">
                <a:solidFill>
                  <a:srgbClr val="00B050"/>
                </a:solidFill>
              </a:rPr>
              <a:t>4</a:t>
            </a:r>
          </a:p>
          <a:p>
            <a:r>
              <a:rPr lang="nl-BE" sz="4000" dirty="0"/>
              <a:t>Aantal AWO met de dood tot gevolg </a:t>
            </a:r>
            <a:r>
              <a:rPr lang="nl-BE" sz="4000" dirty="0">
                <a:solidFill>
                  <a:srgbClr val="00B050"/>
                </a:solidFill>
              </a:rPr>
              <a:t>0</a:t>
            </a:r>
          </a:p>
          <a:p>
            <a:r>
              <a:rPr lang="nl-BE" sz="4000" dirty="0"/>
              <a:t>Frequentiegraad: </a:t>
            </a:r>
            <a:r>
              <a:rPr lang="nl-BE" sz="4000" b="1" dirty="0">
                <a:solidFill>
                  <a:srgbClr val="00B050"/>
                </a:solidFill>
              </a:rPr>
              <a:t>1,08</a:t>
            </a:r>
          </a:p>
          <a:p>
            <a:r>
              <a:rPr lang="nl-BE" sz="4000" dirty="0"/>
              <a:t>Ernstgraad: </a:t>
            </a:r>
            <a:r>
              <a:rPr lang="nl-BE" sz="4000" b="1" dirty="0">
                <a:solidFill>
                  <a:srgbClr val="00B050"/>
                </a:solidFill>
              </a:rPr>
              <a:t>0,2</a:t>
            </a:r>
          </a:p>
          <a:p>
            <a:r>
              <a:rPr lang="nl-BE" sz="4000" dirty="0"/>
              <a:t>Globale </a:t>
            </a:r>
            <a:r>
              <a:rPr lang="nl-BE" sz="4000" dirty="0" err="1"/>
              <a:t>ErnstGraad</a:t>
            </a:r>
            <a:r>
              <a:rPr lang="nl-BE" sz="4000" dirty="0"/>
              <a:t>: </a:t>
            </a:r>
            <a:r>
              <a:rPr lang="nl-BE" sz="4000" b="1" dirty="0">
                <a:solidFill>
                  <a:srgbClr val="00B050"/>
                </a:solidFill>
              </a:rPr>
              <a:t>0,2</a:t>
            </a:r>
            <a:endParaRPr lang="en-US" sz="4000" b="1" cap="none" spc="0" dirty="0">
              <a:ln w="12700">
                <a:solidFill>
                  <a:schemeClr val="accent3">
                    <a:lumMod val="50000"/>
                  </a:schemeClr>
                </a:solidFill>
                <a:prstDash val="solid"/>
              </a:ln>
              <a:solidFill>
                <a:srgbClr val="00B050"/>
              </a:solidFill>
              <a:effectLst>
                <a:innerShdw blurRad="177800">
                  <a:schemeClr val="accent3">
                    <a:lumMod val="50000"/>
                  </a:schemeClr>
                </a:innerShdw>
              </a:effectLst>
            </a:endParaRPr>
          </a:p>
        </p:txBody>
      </p:sp>
    </p:spTree>
    <p:extLst>
      <p:ext uri="{BB962C8B-B14F-4D97-AF65-F5344CB8AC3E}">
        <p14:creationId xmlns:p14="http://schemas.microsoft.com/office/powerpoint/2010/main" val="4048877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circle(in)">
                                      <p:cBhvr>
                                        <p:cTn id="1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7E2A6A9-FDD1-51E6-C0F1-83F505080824}"/>
              </a:ext>
            </a:extLst>
          </p:cNvPr>
          <p:cNvSpPr>
            <a:spLocks noGrp="1"/>
          </p:cNvSpPr>
          <p:nvPr>
            <p:ph type="body" sz="half" idx="13"/>
          </p:nvPr>
        </p:nvSpPr>
        <p:spPr>
          <a:xfrm>
            <a:off x="352162" y="5092589"/>
            <a:ext cx="11672876" cy="1938992"/>
          </a:xfrm>
        </p:spPr>
        <p:txBody>
          <a:bodyPr/>
          <a:lstStyle/>
          <a:p>
            <a:r>
              <a:rPr lang="nl-BE" dirty="0"/>
              <a:t>Evolutie Frequentiegraden (</a:t>
            </a:r>
            <a:r>
              <a:rPr lang="nl-BE" dirty="0" err="1"/>
              <a:t>Fg</a:t>
            </a:r>
            <a:r>
              <a:rPr lang="nl-BE" dirty="0"/>
              <a:t>).</a:t>
            </a:r>
            <a:br>
              <a:rPr lang="nl-BE" dirty="0"/>
            </a:br>
            <a:r>
              <a:rPr lang="nl-BE" dirty="0"/>
              <a:t>2014 - 2025</a:t>
            </a:r>
          </a:p>
        </p:txBody>
      </p:sp>
    </p:spTree>
    <p:extLst>
      <p:ext uri="{BB962C8B-B14F-4D97-AF65-F5344CB8AC3E}">
        <p14:creationId xmlns:p14="http://schemas.microsoft.com/office/powerpoint/2010/main" val="256417636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D82FF289-2F8E-65DF-A6DC-70F9A1F4E6BA}"/>
              </a:ext>
            </a:extLst>
          </p:cNvPr>
          <p:cNvGraphicFramePr>
            <a:graphicFrameLocks/>
          </p:cNvGraphicFramePr>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8791623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2101189-F769-985F-C55C-41E7ADA8E7F9}"/>
              </a:ext>
            </a:extLst>
          </p:cNvPr>
          <p:cNvSpPr>
            <a:spLocks noGrp="1"/>
          </p:cNvSpPr>
          <p:nvPr>
            <p:ph type="body" sz="half" idx="13"/>
          </p:nvPr>
        </p:nvSpPr>
        <p:spPr>
          <a:xfrm>
            <a:off x="352162" y="5092589"/>
            <a:ext cx="11672876" cy="1938992"/>
          </a:xfrm>
        </p:spPr>
        <p:txBody>
          <a:bodyPr/>
          <a:lstStyle/>
          <a:p>
            <a:r>
              <a:rPr lang="nl-BE" dirty="0"/>
              <a:t>Evolutie ernstgraden (Eg).</a:t>
            </a:r>
            <a:br>
              <a:rPr lang="nl-BE" dirty="0"/>
            </a:br>
            <a:r>
              <a:rPr lang="nl-BE" dirty="0"/>
              <a:t>2014 - 2025</a:t>
            </a:r>
          </a:p>
        </p:txBody>
      </p:sp>
    </p:spTree>
    <p:extLst>
      <p:ext uri="{BB962C8B-B14F-4D97-AF65-F5344CB8AC3E}">
        <p14:creationId xmlns:p14="http://schemas.microsoft.com/office/powerpoint/2010/main" val="11818182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BFAA04C0-E5BF-0798-7903-9601C65E6A10}"/>
              </a:ext>
            </a:extLst>
          </p:cNvPr>
          <p:cNvGraphicFramePr>
            <a:graphicFrameLocks/>
          </p:cNvGraphicFramePr>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1383179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9C19924-858F-3874-58FB-A6587F4F7B6F}"/>
              </a:ext>
            </a:extLst>
          </p:cNvPr>
          <p:cNvSpPr>
            <a:spLocks noGrp="1"/>
          </p:cNvSpPr>
          <p:nvPr>
            <p:ph type="body" sz="half" idx="13"/>
          </p:nvPr>
        </p:nvSpPr>
        <p:spPr>
          <a:xfrm>
            <a:off x="352162" y="5092589"/>
            <a:ext cx="11672876" cy="1938992"/>
          </a:xfrm>
        </p:spPr>
        <p:txBody>
          <a:bodyPr/>
          <a:lstStyle/>
          <a:p>
            <a:r>
              <a:rPr lang="nl-BE" dirty="0"/>
              <a:t>Evolutie Globale ernstgraden (</a:t>
            </a:r>
            <a:r>
              <a:rPr lang="nl-BE" dirty="0" err="1"/>
              <a:t>Geg</a:t>
            </a:r>
            <a:r>
              <a:rPr lang="nl-BE" dirty="0"/>
              <a:t>). 2014 - 2025</a:t>
            </a:r>
          </a:p>
        </p:txBody>
      </p:sp>
    </p:spTree>
    <p:extLst>
      <p:ext uri="{BB962C8B-B14F-4D97-AF65-F5344CB8AC3E}">
        <p14:creationId xmlns:p14="http://schemas.microsoft.com/office/powerpoint/2010/main" val="197010736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99012FAC-8BC7-CFA4-1E92-9B8DD555CE9D}"/>
              </a:ext>
            </a:extLst>
          </p:cNvPr>
          <p:cNvGraphicFramePr>
            <a:graphicFrameLocks/>
          </p:cNvGraphicFramePr>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31233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11DF418-9C55-85EC-983D-16713222BD05}"/>
              </a:ext>
            </a:extLst>
          </p:cNvPr>
          <p:cNvSpPr>
            <a:spLocks noGrp="1"/>
          </p:cNvSpPr>
          <p:nvPr>
            <p:ph type="body" sz="quarter" idx="13"/>
          </p:nvPr>
        </p:nvSpPr>
        <p:spPr>
          <a:xfrm>
            <a:off x="281009" y="202131"/>
            <a:ext cx="11293675" cy="1323439"/>
          </a:xfrm>
        </p:spPr>
        <p:txBody>
          <a:bodyPr/>
          <a:lstStyle/>
          <a:p>
            <a:r>
              <a:rPr lang="nl-BE" dirty="0"/>
              <a:t>Wettelijke controles &amp; Inspecties Citernes en </a:t>
            </a:r>
            <a:r>
              <a:rPr lang="nl-BE" dirty="0" err="1"/>
              <a:t>electrogeengroepen</a:t>
            </a:r>
            <a:endParaRPr lang="nl-BE" dirty="0"/>
          </a:p>
        </p:txBody>
      </p:sp>
      <p:graphicFrame>
        <p:nvGraphicFramePr>
          <p:cNvPr id="3" name="Table 2">
            <a:extLst>
              <a:ext uri="{FF2B5EF4-FFF2-40B4-BE49-F238E27FC236}">
                <a16:creationId xmlns:a16="http://schemas.microsoft.com/office/drawing/2014/main" id="{9AF4D24B-1278-6BFB-BF24-1B3CC5027496}"/>
              </a:ext>
            </a:extLst>
          </p:cNvPr>
          <p:cNvGraphicFramePr>
            <a:graphicFrameLocks noGrp="1"/>
          </p:cNvGraphicFramePr>
          <p:nvPr/>
        </p:nvGraphicFramePr>
        <p:xfrm>
          <a:off x="0" y="1507829"/>
          <a:ext cx="12191999" cy="3448780"/>
        </p:xfrm>
        <a:graphic>
          <a:graphicData uri="http://schemas.openxmlformats.org/drawingml/2006/table">
            <a:tbl>
              <a:tblPr>
                <a:tableStyleId>{5C22544A-7EE6-4342-B048-85BDC9FD1C3A}</a:tableStyleId>
              </a:tblPr>
              <a:tblGrid>
                <a:gridCol w="868976">
                  <a:extLst>
                    <a:ext uri="{9D8B030D-6E8A-4147-A177-3AD203B41FA5}">
                      <a16:colId xmlns:a16="http://schemas.microsoft.com/office/drawing/2014/main" val="1275889065"/>
                    </a:ext>
                  </a:extLst>
                </a:gridCol>
                <a:gridCol w="2527930">
                  <a:extLst>
                    <a:ext uri="{9D8B030D-6E8A-4147-A177-3AD203B41FA5}">
                      <a16:colId xmlns:a16="http://schemas.microsoft.com/office/drawing/2014/main" val="1347744547"/>
                    </a:ext>
                  </a:extLst>
                </a:gridCol>
                <a:gridCol w="1632622">
                  <a:extLst>
                    <a:ext uri="{9D8B030D-6E8A-4147-A177-3AD203B41FA5}">
                      <a16:colId xmlns:a16="http://schemas.microsoft.com/office/drawing/2014/main" val="3312486874"/>
                    </a:ext>
                  </a:extLst>
                </a:gridCol>
                <a:gridCol w="1579957">
                  <a:extLst>
                    <a:ext uri="{9D8B030D-6E8A-4147-A177-3AD203B41FA5}">
                      <a16:colId xmlns:a16="http://schemas.microsoft.com/office/drawing/2014/main" val="1305028504"/>
                    </a:ext>
                  </a:extLst>
                </a:gridCol>
                <a:gridCol w="3034674">
                  <a:extLst>
                    <a:ext uri="{9D8B030D-6E8A-4147-A177-3AD203B41FA5}">
                      <a16:colId xmlns:a16="http://schemas.microsoft.com/office/drawing/2014/main" val="1798488089"/>
                    </a:ext>
                  </a:extLst>
                </a:gridCol>
                <a:gridCol w="1357260">
                  <a:extLst>
                    <a:ext uri="{9D8B030D-6E8A-4147-A177-3AD203B41FA5}">
                      <a16:colId xmlns:a16="http://schemas.microsoft.com/office/drawing/2014/main" val="4106743673"/>
                    </a:ext>
                  </a:extLst>
                </a:gridCol>
                <a:gridCol w="1190580">
                  <a:extLst>
                    <a:ext uri="{9D8B030D-6E8A-4147-A177-3AD203B41FA5}">
                      <a16:colId xmlns:a16="http://schemas.microsoft.com/office/drawing/2014/main" val="279959983"/>
                    </a:ext>
                  </a:extLst>
                </a:gridCol>
              </a:tblGrid>
              <a:tr h="381000">
                <a:tc gridSpan="7">
                  <a:txBody>
                    <a:bodyPr/>
                    <a:lstStyle/>
                    <a:p>
                      <a:pPr algn="ctr" fontAlgn="ctr"/>
                      <a:r>
                        <a:rPr lang="fr-FR" sz="1400" u="sng" strike="noStrike" dirty="0">
                          <a:effectLst/>
                        </a:rPr>
                        <a:t>PRE - RAPPORT DE CONTRÔLE LEGAL</a:t>
                      </a:r>
                      <a:endParaRPr lang="fr-FR" sz="1400" b="1" i="0" u="sng" strike="noStrike" dirty="0">
                        <a:solidFill>
                          <a:srgbClr val="000000"/>
                        </a:solidFill>
                        <a:effectLst/>
                        <a:latin typeface="Ebrima" panose="02000000000000000000" pitchFamily="2" charset="0"/>
                      </a:endParaRPr>
                    </a:p>
                  </a:txBody>
                  <a:tcPr marL="7620" marR="7620" marT="7620" marB="0" anchor="ct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3617919681"/>
                  </a:ext>
                </a:extLst>
              </a:tr>
              <a:tr h="304800">
                <a:tc>
                  <a:txBody>
                    <a:bodyPr/>
                    <a:lstStyle/>
                    <a:p>
                      <a:pPr algn="ctr" fontAlgn="ctr"/>
                      <a:endParaRPr lang="nl-BE" sz="1100" b="1" i="0" u="sng"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err="1">
                          <a:effectLst/>
                        </a:rPr>
                        <a:t>Contrôle</a:t>
                      </a:r>
                      <a:r>
                        <a:rPr lang="nl-BE" sz="1100" u="none" strike="noStrike" dirty="0">
                          <a:effectLst/>
                        </a:rPr>
                        <a:t> </a:t>
                      </a:r>
                      <a:r>
                        <a:rPr lang="nl-BE" sz="1100" u="none" strike="noStrike" dirty="0" err="1">
                          <a:effectLst/>
                        </a:rPr>
                        <a:t>réalisé</a:t>
                      </a:r>
                      <a:r>
                        <a:rPr lang="nl-BE" sz="1100" u="none" strike="noStrike" dirty="0">
                          <a:effectLst/>
                        </a:rPr>
                        <a:t> </a:t>
                      </a:r>
                      <a:r>
                        <a:rPr lang="nl-BE" sz="1100" u="none" strike="noStrike" dirty="0" err="1">
                          <a:effectLst/>
                        </a:rPr>
                        <a:t>sur</a:t>
                      </a:r>
                      <a:r>
                        <a:rPr lang="nl-BE" sz="1100" u="none" strike="noStrike" dirty="0">
                          <a:effectLst/>
                        </a:rPr>
                        <a:t> :</a:t>
                      </a:r>
                      <a:endParaRPr lang="nl-BE" sz="1100" b="0" i="0" u="none" strike="noStrike" dirty="0">
                        <a:solidFill>
                          <a:srgbClr val="000000"/>
                        </a:solidFill>
                        <a:effectLst/>
                        <a:latin typeface="Ebrima" panose="02000000000000000000" pitchFamily="2" charset="0"/>
                      </a:endParaRPr>
                    </a:p>
                  </a:txBody>
                  <a:tcPr marL="7620" marR="7620" marT="7620" marB="0" anchor="ctr"/>
                </a:tc>
                <a:tc gridSpan="3">
                  <a:txBody>
                    <a:bodyPr/>
                    <a:lstStyle/>
                    <a:p>
                      <a:pPr algn="ctr" fontAlgn="ctr"/>
                      <a:r>
                        <a:rPr lang="fr-FR" sz="1100" u="none" strike="noStrike" dirty="0">
                          <a:effectLst/>
                        </a:rPr>
                        <a:t>Citernes chauffage et groupe électrogène.</a:t>
                      </a:r>
                      <a:endParaRPr lang="fr-FR" sz="1100" b="1" i="0" u="none" strike="noStrike" dirty="0">
                        <a:solidFill>
                          <a:srgbClr val="000000"/>
                        </a:solidFill>
                        <a:effectLst/>
                        <a:latin typeface="Ebrima" panose="02000000000000000000" pitchFamily="2" charset="0"/>
                      </a:endParaRPr>
                    </a:p>
                  </a:txBody>
                  <a:tcPr marL="7620" marR="7620" marT="7620" marB="0" anchor="ctr"/>
                </a:tc>
                <a:tc hMerge="1">
                  <a:txBody>
                    <a:bodyPr/>
                    <a:lstStyle/>
                    <a:p>
                      <a:endParaRPr lang="nl-BE"/>
                    </a:p>
                  </a:txBody>
                  <a:tcPr/>
                </a:tc>
                <a:tc hMerge="1">
                  <a:txBody>
                    <a:bodyPr/>
                    <a:lstStyle/>
                    <a:p>
                      <a:endParaRPr lang="nl-BE"/>
                    </a:p>
                  </a:txBody>
                  <a:tcPr/>
                </a:tc>
                <a:tc>
                  <a:txBody>
                    <a:bodyPr/>
                    <a:lstStyle/>
                    <a:p>
                      <a:pPr algn="ctr" fontAlgn="ctr"/>
                      <a:endParaRPr lang="nl-BE" sz="1100" b="1" i="0" u="sng" strike="noStrike">
                        <a:solidFill>
                          <a:srgbClr val="000000"/>
                        </a:solidFill>
                        <a:effectLst/>
                        <a:latin typeface="Ebrima" panose="02000000000000000000" pitchFamily="2" charset="0"/>
                      </a:endParaRPr>
                    </a:p>
                  </a:txBody>
                  <a:tcPr marL="7620" marR="7620" marT="7620" marB="0" anchor="ctr"/>
                </a:tc>
                <a:tc>
                  <a:txBody>
                    <a:bodyPr/>
                    <a:lstStyle/>
                    <a:p>
                      <a:pPr algn="ctr" fontAlgn="ctr"/>
                      <a:endParaRPr lang="nl-BE" sz="1100" b="1" i="0" u="sng"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4251047733"/>
                  </a:ext>
                </a:extLst>
              </a:tr>
              <a:tr h="304800">
                <a:tc>
                  <a:txBody>
                    <a:bodyPr/>
                    <a:lstStyle/>
                    <a:p>
                      <a:pPr algn="ctr" fontAlgn="ct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err="1">
                          <a:effectLst/>
                        </a:rPr>
                        <a:t>Contrôle</a:t>
                      </a:r>
                      <a:r>
                        <a:rPr lang="nl-BE" sz="1100" u="none" strike="noStrike" dirty="0">
                          <a:effectLst/>
                        </a:rPr>
                        <a:t> </a:t>
                      </a:r>
                      <a:r>
                        <a:rPr lang="nl-BE" sz="1100" u="none" strike="noStrike" dirty="0" err="1">
                          <a:effectLst/>
                        </a:rPr>
                        <a:t>réalisé</a:t>
                      </a:r>
                      <a:r>
                        <a:rPr lang="nl-BE" sz="1100" u="none" strike="noStrike" dirty="0">
                          <a:effectLst/>
                        </a:rPr>
                        <a:t> par :</a:t>
                      </a:r>
                      <a:endParaRPr lang="nl-BE" sz="1100" b="0" i="0" u="none" strike="noStrike" dirty="0">
                        <a:solidFill>
                          <a:srgbClr val="000000"/>
                        </a:solidFill>
                        <a:effectLst/>
                        <a:latin typeface="Ebrima" panose="02000000000000000000" pitchFamily="2" charset="0"/>
                      </a:endParaRPr>
                    </a:p>
                  </a:txBody>
                  <a:tcPr marL="7620" marR="7620" marT="7620" marB="0" anchor="ctr"/>
                </a:tc>
                <a:tc gridSpan="2">
                  <a:txBody>
                    <a:bodyPr/>
                    <a:lstStyle/>
                    <a:p>
                      <a:pPr algn="ctr" fontAlgn="ctr"/>
                      <a:r>
                        <a:rPr lang="nl-BE" sz="1100" u="none" strike="noStrike" dirty="0" err="1">
                          <a:effectLst/>
                        </a:rPr>
                        <a:t>Normec</a:t>
                      </a:r>
                      <a:r>
                        <a:rPr lang="nl-BE" sz="1100" u="none" strike="noStrike" dirty="0">
                          <a:effectLst/>
                        </a:rPr>
                        <a:t> BTV</a:t>
                      </a:r>
                      <a:endParaRPr lang="nl-BE" sz="1100" b="0" i="0" u="none" strike="noStrike" dirty="0">
                        <a:solidFill>
                          <a:srgbClr val="000000"/>
                        </a:solidFill>
                        <a:effectLst/>
                        <a:latin typeface="Ebrima" panose="02000000000000000000" pitchFamily="2" charset="0"/>
                      </a:endParaRPr>
                    </a:p>
                  </a:txBody>
                  <a:tcPr marL="7620" marR="7620" marT="7620" marB="0" anchor="ctr"/>
                </a:tc>
                <a:tc hMerge="1">
                  <a:txBody>
                    <a:bodyPr/>
                    <a:lstStyle/>
                    <a:p>
                      <a:pPr algn="ctr" fontAlgn="ctr"/>
                      <a:endParaRPr lang="nl-BE" sz="11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a:effectLst/>
                        </a:rPr>
                        <a:t>C.M.I :</a:t>
                      </a:r>
                      <a:endParaRPr lang="nl-BE" sz="11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endParaRPr lang="nl-BE" sz="1100" b="0" i="0" u="none"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4157378032"/>
                  </a:ext>
                </a:extLst>
              </a:tr>
              <a:tr h="304800">
                <a:tc>
                  <a:txBody>
                    <a:bodyPr/>
                    <a:lstStyle/>
                    <a:p>
                      <a:pPr algn="ctr" fontAlgn="ct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a:effectLst/>
                        </a:rPr>
                        <a:t>Rapport </a:t>
                      </a:r>
                      <a:r>
                        <a:rPr lang="nl-BE" sz="1100" u="none" strike="noStrike" dirty="0" err="1">
                          <a:effectLst/>
                        </a:rPr>
                        <a:t>réalisé</a:t>
                      </a:r>
                      <a:r>
                        <a:rPr lang="nl-BE" sz="1100" u="none" strike="noStrike" dirty="0">
                          <a:effectLst/>
                        </a:rPr>
                        <a:t> </a:t>
                      </a:r>
                      <a:r>
                        <a:rPr lang="nl-BE" sz="1100" u="none" strike="noStrike" dirty="0" err="1">
                          <a:effectLst/>
                        </a:rPr>
                        <a:t>le</a:t>
                      </a:r>
                      <a:r>
                        <a:rPr lang="nl-BE" sz="1100" u="none" strike="noStrike" dirty="0">
                          <a:effectLst/>
                        </a:rPr>
                        <a:t> :</a:t>
                      </a:r>
                      <a:endParaRPr lang="nl-BE" sz="1100" b="0" i="0" u="none" strike="noStrike" dirty="0">
                        <a:solidFill>
                          <a:srgbClr val="000000"/>
                        </a:solidFill>
                        <a:effectLst/>
                        <a:latin typeface="Ebrima" panose="02000000000000000000" pitchFamily="2" charset="0"/>
                      </a:endParaRPr>
                    </a:p>
                  </a:txBody>
                  <a:tcPr marL="7620" marR="7620" marT="7620" marB="0" anchor="ctr"/>
                </a:tc>
                <a:tc gridSpan="2">
                  <a:txBody>
                    <a:bodyPr/>
                    <a:lstStyle/>
                    <a:p>
                      <a:pPr algn="ctr" fontAlgn="ctr"/>
                      <a:r>
                        <a:rPr lang="nl-BE" sz="1100" u="none" strike="noStrike" dirty="0">
                          <a:effectLst/>
                        </a:rPr>
                        <a:t>20/02/2025</a:t>
                      </a:r>
                      <a:endParaRPr lang="nl-BE" sz="1100" b="0" i="0" u="none" strike="noStrike" dirty="0">
                        <a:solidFill>
                          <a:srgbClr val="000000"/>
                        </a:solidFill>
                        <a:effectLst/>
                        <a:latin typeface="Ebrima" panose="02000000000000000000" pitchFamily="2" charset="0"/>
                      </a:endParaRPr>
                    </a:p>
                  </a:txBody>
                  <a:tcPr marL="7620" marR="7620" marT="7620" marB="0" anchor="ctr"/>
                </a:tc>
                <a:tc hMerge="1">
                  <a:txBody>
                    <a:bodyPr/>
                    <a:lstStyle/>
                    <a:p>
                      <a:pPr algn="ctr" fontAlgn="ctr"/>
                      <a:endParaRPr lang="nl-BE" sz="11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a:effectLst/>
                        </a:rPr>
                        <a:t>S.L.P.P.T :</a:t>
                      </a:r>
                      <a:endParaRPr lang="nl-BE" sz="11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20/02/2025</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endParaRPr lang="nl-BE" sz="1100" b="0" i="0" u="none"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80377425"/>
                  </a:ext>
                </a:extLst>
              </a:tr>
              <a:tr h="304800">
                <a:tc>
                  <a:txBody>
                    <a:bodyPr/>
                    <a:lstStyle/>
                    <a:p>
                      <a:pPr algn="ctr" fontAlgn="ct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err="1">
                          <a:effectLst/>
                        </a:rPr>
                        <a:t>Quartier</a:t>
                      </a:r>
                      <a:r>
                        <a:rPr lang="nl-BE" sz="1100" u="none" strike="noStrike" dirty="0">
                          <a:effectLst/>
                        </a:rPr>
                        <a:t> </a:t>
                      </a:r>
                      <a:r>
                        <a:rPr lang="nl-BE" sz="1100" u="none" strike="noStrike" dirty="0" err="1">
                          <a:effectLst/>
                        </a:rPr>
                        <a:t>concerné</a:t>
                      </a:r>
                      <a:r>
                        <a:rPr lang="nl-BE" sz="1100" u="none" strike="noStrike" dirty="0">
                          <a:effectLst/>
                        </a:rPr>
                        <a:t> :</a:t>
                      </a:r>
                      <a:endParaRPr lang="nl-BE" sz="1100" b="0" i="0" u="none" strike="noStrike" dirty="0">
                        <a:solidFill>
                          <a:srgbClr val="000000"/>
                        </a:solidFill>
                        <a:effectLst/>
                        <a:latin typeface="Ebrima" panose="02000000000000000000" pitchFamily="2" charset="0"/>
                      </a:endParaRPr>
                    </a:p>
                  </a:txBody>
                  <a:tcPr marL="7620" marR="7620" marT="7620" marB="0" anchor="ctr"/>
                </a:tc>
                <a:tc gridSpan="2">
                  <a:txBody>
                    <a:bodyPr/>
                    <a:lstStyle/>
                    <a:p>
                      <a:pPr algn="ctr" fontAlgn="ctr"/>
                      <a:r>
                        <a:rPr lang="nl-BE" sz="1100" u="none" strike="noStrike" dirty="0">
                          <a:effectLst/>
                        </a:rPr>
                        <a:t>QRE / QU21006C</a:t>
                      </a:r>
                      <a:endParaRPr lang="nl-BE" sz="1100" b="0" i="0" u="none" strike="noStrike" dirty="0">
                        <a:solidFill>
                          <a:srgbClr val="000000"/>
                        </a:solidFill>
                        <a:effectLst/>
                        <a:latin typeface="Ebrima" panose="02000000000000000000" pitchFamily="2" charset="0"/>
                      </a:endParaRPr>
                    </a:p>
                  </a:txBody>
                  <a:tcPr marL="7620" marR="7620" marT="7620" marB="0" anchor="ctr"/>
                </a:tc>
                <a:tc hMerge="1">
                  <a:txBody>
                    <a:bodyPr/>
                    <a:lstStyle/>
                    <a:p>
                      <a:endParaRPr lang="nl-BE"/>
                    </a:p>
                  </a:txBody>
                  <a:tcPr/>
                </a:tc>
                <a:tc>
                  <a:txBody>
                    <a:bodyPr/>
                    <a:lstStyle/>
                    <a:p>
                      <a:pPr algn="ctr" fontAlgn="ctr"/>
                      <a:r>
                        <a:rPr lang="nl-BE" sz="1100" u="none" strike="noStrike" dirty="0" err="1">
                          <a:effectLst/>
                        </a:rPr>
                        <a:t>Environnement</a:t>
                      </a:r>
                      <a:r>
                        <a:rPr lang="nl-BE" sz="1100" u="none" strike="noStrike" dirty="0">
                          <a:effectLst/>
                        </a:rPr>
                        <a:t> :</a:t>
                      </a:r>
                      <a:endParaRPr lang="nl-BE" sz="11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20/02/2025</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endParaRPr lang="nl-BE" sz="1100" b="0" i="0" u="none"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345958735"/>
                  </a:ext>
                </a:extLst>
              </a:tr>
              <a:tr h="304800">
                <a:tc>
                  <a:txBody>
                    <a:bodyPr/>
                    <a:lstStyle/>
                    <a:p>
                      <a:pPr algn="ctr" fontAlgn="ct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a:effectLst/>
                        </a:rPr>
                        <a:t>Rédacteur du rapport :</a:t>
                      </a:r>
                      <a:endParaRPr lang="nl-BE" sz="1100" b="0" i="0" u="none" strike="noStrike" dirty="0">
                        <a:solidFill>
                          <a:srgbClr val="000000"/>
                        </a:solidFill>
                        <a:effectLst/>
                        <a:latin typeface="Ebrima" panose="02000000000000000000" pitchFamily="2" charset="0"/>
                      </a:endParaRPr>
                    </a:p>
                  </a:txBody>
                  <a:tcPr marL="7620" marR="7620" marT="7620" marB="0" anchor="ctr"/>
                </a:tc>
                <a:tc gridSpan="2">
                  <a:txBody>
                    <a:bodyPr/>
                    <a:lstStyle/>
                    <a:p>
                      <a:pPr algn="ctr" fontAlgn="ctr"/>
                      <a:r>
                        <a:rPr lang="nl-BE" sz="1100" u="none" strike="noStrike" dirty="0">
                          <a:effectLst/>
                        </a:rPr>
                        <a:t>1SC MARCHAL Stéphane</a:t>
                      </a:r>
                      <a:endParaRPr lang="nl-BE" sz="1100" b="0" i="0" u="none" strike="noStrike" dirty="0">
                        <a:solidFill>
                          <a:srgbClr val="000000"/>
                        </a:solidFill>
                        <a:effectLst/>
                        <a:latin typeface="Ebrima" panose="02000000000000000000" pitchFamily="2" charset="0"/>
                      </a:endParaRPr>
                    </a:p>
                  </a:txBody>
                  <a:tcPr marL="7620" marR="7620" marT="7620" marB="0" anchor="ctr"/>
                </a:tc>
                <a:tc hMerge="1">
                  <a:txBody>
                    <a:bodyPr/>
                    <a:lstStyle/>
                    <a:p>
                      <a:endParaRPr lang="nl-BE"/>
                    </a:p>
                  </a:txBody>
                  <a:tcPr/>
                </a:tc>
                <a:tc>
                  <a:txBody>
                    <a:bodyPr/>
                    <a:lstStyle/>
                    <a:p>
                      <a:pPr algn="ctr" fontAlgn="ctr"/>
                      <a:r>
                        <a:rPr lang="nl-BE" sz="1100" u="none" strike="noStrike" dirty="0" err="1">
                          <a:effectLst/>
                        </a:rPr>
                        <a:t>Quartier</a:t>
                      </a:r>
                      <a:r>
                        <a:rPr lang="nl-BE" sz="1100" u="none" strike="noStrike" dirty="0">
                          <a:effectLst/>
                        </a:rPr>
                        <a:t> :</a:t>
                      </a:r>
                      <a:endParaRPr lang="nl-BE" sz="11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20/02/2025</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endParaRPr lang="nl-BE" sz="1100" b="0" i="0" u="none"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3088488007"/>
                  </a:ext>
                </a:extLst>
              </a:tr>
              <a:tr h="42640">
                <a:tc>
                  <a:txBody>
                    <a:bodyPr/>
                    <a:lstStyle/>
                    <a:p>
                      <a:pPr algn="ctr" fontAlgn="ctr"/>
                      <a:endParaRPr lang="nl-BE" sz="100" b="0" i="0" u="none" strike="noStrike" dirty="0">
                        <a:solidFill>
                          <a:srgbClr val="000000"/>
                        </a:solidFill>
                        <a:effectLst/>
                        <a:latin typeface="Ebrima" panose="02000000000000000000" pitchFamily="2" charset="0"/>
                      </a:endParaRPr>
                    </a:p>
                  </a:txBody>
                  <a:tcPr marL="7620" marR="7620" marT="7620" marB="0" anchor="ctr">
                    <a:noFill/>
                  </a:tcPr>
                </a:tc>
                <a:tc>
                  <a:txBody>
                    <a:bodyPr/>
                    <a:lstStyle/>
                    <a:p>
                      <a:pPr algn="ctr" fontAlgn="ctr"/>
                      <a:endParaRPr lang="nl-BE" sz="100" b="0" i="0" u="none" strike="noStrike" dirty="0">
                        <a:solidFill>
                          <a:srgbClr val="000000"/>
                        </a:solidFill>
                        <a:effectLst/>
                        <a:latin typeface="Ebrima" panose="02000000000000000000" pitchFamily="2" charset="0"/>
                      </a:endParaRPr>
                    </a:p>
                  </a:txBody>
                  <a:tcPr marL="7620" marR="7620" marT="7620" marB="0" anchor="ctr">
                    <a:noFill/>
                  </a:tcPr>
                </a:tc>
                <a:tc>
                  <a:txBody>
                    <a:bodyPr/>
                    <a:lstStyle/>
                    <a:p>
                      <a:pPr algn="ctr" fontAlgn="ctr"/>
                      <a:endParaRPr lang="nl-BE" sz="100" b="0" i="0" u="none" strike="noStrike" dirty="0">
                        <a:solidFill>
                          <a:srgbClr val="000000"/>
                        </a:solidFill>
                        <a:effectLst/>
                        <a:latin typeface="Ebrima" panose="02000000000000000000" pitchFamily="2" charset="0"/>
                      </a:endParaRPr>
                    </a:p>
                  </a:txBody>
                  <a:tcPr marL="7620" marR="7620" marT="7620" marB="0" anchor="ctr">
                    <a:noFill/>
                  </a:tcPr>
                </a:tc>
                <a:tc>
                  <a:txBody>
                    <a:bodyPr/>
                    <a:lstStyle/>
                    <a:p>
                      <a:pPr algn="ctr" fontAlgn="ctr"/>
                      <a:endParaRPr lang="nl-BE" sz="100" b="0" i="0" u="none" strike="noStrike" dirty="0">
                        <a:solidFill>
                          <a:srgbClr val="000000"/>
                        </a:solidFill>
                        <a:effectLst/>
                        <a:latin typeface="Ebrima" panose="02000000000000000000" pitchFamily="2" charset="0"/>
                      </a:endParaRPr>
                    </a:p>
                  </a:txBody>
                  <a:tcPr marL="7620" marR="7620" marT="7620" marB="0" anchor="ctr">
                    <a:noFill/>
                  </a:tcPr>
                </a:tc>
                <a:tc>
                  <a:txBody>
                    <a:bodyPr/>
                    <a:lstStyle/>
                    <a:p>
                      <a:pPr algn="ctr" fontAlgn="ctr"/>
                      <a:endParaRPr lang="nl-BE" sz="100" b="0" i="0" u="none" strike="noStrike" dirty="0">
                        <a:solidFill>
                          <a:srgbClr val="000000"/>
                        </a:solidFill>
                        <a:effectLst/>
                        <a:latin typeface="Ebrima" panose="02000000000000000000" pitchFamily="2" charset="0"/>
                      </a:endParaRPr>
                    </a:p>
                  </a:txBody>
                  <a:tcPr marL="7620" marR="7620" marT="7620" marB="0" anchor="ctr">
                    <a:noFill/>
                  </a:tcPr>
                </a:tc>
                <a:tc>
                  <a:txBody>
                    <a:bodyPr/>
                    <a:lstStyle/>
                    <a:p>
                      <a:pPr algn="ctr" fontAlgn="ctr"/>
                      <a:endParaRPr lang="nl-BE" sz="100" b="0" i="0" u="none" strike="noStrike" dirty="0">
                        <a:solidFill>
                          <a:srgbClr val="000000"/>
                        </a:solidFill>
                        <a:effectLst/>
                        <a:latin typeface="Ebrima" panose="02000000000000000000" pitchFamily="2" charset="0"/>
                      </a:endParaRPr>
                    </a:p>
                  </a:txBody>
                  <a:tcPr marL="7620" marR="7620" marT="7620" marB="0" anchor="ctr">
                    <a:noFill/>
                  </a:tcPr>
                </a:tc>
                <a:tc>
                  <a:txBody>
                    <a:bodyPr/>
                    <a:lstStyle/>
                    <a:p>
                      <a:pPr algn="ctr" fontAlgn="ctr"/>
                      <a:endParaRPr lang="nl-BE" sz="100" b="0" i="0" u="none" strike="noStrike" dirty="0">
                        <a:solidFill>
                          <a:srgbClr val="000000"/>
                        </a:solidFill>
                        <a:effectLst/>
                        <a:latin typeface="Ebrima" panose="02000000000000000000" pitchFamily="2" charset="0"/>
                      </a:endParaRPr>
                    </a:p>
                  </a:txBody>
                  <a:tcPr marL="7620" marR="7620" marT="7620" marB="0" anchor="ctr">
                    <a:noFill/>
                  </a:tcPr>
                </a:tc>
                <a:extLst>
                  <a:ext uri="{0D108BD9-81ED-4DB2-BD59-A6C34878D82A}">
                    <a16:rowId xmlns:a16="http://schemas.microsoft.com/office/drawing/2014/main" val="640341009"/>
                  </a:ext>
                </a:extLst>
              </a:tr>
              <a:tr h="457200">
                <a:tc>
                  <a:txBody>
                    <a:bodyPr/>
                    <a:lstStyle/>
                    <a:p>
                      <a:pPr algn="ctr" fontAlgn="ctr"/>
                      <a:r>
                        <a:rPr lang="nl-BE" sz="1600" u="none" strike="noStrike" dirty="0" err="1">
                          <a:effectLst/>
                        </a:rPr>
                        <a:t>Ligne</a:t>
                      </a:r>
                      <a:r>
                        <a:rPr lang="nl-BE" sz="1600" u="none" strike="noStrike" dirty="0">
                          <a:effectLst/>
                        </a:rPr>
                        <a:t>                        n°</a:t>
                      </a:r>
                      <a:endParaRPr lang="nl-BE" sz="1600" b="1"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dirty="0">
                          <a:effectLst/>
                        </a:rPr>
                        <a:t>Asset de </a:t>
                      </a:r>
                      <a:r>
                        <a:rPr lang="nl-BE" sz="1600" u="none" strike="noStrike" dirty="0" err="1">
                          <a:effectLst/>
                        </a:rPr>
                        <a:t>l'installation</a:t>
                      </a:r>
                      <a:endParaRPr lang="nl-BE" sz="1600" b="1"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dirty="0">
                          <a:effectLst/>
                        </a:rPr>
                        <a:t>N° de                   </a:t>
                      </a:r>
                      <a:r>
                        <a:rPr lang="nl-BE" sz="1600" u="none" strike="noStrike" dirty="0" err="1">
                          <a:effectLst/>
                        </a:rPr>
                        <a:t>bloc</a:t>
                      </a:r>
                      <a:endParaRPr lang="nl-BE" sz="1600" b="1"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dirty="0">
                          <a:effectLst/>
                        </a:rPr>
                        <a:t>Date du </a:t>
                      </a:r>
                      <a:r>
                        <a:rPr lang="nl-BE" sz="1600" u="none" strike="noStrike" dirty="0" err="1">
                          <a:effectLst/>
                        </a:rPr>
                        <a:t>contrôle</a:t>
                      </a:r>
                      <a:endParaRPr lang="nl-BE" sz="1600" b="1"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dirty="0">
                          <a:effectLst/>
                        </a:rPr>
                        <a:t>Référence                                        rapport</a:t>
                      </a:r>
                      <a:endParaRPr lang="nl-BE" sz="1600" b="1"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dirty="0" err="1">
                          <a:effectLst/>
                        </a:rPr>
                        <a:t>Note</a:t>
                      </a:r>
                      <a:r>
                        <a:rPr lang="nl-BE" sz="1600" u="none" strike="noStrike" dirty="0">
                          <a:effectLst/>
                        </a:rPr>
                        <a:t> du </a:t>
                      </a:r>
                      <a:r>
                        <a:rPr lang="nl-BE" sz="1600" u="none" strike="noStrike" dirty="0" err="1">
                          <a:effectLst/>
                        </a:rPr>
                        <a:t>contrôle</a:t>
                      </a:r>
                      <a:endParaRPr lang="nl-BE" sz="1600" b="1"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dirty="0">
                          <a:effectLst/>
                        </a:rPr>
                        <a:t>WO n°</a:t>
                      </a:r>
                      <a:endParaRPr lang="nl-BE" sz="1600" b="1" i="0" u="none" strike="noStrike" dirty="0">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4064637318"/>
                  </a:ext>
                </a:extLst>
              </a:tr>
              <a:tr h="228600">
                <a:tc>
                  <a:txBody>
                    <a:bodyPr/>
                    <a:lstStyle/>
                    <a:p>
                      <a:pPr algn="ctr" fontAlgn="ctr"/>
                      <a:r>
                        <a:rPr lang="nl-BE" sz="1600" u="none" strike="noStrike">
                          <a:effectLst/>
                        </a:rPr>
                        <a:t>1</a:t>
                      </a:r>
                      <a:endParaRPr lang="nl-BE" sz="16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a:effectLst/>
                        </a:rPr>
                        <a:t>CG21006C004</a:t>
                      </a:r>
                      <a:endParaRPr lang="nl-BE" sz="16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a:effectLst/>
                        </a:rPr>
                        <a:t>14A</a:t>
                      </a:r>
                      <a:endParaRPr lang="nl-BE" sz="16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a:effectLst/>
                        </a:rPr>
                        <a:t>29/01/2025</a:t>
                      </a:r>
                      <a:endParaRPr lang="nl-BE" sz="16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dirty="0">
                          <a:effectLst/>
                          <a:hlinkClick r:id="rId3"/>
                        </a:rPr>
                        <a:t>0419-250129-01</a:t>
                      </a:r>
                      <a:endParaRPr lang="nl-BE" sz="16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dirty="0">
                          <a:effectLst/>
                        </a:rPr>
                        <a:t>C</a:t>
                      </a:r>
                      <a:endParaRPr lang="nl-BE" sz="1600" b="0" i="0" u="none" strike="noStrike" dirty="0">
                        <a:solidFill>
                          <a:srgbClr val="000000"/>
                        </a:solidFill>
                        <a:effectLst/>
                        <a:latin typeface="Ebrima" panose="02000000000000000000" pitchFamily="2" charset="0"/>
                      </a:endParaRPr>
                    </a:p>
                  </a:txBody>
                  <a:tcPr marL="7620" marR="7620" marT="7620" marB="0" anchor="ctr">
                    <a:solidFill>
                      <a:srgbClr val="FF0000"/>
                    </a:solidFill>
                  </a:tcPr>
                </a:tc>
                <a:tc>
                  <a:txBody>
                    <a:bodyPr/>
                    <a:lstStyle/>
                    <a:p>
                      <a:pPr algn="ctr" fontAlgn="ctr"/>
                      <a:r>
                        <a:rPr lang="nl-BE" sz="1600" u="none" strike="noStrike">
                          <a:effectLst/>
                        </a:rPr>
                        <a:t>50585162</a:t>
                      </a:r>
                      <a:endParaRPr lang="nl-BE" sz="1600" b="0" i="0" u="none"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1361463197"/>
                  </a:ext>
                </a:extLst>
              </a:tr>
              <a:tr h="228600">
                <a:tc>
                  <a:txBody>
                    <a:bodyPr/>
                    <a:lstStyle/>
                    <a:p>
                      <a:pPr algn="ctr" fontAlgn="ctr"/>
                      <a:r>
                        <a:rPr lang="nl-BE" sz="1600" u="none" strike="noStrike">
                          <a:effectLst/>
                        </a:rPr>
                        <a:t>2</a:t>
                      </a:r>
                      <a:endParaRPr lang="nl-BE" sz="16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a:effectLst/>
                        </a:rPr>
                        <a:t>CH21006C020</a:t>
                      </a:r>
                      <a:endParaRPr lang="nl-BE" sz="16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a:effectLst/>
                        </a:rPr>
                        <a:t>8</a:t>
                      </a:r>
                      <a:endParaRPr lang="nl-BE" sz="16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a:effectLst/>
                        </a:rPr>
                        <a:t>29/01/2025</a:t>
                      </a:r>
                      <a:endParaRPr lang="nl-BE" sz="16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dirty="0">
                          <a:effectLst/>
                        </a:rPr>
                        <a:t>0419-250129-04</a:t>
                      </a:r>
                      <a:endParaRPr lang="nl-BE" sz="1600" b="0" i="0" u="none" strike="noStrike" dirty="0">
                        <a:solidFill>
                          <a:srgbClr val="FF0000"/>
                        </a:solidFill>
                        <a:effectLst/>
                        <a:latin typeface="Ebrima" panose="02000000000000000000" pitchFamily="2" charset="0"/>
                      </a:endParaRPr>
                    </a:p>
                  </a:txBody>
                  <a:tcPr marL="7620" marR="7620" marT="7620" marB="0" anchor="ctr"/>
                </a:tc>
                <a:tc>
                  <a:txBody>
                    <a:bodyPr/>
                    <a:lstStyle/>
                    <a:p>
                      <a:pPr algn="ctr" fontAlgn="ctr"/>
                      <a:r>
                        <a:rPr lang="nl-BE" sz="1600" u="none" strike="noStrike" dirty="0">
                          <a:effectLst/>
                        </a:rPr>
                        <a:t>A</a:t>
                      </a:r>
                      <a:endParaRPr lang="nl-BE" sz="1600" b="0" i="0" u="none" strike="noStrike" dirty="0">
                        <a:solidFill>
                          <a:srgbClr val="000000"/>
                        </a:solidFill>
                        <a:effectLst/>
                        <a:latin typeface="Ebrima" panose="02000000000000000000" pitchFamily="2" charset="0"/>
                      </a:endParaRPr>
                    </a:p>
                  </a:txBody>
                  <a:tcPr marL="7620" marR="7620" marT="7620" marB="0" anchor="ctr">
                    <a:solidFill>
                      <a:srgbClr val="92D050"/>
                    </a:solidFill>
                  </a:tcPr>
                </a:tc>
                <a:tc>
                  <a:txBody>
                    <a:bodyPr/>
                    <a:lstStyle/>
                    <a:p>
                      <a:pPr algn="ctr" fontAlgn="ctr"/>
                      <a:endParaRPr lang="nl-BE" sz="1600" b="0" i="0" u="none" strike="noStrike" dirty="0">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2488611612"/>
                  </a:ext>
                </a:extLst>
              </a:tr>
              <a:tr h="228600">
                <a:tc>
                  <a:txBody>
                    <a:bodyPr/>
                    <a:lstStyle/>
                    <a:p>
                      <a:pPr algn="ctr" fontAlgn="ctr"/>
                      <a:r>
                        <a:rPr lang="nl-BE" sz="1600" u="none" strike="noStrike">
                          <a:effectLst/>
                        </a:rPr>
                        <a:t>3</a:t>
                      </a:r>
                      <a:endParaRPr lang="nl-BE" sz="16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a:effectLst/>
                        </a:rPr>
                        <a:t>CH21006C019</a:t>
                      </a:r>
                      <a:endParaRPr lang="nl-BE" sz="16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a:effectLst/>
                        </a:rPr>
                        <a:t>(6A) 26</a:t>
                      </a:r>
                      <a:endParaRPr lang="nl-BE" sz="16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a:effectLst/>
                        </a:rPr>
                        <a:t>29/01/2025</a:t>
                      </a:r>
                      <a:endParaRPr lang="nl-BE" sz="16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dirty="0">
                          <a:effectLst/>
                          <a:hlinkClick r:id="rId4"/>
                        </a:rPr>
                        <a:t>0419-250129-03</a:t>
                      </a:r>
                      <a:endParaRPr lang="nl-BE" sz="16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dirty="0">
                          <a:effectLst/>
                        </a:rPr>
                        <a:t>C</a:t>
                      </a:r>
                      <a:endParaRPr lang="nl-BE" sz="1600" b="0" i="0" u="none" strike="noStrike" dirty="0">
                        <a:solidFill>
                          <a:srgbClr val="000000"/>
                        </a:solidFill>
                        <a:effectLst/>
                        <a:latin typeface="Ebrima" panose="02000000000000000000" pitchFamily="2" charset="0"/>
                      </a:endParaRPr>
                    </a:p>
                  </a:txBody>
                  <a:tcPr marL="7620" marR="7620" marT="7620" marB="0" anchor="ctr">
                    <a:solidFill>
                      <a:srgbClr val="FF0000"/>
                    </a:solidFill>
                  </a:tcPr>
                </a:tc>
                <a:tc>
                  <a:txBody>
                    <a:bodyPr/>
                    <a:lstStyle/>
                    <a:p>
                      <a:pPr algn="ctr" fontAlgn="ctr"/>
                      <a:r>
                        <a:rPr lang="nl-BE" sz="1600" u="none" strike="noStrike" dirty="0">
                          <a:effectLst/>
                        </a:rPr>
                        <a:t>STAND-BY</a:t>
                      </a:r>
                      <a:endParaRPr lang="nl-BE" sz="1600" b="0" i="0" u="none" strike="noStrike" dirty="0">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2710649178"/>
                  </a:ext>
                </a:extLst>
              </a:tr>
              <a:tr h="228600">
                <a:tc>
                  <a:txBody>
                    <a:bodyPr/>
                    <a:lstStyle/>
                    <a:p>
                      <a:pPr algn="ctr" fontAlgn="ctr"/>
                      <a:r>
                        <a:rPr lang="nl-BE" sz="1600" u="none" strike="noStrike">
                          <a:effectLst/>
                        </a:rPr>
                        <a:t>4</a:t>
                      </a:r>
                      <a:endParaRPr lang="nl-BE" sz="16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a:effectLst/>
                        </a:rPr>
                        <a:t>CH21006C018</a:t>
                      </a:r>
                      <a:endParaRPr lang="nl-BE" sz="16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a:effectLst/>
                        </a:rPr>
                        <a:t>26</a:t>
                      </a:r>
                      <a:endParaRPr lang="nl-BE" sz="16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a:effectLst/>
                        </a:rPr>
                        <a:t>29/01/2025</a:t>
                      </a:r>
                      <a:endParaRPr lang="nl-BE" sz="16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600" u="none" strike="noStrike" dirty="0">
                          <a:effectLst/>
                        </a:rPr>
                        <a:t>0419-250129-04</a:t>
                      </a:r>
                      <a:endParaRPr lang="nl-BE" sz="1600" b="0" i="0" u="none" strike="noStrike" dirty="0">
                        <a:solidFill>
                          <a:srgbClr val="FF0000"/>
                        </a:solidFill>
                        <a:effectLst/>
                        <a:latin typeface="Ebrima" panose="02000000000000000000" pitchFamily="2" charset="0"/>
                      </a:endParaRPr>
                    </a:p>
                  </a:txBody>
                  <a:tcPr marL="7620" marR="7620" marT="7620" marB="0" anchor="ctr"/>
                </a:tc>
                <a:tc>
                  <a:txBody>
                    <a:bodyPr/>
                    <a:lstStyle/>
                    <a:p>
                      <a:pPr algn="ctr" fontAlgn="ctr"/>
                      <a:r>
                        <a:rPr lang="nl-BE" sz="1600" u="none" strike="noStrike" dirty="0">
                          <a:effectLst/>
                        </a:rPr>
                        <a:t>A</a:t>
                      </a:r>
                      <a:endParaRPr lang="nl-BE" sz="1600" b="0" i="0" u="none" strike="noStrike" dirty="0">
                        <a:solidFill>
                          <a:srgbClr val="000000"/>
                        </a:solidFill>
                        <a:effectLst/>
                        <a:latin typeface="Ebrima" panose="02000000000000000000" pitchFamily="2" charset="0"/>
                      </a:endParaRPr>
                    </a:p>
                  </a:txBody>
                  <a:tcPr marL="7620" marR="7620" marT="7620" marB="0" anchor="ctr">
                    <a:solidFill>
                      <a:srgbClr val="92D050"/>
                    </a:solidFill>
                  </a:tcPr>
                </a:tc>
                <a:tc>
                  <a:txBody>
                    <a:bodyPr/>
                    <a:lstStyle/>
                    <a:p>
                      <a:pPr algn="ctr" fontAlgn="ctr"/>
                      <a:endParaRPr lang="nl-BE" sz="1600" b="0" i="0" u="none" strike="noStrike" dirty="0">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1508584016"/>
                  </a:ext>
                </a:extLst>
              </a:tr>
            </a:tbl>
          </a:graphicData>
        </a:graphic>
      </p:graphicFrame>
      <p:graphicFrame>
        <p:nvGraphicFramePr>
          <p:cNvPr id="6" name="Table 5">
            <a:extLst>
              <a:ext uri="{FF2B5EF4-FFF2-40B4-BE49-F238E27FC236}">
                <a16:creationId xmlns:a16="http://schemas.microsoft.com/office/drawing/2014/main" id="{3D2F4417-C9F5-BA01-41BE-902B3C38AFBA}"/>
              </a:ext>
            </a:extLst>
          </p:cNvPr>
          <p:cNvGraphicFramePr>
            <a:graphicFrameLocks noGrp="1"/>
          </p:cNvGraphicFramePr>
          <p:nvPr/>
        </p:nvGraphicFramePr>
        <p:xfrm>
          <a:off x="77003" y="5069930"/>
          <a:ext cx="5725447" cy="1788070"/>
        </p:xfrm>
        <a:graphic>
          <a:graphicData uri="http://schemas.openxmlformats.org/drawingml/2006/table">
            <a:tbl>
              <a:tblPr>
                <a:tableStyleId>{5C22544A-7EE6-4342-B048-85BDC9FD1C3A}</a:tableStyleId>
              </a:tblPr>
              <a:tblGrid>
                <a:gridCol w="5725447">
                  <a:extLst>
                    <a:ext uri="{9D8B030D-6E8A-4147-A177-3AD203B41FA5}">
                      <a16:colId xmlns:a16="http://schemas.microsoft.com/office/drawing/2014/main" val="4133064864"/>
                    </a:ext>
                  </a:extLst>
                </a:gridCol>
              </a:tblGrid>
              <a:tr h="0">
                <a:tc>
                  <a:txBody>
                    <a:bodyPr/>
                    <a:lstStyle/>
                    <a:p>
                      <a:pPr algn="ctr" fontAlgn="ctr"/>
                      <a:r>
                        <a:rPr lang="nl-BE" sz="1000" u="sng" strike="noStrike" dirty="0">
                          <a:effectLst/>
                        </a:rPr>
                        <a:t>REMARQUES :</a:t>
                      </a:r>
                      <a:endParaRPr lang="nl-BE" sz="1000" b="1" i="0" u="sng" strike="noStrike" dirty="0">
                        <a:solidFill>
                          <a:srgbClr val="FF0000"/>
                        </a:solidFill>
                        <a:effectLst/>
                        <a:latin typeface="Ebrima" panose="02000000000000000000" pitchFamily="2"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34612036"/>
                  </a:ext>
                </a:extLst>
              </a:tr>
              <a:tr h="162805">
                <a:tc>
                  <a:txBody>
                    <a:bodyPr/>
                    <a:lstStyle/>
                    <a:p>
                      <a:pPr algn="l" fontAlgn="ctr"/>
                      <a:r>
                        <a:rPr lang="fr-FR" sz="1000" u="none" strike="noStrike" dirty="0">
                          <a:effectLst/>
                        </a:rPr>
                        <a:t>Le présent rapport n'est pas le définitif !  Des informations reçues sont erronées</a:t>
                      </a:r>
                      <a:endParaRPr lang="fr-FR" sz="1000" b="0" i="0" u="none" strike="noStrike" dirty="0">
                        <a:solidFill>
                          <a:srgbClr val="FF0000"/>
                        </a:solidFill>
                        <a:effectLst/>
                        <a:latin typeface="Ebrima" panose="02000000000000000000" pitchFamily="2"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57260919"/>
                  </a:ext>
                </a:extLst>
              </a:tr>
              <a:tr h="162805">
                <a:tc>
                  <a:txBody>
                    <a:bodyPr/>
                    <a:lstStyle/>
                    <a:p>
                      <a:pPr algn="l" fontAlgn="ctr"/>
                      <a:endParaRPr lang="nl-BE" sz="1000" b="0" i="0" u="none" strike="noStrike" dirty="0">
                        <a:solidFill>
                          <a:srgbClr val="FF0000"/>
                        </a:solidFill>
                        <a:effectLst/>
                        <a:latin typeface="Ebrima" panose="02000000000000000000" pitchFamily="2"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6077169"/>
                  </a:ext>
                </a:extLst>
              </a:tr>
              <a:tr h="162805">
                <a:tc>
                  <a:txBody>
                    <a:bodyPr/>
                    <a:lstStyle/>
                    <a:p>
                      <a:pPr algn="l" fontAlgn="ctr"/>
                      <a:r>
                        <a:rPr lang="fr-FR" sz="1000" u="none" strike="noStrike" dirty="0">
                          <a:effectLst/>
                        </a:rPr>
                        <a:t>Ligne 3, citerne CH21006C019 n'est plus au bloc 6A !  Bloc démoli pour nouveau</a:t>
                      </a:r>
                      <a:endParaRPr lang="fr-FR" sz="1000" b="0" i="0" u="none" strike="noStrike" dirty="0">
                        <a:solidFill>
                          <a:srgbClr val="000000"/>
                        </a:solidFill>
                        <a:effectLst/>
                        <a:latin typeface="Ebrima" panose="02000000000000000000" pitchFamily="2"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26820540"/>
                  </a:ext>
                </a:extLst>
              </a:tr>
              <a:tr h="162805">
                <a:tc>
                  <a:txBody>
                    <a:bodyPr/>
                    <a:lstStyle/>
                    <a:p>
                      <a:pPr algn="l" fontAlgn="ctr"/>
                      <a:r>
                        <a:rPr lang="fr-FR" sz="1000" u="none" strike="noStrike" dirty="0">
                          <a:effectLst/>
                        </a:rPr>
                        <a:t>quartier.  La citerne au stockée au bloc 26 (à l'arrière) en attendant son</a:t>
                      </a:r>
                      <a:endParaRPr lang="fr-FR" sz="1000" b="0" i="0" u="none" strike="noStrike" dirty="0">
                        <a:solidFill>
                          <a:srgbClr val="000000"/>
                        </a:solidFill>
                        <a:effectLst/>
                        <a:latin typeface="Ebrima" panose="02000000000000000000" pitchFamily="2"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81398867"/>
                  </a:ext>
                </a:extLst>
              </a:tr>
              <a:tr h="162805">
                <a:tc>
                  <a:txBody>
                    <a:bodyPr/>
                    <a:lstStyle/>
                    <a:p>
                      <a:pPr algn="l" fontAlgn="ctr"/>
                      <a:r>
                        <a:rPr lang="fr-FR" sz="1000" u="none" strike="noStrike" dirty="0">
                          <a:effectLst/>
                        </a:rPr>
                        <a:t>déménagement vers MELSBROEK en </a:t>
                      </a:r>
                      <a:r>
                        <a:rPr lang="fr-FR" sz="1000" u="none" strike="noStrike" dirty="0" err="1">
                          <a:effectLst/>
                        </a:rPr>
                        <a:t>uv</a:t>
                      </a:r>
                      <a:r>
                        <a:rPr lang="fr-FR" sz="1000" u="none" strike="noStrike" dirty="0">
                          <a:effectLst/>
                        </a:rPr>
                        <a:t>/</a:t>
                      </a:r>
                      <a:r>
                        <a:rPr lang="fr-FR" sz="1000" u="none" strike="noStrike" dirty="0" err="1">
                          <a:effectLst/>
                        </a:rPr>
                        <a:t>wx</a:t>
                      </a:r>
                      <a:r>
                        <a:rPr lang="fr-FR" sz="1000" u="none" strike="noStrike" dirty="0">
                          <a:effectLst/>
                        </a:rPr>
                        <a:t>/20yz.</a:t>
                      </a:r>
                      <a:endParaRPr lang="fr-FR" sz="1000" b="0" i="0" u="none" strike="noStrike" dirty="0">
                        <a:solidFill>
                          <a:srgbClr val="000000"/>
                        </a:solidFill>
                        <a:effectLst/>
                        <a:latin typeface="Ebrima" panose="02000000000000000000" pitchFamily="2"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84298544"/>
                  </a:ext>
                </a:extLst>
              </a:tr>
              <a:tr h="162805">
                <a:tc>
                  <a:txBody>
                    <a:bodyPr/>
                    <a:lstStyle/>
                    <a:p>
                      <a:pPr algn="ctr" fontAlgn="ctr"/>
                      <a:endParaRPr lang="nl-BE" sz="1000" b="0" i="0" u="none" strike="noStrike" dirty="0">
                        <a:solidFill>
                          <a:srgbClr val="000000"/>
                        </a:solidFill>
                        <a:effectLst/>
                        <a:latin typeface="Ebrima" panose="02000000000000000000" pitchFamily="2" charset="0"/>
                      </a:endParaRPr>
                    </a:p>
                  </a:txBody>
                  <a:tcPr marL="7620" marR="7620" marT="7620" marB="0"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98116581"/>
                  </a:ext>
                </a:extLst>
              </a:tr>
              <a:tr h="162805">
                <a:tc>
                  <a:txBody>
                    <a:bodyPr/>
                    <a:lstStyle/>
                    <a:p>
                      <a:pPr algn="l" fontAlgn="ctr"/>
                      <a:r>
                        <a:rPr lang="fr-FR" sz="1000" u="none" strike="noStrike" dirty="0">
                          <a:effectLst/>
                        </a:rPr>
                        <a:t>Lignes 2 &amp; 4 : même numéro de rapport, mais aussi rapport pour la même cuve.</a:t>
                      </a:r>
                      <a:endParaRPr lang="fr-FR" sz="1000" b="0" i="0" u="none" strike="noStrike" dirty="0">
                        <a:solidFill>
                          <a:srgbClr val="FF0000"/>
                        </a:solidFill>
                        <a:effectLst/>
                        <a:latin typeface="Ebrima" panose="02000000000000000000" pitchFamily="2"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66036454"/>
                  </a:ext>
                </a:extLst>
              </a:tr>
              <a:tr h="162805">
                <a:tc>
                  <a:txBody>
                    <a:bodyPr/>
                    <a:lstStyle/>
                    <a:p>
                      <a:pPr algn="l" fontAlgn="ctr"/>
                      <a:r>
                        <a:rPr lang="fr-FR" sz="1000" u="none" strike="noStrike" dirty="0">
                          <a:effectLst/>
                        </a:rPr>
                        <a:t>Mail envoyé le 12/02/25 pour correction.</a:t>
                      </a:r>
                      <a:endParaRPr lang="fr-FR" sz="1000" b="0" i="0" u="none" strike="noStrike" dirty="0">
                        <a:solidFill>
                          <a:srgbClr val="FF0000"/>
                        </a:solidFill>
                        <a:effectLst/>
                        <a:latin typeface="Ebrima" panose="02000000000000000000" pitchFamily="2"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79923749"/>
                  </a:ext>
                </a:extLst>
              </a:tr>
              <a:tr h="162805">
                <a:tc>
                  <a:txBody>
                    <a:bodyPr/>
                    <a:lstStyle/>
                    <a:p>
                      <a:pPr algn="l" fontAlgn="ctr"/>
                      <a:r>
                        <a:rPr lang="fr-FR" sz="1000" u="none" strike="noStrike" dirty="0">
                          <a:effectLst/>
                        </a:rPr>
                        <a:t>Nouveau mail envoyé le 19/02/25 encore pire que les erreurs</a:t>
                      </a:r>
                      <a:endParaRPr lang="fr-FR" sz="1000" b="0" i="0" u="none" strike="noStrike" dirty="0">
                        <a:solidFill>
                          <a:srgbClr val="FF0000"/>
                        </a:solidFill>
                        <a:effectLst/>
                        <a:latin typeface="Ebrima" panose="02000000000000000000" pitchFamily="2"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42395693"/>
                  </a:ext>
                </a:extLst>
              </a:tr>
              <a:tr h="162805">
                <a:tc>
                  <a:txBody>
                    <a:bodyPr/>
                    <a:lstStyle/>
                    <a:p>
                      <a:pPr algn="l" fontAlgn="ctr"/>
                      <a:r>
                        <a:rPr lang="nl-BE" sz="1000" u="none" strike="noStrike" dirty="0">
                          <a:effectLst/>
                        </a:rPr>
                        <a:t>du mail du 12/02/25 !</a:t>
                      </a:r>
                      <a:endParaRPr lang="nl-BE" sz="1000" b="0" i="0" u="none" strike="noStrike" dirty="0">
                        <a:solidFill>
                          <a:srgbClr val="FF0000"/>
                        </a:solidFill>
                        <a:effectLst/>
                        <a:latin typeface="Ebrima" panose="02000000000000000000" pitchFamily="2"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15462140"/>
                  </a:ext>
                </a:extLst>
              </a:tr>
            </a:tbl>
          </a:graphicData>
        </a:graphic>
      </p:graphicFrame>
    </p:spTree>
    <p:extLst>
      <p:ext uri="{BB962C8B-B14F-4D97-AF65-F5344CB8AC3E}">
        <p14:creationId xmlns:p14="http://schemas.microsoft.com/office/powerpoint/2010/main" val="262539943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BA5B9F0-19E7-B20F-052B-FC3715CCB187}"/>
              </a:ext>
            </a:extLst>
          </p:cNvPr>
          <p:cNvSpPr>
            <a:spLocks noGrp="1"/>
          </p:cNvSpPr>
          <p:nvPr>
            <p:ph type="body" sz="half" idx="13"/>
          </p:nvPr>
        </p:nvSpPr>
        <p:spPr>
          <a:xfrm>
            <a:off x="352162" y="5092589"/>
            <a:ext cx="11672876" cy="1938992"/>
          </a:xfrm>
        </p:spPr>
        <p:txBody>
          <a:bodyPr/>
          <a:lstStyle/>
          <a:p>
            <a:r>
              <a:rPr lang="nl-BE" dirty="0"/>
              <a:t>Evolutie Arbeidswegongevallen.</a:t>
            </a:r>
            <a:br>
              <a:rPr lang="nl-BE" dirty="0"/>
            </a:br>
            <a:r>
              <a:rPr lang="nl-BE" dirty="0"/>
              <a:t>2014 - 2025</a:t>
            </a:r>
          </a:p>
        </p:txBody>
      </p:sp>
    </p:spTree>
    <p:extLst>
      <p:ext uri="{BB962C8B-B14F-4D97-AF65-F5344CB8AC3E}">
        <p14:creationId xmlns:p14="http://schemas.microsoft.com/office/powerpoint/2010/main" val="312624636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84375B09-9A01-384D-9534-F235CA490945}"/>
              </a:ext>
            </a:extLst>
          </p:cNvPr>
          <p:cNvGraphicFramePr>
            <a:graphicFrameLocks/>
          </p:cNvGraphicFramePr>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1181138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281E4CF-6CA0-3926-A4A5-4F5984590796}"/>
              </a:ext>
            </a:extLst>
          </p:cNvPr>
          <p:cNvSpPr>
            <a:spLocks noGrp="1"/>
          </p:cNvSpPr>
          <p:nvPr>
            <p:ph type="body" sz="half" idx="13"/>
          </p:nvPr>
        </p:nvSpPr>
        <p:spPr>
          <a:xfrm>
            <a:off x="352161" y="5092589"/>
            <a:ext cx="12622860" cy="1754326"/>
          </a:xfrm>
        </p:spPr>
        <p:txBody>
          <a:bodyPr/>
          <a:lstStyle/>
          <a:p>
            <a:r>
              <a:rPr lang="nl-BE" sz="5400" dirty="0"/>
              <a:t>Evolutie arbeidswegongevallen met </a:t>
            </a:r>
            <a:br>
              <a:rPr lang="nl-BE" sz="5400" dirty="0"/>
            </a:br>
            <a:r>
              <a:rPr lang="nl-BE" sz="5400" dirty="0"/>
              <a:t>de dood tot gevolg. 2014 - 2025</a:t>
            </a:r>
          </a:p>
        </p:txBody>
      </p:sp>
    </p:spTree>
    <p:extLst>
      <p:ext uri="{BB962C8B-B14F-4D97-AF65-F5344CB8AC3E}">
        <p14:creationId xmlns:p14="http://schemas.microsoft.com/office/powerpoint/2010/main" val="242657978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4707814A-4631-833F-70A7-AE8ED01B4DFC}"/>
              </a:ext>
            </a:extLst>
          </p:cNvPr>
          <p:cNvGraphicFramePr>
            <a:graphicFrameLocks/>
          </p:cNvGraphicFramePr>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6999392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DA203A-8315-5C1D-829F-A263C45F0B9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912823B4-8856-1954-94FB-E89BEDA85A89}"/>
              </a:ext>
            </a:extLst>
          </p:cNvPr>
          <p:cNvSpPr>
            <a:spLocks noGrp="1"/>
          </p:cNvSpPr>
          <p:nvPr>
            <p:ph type="body" sz="half" idx="13"/>
          </p:nvPr>
        </p:nvSpPr>
        <p:spPr>
          <a:xfrm>
            <a:off x="352162" y="5092589"/>
            <a:ext cx="11672876" cy="1938992"/>
          </a:xfrm>
        </p:spPr>
        <p:txBody>
          <a:bodyPr/>
          <a:lstStyle/>
          <a:p>
            <a:r>
              <a:rPr lang="nl-BE" dirty="0"/>
              <a:t>Evolutie AO met AGR.</a:t>
            </a:r>
            <a:br>
              <a:rPr lang="nl-BE" dirty="0"/>
            </a:br>
            <a:r>
              <a:rPr lang="nl-BE" dirty="0"/>
              <a:t>2014 - 2025</a:t>
            </a:r>
          </a:p>
        </p:txBody>
      </p:sp>
    </p:spTree>
    <p:extLst>
      <p:ext uri="{BB962C8B-B14F-4D97-AF65-F5344CB8AC3E}">
        <p14:creationId xmlns:p14="http://schemas.microsoft.com/office/powerpoint/2010/main" val="42930101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AC9A82-7B92-363D-8B45-FBB691B3CB34}"/>
            </a:ext>
          </a:extLst>
        </p:cNvPr>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A8E22FFD-AD8C-47C4-8BC8-5A54E38A8F18}"/>
              </a:ext>
            </a:extLst>
          </p:cNvPr>
          <p:cNvGraphicFramePr>
            <a:graphicFrameLocks/>
          </p:cNvGraphicFramePr>
          <p:nvPr/>
        </p:nvGraphicFramePr>
        <p:xfrm>
          <a:off x="0" y="0"/>
          <a:ext cx="12192000" cy="685799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0996961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05411E5-62DE-7975-DFE0-651596444F87}"/>
              </a:ext>
            </a:extLst>
          </p:cNvPr>
          <p:cNvSpPr>
            <a:spLocks noGrp="1"/>
          </p:cNvSpPr>
          <p:nvPr>
            <p:ph type="body" sz="half" idx="13"/>
          </p:nvPr>
        </p:nvSpPr>
        <p:spPr>
          <a:xfrm>
            <a:off x="352162" y="5092589"/>
            <a:ext cx="11672876" cy="1938992"/>
          </a:xfrm>
        </p:spPr>
        <p:txBody>
          <a:bodyPr/>
          <a:lstStyle/>
          <a:p>
            <a:r>
              <a:rPr lang="nl-BE" dirty="0"/>
              <a:t>Evolutie dagen AGR van AO.</a:t>
            </a:r>
            <a:br>
              <a:rPr lang="nl-BE" dirty="0"/>
            </a:br>
            <a:r>
              <a:rPr lang="nl-BE" dirty="0"/>
              <a:t>2014 - 2025</a:t>
            </a:r>
          </a:p>
        </p:txBody>
      </p:sp>
    </p:spTree>
    <p:extLst>
      <p:ext uri="{BB962C8B-B14F-4D97-AF65-F5344CB8AC3E}">
        <p14:creationId xmlns:p14="http://schemas.microsoft.com/office/powerpoint/2010/main" val="380398634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064A4B0D-8118-4E66-993A-5908B0C9AABE}"/>
              </a:ext>
            </a:extLst>
          </p:cNvPr>
          <p:cNvGraphicFramePr>
            <a:graphicFrameLocks/>
          </p:cNvGraphicFramePr>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1982381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913D9AC-BE94-D200-E933-9E739899F7A8}"/>
              </a:ext>
            </a:extLst>
          </p:cNvPr>
          <p:cNvSpPr>
            <a:spLocks noGrp="1"/>
          </p:cNvSpPr>
          <p:nvPr>
            <p:ph type="body" sz="quarter" idx="13"/>
          </p:nvPr>
        </p:nvSpPr>
        <p:spPr>
          <a:xfrm>
            <a:off x="281009" y="745829"/>
            <a:ext cx="11293675" cy="1323439"/>
          </a:xfrm>
        </p:spPr>
        <p:txBody>
          <a:bodyPr/>
          <a:lstStyle/>
          <a:p>
            <a:r>
              <a:rPr lang="nl-BE" dirty="0"/>
              <a:t>Opmerking betreffende de melding van incidenten en ongevallen.</a:t>
            </a:r>
          </a:p>
        </p:txBody>
      </p:sp>
      <p:sp>
        <p:nvSpPr>
          <p:cNvPr id="4" name="Text Placeholder 3">
            <a:extLst>
              <a:ext uri="{FF2B5EF4-FFF2-40B4-BE49-F238E27FC236}">
                <a16:creationId xmlns:a16="http://schemas.microsoft.com/office/drawing/2014/main" id="{96555AF9-5458-6F15-B956-D17424E0927B}"/>
              </a:ext>
            </a:extLst>
          </p:cNvPr>
          <p:cNvSpPr>
            <a:spLocks noGrp="1"/>
          </p:cNvSpPr>
          <p:nvPr>
            <p:ph type="body" sz="quarter" idx="27"/>
          </p:nvPr>
        </p:nvSpPr>
        <p:spPr>
          <a:xfrm>
            <a:off x="281009" y="2208809"/>
            <a:ext cx="11237400" cy="3422971"/>
          </a:xfrm>
        </p:spPr>
        <p:txBody>
          <a:bodyPr/>
          <a:lstStyle/>
          <a:p>
            <a:pPr algn="just"/>
            <a:r>
              <a:rPr lang="nl-BE" sz="2400" dirty="0"/>
              <a:t>De laatste tijd stellen we vast dat de procedure betreffende de melding en de procedures betreffende de behandeling van incidenten en ongevallen niet gekend is. </a:t>
            </a:r>
          </a:p>
          <a:p>
            <a:pPr algn="just"/>
            <a:endParaRPr lang="nl-BE" sz="2400" dirty="0"/>
          </a:p>
          <a:p>
            <a:pPr marL="457200" indent="-457200" algn="just">
              <a:buFontTx/>
              <a:buChar char="-"/>
            </a:pPr>
            <a:r>
              <a:rPr lang="nl-BE" sz="2400" dirty="0"/>
              <a:t>Meldingen te laat</a:t>
            </a:r>
          </a:p>
          <a:p>
            <a:pPr marL="457200" indent="-457200" algn="just">
              <a:buFontTx/>
              <a:buChar char="-"/>
            </a:pPr>
            <a:r>
              <a:rPr lang="nl-BE" sz="2400" dirty="0"/>
              <a:t>Verkeerde </a:t>
            </a:r>
            <a:r>
              <a:rPr lang="nl-BE" sz="2400" dirty="0" err="1"/>
              <a:t>Doc</a:t>
            </a:r>
            <a:endParaRPr lang="nl-BE" sz="2400" dirty="0"/>
          </a:p>
          <a:p>
            <a:pPr marL="457200" indent="-457200" algn="just">
              <a:buFontTx/>
              <a:buChar char="-"/>
            </a:pPr>
            <a:r>
              <a:rPr lang="nl-BE" sz="2400" dirty="0"/>
              <a:t>Onvolledige dossiers</a:t>
            </a:r>
          </a:p>
          <a:p>
            <a:pPr marL="457200" indent="-457200" algn="just">
              <a:buFontTx/>
              <a:buChar char="-"/>
            </a:pPr>
            <a:r>
              <a:rPr lang="nl-BE" sz="2400" dirty="0"/>
              <a:t>………………………..</a:t>
            </a:r>
          </a:p>
          <a:p>
            <a:pPr marL="457200" indent="-457200" algn="just">
              <a:buFontTx/>
              <a:buChar char="-"/>
            </a:pPr>
            <a:endParaRPr lang="nl-BE" sz="2400" dirty="0"/>
          </a:p>
          <a:p>
            <a:pPr algn="just"/>
            <a:r>
              <a:rPr lang="nl-BE" sz="2400" dirty="0"/>
              <a:t>De LDPBW zal trachten (indien de ons beschikbare tijd het toelaat) om eind dit jaar een briefing te organiseren voor alle actoren die hiermee betrokken zijn. </a:t>
            </a:r>
          </a:p>
          <a:p>
            <a:pPr algn="just"/>
            <a:r>
              <a:rPr lang="nl-BE" sz="2400" dirty="0"/>
              <a:t>Eventueel nog andere punten zoals PMGE, Trim verslagen, </a:t>
            </a:r>
            <a:r>
              <a:rPr lang="nl-BE" sz="2400" dirty="0" err="1"/>
              <a:t>enz</a:t>
            </a:r>
            <a:r>
              <a:rPr lang="nl-BE" sz="2400" dirty="0"/>
              <a:t>… eraan toegevoegd.</a:t>
            </a:r>
          </a:p>
        </p:txBody>
      </p:sp>
    </p:spTree>
    <p:extLst>
      <p:ext uri="{BB962C8B-B14F-4D97-AF65-F5344CB8AC3E}">
        <p14:creationId xmlns:p14="http://schemas.microsoft.com/office/powerpoint/2010/main" val="239080839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749571" y="1129989"/>
            <a:ext cx="8054502" cy="1323439"/>
          </a:xfrm>
          <a:prstGeom prst="rect">
            <a:avLst/>
          </a:prstGeom>
        </p:spPr>
        <p:txBody>
          <a:bodyPr wrap="square">
            <a:spAutoFit/>
          </a:bodyPr>
          <a:lstStyle/>
          <a:p>
            <a:pPr algn="just"/>
            <a:r>
              <a:rPr lang="nl-BE" altLang="en-US" sz="4400" b="1" dirty="0">
                <a:latin typeface="Arial" panose="020B0604020202020204" pitchFamily="34" charset="0"/>
                <a:cs typeface="Arial" panose="020B0604020202020204" pitchFamily="34" charset="0"/>
              </a:rPr>
              <a:t>Dienstmailbox</a:t>
            </a:r>
            <a:endParaRPr lang="nl-BE" sz="4400" b="1" dirty="0">
              <a:latin typeface="Arial" panose="020B0604020202020204" pitchFamily="34" charset="0"/>
              <a:cs typeface="Arial" panose="020B0604020202020204" pitchFamily="34" charset="0"/>
            </a:endParaRPr>
          </a:p>
          <a:p>
            <a:pPr marL="457200" indent="-457200" algn="just">
              <a:buFont typeface="+mj-lt"/>
              <a:buAutoNum type="arabicPeriod"/>
            </a:pPr>
            <a:endParaRPr lang="nl-BE" dirty="0"/>
          </a:p>
          <a:p>
            <a:pPr algn="just"/>
            <a:endParaRPr lang="en-US" dirty="0"/>
          </a:p>
        </p:txBody>
      </p:sp>
      <p:sp>
        <p:nvSpPr>
          <p:cNvPr id="4" name="Rectangle 3"/>
          <p:cNvSpPr/>
          <p:nvPr/>
        </p:nvSpPr>
        <p:spPr>
          <a:xfrm>
            <a:off x="1374056" y="2018591"/>
            <a:ext cx="8313907" cy="2554545"/>
          </a:xfrm>
          <a:prstGeom prst="rect">
            <a:avLst/>
          </a:prstGeom>
        </p:spPr>
        <p:txBody>
          <a:bodyPr wrap="square">
            <a:spAutoFit/>
          </a:bodyPr>
          <a:lstStyle/>
          <a:p>
            <a:pPr algn="ctr"/>
            <a:r>
              <a:rPr lang="nl-BE" sz="3200" dirty="0">
                <a:latin typeface="Arial" panose="020B0604020202020204" pitchFamily="34" charset="0"/>
                <a:cs typeface="Arial" panose="020B0604020202020204" pitchFamily="34" charset="0"/>
              </a:rPr>
              <a:t>Gelieve alle mails die niet persoonlijk zijn gericht te mailen naar de dienstmailbox namelijk </a:t>
            </a:r>
          </a:p>
          <a:p>
            <a:pPr algn="ctr"/>
            <a:endParaRPr lang="nl-BE" sz="3200" dirty="0">
              <a:latin typeface="Arial" panose="020B0604020202020204" pitchFamily="34" charset="0"/>
              <a:cs typeface="Arial" panose="020B0604020202020204" pitchFamily="34" charset="0"/>
            </a:endParaRPr>
          </a:p>
          <a:p>
            <a:pPr algn="ctr"/>
            <a:r>
              <a:rPr lang="nl-BE" sz="3200" dirty="0">
                <a:latin typeface="Arial" panose="020B0604020202020204" pitchFamily="34" charset="0"/>
                <a:cs typeface="Arial" panose="020B0604020202020204" pitchFamily="34" charset="0"/>
                <a:hlinkClick r:id="rId3"/>
              </a:rPr>
              <a:t>DGHWB-SLPPT08-EVERE@mil.be</a:t>
            </a:r>
            <a:endParaRPr lang="nl-BE"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01950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11DF418-9C55-85EC-983D-16713222BD05}"/>
              </a:ext>
            </a:extLst>
          </p:cNvPr>
          <p:cNvSpPr>
            <a:spLocks noGrp="1"/>
          </p:cNvSpPr>
          <p:nvPr>
            <p:ph type="body" sz="quarter" idx="13"/>
          </p:nvPr>
        </p:nvSpPr>
        <p:spPr>
          <a:xfrm>
            <a:off x="281009" y="745829"/>
            <a:ext cx="11293675" cy="707886"/>
          </a:xfrm>
        </p:spPr>
        <p:txBody>
          <a:bodyPr/>
          <a:lstStyle/>
          <a:p>
            <a:r>
              <a:rPr lang="nl-BE" dirty="0"/>
              <a:t>Wettelijke controles &amp; Inspecties HS.</a:t>
            </a:r>
          </a:p>
        </p:txBody>
      </p:sp>
      <p:graphicFrame>
        <p:nvGraphicFramePr>
          <p:cNvPr id="3" name="Table 2">
            <a:extLst>
              <a:ext uri="{FF2B5EF4-FFF2-40B4-BE49-F238E27FC236}">
                <a16:creationId xmlns:a16="http://schemas.microsoft.com/office/drawing/2014/main" id="{908DC358-5154-2754-F9DA-F378052D90C7}"/>
              </a:ext>
            </a:extLst>
          </p:cNvPr>
          <p:cNvGraphicFramePr>
            <a:graphicFrameLocks noGrp="1"/>
          </p:cNvGraphicFramePr>
          <p:nvPr/>
        </p:nvGraphicFramePr>
        <p:xfrm>
          <a:off x="6862813" y="1530417"/>
          <a:ext cx="5329187" cy="5327579"/>
        </p:xfrm>
        <a:graphic>
          <a:graphicData uri="http://schemas.openxmlformats.org/drawingml/2006/table">
            <a:tbl>
              <a:tblPr>
                <a:tableStyleId>{5C22544A-7EE6-4342-B048-85BDC9FD1C3A}</a:tableStyleId>
              </a:tblPr>
              <a:tblGrid>
                <a:gridCol w="611964">
                  <a:extLst>
                    <a:ext uri="{9D8B030D-6E8A-4147-A177-3AD203B41FA5}">
                      <a16:colId xmlns:a16="http://schemas.microsoft.com/office/drawing/2014/main" val="3538190116"/>
                    </a:ext>
                  </a:extLst>
                </a:gridCol>
                <a:gridCol w="1223928">
                  <a:extLst>
                    <a:ext uri="{9D8B030D-6E8A-4147-A177-3AD203B41FA5}">
                      <a16:colId xmlns:a16="http://schemas.microsoft.com/office/drawing/2014/main" val="3290954226"/>
                    </a:ext>
                  </a:extLst>
                </a:gridCol>
                <a:gridCol w="628175">
                  <a:extLst>
                    <a:ext uri="{9D8B030D-6E8A-4147-A177-3AD203B41FA5}">
                      <a16:colId xmlns:a16="http://schemas.microsoft.com/office/drawing/2014/main" val="900970341"/>
                    </a:ext>
                  </a:extLst>
                </a:gridCol>
                <a:gridCol w="927234">
                  <a:extLst>
                    <a:ext uri="{9D8B030D-6E8A-4147-A177-3AD203B41FA5}">
                      <a16:colId xmlns:a16="http://schemas.microsoft.com/office/drawing/2014/main" val="3239312046"/>
                    </a:ext>
                  </a:extLst>
                </a:gridCol>
                <a:gridCol w="1223928">
                  <a:extLst>
                    <a:ext uri="{9D8B030D-6E8A-4147-A177-3AD203B41FA5}">
                      <a16:colId xmlns:a16="http://schemas.microsoft.com/office/drawing/2014/main" val="3858091111"/>
                    </a:ext>
                  </a:extLst>
                </a:gridCol>
                <a:gridCol w="713958">
                  <a:extLst>
                    <a:ext uri="{9D8B030D-6E8A-4147-A177-3AD203B41FA5}">
                      <a16:colId xmlns:a16="http://schemas.microsoft.com/office/drawing/2014/main" val="1309991606"/>
                    </a:ext>
                  </a:extLst>
                </a:gridCol>
              </a:tblGrid>
              <a:tr h="532757">
                <a:tc>
                  <a:txBody>
                    <a:bodyPr/>
                    <a:lstStyle/>
                    <a:p>
                      <a:pPr algn="ctr" fontAlgn="ctr"/>
                      <a:r>
                        <a:rPr lang="nl-BE" sz="1100" u="none" strike="noStrike" dirty="0" err="1">
                          <a:effectLst/>
                        </a:rPr>
                        <a:t>Ligne</a:t>
                      </a:r>
                      <a:r>
                        <a:rPr lang="nl-BE" sz="1100" u="none" strike="noStrike" dirty="0">
                          <a:effectLst/>
                        </a:rPr>
                        <a:t>                   n°</a:t>
                      </a:r>
                      <a:endParaRPr lang="nl-BE" sz="1100" b="1"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Asset de </a:t>
                      </a:r>
                      <a:r>
                        <a:rPr lang="nl-BE" sz="1100" u="none" strike="noStrike" dirty="0" err="1">
                          <a:effectLst/>
                        </a:rPr>
                        <a:t>l'installation</a:t>
                      </a:r>
                      <a:endParaRPr lang="nl-BE" sz="1100" b="1"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N° de                   </a:t>
                      </a:r>
                      <a:r>
                        <a:rPr lang="nl-BE" sz="1100" u="none" strike="noStrike" dirty="0" err="1">
                          <a:effectLst/>
                        </a:rPr>
                        <a:t>bloc</a:t>
                      </a:r>
                      <a:endParaRPr lang="nl-BE" sz="1100" b="1"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Date du contrôle</a:t>
                      </a:r>
                      <a:endParaRPr lang="nl-BE" sz="1100" b="1"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Référence                                        rapport</a:t>
                      </a:r>
                      <a:endParaRPr lang="nl-BE" sz="1100" b="1"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Note du contrôle</a:t>
                      </a:r>
                      <a:endParaRPr lang="nl-BE" sz="1100" b="1" i="0" u="none" strike="noStrike">
                        <a:solidFill>
                          <a:srgbClr val="000000"/>
                        </a:solidFill>
                        <a:effectLst/>
                        <a:latin typeface="Ebrima" panose="02000000000000000000" pitchFamily="2" charset="0"/>
                      </a:endParaRPr>
                    </a:p>
                  </a:txBody>
                  <a:tcPr marL="7131" marR="7131" marT="7131" marB="0" anchor="ctr"/>
                </a:tc>
                <a:extLst>
                  <a:ext uri="{0D108BD9-81ED-4DB2-BD59-A6C34878D82A}">
                    <a16:rowId xmlns:a16="http://schemas.microsoft.com/office/drawing/2014/main" val="269724178"/>
                  </a:ext>
                </a:extLst>
              </a:tr>
              <a:tr h="266379">
                <a:tc>
                  <a:txBody>
                    <a:bodyPr/>
                    <a:lstStyle/>
                    <a:p>
                      <a:pPr algn="ctr" fontAlgn="ctr"/>
                      <a:r>
                        <a:rPr lang="nl-BE" sz="1100" u="none" strike="noStrike">
                          <a:effectLst/>
                        </a:rPr>
                        <a:t>1</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HC21006C001</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29</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18/02/2025</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0675-250218-07</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2797760934"/>
                  </a:ext>
                </a:extLst>
              </a:tr>
              <a:tr h="266379">
                <a:tc>
                  <a:txBody>
                    <a:bodyPr/>
                    <a:lstStyle/>
                    <a:p>
                      <a:pPr algn="ctr" fontAlgn="ctr"/>
                      <a:r>
                        <a:rPr lang="nl-BE" sz="1100" u="none" strike="noStrike">
                          <a:effectLst/>
                        </a:rPr>
                        <a:t>2</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HC21006C002</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4C</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18/02/2025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0675-250218-09_01</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1285278547"/>
                  </a:ext>
                </a:extLst>
              </a:tr>
              <a:tr h="266379">
                <a:tc>
                  <a:txBody>
                    <a:bodyPr/>
                    <a:lstStyle/>
                    <a:p>
                      <a:pPr algn="ctr" fontAlgn="ctr"/>
                      <a:r>
                        <a:rPr lang="nl-BE" sz="1100" u="none" strike="noStrike">
                          <a:effectLst/>
                        </a:rPr>
                        <a:t>3</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HC21006C003</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4A</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18/02/2025</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0675-250218-11_01</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B</a:t>
                      </a:r>
                      <a:endParaRPr lang="nl-BE" sz="1100" b="0" i="0" u="none" strike="noStrike">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1973887854"/>
                  </a:ext>
                </a:extLst>
              </a:tr>
              <a:tr h="266379">
                <a:tc>
                  <a:txBody>
                    <a:bodyPr/>
                    <a:lstStyle/>
                    <a:p>
                      <a:pPr algn="ctr" fontAlgn="ctr"/>
                      <a:r>
                        <a:rPr lang="nl-BE" sz="1100" u="none" strike="noStrike">
                          <a:effectLst/>
                        </a:rPr>
                        <a:t>4</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HC21006C004</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4A</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18/02/2025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0675-250218-12_01</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3640059128"/>
                  </a:ext>
                </a:extLst>
              </a:tr>
              <a:tr h="266379">
                <a:tc>
                  <a:txBody>
                    <a:bodyPr/>
                    <a:lstStyle/>
                    <a:p>
                      <a:pPr algn="ctr" fontAlgn="ctr"/>
                      <a:r>
                        <a:rPr lang="nl-BE" sz="1100" u="none" strike="noStrike">
                          <a:effectLst/>
                        </a:rPr>
                        <a:t>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HC21006C005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4B</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18/02/2025</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0675-250218-10</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940047443"/>
                  </a:ext>
                </a:extLst>
              </a:tr>
              <a:tr h="266379">
                <a:tc>
                  <a:txBody>
                    <a:bodyPr/>
                    <a:lstStyle/>
                    <a:p>
                      <a:pPr algn="ctr" fontAlgn="ctr"/>
                      <a:r>
                        <a:rPr lang="nl-BE" sz="1100" u="none" strike="noStrike">
                          <a:effectLst/>
                        </a:rPr>
                        <a:t>6</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HC21006C006</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4D</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18/02/2025</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0675-250218-08</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997735139"/>
                  </a:ext>
                </a:extLst>
              </a:tr>
              <a:tr h="266379">
                <a:tc>
                  <a:txBody>
                    <a:bodyPr/>
                    <a:lstStyle/>
                    <a:p>
                      <a:pPr algn="ctr" fontAlgn="ctr"/>
                      <a:r>
                        <a:rPr lang="nl-BE" sz="1100" u="none" strike="noStrike">
                          <a:effectLst/>
                        </a:rPr>
                        <a:t>7</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HC21006C007</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18/02/2025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0675-250218-13_01</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424968417"/>
                  </a:ext>
                </a:extLst>
              </a:tr>
              <a:tr h="266379">
                <a:tc>
                  <a:txBody>
                    <a:bodyPr/>
                    <a:lstStyle/>
                    <a:p>
                      <a:pPr algn="ctr" fontAlgn="ctr"/>
                      <a:r>
                        <a:rPr lang="nl-BE" sz="1100" u="none" strike="noStrike">
                          <a:effectLst/>
                        </a:rPr>
                        <a:t>8</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HC21006C008</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3</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18/02/2025</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0675-250218-14</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26273759"/>
                  </a:ext>
                </a:extLst>
              </a:tr>
              <a:tr h="266379">
                <a:tc>
                  <a:txBody>
                    <a:bodyPr/>
                    <a:lstStyle/>
                    <a:p>
                      <a:pPr algn="ctr" fontAlgn="ctr"/>
                      <a:r>
                        <a:rPr lang="nl-BE" sz="1100" u="none" strike="noStrike">
                          <a:effectLst/>
                        </a:rPr>
                        <a:t>9</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HC21006C009</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18/02/2025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0675-250218-15</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464059290"/>
                  </a:ext>
                </a:extLst>
              </a:tr>
              <a:tr h="266379">
                <a:tc>
                  <a:txBody>
                    <a:bodyPr/>
                    <a:lstStyle/>
                    <a:p>
                      <a:pPr algn="ctr" fontAlgn="ctr"/>
                      <a:r>
                        <a:rPr lang="nl-BE" sz="1100" u="none" strike="noStrike" dirty="0">
                          <a:effectLst/>
                        </a:rPr>
                        <a:t>10</a:t>
                      </a:r>
                      <a:endParaRPr lang="nl-BE" sz="1100" b="0" i="0" u="none" strike="noStrike" dirty="0">
                        <a:solidFill>
                          <a:srgbClr val="000000"/>
                        </a:solidFill>
                        <a:effectLst/>
                        <a:latin typeface="Ebrima" panose="02000000000000000000" pitchFamily="2" charset="0"/>
                      </a:endParaRPr>
                    </a:p>
                  </a:txBody>
                  <a:tcPr marL="7131" marR="7131" marT="7131" marB="0" anchor="ctr">
                    <a:solidFill>
                      <a:schemeClr val="bg1"/>
                    </a:solidFill>
                  </a:tcPr>
                </a:tc>
                <a:tc>
                  <a:txBody>
                    <a:bodyPr/>
                    <a:lstStyle/>
                    <a:p>
                      <a:pPr algn="ctr" fontAlgn="ctr"/>
                      <a:r>
                        <a:rPr lang="nl-BE" sz="1100" u="none" strike="noStrike" dirty="0">
                          <a:effectLst/>
                        </a:rPr>
                        <a:t>HC21006C010</a:t>
                      </a:r>
                      <a:endParaRPr lang="nl-BE" sz="1100" b="0" i="0" u="none" strike="noStrike" dirty="0">
                        <a:solidFill>
                          <a:srgbClr val="000000"/>
                        </a:solidFill>
                        <a:effectLst/>
                        <a:latin typeface="Ebrima" panose="02000000000000000000" pitchFamily="2" charset="0"/>
                      </a:endParaRPr>
                    </a:p>
                  </a:txBody>
                  <a:tcPr marL="7131" marR="7131" marT="7131" marB="0" anchor="ctr">
                    <a:solidFill>
                      <a:schemeClr val="bg1"/>
                    </a:solidFill>
                  </a:tcPr>
                </a:tc>
                <a:tc>
                  <a:txBody>
                    <a:bodyPr/>
                    <a:lstStyle/>
                    <a:p>
                      <a:pPr algn="ctr" fontAlgn="ctr"/>
                      <a:r>
                        <a:rPr lang="nl-BE" sz="1100" u="none" strike="noStrike" dirty="0">
                          <a:effectLst/>
                        </a:rPr>
                        <a:t>6</a:t>
                      </a:r>
                      <a:endParaRPr lang="nl-BE" sz="1100" b="0" i="0" u="none" strike="noStrike" dirty="0">
                        <a:solidFill>
                          <a:srgbClr val="000000"/>
                        </a:solidFill>
                        <a:effectLst/>
                        <a:latin typeface="Ebrima" panose="02000000000000000000" pitchFamily="2" charset="0"/>
                      </a:endParaRPr>
                    </a:p>
                  </a:txBody>
                  <a:tcPr marL="7131" marR="7131" marT="7131" marB="0" anchor="ctr">
                    <a:solidFill>
                      <a:schemeClr val="bg1"/>
                    </a:solidFill>
                  </a:tcPr>
                </a:tc>
                <a:tc>
                  <a:txBody>
                    <a:bodyPr/>
                    <a:lstStyle/>
                    <a:p>
                      <a:pPr algn="ctr" fontAlgn="ctr"/>
                      <a:r>
                        <a:rPr lang="nl-BE" sz="1100" u="none" strike="noStrike" dirty="0">
                          <a:effectLst/>
                        </a:rPr>
                        <a:t>18/02/2025</a:t>
                      </a:r>
                      <a:endParaRPr lang="nl-BE" sz="1100" b="0" i="0" u="none" strike="noStrike" dirty="0">
                        <a:solidFill>
                          <a:srgbClr val="000000"/>
                        </a:solidFill>
                        <a:effectLst/>
                        <a:latin typeface="Ebrima" panose="02000000000000000000" pitchFamily="2" charset="0"/>
                      </a:endParaRPr>
                    </a:p>
                  </a:txBody>
                  <a:tcPr marL="7131" marR="7131" marT="7131" marB="0" anchor="ctr">
                    <a:solidFill>
                      <a:schemeClr val="bg1"/>
                    </a:solidFill>
                  </a:tcPr>
                </a:tc>
                <a:tc>
                  <a:txBody>
                    <a:bodyPr/>
                    <a:lstStyle/>
                    <a:p>
                      <a:pPr algn="ctr" fontAlgn="ctr"/>
                      <a:r>
                        <a:rPr lang="nl-BE" sz="1100" u="none" strike="noStrike" dirty="0">
                          <a:effectLst/>
                        </a:rPr>
                        <a:t>NEANT</a:t>
                      </a:r>
                      <a:endParaRPr lang="nl-BE" sz="1100" b="0" i="0" u="none" strike="noStrike" dirty="0">
                        <a:solidFill>
                          <a:srgbClr val="000000"/>
                        </a:solidFill>
                        <a:effectLst/>
                        <a:latin typeface="Ebrima" panose="02000000000000000000" pitchFamily="2" charset="0"/>
                      </a:endParaRPr>
                    </a:p>
                  </a:txBody>
                  <a:tcPr marL="7131" marR="7131" marT="7131" marB="0" anchor="ctr">
                    <a:solidFill>
                      <a:schemeClr val="bg1"/>
                    </a:solidFill>
                  </a:tcPr>
                </a:tc>
                <a:tc>
                  <a:txBody>
                    <a:bodyPr/>
                    <a:lstStyle/>
                    <a:p>
                      <a:pPr algn="ctr" fontAlgn="ctr"/>
                      <a:r>
                        <a:rPr lang="nl-BE" sz="1100" u="none" strike="noStrike" dirty="0">
                          <a:effectLst/>
                        </a:rPr>
                        <a:t> </a:t>
                      </a:r>
                      <a:endParaRPr lang="nl-BE" sz="1100" b="0" i="0" u="none" strike="noStrike" dirty="0">
                        <a:solidFill>
                          <a:srgbClr val="000000"/>
                        </a:solidFill>
                        <a:effectLst/>
                        <a:latin typeface="Ebrima" panose="02000000000000000000" pitchFamily="2" charset="0"/>
                      </a:endParaRPr>
                    </a:p>
                  </a:txBody>
                  <a:tcPr marL="7131" marR="7131" marT="7131" marB="0" anchor="ctr">
                    <a:solidFill>
                      <a:schemeClr val="bg1"/>
                    </a:solidFill>
                  </a:tcPr>
                </a:tc>
                <a:extLst>
                  <a:ext uri="{0D108BD9-81ED-4DB2-BD59-A6C34878D82A}">
                    <a16:rowId xmlns:a16="http://schemas.microsoft.com/office/drawing/2014/main" val="3488821552"/>
                  </a:ext>
                </a:extLst>
              </a:tr>
              <a:tr h="266379">
                <a:tc>
                  <a:txBody>
                    <a:bodyPr/>
                    <a:lstStyle/>
                    <a:p>
                      <a:pPr algn="ctr" fontAlgn="ctr"/>
                      <a:r>
                        <a:rPr lang="nl-BE" sz="1100" u="none" strike="noStrike">
                          <a:effectLst/>
                        </a:rPr>
                        <a:t>11</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HC21006C011</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13</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18/02/2025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0675-250218-05_01</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404317613"/>
                  </a:ext>
                </a:extLst>
              </a:tr>
              <a:tr h="266379">
                <a:tc>
                  <a:txBody>
                    <a:bodyPr/>
                    <a:lstStyle/>
                    <a:p>
                      <a:pPr algn="ctr" fontAlgn="ctr"/>
                      <a:r>
                        <a:rPr lang="nl-BE" sz="1100" u="none" strike="noStrike">
                          <a:effectLst/>
                        </a:rPr>
                        <a:t>12</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HC21006C012</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14</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18/02/2025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0675-250218-03</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1820501829"/>
                  </a:ext>
                </a:extLst>
              </a:tr>
              <a:tr h="266379">
                <a:tc>
                  <a:txBody>
                    <a:bodyPr/>
                    <a:lstStyle/>
                    <a:p>
                      <a:pPr algn="ctr" fontAlgn="ctr"/>
                      <a:r>
                        <a:rPr lang="nl-BE" sz="1100" u="none" strike="noStrike">
                          <a:effectLst/>
                        </a:rPr>
                        <a:t>13</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HC21006C013</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17</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18/02/2025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0675-250218-04</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3400730078"/>
                  </a:ext>
                </a:extLst>
              </a:tr>
              <a:tr h="266379">
                <a:tc>
                  <a:txBody>
                    <a:bodyPr/>
                    <a:lstStyle/>
                    <a:p>
                      <a:pPr algn="ctr" fontAlgn="ctr"/>
                      <a:r>
                        <a:rPr lang="nl-BE" sz="1100" u="none" strike="noStrike">
                          <a:effectLst/>
                        </a:rPr>
                        <a:t>14</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HC21006C014</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22</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18/02/2025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0675-250218-02</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979244844"/>
                  </a:ext>
                </a:extLst>
              </a:tr>
              <a:tr h="266379">
                <a:tc>
                  <a:txBody>
                    <a:bodyPr/>
                    <a:lstStyle/>
                    <a:p>
                      <a:pPr algn="ctr" fontAlgn="ctr"/>
                      <a:r>
                        <a:rPr lang="nl-BE" sz="1100" u="none" strike="noStrike">
                          <a:effectLst/>
                        </a:rPr>
                        <a:t>15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HC21006C015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16</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18/02/2025</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0675-250218-01</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2550650981"/>
                  </a:ext>
                </a:extLst>
              </a:tr>
              <a:tr h="266379">
                <a:tc>
                  <a:txBody>
                    <a:bodyPr/>
                    <a:lstStyle/>
                    <a:p>
                      <a:pPr algn="ctr" fontAlgn="ctr"/>
                      <a:r>
                        <a:rPr lang="nl-BE" sz="1100" u="none" strike="noStrike">
                          <a:effectLst/>
                        </a:rPr>
                        <a:t>16</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HC21006C016</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11</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18/02/2025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0675-250218-06</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2558541857"/>
                  </a:ext>
                </a:extLst>
              </a:tr>
              <a:tr h="266379">
                <a:tc>
                  <a:txBody>
                    <a:bodyPr/>
                    <a:lstStyle/>
                    <a:p>
                      <a:pPr algn="ctr" fontAlgn="ctr"/>
                      <a:r>
                        <a:rPr lang="nl-BE" sz="1100" u="none" strike="noStrike">
                          <a:effectLst/>
                        </a:rPr>
                        <a:t>17</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HC21006C017</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11</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7131" marR="7131" marT="7131" marB="0" anchor="ctr"/>
                </a:tc>
                <a:extLst>
                  <a:ext uri="{0D108BD9-81ED-4DB2-BD59-A6C34878D82A}">
                    <a16:rowId xmlns:a16="http://schemas.microsoft.com/office/drawing/2014/main" val="823850844"/>
                  </a:ext>
                </a:extLst>
              </a:tr>
              <a:tr h="266379">
                <a:tc>
                  <a:txBody>
                    <a:bodyPr/>
                    <a:lstStyle/>
                    <a:p>
                      <a:pPr algn="ctr" fontAlgn="ctr"/>
                      <a:r>
                        <a:rPr lang="nl-BE" sz="1100" u="none" strike="noStrike">
                          <a:effectLst/>
                        </a:rPr>
                        <a:t>18</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HC21006C018</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11</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7131" marR="7131" marT="7131" marB="0" anchor="ctr"/>
                </a:tc>
                <a:extLst>
                  <a:ext uri="{0D108BD9-81ED-4DB2-BD59-A6C34878D82A}">
                    <a16:rowId xmlns:a16="http://schemas.microsoft.com/office/drawing/2014/main" val="1290473120"/>
                  </a:ext>
                </a:extLst>
              </a:tr>
            </a:tbl>
          </a:graphicData>
        </a:graphic>
      </p:graphicFrame>
      <p:graphicFrame>
        <p:nvGraphicFramePr>
          <p:cNvPr id="6" name="Table 5">
            <a:extLst>
              <a:ext uri="{FF2B5EF4-FFF2-40B4-BE49-F238E27FC236}">
                <a16:creationId xmlns:a16="http://schemas.microsoft.com/office/drawing/2014/main" id="{BE66AFA8-F6ED-1FAF-F2C6-3F617FD2A32F}"/>
              </a:ext>
            </a:extLst>
          </p:cNvPr>
          <p:cNvGraphicFramePr>
            <a:graphicFrameLocks noGrp="1"/>
          </p:cNvGraphicFramePr>
          <p:nvPr/>
        </p:nvGraphicFramePr>
        <p:xfrm>
          <a:off x="472594" y="4969171"/>
          <a:ext cx="6072584" cy="1499005"/>
        </p:xfrm>
        <a:graphic>
          <a:graphicData uri="http://schemas.openxmlformats.org/drawingml/2006/table">
            <a:tbl>
              <a:tblPr>
                <a:tableStyleId>{5C22544A-7EE6-4342-B048-85BDC9FD1C3A}</a:tableStyleId>
              </a:tblPr>
              <a:tblGrid>
                <a:gridCol w="6072584">
                  <a:extLst>
                    <a:ext uri="{9D8B030D-6E8A-4147-A177-3AD203B41FA5}">
                      <a16:colId xmlns:a16="http://schemas.microsoft.com/office/drawing/2014/main" val="7965653"/>
                    </a:ext>
                  </a:extLst>
                </a:gridCol>
              </a:tblGrid>
              <a:tr h="299801">
                <a:tc>
                  <a:txBody>
                    <a:bodyPr/>
                    <a:lstStyle/>
                    <a:p>
                      <a:pPr algn="ctr" fontAlgn="ctr"/>
                      <a:r>
                        <a:rPr lang="nl-BE" sz="1100" u="sng" strike="noStrike" dirty="0">
                          <a:effectLst/>
                        </a:rPr>
                        <a:t>REMARQUES :</a:t>
                      </a:r>
                      <a:endParaRPr lang="nl-BE" sz="1100" b="1" i="0" u="sng" strike="noStrike" dirty="0">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3361472811"/>
                  </a:ext>
                </a:extLst>
              </a:tr>
              <a:tr h="299801">
                <a:tc>
                  <a:txBody>
                    <a:bodyPr/>
                    <a:lstStyle/>
                    <a:p>
                      <a:pPr algn="l" fontAlgn="ctr"/>
                      <a:r>
                        <a:rPr lang="fr-FR" sz="1100" u="none" strike="noStrike">
                          <a:effectLst/>
                        </a:rPr>
                        <a:t>Ligne 10 : Cabine C10 (HC21006C010) démolie suite travaux nieuw K.K.E.</a:t>
                      </a:r>
                      <a:endParaRPr lang="fr-FR" sz="1100" b="0" i="0" u="none"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2028755776"/>
                  </a:ext>
                </a:extLst>
              </a:tr>
              <a:tr h="299801">
                <a:tc>
                  <a:txBody>
                    <a:bodyPr/>
                    <a:lstStyle/>
                    <a:p>
                      <a:pPr algn="l" fontAlgn="ctr"/>
                      <a:r>
                        <a:rPr lang="fr-FR" sz="1100" u="none" strike="noStrike">
                          <a:effectLst/>
                        </a:rPr>
                        <a:t>Tableau H.T HC21006C010 à peut-être retirer des commandes suivantes !?</a:t>
                      </a:r>
                      <a:endParaRPr lang="fr-FR" sz="1100" b="0" i="0" u="none"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1234089496"/>
                  </a:ext>
                </a:extLst>
              </a:tr>
              <a:tr h="299801">
                <a:tc>
                  <a:txBody>
                    <a:bodyPr/>
                    <a:lstStyle/>
                    <a:p>
                      <a:pPr algn="l" fontAlgn="ctr"/>
                      <a:r>
                        <a:rPr lang="fr-FR" sz="1100" u="none" strike="noStrike">
                          <a:effectLst/>
                        </a:rPr>
                        <a:t>Ligne 17 : Nouvelle cabine (HC21006C017) à peut-être reprendre sur le contrat !?</a:t>
                      </a:r>
                      <a:endParaRPr lang="fr-FR" sz="1100" b="0" i="0" u="none"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456014160"/>
                  </a:ext>
                </a:extLst>
              </a:tr>
              <a:tr h="299801">
                <a:tc>
                  <a:txBody>
                    <a:bodyPr/>
                    <a:lstStyle/>
                    <a:p>
                      <a:pPr algn="l" fontAlgn="ctr"/>
                      <a:r>
                        <a:rPr lang="fr-FR" sz="1100" u="none" strike="noStrike" dirty="0">
                          <a:effectLst/>
                        </a:rPr>
                        <a:t>Ligne 18 : Nouvelle cabine (HC21006C018) pas encore en service !</a:t>
                      </a:r>
                      <a:endParaRPr lang="fr-FR" sz="1100" b="0" i="0" u="none" strike="noStrike" dirty="0">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2907689257"/>
                  </a:ext>
                </a:extLst>
              </a:tr>
            </a:tbl>
          </a:graphicData>
        </a:graphic>
      </p:graphicFrame>
      <p:graphicFrame>
        <p:nvGraphicFramePr>
          <p:cNvPr id="7" name="Table 6">
            <a:extLst>
              <a:ext uri="{FF2B5EF4-FFF2-40B4-BE49-F238E27FC236}">
                <a16:creationId xmlns:a16="http://schemas.microsoft.com/office/drawing/2014/main" id="{11E42083-67EC-2A5A-3D3B-0363B0D7AED3}"/>
              </a:ext>
            </a:extLst>
          </p:cNvPr>
          <p:cNvGraphicFramePr>
            <a:graphicFrameLocks noGrp="1"/>
          </p:cNvGraphicFramePr>
          <p:nvPr/>
        </p:nvGraphicFramePr>
        <p:xfrm>
          <a:off x="472595" y="2221293"/>
          <a:ext cx="6072584" cy="2567438"/>
        </p:xfrm>
        <a:graphic>
          <a:graphicData uri="http://schemas.openxmlformats.org/drawingml/2006/table">
            <a:tbl>
              <a:tblPr>
                <a:tableStyleId>{5C22544A-7EE6-4342-B048-85BDC9FD1C3A}</a:tableStyleId>
              </a:tblPr>
              <a:tblGrid>
                <a:gridCol w="1573463">
                  <a:extLst>
                    <a:ext uri="{9D8B030D-6E8A-4147-A177-3AD203B41FA5}">
                      <a16:colId xmlns:a16="http://schemas.microsoft.com/office/drawing/2014/main" val="3691838030"/>
                    </a:ext>
                  </a:extLst>
                </a:gridCol>
                <a:gridCol w="1020293">
                  <a:extLst>
                    <a:ext uri="{9D8B030D-6E8A-4147-A177-3AD203B41FA5}">
                      <a16:colId xmlns:a16="http://schemas.microsoft.com/office/drawing/2014/main" val="1812450903"/>
                    </a:ext>
                  </a:extLst>
                </a:gridCol>
                <a:gridCol w="983414">
                  <a:extLst>
                    <a:ext uri="{9D8B030D-6E8A-4147-A177-3AD203B41FA5}">
                      <a16:colId xmlns:a16="http://schemas.microsoft.com/office/drawing/2014/main" val="1159303509"/>
                    </a:ext>
                  </a:extLst>
                </a:gridCol>
                <a:gridCol w="1573463">
                  <a:extLst>
                    <a:ext uri="{9D8B030D-6E8A-4147-A177-3AD203B41FA5}">
                      <a16:colId xmlns:a16="http://schemas.microsoft.com/office/drawing/2014/main" val="4206464074"/>
                    </a:ext>
                  </a:extLst>
                </a:gridCol>
                <a:gridCol w="921951">
                  <a:extLst>
                    <a:ext uri="{9D8B030D-6E8A-4147-A177-3AD203B41FA5}">
                      <a16:colId xmlns:a16="http://schemas.microsoft.com/office/drawing/2014/main" val="1694276766"/>
                    </a:ext>
                  </a:extLst>
                </a:gridCol>
              </a:tblGrid>
              <a:tr h="513488">
                <a:tc gridSpan="5">
                  <a:txBody>
                    <a:bodyPr/>
                    <a:lstStyle/>
                    <a:p>
                      <a:pPr algn="ctr"/>
                      <a:r>
                        <a:rPr lang="nl-BE" dirty="0"/>
                        <a:t>RAPPORT DE CONTRÔLE LEGAL</a:t>
                      </a:r>
                    </a:p>
                  </a:txBody>
                  <a:tcPr anchor="ct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4260410322"/>
                  </a:ext>
                </a:extLst>
              </a:tr>
              <a:tr h="410790">
                <a:tc>
                  <a:txBody>
                    <a:bodyPr/>
                    <a:lstStyle/>
                    <a:p>
                      <a:pPr algn="ctr" fontAlgn="ctr"/>
                      <a:r>
                        <a:rPr lang="nl-BE" sz="1100" u="none" strike="noStrike" dirty="0" err="1">
                          <a:effectLst/>
                        </a:rPr>
                        <a:t>Contrôle</a:t>
                      </a:r>
                      <a:r>
                        <a:rPr lang="nl-BE" sz="1100" u="none" strike="noStrike" dirty="0">
                          <a:effectLst/>
                        </a:rPr>
                        <a:t> </a:t>
                      </a:r>
                      <a:r>
                        <a:rPr lang="nl-BE" sz="1100" u="none" strike="noStrike" dirty="0" err="1">
                          <a:effectLst/>
                        </a:rPr>
                        <a:t>réalisé</a:t>
                      </a:r>
                      <a:r>
                        <a:rPr lang="nl-BE" sz="1100" u="none" strike="noStrike" dirty="0">
                          <a:effectLst/>
                        </a:rPr>
                        <a:t> </a:t>
                      </a:r>
                      <a:r>
                        <a:rPr lang="nl-BE" sz="1100" u="none" strike="noStrike" dirty="0" err="1">
                          <a:effectLst/>
                        </a:rPr>
                        <a:t>sur</a:t>
                      </a:r>
                      <a:r>
                        <a:rPr lang="nl-BE" sz="1100" u="none" strike="noStrike" dirty="0">
                          <a:effectLst/>
                        </a:rPr>
                        <a:t> :</a:t>
                      </a:r>
                      <a:endParaRPr lang="nl-BE" sz="1100" b="0" i="0" u="none" strike="noStrike" dirty="0">
                        <a:solidFill>
                          <a:srgbClr val="000000"/>
                        </a:solidFill>
                        <a:effectLst/>
                        <a:latin typeface="Ebrima" panose="02000000000000000000" pitchFamily="2" charset="0"/>
                      </a:endParaRPr>
                    </a:p>
                  </a:txBody>
                  <a:tcPr marL="7620" marR="7620" marT="7620" marB="0" anchor="ctr"/>
                </a:tc>
                <a:tc gridSpan="2">
                  <a:txBody>
                    <a:bodyPr/>
                    <a:lstStyle/>
                    <a:p>
                      <a:pPr algn="ctr" fontAlgn="ctr"/>
                      <a:r>
                        <a:rPr lang="nl-BE" sz="1100" u="none" strike="noStrike" dirty="0">
                          <a:effectLst/>
                        </a:rPr>
                        <a:t>Cabines </a:t>
                      </a:r>
                      <a:r>
                        <a:rPr lang="nl-BE" sz="1100" u="none" strike="noStrike" dirty="0" err="1">
                          <a:effectLst/>
                        </a:rPr>
                        <a:t>H.Tension</a:t>
                      </a:r>
                      <a:endParaRPr lang="nl-BE" sz="1100" b="1" i="0" u="none" strike="noStrike" dirty="0">
                        <a:solidFill>
                          <a:srgbClr val="000000"/>
                        </a:solidFill>
                        <a:effectLst/>
                        <a:latin typeface="Ebrima" panose="02000000000000000000" pitchFamily="2" charset="0"/>
                      </a:endParaRPr>
                    </a:p>
                  </a:txBody>
                  <a:tcPr marL="7620" marR="7620" marT="7620" marB="0" anchor="ctr"/>
                </a:tc>
                <a:tc hMerge="1">
                  <a:txBody>
                    <a:bodyPr/>
                    <a:lstStyle/>
                    <a:p>
                      <a:endParaRPr lang="nl-BE"/>
                    </a:p>
                  </a:txBody>
                  <a:tcP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endParaRPr lang="nl-BE" sz="1100" b="1" i="0" u="sng"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1783671481"/>
                  </a:ext>
                </a:extLst>
              </a:tr>
              <a:tr h="410790">
                <a:tc>
                  <a:txBody>
                    <a:bodyPr/>
                    <a:lstStyle/>
                    <a:p>
                      <a:pPr algn="ctr" fontAlgn="ctr"/>
                      <a:r>
                        <a:rPr lang="nl-BE" sz="1100" u="none" strike="noStrike">
                          <a:effectLst/>
                        </a:rPr>
                        <a:t>Contrôle réalisé par :</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Normec BTV</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a:effectLst/>
                        </a:rPr>
                        <a:t>C.M.I :</a:t>
                      </a:r>
                      <a:endParaRPr lang="nl-BE" sz="11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endParaRPr lang="nl-BE" sz="1100" b="0" i="0" u="none"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3222895041"/>
                  </a:ext>
                </a:extLst>
              </a:tr>
              <a:tr h="410790">
                <a:tc>
                  <a:txBody>
                    <a:bodyPr/>
                    <a:lstStyle/>
                    <a:p>
                      <a:pPr algn="ctr" fontAlgn="ctr"/>
                      <a:r>
                        <a:rPr lang="nl-BE" sz="1100" u="none" strike="noStrike">
                          <a:effectLst/>
                        </a:rPr>
                        <a:t>Rapport réalisé le :</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20/02/2025</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a:effectLst/>
                        </a:rPr>
                        <a:t>S.L.P.P.T :</a:t>
                      </a:r>
                      <a:endParaRPr lang="nl-BE" sz="11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20/02/2025</a:t>
                      </a:r>
                      <a:endParaRPr lang="nl-BE" sz="1100" b="0" i="0" u="none"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682467466"/>
                  </a:ext>
                </a:extLst>
              </a:tr>
              <a:tr h="410790">
                <a:tc>
                  <a:txBody>
                    <a:bodyPr/>
                    <a:lstStyle/>
                    <a:p>
                      <a:pPr algn="ctr" fontAlgn="ctr"/>
                      <a:r>
                        <a:rPr lang="nl-BE" sz="1100" u="none" strike="noStrike">
                          <a:effectLst/>
                        </a:rPr>
                        <a:t>Quartier concerné :</a:t>
                      </a:r>
                      <a:endParaRPr lang="nl-BE" sz="1100" b="0" i="0" u="none" strike="noStrike">
                        <a:solidFill>
                          <a:srgbClr val="000000"/>
                        </a:solidFill>
                        <a:effectLst/>
                        <a:latin typeface="Ebrima" panose="02000000000000000000" pitchFamily="2" charset="0"/>
                      </a:endParaRPr>
                    </a:p>
                  </a:txBody>
                  <a:tcPr marL="7620" marR="7620" marT="7620" marB="0" anchor="ctr"/>
                </a:tc>
                <a:tc gridSpan="2">
                  <a:txBody>
                    <a:bodyPr/>
                    <a:lstStyle/>
                    <a:p>
                      <a:pPr algn="ctr" fontAlgn="ctr"/>
                      <a:r>
                        <a:rPr lang="nl-BE" sz="1100" u="none" strike="noStrike">
                          <a:effectLst/>
                        </a:rPr>
                        <a:t>QRE / QU21006C</a:t>
                      </a:r>
                      <a:endParaRPr lang="nl-BE" sz="1100" b="0" i="0" u="none" strike="noStrike">
                        <a:solidFill>
                          <a:srgbClr val="000000"/>
                        </a:solidFill>
                        <a:effectLst/>
                        <a:latin typeface="Ebrima" panose="02000000000000000000" pitchFamily="2" charset="0"/>
                      </a:endParaRPr>
                    </a:p>
                  </a:txBody>
                  <a:tcPr marL="7620" marR="7620" marT="7620" marB="0" anchor="ctr"/>
                </a:tc>
                <a:tc hMerge="1">
                  <a:txBody>
                    <a:bodyPr/>
                    <a:lstStyle/>
                    <a:p>
                      <a:endParaRPr lang="nl-BE"/>
                    </a:p>
                  </a:txBody>
                  <a:tcPr/>
                </a:tc>
                <a:tc>
                  <a:txBody>
                    <a:bodyPr/>
                    <a:lstStyle/>
                    <a:p>
                      <a:pPr algn="ctr" fontAlgn="ctr"/>
                      <a:r>
                        <a:rPr lang="nl-BE" sz="1100" u="none" strike="noStrike" dirty="0" err="1">
                          <a:effectLst/>
                        </a:rPr>
                        <a:t>Environnement</a:t>
                      </a:r>
                      <a:r>
                        <a:rPr lang="nl-BE" sz="1100" u="none" strike="noStrike" dirty="0">
                          <a:effectLst/>
                        </a:rPr>
                        <a:t> :</a:t>
                      </a:r>
                      <a:endParaRPr lang="nl-BE" sz="11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a:effectLst/>
                        </a:rPr>
                        <a:t>20/02/2025</a:t>
                      </a:r>
                      <a:endParaRPr lang="nl-BE" sz="1100" b="0" i="0" u="none" strike="noStrike" dirty="0">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972241912"/>
                  </a:ext>
                </a:extLst>
              </a:tr>
              <a:tr h="410790">
                <a:tc>
                  <a:txBody>
                    <a:bodyPr/>
                    <a:lstStyle/>
                    <a:p>
                      <a:pPr algn="ctr" fontAlgn="ctr"/>
                      <a:r>
                        <a:rPr lang="nl-BE" sz="1100" u="none" strike="noStrike" dirty="0">
                          <a:effectLst/>
                        </a:rPr>
                        <a:t>Rédacteur du rapport :</a:t>
                      </a:r>
                      <a:endParaRPr lang="nl-BE" sz="1100" b="0" i="0" u="none" strike="noStrike" dirty="0">
                        <a:solidFill>
                          <a:srgbClr val="000000"/>
                        </a:solidFill>
                        <a:effectLst/>
                        <a:latin typeface="Ebrima" panose="02000000000000000000" pitchFamily="2" charset="0"/>
                      </a:endParaRPr>
                    </a:p>
                  </a:txBody>
                  <a:tcPr marL="7620" marR="7620" marT="7620" marB="0" anchor="ctr"/>
                </a:tc>
                <a:tc gridSpan="2">
                  <a:txBody>
                    <a:bodyPr/>
                    <a:lstStyle/>
                    <a:p>
                      <a:pPr algn="ctr" fontAlgn="ctr"/>
                      <a:r>
                        <a:rPr lang="nl-BE" sz="1100" u="none" strike="noStrike">
                          <a:effectLst/>
                        </a:rPr>
                        <a:t>1SC MARCHAL Stéphane</a:t>
                      </a:r>
                      <a:endParaRPr lang="nl-BE" sz="1100" b="0" i="0" u="none" strike="noStrike">
                        <a:solidFill>
                          <a:srgbClr val="000000"/>
                        </a:solidFill>
                        <a:effectLst/>
                        <a:latin typeface="Ebrima" panose="02000000000000000000" pitchFamily="2" charset="0"/>
                      </a:endParaRPr>
                    </a:p>
                  </a:txBody>
                  <a:tcPr marL="7620" marR="7620" marT="7620" marB="0" anchor="ctr"/>
                </a:tc>
                <a:tc hMerge="1">
                  <a:txBody>
                    <a:bodyPr/>
                    <a:lstStyle/>
                    <a:p>
                      <a:endParaRPr lang="nl-BE"/>
                    </a:p>
                  </a:txBody>
                  <a:tcPr/>
                </a:tc>
                <a:tc>
                  <a:txBody>
                    <a:bodyPr/>
                    <a:lstStyle/>
                    <a:p>
                      <a:pPr algn="ctr" fontAlgn="ctr"/>
                      <a:r>
                        <a:rPr lang="nl-BE" sz="1100" u="none" strike="noStrike">
                          <a:effectLst/>
                        </a:rPr>
                        <a:t>Quartier :</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a:effectLst/>
                        </a:rPr>
                        <a:t>20/02/2025</a:t>
                      </a:r>
                      <a:endParaRPr lang="nl-BE" sz="1100" b="0" i="0" u="none" strike="noStrike" dirty="0">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3460831880"/>
                  </a:ext>
                </a:extLst>
              </a:tr>
            </a:tbl>
          </a:graphicData>
        </a:graphic>
      </p:graphicFrame>
    </p:spTree>
    <p:extLst>
      <p:ext uri="{BB962C8B-B14F-4D97-AF65-F5344CB8AC3E}">
        <p14:creationId xmlns:p14="http://schemas.microsoft.com/office/powerpoint/2010/main" val="359600227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441642" y="2324911"/>
            <a:ext cx="7830766" cy="1569660"/>
          </a:xfrm>
          <a:prstGeom prst="rect">
            <a:avLst/>
          </a:prstGeom>
        </p:spPr>
        <p:txBody>
          <a:bodyPr wrap="square" rtlCol="0">
            <a:spAutoFit/>
          </a:bodyPr>
          <a:lstStyle/>
          <a:p>
            <a:pPr algn="ctr"/>
            <a:r>
              <a:rPr lang="nl-BE" sz="9600" dirty="0">
                <a:latin typeface="Arial" panose="020B0604020202020204" pitchFamily="34" charset="0"/>
                <a:cs typeface="Arial" panose="020B0604020202020204" pitchFamily="34" charset="0"/>
              </a:rPr>
              <a:t>Vragen?</a:t>
            </a:r>
          </a:p>
        </p:txBody>
      </p:sp>
    </p:spTree>
    <p:extLst>
      <p:ext uri="{BB962C8B-B14F-4D97-AF65-F5344CB8AC3E}">
        <p14:creationId xmlns:p14="http://schemas.microsoft.com/office/powerpoint/2010/main" val="138395980"/>
      </p:ext>
    </p:extLst>
  </p:cSld>
  <p:clrMapOvr>
    <a:masterClrMapping/>
  </p:clrMapOvr>
</p:sld>
</file>

<file path=ppt/theme/theme1.xml><?xml version="1.0" encoding="utf-8"?>
<a:theme xmlns:a="http://schemas.openxmlformats.org/drawingml/2006/main" name="Custom Design">
  <a:themeElements>
    <a:clrScheme name="Belgian Defence">
      <a:dk1>
        <a:srgbClr val="184652"/>
      </a:dk1>
      <a:lt1>
        <a:srgbClr val="FFFFFF"/>
      </a:lt1>
      <a:dk2>
        <a:srgbClr val="184652"/>
      </a:dk2>
      <a:lt2>
        <a:srgbClr val="F5F1E7"/>
      </a:lt2>
      <a:accent1>
        <a:srgbClr val="008991"/>
      </a:accent1>
      <a:accent2>
        <a:srgbClr val="E2EDF0"/>
      </a:accent2>
      <a:accent3>
        <a:srgbClr val="343531"/>
      </a:accent3>
      <a:accent4>
        <a:srgbClr val="6DA3C7"/>
      </a:accent4>
      <a:accent5>
        <a:srgbClr val="5E8541"/>
      </a:accent5>
      <a:accent6>
        <a:srgbClr val="4862A5"/>
      </a:accent6>
      <a:hlink>
        <a:srgbClr val="3B9EBA"/>
      </a:hlink>
      <a:folHlink>
        <a:srgbClr val="521C21"/>
      </a:folHlink>
    </a:clrScheme>
    <a:fontScheme name="Palanquin">
      <a:majorFont>
        <a:latin typeface="Palanquin Bold"/>
        <a:ea typeface=""/>
        <a:cs typeface=""/>
      </a:majorFont>
      <a:minorFont>
        <a:latin typeface="Palanquin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spAutoFit/>
      </a:bodyPr>
      <a:lstStyle>
        <a:defPPr>
          <a:defRPr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mageCreateDate xmlns="C64C079A-ABBC-4A11-A430-DE1D177D1884" xsi:nil="true"/>
    <lang xmlns="6aaf9d74-94c3-42e3-8811-9db25e5c3289">N</lang>
    <Category xmlns="c64c079a-abbc-4a11-a430-de1d177d1884">Powerpoint</Category>
    <Sub_x002d_Category xmlns="c64c079a-abbc-4a11-a430-de1d177d1884">Defence</Sub_x002d_Category>
    <wic_System_Copyright xmlns="http://schemas.microsoft.com/sharepoint/v3/fields" xsi:nil="true"/>
    <Layout_x0020_Files xmlns="c64c079a-abbc-4a11-a430-de1d177d1884">false</Layout_x0020_Files>
  </documentManagement>
</p:properties>
</file>

<file path=customXml/item2.xml><?xml version="1.0" encoding="utf-8"?>
<ct:contentTypeSchema xmlns:ct="http://schemas.microsoft.com/office/2006/metadata/contentType" xmlns:ma="http://schemas.microsoft.com/office/2006/metadata/properties/metaAttributes" ct:_="" ma:_="" ma:contentTypeName="Image" ma:contentTypeID="0x0101009148F5A04DDD49CBA7127AADA5FB792B00AADE34325A8B49CDA8BB4DB53328F214000B6DE016680F674DBC9DAEE4783B6637" ma:contentTypeVersion="3" ma:contentTypeDescription="Upload an image." ma:contentTypeScope="" ma:versionID="0161e275c92e5df4f53d46597c9c8080">
  <xsd:schema xmlns:xsd="http://www.w3.org/2001/XMLSchema" xmlns:xs="http://www.w3.org/2001/XMLSchema" xmlns:p="http://schemas.microsoft.com/office/2006/metadata/properties" xmlns:ns1="http://schemas.microsoft.com/sharepoint/v3" xmlns:ns2="C64C079A-ABBC-4A11-A430-DE1D177D1884" xmlns:ns3="6aaf9d74-94c3-42e3-8811-9db25e5c3289" xmlns:ns4="http://schemas.microsoft.com/sharepoint/v3/fields" xmlns:ns5="c64c079a-abbc-4a11-a430-de1d177d1884" targetNamespace="http://schemas.microsoft.com/office/2006/metadata/properties" ma:root="true" ma:fieldsID="58ce0466a3f6a43d641e35b8c9f7f0a1" ns1:_="" ns2:_="" ns3:_="" ns4:_="" ns5:_="">
    <xsd:import namespace="http://schemas.microsoft.com/sharepoint/v3"/>
    <xsd:import namespace="C64C079A-ABBC-4A11-A430-DE1D177D1884"/>
    <xsd:import namespace="6aaf9d74-94c3-42e3-8811-9db25e5c3289"/>
    <xsd:import namespace="http://schemas.microsoft.com/sharepoint/v3/fields"/>
    <xsd:import namespace="c64c079a-abbc-4a11-a430-de1d177d1884"/>
    <xsd:element name="properties">
      <xsd:complexType>
        <xsd:sequence>
          <xsd:element name="documentManagement">
            <xsd:complexType>
              <xsd:all>
                <xsd:element ref="ns3:lang"/>
                <xsd:element ref="ns1:FileRef" minOccurs="0"/>
                <xsd:element ref="ns1:File_x0020_Type" minOccurs="0"/>
                <xsd:element ref="ns1:HTML_x0020_File_x0020_Type" minOccurs="0"/>
                <xsd:element ref="ns1:FSObjType" minOccurs="0"/>
                <xsd:element ref="ns2:ThumbnailExists" minOccurs="0"/>
                <xsd:element ref="ns2:PreviewExists" minOccurs="0"/>
                <xsd:element ref="ns2:ImageWidth" minOccurs="0"/>
                <xsd:element ref="ns2:ImageHeight" minOccurs="0"/>
                <xsd:element ref="ns2:ImageCreateDate" minOccurs="0"/>
                <xsd:element ref="ns4:wic_System_Copyright" minOccurs="0"/>
                <xsd:element ref="ns5:Category" minOccurs="0"/>
                <xsd:element ref="ns5:Sub_x002d_Category" minOccurs="0"/>
                <xsd:element ref="ns5:Layout_x0020_Fil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ileRef" ma:index="9" nillable="true" ma:displayName="URL Path" ma:hidden="true" ma:list="Docs" ma:internalName="FileRef" ma:readOnly="true" ma:showField="FullUrl">
      <xsd:simpleType>
        <xsd:restriction base="dms:Lookup"/>
      </xsd:simpleType>
    </xsd:element>
    <xsd:element name="File_x0020_Type" ma:index="10" nillable="true" ma:displayName="File Type" ma:hidden="true" ma:internalName="File_x0020_Type" ma:readOnly="true">
      <xsd:simpleType>
        <xsd:restriction base="dms:Text"/>
      </xsd:simpleType>
    </xsd:element>
    <xsd:element name="HTML_x0020_File_x0020_Type" ma:index="11" nillable="true" ma:displayName="HTML File Type" ma:hidden="true" ma:internalName="HTML_x0020_File_x0020_Type" ma:readOnly="true">
      <xsd:simpleType>
        <xsd:restriction base="dms:Text"/>
      </xsd:simpleType>
    </xsd:element>
    <xsd:element name="FSObjType" ma:index="12" nillable="true" ma:displayName="Item Type" ma:hidden="true" ma:list="Docs" ma:internalName="FSObjType" ma:readOnly="true" ma:showField="FSType">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C64C079A-ABBC-4A11-A430-DE1D177D1884" elementFormDefault="qualified">
    <xsd:import namespace="http://schemas.microsoft.com/office/2006/documentManagement/types"/>
    <xsd:import namespace="http://schemas.microsoft.com/office/infopath/2007/PartnerControls"/>
    <xsd:element name="ThumbnailExists" ma:index="19" nillable="true" ma:displayName="Thumbnail Exists" ma:default="FALSE" ma:hidden="true" ma:internalName="ThumbnailExists" ma:readOnly="true">
      <xsd:simpleType>
        <xsd:restriction base="dms:Boolean"/>
      </xsd:simpleType>
    </xsd:element>
    <xsd:element name="PreviewExists" ma:index="20" nillable="true" ma:displayName="Preview Exists" ma:default="FALSE" ma:hidden="true" ma:internalName="PreviewExists" ma:readOnly="true">
      <xsd:simpleType>
        <xsd:restriction base="dms:Boolean"/>
      </xsd:simpleType>
    </xsd:element>
    <xsd:element name="ImageWidth" ma:index="21" nillable="true" ma:displayName="Width" ma:internalName="ImageWidth" ma:readOnly="true">
      <xsd:simpleType>
        <xsd:restriction base="dms:Unknown"/>
      </xsd:simpleType>
    </xsd:element>
    <xsd:element name="ImageHeight" ma:index="23" nillable="true" ma:displayName="Height" ma:internalName="ImageHeight" ma:readOnly="true">
      <xsd:simpleType>
        <xsd:restriction base="dms:Unknown"/>
      </xsd:simpleType>
    </xsd:element>
    <xsd:element name="ImageCreateDate" ma:index="24" nillable="true" ma:displayName="Date Picture Taken" ma:format="DateTime" ma:hidden="true" ma:internalName="ImageCreat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6aaf9d74-94c3-42e3-8811-9db25e5c3289" elementFormDefault="qualified">
    <xsd:import namespace="http://schemas.microsoft.com/office/2006/documentManagement/types"/>
    <xsd:import namespace="http://schemas.microsoft.com/office/infopath/2007/PartnerControls"/>
    <xsd:element name="lang" ma:index="8" ma:displayName="Lang" ma:default="-" ma:format="RadioButtons" ma:internalName="lang">
      <xsd:simpleType>
        <xsd:restriction base="dms:Choice">
          <xsd:enumeration value="N"/>
          <xsd:enumeration value="F"/>
          <xsd:enumeration value="NF"/>
          <xsd:enumeration value="D"/>
          <xsd:enumeration value="E"/>
          <xsd:enumeration value="-"/>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wic_System_Copyright" ma:index="25" nillable="true" ma:displayName="Copyright" ma:internalName="wic_System_Copyright">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64c079a-abbc-4a11-a430-de1d177d1884" elementFormDefault="qualified">
    <xsd:import namespace="http://schemas.microsoft.com/office/2006/documentManagement/types"/>
    <xsd:import namespace="http://schemas.microsoft.com/office/infopath/2007/PartnerControls"/>
    <xsd:element name="Category" ma:index="26" nillable="true" ma:displayName="Category" ma:format="RadioButtons" ma:internalName="Category">
      <xsd:simpleType>
        <xsd:restriction base="dms:Choice">
          <xsd:enumeration value="Logo"/>
          <xsd:enumeration value="Asset"/>
          <xsd:enumeration value="Powerpoint"/>
        </xsd:restriction>
      </xsd:simpleType>
    </xsd:element>
    <xsd:element name="Sub_x002d_Category" ma:index="27" nillable="true" ma:displayName="Sub-Category" ma:format="RadioButtons" ma:internalName="Sub_x002d_Category">
      <xsd:simpleType>
        <xsd:restriction base="dms:Choice">
          <xsd:enumeration value="Components"/>
          <xsd:enumeration value="Defence"/>
          <xsd:enumeration value="Employer Branding"/>
          <xsd:enumeration value="Other Government assets"/>
          <xsd:enumeration value="------------------------------"/>
          <xsd:enumeration value="Defence 0800 Number"/>
          <xsd:enumeration value="Icons"/>
          <xsd:enumeration value="Patterns"/>
          <xsd:enumeration value="QR-Code"/>
          <xsd:enumeration value="Signature banner"/>
        </xsd:restriction>
      </xsd:simpleType>
    </xsd:element>
    <xsd:element name="Layout_x0020_Files" ma:index="28" nillable="true" ma:displayName="Layout Files" ma:default="0" ma:internalName="Layout_x0020_Files">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15"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7D85E99-E7C1-414D-9999-EF1F43BE3D91}">
  <ds:schemaRefs>
    <ds:schemaRef ds:uri="http://purl.org/dc/elements/1.1/"/>
    <ds:schemaRef ds:uri="http://schemas.microsoft.com/office/2006/metadata/properties"/>
    <ds:schemaRef ds:uri="6aaf9d74-94c3-42e3-8811-9db25e5c3289"/>
    <ds:schemaRef ds:uri="http://schemas.microsoft.com/sharepoint/v3"/>
    <ds:schemaRef ds:uri="http://schemas.microsoft.com/office/infopath/2007/PartnerControls"/>
    <ds:schemaRef ds:uri="http://schemas.microsoft.com/office/2006/documentManagement/types"/>
    <ds:schemaRef ds:uri="http://schemas.openxmlformats.org/package/2006/metadata/core-properties"/>
    <ds:schemaRef ds:uri="c64c079a-abbc-4a11-a430-de1d177d1884"/>
    <ds:schemaRef ds:uri="http://purl.org/dc/dcmitype/"/>
    <ds:schemaRef ds:uri="http://schemas.microsoft.com/sharepoint/v3/fields"/>
    <ds:schemaRef ds:uri="C64C079A-ABBC-4A11-A430-DE1D177D1884"/>
    <ds:schemaRef ds:uri="http://www.w3.org/XML/1998/namespace"/>
    <ds:schemaRef ds:uri="http://purl.org/dc/terms/"/>
  </ds:schemaRefs>
</ds:datastoreItem>
</file>

<file path=customXml/itemProps2.xml><?xml version="1.0" encoding="utf-8"?>
<ds:datastoreItem xmlns:ds="http://schemas.openxmlformats.org/officeDocument/2006/customXml" ds:itemID="{205B8C05-565C-4141-AA10-D54C2FD265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64C079A-ABBC-4A11-A430-DE1D177D1884"/>
    <ds:schemaRef ds:uri="6aaf9d74-94c3-42e3-8811-9db25e5c3289"/>
    <ds:schemaRef ds:uri="http://schemas.microsoft.com/sharepoint/v3/fields"/>
    <ds:schemaRef ds:uri="c64c079a-abbc-4a11-a430-de1d177d188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084C7D9-EB7C-4807-BE66-DE32CD8BB3F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7923</TotalTime>
  <Words>6146</Words>
  <Application>Microsoft Office PowerPoint</Application>
  <PresentationFormat>Widescreen</PresentationFormat>
  <Paragraphs>1712</Paragraphs>
  <Slides>90</Slides>
  <Notes>43</Notes>
  <HiddenSlides>0</HiddenSlides>
  <MMClips>0</MMClips>
  <ScaleCrop>false</ScaleCrop>
  <HeadingPairs>
    <vt:vector size="8" baseType="variant">
      <vt:variant>
        <vt:lpstr>Fonts Used</vt:lpstr>
      </vt:variant>
      <vt:variant>
        <vt:i4>17</vt:i4>
      </vt:variant>
      <vt:variant>
        <vt:lpstr>Theme</vt:lpstr>
      </vt:variant>
      <vt:variant>
        <vt:i4>1</vt:i4>
      </vt:variant>
      <vt:variant>
        <vt:lpstr>Embedded OLE Servers</vt:lpstr>
      </vt:variant>
      <vt:variant>
        <vt:i4>1</vt:i4>
      </vt:variant>
      <vt:variant>
        <vt:lpstr>Slide Titles</vt:lpstr>
      </vt:variant>
      <vt:variant>
        <vt:i4>90</vt:i4>
      </vt:variant>
    </vt:vector>
  </HeadingPairs>
  <TitlesOfParts>
    <vt:vector size="109" baseType="lpstr">
      <vt:lpstr>Aharoni</vt:lpstr>
      <vt:lpstr>Amasis MT Pro Black</vt:lpstr>
      <vt:lpstr>Aptos</vt:lpstr>
      <vt:lpstr>Aptos Black</vt:lpstr>
      <vt:lpstr>Aptos Display</vt:lpstr>
      <vt:lpstr>Arial</vt:lpstr>
      <vt:lpstr>Calibri</vt:lpstr>
      <vt:lpstr>Comic Sans MS</vt:lpstr>
      <vt:lpstr>Courier New</vt:lpstr>
      <vt:lpstr>Ebrima</vt:lpstr>
      <vt:lpstr>Geneva</vt:lpstr>
      <vt:lpstr>Palanquin</vt:lpstr>
      <vt:lpstr>Palanquin Bold</vt:lpstr>
      <vt:lpstr>Palanquin Regular</vt:lpstr>
      <vt:lpstr>Times New Roman</vt:lpstr>
      <vt:lpstr>Verdana</vt:lpstr>
      <vt:lpstr>Wingdings</vt:lpstr>
      <vt:lpstr>Custom Design</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Belgian Defence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Delbouille Julie</dc:creator>
  <cp:keywords/>
  <cp:lastModifiedBy>Choubane Housene</cp:lastModifiedBy>
  <cp:revision>314</cp:revision>
  <cp:lastPrinted>2025-06-11T07:12:43Z</cp:lastPrinted>
  <dcterms:created xsi:type="dcterms:W3CDTF">2021-07-19T11:03:08Z</dcterms:created>
  <dcterms:modified xsi:type="dcterms:W3CDTF">2025-09-17T08:54:47Z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0x0101009148F5A04DDD49CBA7127AADA5FB792B00AADE34325A8B49CDA8BB4DB53328F214000B6DE016680F674DBC9DAEE4783B6637</vt:lpwstr>
  </property>
  <property fmtid="{D5CDD505-2E9C-101B-9397-08002B2CF9AE}" pid="3" name="Order">
    <vt:r8>13000</vt:r8>
  </property>
</Properties>
</file>