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18" r:id="rId4"/>
  </p:sldMasterIdLst>
  <p:notesMasterIdLst>
    <p:notesMasterId r:id="rId31"/>
  </p:notesMasterIdLst>
  <p:handoutMasterIdLst>
    <p:handoutMasterId r:id="rId32"/>
  </p:handoutMasterIdLst>
  <p:sldIdLst>
    <p:sldId id="271" r:id="rId5"/>
    <p:sldId id="258" r:id="rId6"/>
    <p:sldId id="485" r:id="rId7"/>
    <p:sldId id="488" r:id="rId8"/>
    <p:sldId id="495" r:id="rId9"/>
    <p:sldId id="496" r:id="rId10"/>
    <p:sldId id="497" r:id="rId11"/>
    <p:sldId id="486" r:id="rId12"/>
    <p:sldId id="487" r:id="rId13"/>
    <p:sldId id="489" r:id="rId14"/>
    <p:sldId id="490" r:id="rId15"/>
    <p:sldId id="491" r:id="rId16"/>
    <p:sldId id="492" r:id="rId17"/>
    <p:sldId id="499" r:id="rId18"/>
    <p:sldId id="500" r:id="rId19"/>
    <p:sldId id="501" r:id="rId20"/>
    <p:sldId id="502" r:id="rId21"/>
    <p:sldId id="503" r:id="rId22"/>
    <p:sldId id="504" r:id="rId23"/>
    <p:sldId id="505" r:id="rId24"/>
    <p:sldId id="493" r:id="rId25"/>
    <p:sldId id="506" r:id="rId26"/>
    <p:sldId id="507" r:id="rId27"/>
    <p:sldId id="508" r:id="rId28"/>
    <p:sldId id="509" r:id="rId29"/>
    <p:sldId id="510" r:id="rId30"/>
  </p:sldIdLst>
  <p:sldSz cx="12192000" cy="6858000"/>
  <p:notesSz cx="7010400" cy="9296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llouzi Abdelouahad" initials="HA" lastIdx="0" clrIdx="0">
    <p:extLst>
      <p:ext uri="{19B8F6BF-5375-455C-9EA6-DF929625EA0E}">
        <p15:presenceInfo xmlns:p15="http://schemas.microsoft.com/office/powerpoint/2012/main" userId="S-1-5-21-1991655562-378500907-388384606-168787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2DAC"/>
    <a:srgbClr val="2D4CE7"/>
    <a:srgbClr val="1A4652"/>
    <a:srgbClr val="475D63"/>
    <a:srgbClr val="184652"/>
    <a:srgbClr val="F5F1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43" autoAdjust="0"/>
    <p:restoredTop sz="77086" autoAdjust="0"/>
  </p:normalViewPr>
  <p:slideViewPr>
    <p:cSldViewPr snapToGrid="0">
      <p:cViewPr varScale="1">
        <p:scale>
          <a:sx n="81" d="100"/>
          <a:sy n="81" d="100"/>
        </p:scale>
        <p:origin x="1674" y="96"/>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66" d="100"/>
          <a:sy n="66" d="100"/>
        </p:scale>
        <p:origin x="313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sz="quarter" idx="1"/>
          </p:nvPr>
        </p:nvSpPr>
        <p:spPr>
          <a:xfrm>
            <a:off x="3970938" y="0"/>
            <a:ext cx="3037840" cy="466434"/>
          </a:xfrm>
          <a:prstGeom prst="rect">
            <a:avLst/>
          </a:prstGeom>
        </p:spPr>
        <p:txBody>
          <a:bodyPr vert="horz" lIns="91440" tIns="45720" rIns="91440" bIns="45720" rtlCol="0"/>
          <a:lstStyle>
            <a:lvl1pPr algn="r">
              <a:defRPr sz="1200"/>
            </a:lvl1pPr>
          </a:lstStyle>
          <a:p>
            <a:fld id="{0D4179AA-4A50-4F90-80DA-F8289B511D89}" type="datetimeFigureOut">
              <a:rPr lang="fr-BE" smtClean="0"/>
              <a:t>17-09-25</a:t>
            </a:fld>
            <a:endParaRPr lang="fr-BE"/>
          </a:p>
        </p:txBody>
      </p:sp>
      <p:sp>
        <p:nvSpPr>
          <p:cNvPr id="4" name="Footer Placeholder 3"/>
          <p:cNvSpPr>
            <a:spLocks noGrp="1"/>
          </p:cNvSpPr>
          <p:nvPr>
            <p:ph type="ftr" sz="quarter" idx="2"/>
          </p:nvPr>
        </p:nvSpPr>
        <p:spPr>
          <a:xfrm>
            <a:off x="0" y="8829968"/>
            <a:ext cx="3037840" cy="466433"/>
          </a:xfrm>
          <a:prstGeom prst="rect">
            <a:avLst/>
          </a:prstGeom>
        </p:spPr>
        <p:txBody>
          <a:bodyPr vert="horz" lIns="91440" tIns="45720" rIns="91440" bIns="45720" rtlCol="0" anchor="b"/>
          <a:lstStyle>
            <a:lvl1pPr algn="l">
              <a:defRPr sz="1200"/>
            </a:lvl1pPr>
          </a:lstStyle>
          <a:p>
            <a:endParaRPr lang="fr-BE"/>
          </a:p>
        </p:txBody>
      </p:sp>
      <p:sp>
        <p:nvSpPr>
          <p:cNvPr id="5" name="Slide Number Placeholder 4"/>
          <p:cNvSpPr>
            <a:spLocks noGrp="1"/>
          </p:cNvSpPr>
          <p:nvPr>
            <p:ph type="sldNum" sz="quarter" idx="3"/>
          </p:nvPr>
        </p:nvSpPr>
        <p:spPr>
          <a:xfrm>
            <a:off x="3970938" y="8829968"/>
            <a:ext cx="3037840" cy="466433"/>
          </a:xfrm>
          <a:prstGeom prst="rect">
            <a:avLst/>
          </a:prstGeom>
        </p:spPr>
        <p:txBody>
          <a:bodyPr vert="horz" lIns="91440" tIns="45720" rIns="91440" bIns="45720" rtlCol="0" anchor="b"/>
          <a:lstStyle>
            <a:lvl1pPr algn="r">
              <a:defRPr sz="1200"/>
            </a:lvl1pPr>
          </a:lstStyle>
          <a:p>
            <a:fld id="{2658E8E4-87F3-420F-8B16-5A2047EAB20C}" type="slidenum">
              <a:rPr lang="fr-BE" smtClean="0"/>
              <a:t>‹#›</a:t>
            </a:fld>
            <a:endParaRPr lang="fr-BE"/>
          </a:p>
        </p:txBody>
      </p:sp>
    </p:spTree>
    <p:extLst>
      <p:ext uri="{BB962C8B-B14F-4D97-AF65-F5344CB8AC3E}">
        <p14:creationId xmlns:p14="http://schemas.microsoft.com/office/powerpoint/2010/main" val="19474422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idx="1"/>
          </p:nvPr>
        </p:nvSpPr>
        <p:spPr>
          <a:xfrm>
            <a:off x="3970938" y="0"/>
            <a:ext cx="3037840" cy="466434"/>
          </a:xfrm>
          <a:prstGeom prst="rect">
            <a:avLst/>
          </a:prstGeom>
        </p:spPr>
        <p:txBody>
          <a:bodyPr vert="horz" lIns="91440" tIns="45720" rIns="91440" bIns="45720" rtlCol="0"/>
          <a:lstStyle>
            <a:lvl1pPr algn="r">
              <a:defRPr sz="1200"/>
            </a:lvl1pPr>
          </a:lstStyle>
          <a:p>
            <a:fld id="{E17556EB-5C46-4556-B6B9-ADE43D09CF46}" type="datetimeFigureOut">
              <a:rPr lang="fr-BE" smtClean="0"/>
              <a:t>17-09-25</a:t>
            </a:fld>
            <a:endParaRPr lang="fr-BE"/>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fr-BE"/>
          </a:p>
        </p:txBody>
      </p:sp>
      <p:sp>
        <p:nvSpPr>
          <p:cNvPr id="5" name="Notes Placeholder 4"/>
          <p:cNvSpPr>
            <a:spLocks noGrp="1"/>
          </p:cNvSpPr>
          <p:nvPr>
            <p:ph type="body" sz="quarter" idx="3"/>
          </p:nvPr>
        </p:nvSpPr>
        <p:spPr>
          <a:xfrm>
            <a:off x="701041" y="4473894"/>
            <a:ext cx="5608320" cy="366045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6" name="Footer Placeholder 5"/>
          <p:cNvSpPr>
            <a:spLocks noGrp="1"/>
          </p:cNvSpPr>
          <p:nvPr>
            <p:ph type="ftr" sz="quarter" idx="4"/>
          </p:nvPr>
        </p:nvSpPr>
        <p:spPr>
          <a:xfrm>
            <a:off x="0" y="8829968"/>
            <a:ext cx="3037840" cy="466433"/>
          </a:xfrm>
          <a:prstGeom prst="rect">
            <a:avLst/>
          </a:prstGeom>
        </p:spPr>
        <p:txBody>
          <a:bodyPr vert="horz" lIns="91440" tIns="45720" rIns="91440" bIns="45720" rtlCol="0" anchor="b"/>
          <a:lstStyle>
            <a:lvl1pPr algn="l">
              <a:defRPr sz="1200"/>
            </a:lvl1pPr>
          </a:lstStyle>
          <a:p>
            <a:endParaRPr lang="fr-BE"/>
          </a:p>
        </p:txBody>
      </p:sp>
      <p:sp>
        <p:nvSpPr>
          <p:cNvPr id="7" name="Slide Number Placeholder 6"/>
          <p:cNvSpPr>
            <a:spLocks noGrp="1"/>
          </p:cNvSpPr>
          <p:nvPr>
            <p:ph type="sldNum" sz="quarter" idx="5"/>
          </p:nvPr>
        </p:nvSpPr>
        <p:spPr>
          <a:xfrm>
            <a:off x="3970938" y="8829968"/>
            <a:ext cx="3037840" cy="466433"/>
          </a:xfrm>
          <a:prstGeom prst="rect">
            <a:avLst/>
          </a:prstGeom>
        </p:spPr>
        <p:txBody>
          <a:bodyPr vert="horz" lIns="91440" tIns="45720" rIns="91440" bIns="45720" rtlCol="0" anchor="b"/>
          <a:lstStyle>
            <a:lvl1pPr algn="r">
              <a:defRPr sz="1200"/>
            </a:lvl1pPr>
          </a:lstStyle>
          <a:p>
            <a:fld id="{D64F2C25-99DC-4E03-B761-F0DD23C54933}" type="slidenum">
              <a:rPr lang="fr-BE" smtClean="0"/>
              <a:t>‹#›</a:t>
            </a:fld>
            <a:endParaRPr lang="fr-BE"/>
          </a:p>
        </p:txBody>
      </p:sp>
    </p:spTree>
    <p:extLst>
      <p:ext uri="{BB962C8B-B14F-4D97-AF65-F5344CB8AC3E}">
        <p14:creationId xmlns:p14="http://schemas.microsoft.com/office/powerpoint/2010/main" val="4228317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nl-BE" dirty="0"/>
              <a:t>Deze briefing is enkel in het Nederlands</a:t>
            </a:r>
          </a:p>
          <a:p>
            <a:pPr marL="171450" indent="-171450">
              <a:buFontTx/>
              <a:buChar char="-"/>
            </a:pPr>
            <a:endParaRPr lang="nl-BE" dirty="0"/>
          </a:p>
          <a:p>
            <a:pPr marL="171450" indent="-171450">
              <a:buFontTx/>
              <a:buChar char="-"/>
            </a:pPr>
            <a:r>
              <a:rPr lang="nl-BE" dirty="0"/>
              <a:t>Regelgeving</a:t>
            </a:r>
            <a:r>
              <a:rPr lang="nl-BE" baseline="0" dirty="0"/>
              <a:t> zijnde  de Welzijnswet en militaire richtlijnen</a:t>
            </a:r>
            <a:endParaRPr lang="nl-BE" dirty="0"/>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a:t>
            </a:fld>
            <a:endParaRPr lang="fr-BE"/>
          </a:p>
        </p:txBody>
      </p:sp>
    </p:spTree>
    <p:extLst>
      <p:ext uri="{BB962C8B-B14F-4D97-AF65-F5344CB8AC3E}">
        <p14:creationId xmlns:p14="http://schemas.microsoft.com/office/powerpoint/2010/main" val="38889690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4</a:t>
            </a:fld>
            <a:endParaRPr lang="fr-BE"/>
          </a:p>
        </p:txBody>
      </p:sp>
    </p:spTree>
    <p:extLst>
      <p:ext uri="{BB962C8B-B14F-4D97-AF65-F5344CB8AC3E}">
        <p14:creationId xmlns:p14="http://schemas.microsoft.com/office/powerpoint/2010/main" val="8798100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De werkgever bepaald een beleid betreffende deze regelgeving                                                                                                                                                                                                                                                                                                                                                                                                                                                                                     </a:t>
            </a:r>
          </a:p>
        </p:txBody>
      </p:sp>
      <p:sp>
        <p:nvSpPr>
          <p:cNvPr id="4" name="Slide Number Placeholder 3"/>
          <p:cNvSpPr>
            <a:spLocks noGrp="1"/>
          </p:cNvSpPr>
          <p:nvPr>
            <p:ph type="sldNum" sz="quarter" idx="5"/>
          </p:nvPr>
        </p:nvSpPr>
        <p:spPr/>
        <p:txBody>
          <a:bodyPr/>
          <a:lstStyle/>
          <a:p>
            <a:fld id="{D64F2C25-99DC-4E03-B761-F0DD23C54933}" type="slidenum">
              <a:rPr lang="fr-BE" smtClean="0"/>
              <a:t>5</a:t>
            </a:fld>
            <a:endParaRPr lang="fr-BE"/>
          </a:p>
        </p:txBody>
      </p:sp>
    </p:spTree>
    <p:extLst>
      <p:ext uri="{BB962C8B-B14F-4D97-AF65-F5344CB8AC3E}">
        <p14:creationId xmlns:p14="http://schemas.microsoft.com/office/powerpoint/2010/main" val="38473730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24</a:t>
            </a:fld>
            <a:endParaRPr lang="fr-BE"/>
          </a:p>
        </p:txBody>
      </p:sp>
    </p:spTree>
    <p:extLst>
      <p:ext uri="{BB962C8B-B14F-4D97-AF65-F5344CB8AC3E}">
        <p14:creationId xmlns:p14="http://schemas.microsoft.com/office/powerpoint/2010/main" val="4202086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26</a:t>
            </a:fld>
            <a:endParaRPr lang="fr-BE"/>
          </a:p>
        </p:txBody>
      </p:sp>
    </p:spTree>
    <p:extLst>
      <p:ext uri="{BB962C8B-B14F-4D97-AF65-F5344CB8AC3E}">
        <p14:creationId xmlns:p14="http://schemas.microsoft.com/office/powerpoint/2010/main" val="17880618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a:p>
        </p:txBody>
      </p:sp>
      <p:pic>
        <p:nvPicPr>
          <p:cNvPr id="7" name="Picture 6" descr="Picture 6"/>
          <p:cNvPicPr>
            <a:picLocks noChangeAspect="1"/>
          </p:cNvPicPr>
          <p:nvPr userDrawn="1"/>
        </p:nvPicPr>
        <p:blipFill>
          <a:blip r:embed="rId2"/>
          <a:stretch>
            <a:fillRect/>
          </a:stretch>
        </p:blipFill>
        <p:spPr>
          <a:xfrm>
            <a:off x="1522" y="-2275"/>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kern="0" baseline="0">
                <a:solidFill>
                  <a:srgbClr val="F5F1E9"/>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4" name="Text Placeholder 18"/>
          <p:cNvSpPr>
            <a:spLocks noGrp="1"/>
          </p:cNvSpPr>
          <p:nvPr>
            <p:ph type="body" sz="quarter" idx="16" hasCustomPrompt="1"/>
          </p:nvPr>
        </p:nvSpPr>
        <p:spPr>
          <a:xfrm>
            <a:off x="376962" y="1186891"/>
            <a:ext cx="8220788" cy="245463"/>
          </a:xfrm>
          <a:prstGeom prst="rect">
            <a:avLst/>
          </a:prstGeom>
        </p:spPr>
        <p:txBody>
          <a:bodyPr/>
          <a:lstStyle>
            <a:lvl1pPr marL="0" indent="0">
              <a:buNone/>
              <a:defRPr sz="1100" b="0" i="0" cap="none" spc="300" baseline="0">
                <a:solidFill>
                  <a:schemeClr val="bg1"/>
                </a:solidFill>
                <a:latin typeface="Palanquin Regular" panose="020B0004020203020204" pitchFamily="34" charset="0"/>
              </a:defRPr>
            </a:lvl1pPr>
          </a:lstStyle>
          <a:p>
            <a:pPr lvl="0"/>
            <a:r>
              <a:rPr lang="fr-BE" dirty="0"/>
              <a:t>Day </a:t>
            </a:r>
            <a:r>
              <a:rPr lang="fr-BE" dirty="0" err="1"/>
              <a:t>Month</a:t>
            </a:r>
            <a:r>
              <a:rPr lang="fr-BE" dirty="0"/>
              <a:t> </a:t>
            </a:r>
            <a:r>
              <a:rPr lang="fr-BE" dirty="0" err="1"/>
              <a:t>Year</a:t>
            </a:r>
            <a:endParaRPr lang="fr-BE" dirty="0"/>
          </a:p>
        </p:txBody>
      </p:sp>
      <p:sp>
        <p:nvSpPr>
          <p:cNvPr id="13" name="Rectangle 6">
            <a:extLst>
              <a:ext uri="{FF2B5EF4-FFF2-40B4-BE49-F238E27FC236}">
                <a16:creationId xmlns:a16="http://schemas.microsoft.com/office/drawing/2014/main" id="{4F9F5938-E2C8-BC4B-A548-3C47C2F9BF03}"/>
              </a:ext>
            </a:extLst>
          </p:cNvPr>
          <p:cNvSpPr/>
          <p:nvPr userDrawn="1"/>
        </p:nvSpPr>
        <p:spPr>
          <a:xfrm>
            <a:off x="475512" y="1016332"/>
            <a:ext cx="496039" cy="45720"/>
          </a:xfrm>
          <a:prstGeom prst="rect">
            <a:avLst/>
          </a:prstGeom>
          <a:solidFill>
            <a:srgbClr val="FFFFFF"/>
          </a:solidFill>
          <a:ln w="12700">
            <a:miter lim="400000"/>
          </a:ln>
        </p:spPr>
        <p:txBody>
          <a:bodyPr lIns="45719" rIns="45719" anchor="ctr"/>
          <a:lstStyle/>
          <a:p>
            <a:pPr algn="ctr">
              <a:defRPr sz="2200">
                <a:solidFill>
                  <a:srgbClr val="FFFFFF"/>
                </a:solidFill>
              </a:defRPr>
            </a:pPr>
            <a:endParaRPr/>
          </a:p>
        </p:txBody>
      </p:sp>
      <p:sp>
        <p:nvSpPr>
          <p:cNvPr id="3" name="Text Placeholder 2"/>
          <p:cNvSpPr>
            <a:spLocks noGrp="1"/>
          </p:cNvSpPr>
          <p:nvPr>
            <p:ph type="body" sz="quarter" idx="17" hasCustomPrompt="1"/>
          </p:nvPr>
        </p:nvSpPr>
        <p:spPr>
          <a:xfrm>
            <a:off x="376962" y="436595"/>
            <a:ext cx="8233638" cy="198253"/>
          </a:xfrm>
        </p:spPr>
        <p:txBody>
          <a:bodyPr>
            <a:noAutofit/>
          </a:bodyPr>
          <a:lstStyle>
            <a:lvl1pPr>
              <a:defRPr sz="1300" cap="all" spc="300" baseline="0">
                <a:solidFill>
                  <a:schemeClr val="bg1"/>
                </a:solidFill>
                <a:latin typeface="Palanquin Bold" panose="020B0004020203020204" pitchFamily="34" charset="0"/>
              </a:defRPr>
            </a:lvl1pPr>
          </a:lstStyle>
          <a:p>
            <a:pPr lvl="0"/>
            <a:r>
              <a:rPr lang="en-US" dirty="0"/>
              <a:t>department</a:t>
            </a:r>
            <a:endParaRPr lang="fr-BE" dirty="0"/>
          </a:p>
        </p:txBody>
      </p:sp>
      <p:sp>
        <p:nvSpPr>
          <p:cNvPr id="18" name="Text Placeholder 2"/>
          <p:cNvSpPr>
            <a:spLocks noGrp="1"/>
          </p:cNvSpPr>
          <p:nvPr>
            <p:ph type="body" sz="quarter" idx="18" hasCustomPrompt="1"/>
          </p:nvPr>
        </p:nvSpPr>
        <p:spPr>
          <a:xfrm>
            <a:off x="376962" y="653898"/>
            <a:ext cx="8220788" cy="237595"/>
          </a:xfrm>
        </p:spPr>
        <p:txBody>
          <a:bodyPr>
            <a:noAutofit/>
          </a:bodyPr>
          <a:lstStyle>
            <a:lvl1pPr>
              <a:defRPr sz="1300" cap="all" spc="300" baseline="0">
                <a:solidFill>
                  <a:schemeClr val="bg1"/>
                </a:solidFill>
                <a:latin typeface="Palanquin Regular" panose="020B0004020203020204" pitchFamily="34" charset="0"/>
              </a:defRPr>
            </a:lvl1pPr>
          </a:lstStyle>
          <a:p>
            <a:pPr lvl="0"/>
            <a:r>
              <a:rPr lang="en-US" dirty="0"/>
              <a:t>RANK - name</a:t>
            </a:r>
            <a:endParaRPr lang="fr-BE" dirty="0"/>
          </a:p>
        </p:txBody>
      </p:sp>
      <p:pic>
        <p:nvPicPr>
          <p:cNvPr id="12" name="Picture 1" descr="Picture 1">
            <a:extLst>
              <a:ext uri="{FF2B5EF4-FFF2-40B4-BE49-F238E27FC236}">
                <a16:creationId xmlns:a16="http://schemas.microsoft.com/office/drawing/2014/main" id="{B5C3552D-2649-1344-B1CC-7CD542573980}"/>
              </a:ext>
            </a:extLst>
          </p:cNvPr>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1711455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0" name="Slide Number Placeholder 5"/>
          <p:cNvSpPr txBox="1">
            <a:spLocks/>
          </p:cNvSpPr>
          <p:nvPr userDrawn="1"/>
        </p:nvSpPr>
        <p:spPr>
          <a:xfrm>
            <a:off x="8763000" y="6508750"/>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a:p>
        </p:txBody>
      </p:sp>
      <p:pic>
        <p:nvPicPr>
          <p:cNvPr id="7" name="Picture 6" descr="Picture 6"/>
          <p:cNvPicPr>
            <a:picLocks noChangeAspect="1"/>
          </p:cNvPicPr>
          <p:nvPr userDrawn="1"/>
        </p:nvPicPr>
        <p:blipFill>
          <a:blip r:embed="rId2"/>
          <a:stretch>
            <a:fillRect/>
          </a:stretch>
        </p:blipFill>
        <p:spPr>
          <a:xfrm>
            <a:off x="1522" y="-2275"/>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a:solidFill>
                  <a:srgbClr val="F5F1E9"/>
                </a:solidFill>
                <a:latin typeface="Palanquin Bold"/>
                <a:ea typeface="Palanquin Bold"/>
                <a:cs typeface="Palanquin Bold"/>
                <a:sym typeface="Palanquin Bold"/>
              </a:defRPr>
            </a:lvl1pPr>
          </a:lstStyle>
          <a:p>
            <a:r>
              <a:rPr lang="fr-BE" dirty="0"/>
              <a:t>Questions</a:t>
            </a:r>
            <a:endParaRPr dirty="0"/>
          </a:p>
        </p:txBody>
      </p:sp>
      <p:pic>
        <p:nvPicPr>
          <p:cNvPr id="12" name="Picture 1" descr="Picture 1">
            <a:extLst>
              <a:ext uri="{FF2B5EF4-FFF2-40B4-BE49-F238E27FC236}">
                <a16:creationId xmlns:a16="http://schemas.microsoft.com/office/drawing/2014/main" id="{B5C3552D-2649-1344-B1CC-7CD542573980}"/>
              </a:ext>
            </a:extLst>
          </p:cNvPr>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2777798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dirty="0"/>
          </a:p>
        </p:txBody>
      </p:sp>
      <p:pic>
        <p:nvPicPr>
          <p:cNvPr id="15" name="Picture 2" descr="Picture 2"/>
          <p:cNvPicPr>
            <a:picLocks noChangeAspect="1"/>
          </p:cNvPicPr>
          <p:nvPr userDrawn="1"/>
        </p:nvPicPr>
        <p:blipFill>
          <a:blip r:embed="rId2"/>
          <a:stretch>
            <a:fillRect/>
          </a:stretch>
        </p:blipFill>
        <p:spPr>
          <a:xfrm>
            <a:off x="0" y="858"/>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a:solidFill>
                  <a:srgbClr val="F5F1E9"/>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6" name="Text Placeholder 2">
            <a:extLst>
              <a:ext uri="{FF2B5EF4-FFF2-40B4-BE49-F238E27FC236}">
                <a16:creationId xmlns:a16="http://schemas.microsoft.com/office/drawing/2014/main" id="{35B39D68-2118-624A-A3D1-0FC50A3053DD}"/>
              </a:ext>
            </a:extLst>
          </p:cNvPr>
          <p:cNvSpPr>
            <a:spLocks noGrp="1"/>
          </p:cNvSpPr>
          <p:nvPr>
            <p:ph type="body" sz="quarter" idx="14" hasCustomPrompt="1"/>
          </p:nvPr>
        </p:nvSpPr>
        <p:spPr>
          <a:xfrm>
            <a:off x="352162" y="5901969"/>
            <a:ext cx="2115219" cy="956032"/>
          </a:xfrm>
          <a:prstGeom prst="rect">
            <a:avLst/>
          </a:prstGeom>
        </p:spPr>
        <p:txBody>
          <a:bodyPr/>
          <a:lstStyle>
            <a:lvl1pPr marL="0" marR="0" indent="0" algn="l" defTabSz="914400" rtl="0" fontAlgn="auto" latinLnBrk="0" hangingPunct="0">
              <a:lnSpc>
                <a:spcPct val="100000"/>
              </a:lnSpc>
              <a:spcBef>
                <a:spcPts val="0"/>
              </a:spcBef>
              <a:spcAft>
                <a:spcPts val="0"/>
              </a:spcAft>
              <a:buClrTx/>
              <a:buSzTx/>
              <a:buFontTx/>
              <a:buNone/>
              <a:tabLst/>
              <a:defRPr kumimoji="0" lang="nl-NL" sz="3000" b="0" i="0" u="none" strike="noStrike" cap="none" spc="0" normalizeH="0" baseline="0" dirty="0">
                <a:ln>
                  <a:noFill/>
                </a:ln>
                <a:solidFill>
                  <a:srgbClr val="1A4652"/>
                </a:solidFill>
                <a:effectLst/>
                <a:uFillTx/>
                <a:latin typeface="Palanquin Bold"/>
                <a:ea typeface="Palanquin Bold"/>
                <a:cs typeface="Palanquin Bold"/>
                <a:sym typeface="Palanquin Bold"/>
              </a:defRPr>
            </a:lvl1pPr>
          </a:lstStyle>
          <a:p>
            <a:pPr lvl="0"/>
            <a:r>
              <a:rPr lang="en-US" dirty="0"/>
              <a:t>SUBTITLE</a:t>
            </a:r>
            <a:endParaRPr lang="nl-NL" dirty="0"/>
          </a:p>
        </p:txBody>
      </p:sp>
      <p:pic>
        <p:nvPicPr>
          <p:cNvPr id="10" name="Picture 1" descr="Picture 1">
            <a:extLst>
              <a:ext uri="{FF2B5EF4-FFF2-40B4-BE49-F238E27FC236}">
                <a16:creationId xmlns:a16="http://schemas.microsoft.com/office/drawing/2014/main" id="{B5C3552D-2649-1344-B1CC-7CD542573980}"/>
              </a:ext>
            </a:extLst>
          </p:cNvPr>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3481247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2">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dirty="0"/>
          </a:p>
        </p:txBody>
      </p:sp>
      <p:pic>
        <p:nvPicPr>
          <p:cNvPr id="10" name="Picture 4" descr="Picture 4"/>
          <p:cNvPicPr>
            <a:picLocks noChangeAspect="1"/>
          </p:cNvPicPr>
          <p:nvPr userDrawn="1"/>
        </p:nvPicPr>
        <p:blipFill>
          <a:blip r:embed="rId2"/>
          <a:stretch>
            <a:fillRect/>
          </a:stretch>
        </p:blipFill>
        <p:spPr>
          <a:xfrm>
            <a:off x="761" y="427"/>
            <a:ext cx="12190478" cy="6857144"/>
          </a:xfrm>
          <a:prstGeom prst="rect">
            <a:avLst/>
          </a:prstGeom>
          <a:ln w="12700">
            <a:miter lim="400000"/>
          </a:ln>
        </p:spPr>
      </p:pic>
      <p:sp>
        <p:nvSpPr>
          <p:cNvPr id="12" name="Rectangle 6"/>
          <p:cNvSpPr/>
          <p:nvPr userDrawn="1"/>
        </p:nvSpPr>
        <p:spPr>
          <a:xfrm>
            <a:off x="0" y="5286373"/>
            <a:ext cx="220574" cy="519114"/>
          </a:xfrm>
          <a:prstGeom prst="rect">
            <a:avLst/>
          </a:prstGeom>
          <a:solidFill>
            <a:srgbClr val="1A4652"/>
          </a:solidFill>
          <a:ln w="12700">
            <a:miter lim="400000"/>
          </a:ln>
        </p:spPr>
        <p:txBody>
          <a:bodyPr lIns="45719" rIns="45719" anchor="ctr"/>
          <a:lstStyle/>
          <a:p>
            <a:pPr algn="just">
              <a:defRPr>
                <a:solidFill>
                  <a:srgbClr val="FFFFFF"/>
                </a:solidFill>
              </a:defRPr>
            </a:pPr>
            <a:endParaRPr/>
          </a:p>
        </p:txBody>
      </p:sp>
      <p:sp>
        <p:nvSpPr>
          <p:cNvPr id="14" name="TextBox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baseline="0">
                <a:solidFill>
                  <a:srgbClr val="1A4652"/>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pic>
        <p:nvPicPr>
          <p:cNvPr id="7" name="Picture 7" descr="Picture 7"/>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2176371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verview Slide ">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3" name="TextBox 9">
            <a:extLst>
              <a:ext uri="{FF2B5EF4-FFF2-40B4-BE49-F238E27FC236}">
                <a16:creationId xmlns:a16="http://schemas.microsoft.com/office/drawing/2014/main" id="{E14C724D-8150-584E-B310-03760B61CF59}"/>
              </a:ext>
            </a:extLst>
          </p:cNvPr>
          <p:cNvSpPr txBox="1">
            <a:spLocks noGrp="1"/>
          </p:cNvSpPr>
          <p:nvPr>
            <p:ph type="body" sz="quarter" idx="14" hasCustomPrompt="1"/>
          </p:nvPr>
        </p:nvSpPr>
        <p:spPr>
          <a:xfrm>
            <a:off x="1959338" y="2315675"/>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Introduction</a:t>
            </a:r>
            <a:endParaRPr dirty="0"/>
          </a:p>
        </p:txBody>
      </p:sp>
      <p:sp>
        <p:nvSpPr>
          <p:cNvPr id="14" name="TextBox 9">
            <a:extLst>
              <a:ext uri="{FF2B5EF4-FFF2-40B4-BE49-F238E27FC236}">
                <a16:creationId xmlns:a16="http://schemas.microsoft.com/office/drawing/2014/main" id="{E14C724D-8150-584E-B310-03760B61CF59}"/>
              </a:ext>
            </a:extLst>
          </p:cNvPr>
          <p:cNvSpPr txBox="1">
            <a:spLocks noGrp="1"/>
          </p:cNvSpPr>
          <p:nvPr>
            <p:ph type="body" sz="quarter" idx="15" hasCustomPrompt="1"/>
          </p:nvPr>
        </p:nvSpPr>
        <p:spPr>
          <a:xfrm>
            <a:off x="1959338" y="2944368"/>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1</a:t>
            </a:r>
            <a:endParaRPr dirty="0"/>
          </a:p>
        </p:txBody>
      </p:sp>
      <p:sp>
        <p:nvSpPr>
          <p:cNvPr id="15" name="TextBox 9">
            <a:extLst>
              <a:ext uri="{FF2B5EF4-FFF2-40B4-BE49-F238E27FC236}">
                <a16:creationId xmlns:a16="http://schemas.microsoft.com/office/drawing/2014/main" id="{E14C724D-8150-584E-B310-03760B61CF59}"/>
              </a:ext>
            </a:extLst>
          </p:cNvPr>
          <p:cNvSpPr txBox="1">
            <a:spLocks noGrp="1"/>
          </p:cNvSpPr>
          <p:nvPr>
            <p:ph type="body" sz="quarter" idx="16" hasCustomPrompt="1"/>
          </p:nvPr>
        </p:nvSpPr>
        <p:spPr>
          <a:xfrm>
            <a:off x="1959338" y="3573061"/>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2</a:t>
            </a:r>
            <a:endParaRPr dirty="0"/>
          </a:p>
        </p:txBody>
      </p:sp>
      <p:sp>
        <p:nvSpPr>
          <p:cNvPr id="16" name="TextBox 9">
            <a:extLst>
              <a:ext uri="{FF2B5EF4-FFF2-40B4-BE49-F238E27FC236}">
                <a16:creationId xmlns:a16="http://schemas.microsoft.com/office/drawing/2014/main" id="{E14C724D-8150-584E-B310-03760B61CF59}"/>
              </a:ext>
            </a:extLst>
          </p:cNvPr>
          <p:cNvSpPr txBox="1">
            <a:spLocks noGrp="1"/>
          </p:cNvSpPr>
          <p:nvPr>
            <p:ph type="body" sz="quarter" idx="17" hasCustomPrompt="1"/>
          </p:nvPr>
        </p:nvSpPr>
        <p:spPr>
          <a:xfrm>
            <a:off x="1959338" y="4223394"/>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3</a:t>
            </a:r>
            <a:endParaRPr dirty="0"/>
          </a:p>
        </p:txBody>
      </p:sp>
      <p:sp>
        <p:nvSpPr>
          <p:cNvPr id="17" name="TextBox 9">
            <a:extLst>
              <a:ext uri="{FF2B5EF4-FFF2-40B4-BE49-F238E27FC236}">
                <a16:creationId xmlns:a16="http://schemas.microsoft.com/office/drawing/2014/main" id="{E14C724D-8150-584E-B310-03760B61CF59}"/>
              </a:ext>
            </a:extLst>
          </p:cNvPr>
          <p:cNvSpPr txBox="1">
            <a:spLocks noGrp="1"/>
          </p:cNvSpPr>
          <p:nvPr>
            <p:ph type="body" sz="quarter" idx="18" hasCustomPrompt="1"/>
          </p:nvPr>
        </p:nvSpPr>
        <p:spPr>
          <a:xfrm>
            <a:off x="1959338" y="4873947"/>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Conclusion</a:t>
            </a:r>
            <a:endParaRPr dirty="0"/>
          </a:p>
        </p:txBody>
      </p:sp>
      <p:sp>
        <p:nvSpPr>
          <p:cNvPr id="18" name="Text Placeholder 5"/>
          <p:cNvSpPr>
            <a:spLocks noGrp="1"/>
          </p:cNvSpPr>
          <p:nvPr>
            <p:ph type="body" sz="quarter" idx="19" hasCustomPrompt="1"/>
          </p:nvPr>
        </p:nvSpPr>
        <p:spPr>
          <a:xfrm>
            <a:off x="1068800" y="2246070"/>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1</a:t>
            </a:r>
            <a:endParaRPr lang="fr-BE" dirty="0"/>
          </a:p>
        </p:txBody>
      </p:sp>
      <p:sp>
        <p:nvSpPr>
          <p:cNvPr id="19" name="Text Placeholder 5"/>
          <p:cNvSpPr>
            <a:spLocks noGrp="1"/>
          </p:cNvSpPr>
          <p:nvPr>
            <p:ph type="body" sz="quarter" idx="20" hasCustomPrompt="1"/>
          </p:nvPr>
        </p:nvSpPr>
        <p:spPr>
          <a:xfrm>
            <a:off x="1068800" y="2879796"/>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2</a:t>
            </a:r>
            <a:endParaRPr lang="fr-BE" dirty="0"/>
          </a:p>
        </p:txBody>
      </p:sp>
      <p:sp>
        <p:nvSpPr>
          <p:cNvPr id="20" name="Text Placeholder 5"/>
          <p:cNvSpPr>
            <a:spLocks noGrp="1"/>
          </p:cNvSpPr>
          <p:nvPr>
            <p:ph type="body" sz="quarter" idx="21" hasCustomPrompt="1"/>
          </p:nvPr>
        </p:nvSpPr>
        <p:spPr>
          <a:xfrm>
            <a:off x="1068800" y="3513522"/>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3</a:t>
            </a:r>
            <a:endParaRPr lang="fr-BE" dirty="0"/>
          </a:p>
        </p:txBody>
      </p:sp>
      <p:sp>
        <p:nvSpPr>
          <p:cNvPr id="21" name="Text Placeholder 5"/>
          <p:cNvSpPr>
            <a:spLocks noGrp="1"/>
          </p:cNvSpPr>
          <p:nvPr>
            <p:ph type="body" sz="quarter" idx="22" hasCustomPrompt="1"/>
          </p:nvPr>
        </p:nvSpPr>
        <p:spPr>
          <a:xfrm>
            <a:off x="1068800" y="4158823"/>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4</a:t>
            </a:r>
            <a:endParaRPr lang="fr-BE" dirty="0"/>
          </a:p>
        </p:txBody>
      </p:sp>
      <p:sp>
        <p:nvSpPr>
          <p:cNvPr id="22" name="Text Placeholder 5"/>
          <p:cNvSpPr>
            <a:spLocks noGrp="1"/>
          </p:cNvSpPr>
          <p:nvPr>
            <p:ph type="body" sz="quarter" idx="23" hasCustomPrompt="1"/>
          </p:nvPr>
        </p:nvSpPr>
        <p:spPr>
          <a:xfrm>
            <a:off x="1068800" y="4809698"/>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5</a:t>
            </a:r>
            <a:endParaRPr lang="fr-BE" dirty="0"/>
          </a:p>
        </p:txBody>
      </p:sp>
      <p:pic>
        <p:nvPicPr>
          <p:cNvPr id="24"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4212160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rutured Text Slide">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23" name="TextBox 9">
            <a:extLst>
              <a:ext uri="{FF2B5EF4-FFF2-40B4-BE49-F238E27FC236}">
                <a16:creationId xmlns:a16="http://schemas.microsoft.com/office/drawing/2014/main" id="{E14C724D-8150-584E-B310-03760B61CF59}"/>
              </a:ext>
            </a:extLst>
          </p:cNvPr>
          <p:cNvSpPr txBox="1">
            <a:spLocks noGrp="1"/>
          </p:cNvSpPr>
          <p:nvPr>
            <p:ph type="body" sz="quarter" idx="16" hasCustomPrompt="1"/>
          </p:nvPr>
        </p:nvSpPr>
        <p:spPr>
          <a:xfrm>
            <a:off x="1959337" y="3434889"/>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A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4"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1959338" y="2234495"/>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dirty="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5" name="Text Placeholder 9">
            <a:extLst>
              <a:ext uri="{FF2B5EF4-FFF2-40B4-BE49-F238E27FC236}">
                <a16:creationId xmlns:a16="http://schemas.microsoft.com/office/drawing/2014/main" id="{E14C724D-8150-584E-B310-03760B61CF59}"/>
              </a:ext>
            </a:extLst>
          </p:cNvPr>
          <p:cNvSpPr txBox="1">
            <a:spLocks noGrp="1"/>
          </p:cNvSpPr>
          <p:nvPr>
            <p:ph type="body" sz="quarter" idx="28" hasCustomPrompt="1"/>
          </p:nvPr>
        </p:nvSpPr>
        <p:spPr>
          <a:xfrm>
            <a:off x="1959338" y="4635283"/>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A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6" name="Text Placeholder 5"/>
          <p:cNvSpPr>
            <a:spLocks noGrp="1"/>
          </p:cNvSpPr>
          <p:nvPr>
            <p:ph type="body" sz="quarter" idx="24" hasCustomPrompt="1"/>
          </p:nvPr>
        </p:nvSpPr>
        <p:spPr>
          <a:xfrm>
            <a:off x="1055131" y="2234495"/>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1</a:t>
            </a:r>
            <a:endParaRPr lang="fr-BE" dirty="0"/>
          </a:p>
        </p:txBody>
      </p:sp>
      <p:sp>
        <p:nvSpPr>
          <p:cNvPr id="27" name="Text Placeholder 5"/>
          <p:cNvSpPr>
            <a:spLocks noGrp="1"/>
          </p:cNvSpPr>
          <p:nvPr>
            <p:ph type="body" sz="quarter" idx="25" hasCustomPrompt="1"/>
          </p:nvPr>
        </p:nvSpPr>
        <p:spPr>
          <a:xfrm>
            <a:off x="1064972" y="3434889"/>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2</a:t>
            </a:r>
            <a:endParaRPr lang="fr-BE" dirty="0"/>
          </a:p>
        </p:txBody>
      </p:sp>
      <p:sp>
        <p:nvSpPr>
          <p:cNvPr id="28" name="Text Placeholder 5"/>
          <p:cNvSpPr>
            <a:spLocks noGrp="1"/>
          </p:cNvSpPr>
          <p:nvPr>
            <p:ph type="body" sz="quarter" idx="26" hasCustomPrompt="1"/>
          </p:nvPr>
        </p:nvSpPr>
        <p:spPr>
          <a:xfrm>
            <a:off x="1055130" y="4635283"/>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3</a:t>
            </a:r>
            <a:endParaRPr lang="fr-BE" dirty="0"/>
          </a:p>
        </p:txBody>
      </p:sp>
      <p:pic>
        <p:nvPicPr>
          <p:cNvPr id="13"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2230062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3"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281009" y="1779812"/>
            <a:ext cx="11237400" cy="4089476"/>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 Duis </a:t>
            </a:r>
            <a:r>
              <a:rPr lang="fr-BE" dirty="0" err="1"/>
              <a:t>aute</a:t>
            </a:r>
            <a:r>
              <a:rPr lang="fr-BE" dirty="0"/>
              <a:t> </a:t>
            </a:r>
            <a:r>
              <a:rPr lang="fr-BE" dirty="0" err="1"/>
              <a:t>irure</a:t>
            </a:r>
            <a:r>
              <a:rPr lang="fr-BE" dirty="0"/>
              <a:t> </a:t>
            </a:r>
            <a:r>
              <a:rPr lang="fr-BE" dirty="0" err="1"/>
              <a:t>dolor</a:t>
            </a:r>
            <a:r>
              <a:rPr lang="fr-BE" dirty="0"/>
              <a:t> in </a:t>
            </a:r>
            <a:r>
              <a:rPr lang="fr-BE" dirty="0" err="1"/>
              <a:t>reprehenderit</a:t>
            </a:r>
            <a:r>
              <a:rPr lang="fr-BE" dirty="0"/>
              <a:t> in </a:t>
            </a:r>
            <a:r>
              <a:rPr lang="fr-BE" dirty="0" err="1"/>
              <a:t>voluptate</a:t>
            </a:r>
            <a:r>
              <a:rPr lang="fr-BE" dirty="0"/>
              <a:t> </a:t>
            </a:r>
            <a:r>
              <a:rPr lang="fr-BE" dirty="0" err="1"/>
              <a:t>velit</a:t>
            </a:r>
            <a:r>
              <a:rPr lang="fr-BE" dirty="0"/>
              <a:t> esse </a:t>
            </a:r>
            <a:r>
              <a:rPr lang="fr-BE" dirty="0" err="1"/>
              <a:t>cillum</a:t>
            </a:r>
            <a:r>
              <a:rPr lang="fr-BE" dirty="0"/>
              <a:t> </a:t>
            </a:r>
            <a:r>
              <a:rPr lang="fr-BE" dirty="0" err="1"/>
              <a:t>dolore</a:t>
            </a:r>
            <a:r>
              <a:rPr lang="fr-BE" dirty="0"/>
              <a:t> eu </a:t>
            </a:r>
            <a:r>
              <a:rPr lang="fr-BE" dirty="0" err="1"/>
              <a:t>fugiat</a:t>
            </a:r>
            <a:r>
              <a:rPr lang="fr-BE" dirty="0"/>
              <a:t> </a:t>
            </a:r>
            <a:r>
              <a:rPr lang="fr-BE" dirty="0" err="1"/>
              <a:t>nulla</a:t>
            </a:r>
            <a:r>
              <a:rPr lang="fr-BE" dirty="0"/>
              <a:t> </a:t>
            </a:r>
            <a:r>
              <a:rPr lang="fr-BE" dirty="0" err="1"/>
              <a:t>pariatur</a:t>
            </a:r>
            <a:r>
              <a:rPr lang="fr-BE" dirty="0"/>
              <a:t>. </a:t>
            </a:r>
            <a:r>
              <a:rPr lang="fr-BE" dirty="0" err="1"/>
              <a:t>Excepteur</a:t>
            </a:r>
            <a:r>
              <a:rPr lang="fr-BE" dirty="0"/>
              <a:t> </a:t>
            </a:r>
            <a:r>
              <a:rPr lang="fr-BE" dirty="0" err="1"/>
              <a:t>sint</a:t>
            </a:r>
            <a:r>
              <a:rPr lang="fr-BE" dirty="0"/>
              <a:t> </a:t>
            </a:r>
            <a:r>
              <a:rPr lang="fr-BE" dirty="0" err="1"/>
              <a:t>occaecat</a:t>
            </a:r>
            <a:r>
              <a:rPr lang="fr-BE" dirty="0"/>
              <a:t> </a:t>
            </a:r>
            <a:r>
              <a:rPr lang="fr-BE" dirty="0" err="1"/>
              <a:t>cupidatat</a:t>
            </a:r>
            <a:r>
              <a:rPr lang="fr-BE" dirty="0"/>
              <a:t> non </a:t>
            </a:r>
            <a:r>
              <a:rPr lang="fr-BE" dirty="0" err="1"/>
              <a:t>proident</a:t>
            </a:r>
            <a:r>
              <a:rPr lang="fr-BE" dirty="0"/>
              <a:t>, </a:t>
            </a:r>
            <a:r>
              <a:rPr lang="fr-BE" dirty="0" err="1"/>
              <a:t>sunt</a:t>
            </a:r>
            <a:r>
              <a:rPr lang="fr-BE" dirty="0"/>
              <a:t> in culpa qui officia </a:t>
            </a:r>
            <a:r>
              <a:rPr lang="fr-BE" dirty="0" err="1"/>
              <a:t>deserunt</a:t>
            </a:r>
            <a:r>
              <a:rPr lang="fr-BE" dirty="0"/>
              <a:t> mollit </a:t>
            </a:r>
            <a:r>
              <a:rPr lang="fr-BE" dirty="0" err="1"/>
              <a:t>anim</a:t>
            </a:r>
            <a:r>
              <a:rPr lang="fr-BE" dirty="0"/>
              <a:t> id est </a:t>
            </a:r>
            <a:r>
              <a:rPr lang="fr-BE" dirty="0" err="1"/>
              <a:t>laborum</a:t>
            </a:r>
            <a:r>
              <a:rPr lang="fr-BE" dirty="0"/>
              <a:t>.</a:t>
            </a:r>
          </a:p>
        </p:txBody>
      </p:sp>
      <p:pic>
        <p:nvPicPr>
          <p:cNvPr id="6"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644648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pic>
        <p:nvPicPr>
          <p:cNvPr id="6" name="Picture 4" descr="Picture 4"/>
          <p:cNvPicPr>
            <a:picLocks noChangeAspect="1"/>
          </p:cNvPicPr>
          <p:nvPr userDrawn="1"/>
        </p:nvPicPr>
        <p:blipFill>
          <a:blip r:embed="rId2"/>
          <a:stretch>
            <a:fillRect/>
          </a:stretch>
        </p:blipFill>
        <p:spPr>
          <a:xfrm>
            <a:off x="761" y="427"/>
            <a:ext cx="12190478" cy="6857144"/>
          </a:xfrm>
          <a:prstGeom prst="rect">
            <a:avLst/>
          </a:prstGeom>
          <a:ln w="12700">
            <a:miter lim="400000"/>
          </a:ln>
        </p:spPr>
      </p:pic>
      <p:sp>
        <p:nvSpPr>
          <p:cNvPr id="8" name="Rectangle 7">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1A4652"/>
          </a:solidFill>
          <a:ln w="12700">
            <a:miter lim="400000"/>
          </a:ln>
        </p:spPr>
        <p:txBody>
          <a:bodyPr lIns="45719" rIns="45719" anchor="ctr"/>
          <a:lstStyle/>
          <a:p>
            <a:pPr algn="just">
              <a:defRPr>
                <a:solidFill>
                  <a:srgbClr val="FFFFFF"/>
                </a:solidFill>
              </a:defRPr>
            </a:pPr>
            <a:endParaRPr/>
          </a:p>
        </p:txBody>
      </p:sp>
      <p:sp>
        <p:nvSpPr>
          <p:cNvPr id="9"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9" y="745829"/>
            <a:ext cx="11293675" cy="707886"/>
          </a:xfrm>
          <a:prstGeom prst="rect">
            <a:avLst/>
          </a:prstGeom>
        </p:spPr>
        <p:txBody>
          <a:bodyPr wrap="square">
            <a:spAutoFit/>
          </a:bodyPr>
          <a:lstStyle>
            <a:lvl1pPr marL="0" indent="0">
              <a:lnSpc>
                <a:spcPct val="100000"/>
              </a:lnSpc>
              <a:spcBef>
                <a:spcPts val="0"/>
              </a:spcBef>
              <a:buSzTx/>
              <a:buFontTx/>
              <a:buNone/>
              <a:defRPr sz="4000" baseline="0">
                <a:solidFill>
                  <a:srgbClr val="1A4652"/>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281009" y="1779812"/>
            <a:ext cx="11237400" cy="4089476"/>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 Duis </a:t>
            </a:r>
            <a:r>
              <a:rPr lang="fr-BE" dirty="0" err="1"/>
              <a:t>aute</a:t>
            </a:r>
            <a:r>
              <a:rPr lang="fr-BE" dirty="0"/>
              <a:t> </a:t>
            </a:r>
            <a:r>
              <a:rPr lang="fr-BE" dirty="0" err="1"/>
              <a:t>irure</a:t>
            </a:r>
            <a:r>
              <a:rPr lang="fr-BE" dirty="0"/>
              <a:t> </a:t>
            </a:r>
            <a:r>
              <a:rPr lang="fr-BE" dirty="0" err="1"/>
              <a:t>dolor</a:t>
            </a:r>
            <a:r>
              <a:rPr lang="fr-BE" dirty="0"/>
              <a:t> in </a:t>
            </a:r>
            <a:r>
              <a:rPr lang="fr-BE" dirty="0" err="1"/>
              <a:t>reprehenderit</a:t>
            </a:r>
            <a:r>
              <a:rPr lang="fr-BE" dirty="0"/>
              <a:t> in </a:t>
            </a:r>
            <a:r>
              <a:rPr lang="fr-BE" dirty="0" err="1"/>
              <a:t>voluptate</a:t>
            </a:r>
            <a:r>
              <a:rPr lang="fr-BE" dirty="0"/>
              <a:t> </a:t>
            </a:r>
            <a:r>
              <a:rPr lang="fr-BE" dirty="0" err="1"/>
              <a:t>velit</a:t>
            </a:r>
            <a:r>
              <a:rPr lang="fr-BE" dirty="0"/>
              <a:t> esse </a:t>
            </a:r>
            <a:r>
              <a:rPr lang="fr-BE" dirty="0" err="1"/>
              <a:t>cillum</a:t>
            </a:r>
            <a:r>
              <a:rPr lang="fr-BE" dirty="0"/>
              <a:t> </a:t>
            </a:r>
            <a:r>
              <a:rPr lang="fr-BE" dirty="0" err="1"/>
              <a:t>dolore</a:t>
            </a:r>
            <a:r>
              <a:rPr lang="fr-BE" dirty="0"/>
              <a:t> eu </a:t>
            </a:r>
            <a:r>
              <a:rPr lang="fr-BE" dirty="0" err="1"/>
              <a:t>fugiat</a:t>
            </a:r>
            <a:r>
              <a:rPr lang="fr-BE" dirty="0"/>
              <a:t> </a:t>
            </a:r>
            <a:r>
              <a:rPr lang="fr-BE" dirty="0" err="1"/>
              <a:t>nulla</a:t>
            </a:r>
            <a:r>
              <a:rPr lang="fr-BE" dirty="0"/>
              <a:t> </a:t>
            </a:r>
            <a:r>
              <a:rPr lang="fr-BE" dirty="0" err="1"/>
              <a:t>pariatur</a:t>
            </a:r>
            <a:r>
              <a:rPr lang="fr-BE" dirty="0"/>
              <a:t>. </a:t>
            </a:r>
            <a:r>
              <a:rPr lang="fr-BE" dirty="0" err="1"/>
              <a:t>Excepteur</a:t>
            </a:r>
            <a:r>
              <a:rPr lang="fr-BE" dirty="0"/>
              <a:t> </a:t>
            </a:r>
            <a:r>
              <a:rPr lang="fr-BE" dirty="0" err="1"/>
              <a:t>sint</a:t>
            </a:r>
            <a:r>
              <a:rPr lang="fr-BE" dirty="0"/>
              <a:t> </a:t>
            </a:r>
            <a:r>
              <a:rPr lang="fr-BE" dirty="0" err="1"/>
              <a:t>occaecat</a:t>
            </a:r>
            <a:r>
              <a:rPr lang="fr-BE" dirty="0"/>
              <a:t> </a:t>
            </a:r>
            <a:r>
              <a:rPr lang="fr-BE" dirty="0" err="1"/>
              <a:t>cupidatat</a:t>
            </a:r>
            <a:r>
              <a:rPr lang="fr-BE" dirty="0"/>
              <a:t> non </a:t>
            </a:r>
            <a:r>
              <a:rPr lang="fr-BE" dirty="0" err="1"/>
              <a:t>proident</a:t>
            </a:r>
            <a:r>
              <a:rPr lang="fr-BE" dirty="0"/>
              <a:t>, </a:t>
            </a:r>
            <a:r>
              <a:rPr lang="fr-BE" dirty="0" err="1"/>
              <a:t>sunt</a:t>
            </a:r>
            <a:r>
              <a:rPr lang="fr-BE" dirty="0"/>
              <a:t> in culpa qui officia </a:t>
            </a:r>
            <a:r>
              <a:rPr lang="fr-BE" dirty="0" err="1"/>
              <a:t>deserunt</a:t>
            </a:r>
            <a:r>
              <a:rPr lang="fr-BE" dirty="0"/>
              <a:t> mollit </a:t>
            </a:r>
            <a:r>
              <a:rPr lang="fr-BE" dirty="0" err="1"/>
              <a:t>anim</a:t>
            </a:r>
            <a:r>
              <a:rPr lang="fr-BE" dirty="0"/>
              <a:t> id est </a:t>
            </a:r>
            <a:r>
              <a:rPr lang="fr-BE" dirty="0" err="1"/>
              <a:t>laborum</a:t>
            </a:r>
            <a:r>
              <a:rPr lang="fr-BE" dirty="0"/>
              <a:t>.</a:t>
            </a:r>
          </a:p>
        </p:txBody>
      </p:sp>
      <p:sp>
        <p:nvSpPr>
          <p:cNvPr id="16"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pic>
        <p:nvPicPr>
          <p:cNvPr id="10" name="Picture 7" descr="Picture 7"/>
          <p:cNvPicPr>
            <a:picLocks noChangeAspect="1"/>
          </p:cNvPicPr>
          <p:nvPr userDrawn="1"/>
        </p:nvPicPr>
        <p:blipFill>
          <a:blip r:embed="rId3"/>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1331326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Slide 1">
    <p:spTree>
      <p:nvGrpSpPr>
        <p:cNvPr id="1" name=""/>
        <p:cNvGrpSpPr/>
        <p:nvPr/>
      </p:nvGrpSpPr>
      <p:grpSpPr>
        <a:xfrm>
          <a:off x="0" y="0"/>
          <a:ext cx="0" cy="0"/>
          <a:chOff x="0" y="0"/>
          <a:chExt cx="0" cy="0"/>
        </a:xfrm>
      </p:grpSpPr>
      <p:sp>
        <p:nvSpPr>
          <p:cNvPr id="4" name="Rectangle 2"/>
          <p:cNvSpPr/>
          <p:nvPr userDrawn="1"/>
        </p:nvSpPr>
        <p:spPr>
          <a:xfrm>
            <a:off x="0" y="0"/>
            <a:ext cx="4343400" cy="6858000"/>
          </a:xfrm>
          <a:prstGeom prst="rect">
            <a:avLst/>
          </a:prstGeom>
          <a:solidFill>
            <a:srgbClr val="D9D9D9"/>
          </a:solidFill>
          <a:ln w="12700">
            <a:miter lim="400000"/>
          </a:ln>
        </p:spPr>
        <p:txBody>
          <a:bodyPr lIns="45719" rIns="45719" anchor="ctr"/>
          <a:lstStyle/>
          <a:p>
            <a:pPr algn="ctr">
              <a:defRPr>
                <a:solidFill>
                  <a:srgbClr val="D9D9D9"/>
                </a:solidFill>
              </a:defRPr>
            </a:pPr>
            <a:endParaRPr/>
          </a:p>
        </p:txBody>
      </p:sp>
      <p:sp>
        <p:nvSpPr>
          <p:cNvPr id="5" name="Rectangle 8"/>
          <p:cNvSpPr/>
          <p:nvPr userDrawn="1"/>
        </p:nvSpPr>
        <p:spPr>
          <a:xfrm>
            <a:off x="4343400" y="2170444"/>
            <a:ext cx="146100"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8" name="TextBox 9"/>
          <p:cNvSpPr txBox="1">
            <a:spLocks noGrp="1"/>
          </p:cNvSpPr>
          <p:nvPr>
            <p:ph type="body" sz="quarter" idx="13" hasCustomPrompt="1"/>
          </p:nvPr>
        </p:nvSpPr>
        <p:spPr>
          <a:xfrm>
            <a:off x="4624409" y="2027180"/>
            <a:ext cx="557403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9"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4624409" y="2875333"/>
            <a:ext cx="5574033" cy="2338694"/>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dirty="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a:t>
            </a:r>
          </a:p>
        </p:txBody>
      </p:sp>
      <p:sp>
        <p:nvSpPr>
          <p:cNvPr id="10" name="Picture Placeholder 2"/>
          <p:cNvSpPr>
            <a:spLocks noGrp="1"/>
          </p:cNvSpPr>
          <p:nvPr>
            <p:ph type="pic" sz="quarter" idx="28"/>
          </p:nvPr>
        </p:nvSpPr>
        <p:spPr>
          <a:xfrm>
            <a:off x="0" y="0"/>
            <a:ext cx="4337050" cy="6858000"/>
          </a:xfrm>
          <a:prstGeom prst="rect">
            <a:avLst/>
          </a:prstGeom>
        </p:spPr>
        <p:txBody>
          <a:bodyPr/>
          <a:lstStyle>
            <a:lvl1pPr marL="0" indent="0" algn="ctr">
              <a:buFontTx/>
              <a:buNone/>
              <a:defRPr sz="2000" i="1">
                <a:noFill/>
                <a:latin typeface="Palanquin" panose="020B0004020203020204" pitchFamily="34" charset="0"/>
                <a:cs typeface="Palanquin" panose="020B0004020203020204" pitchFamily="34" charset="0"/>
              </a:defRPr>
            </a:lvl1pPr>
          </a:lstStyle>
          <a:p>
            <a:endParaRPr lang="fr-BE" dirty="0"/>
          </a:p>
        </p:txBody>
      </p:sp>
      <p:pic>
        <p:nvPicPr>
          <p:cNvPr id="11"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1573056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Slide 2">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610600" y="6356350"/>
            <a:ext cx="2743200" cy="365125"/>
          </a:xfrm>
          <a:prstGeom prst="rect">
            <a:avLst/>
          </a:prstGeom>
        </p:spPr>
        <p:txBody>
          <a:bodyPr/>
          <a:lstStyle/>
          <a:p>
            <a:fld id="{31868436-61E3-4D76-BA88-7E0BF7E3DF6A}" type="slidenum">
              <a:rPr lang="fr-BE" smtClean="0"/>
              <a:t>‹#›</a:t>
            </a:fld>
            <a:endParaRPr lang="fr-BE"/>
          </a:p>
        </p:txBody>
      </p:sp>
      <p:sp>
        <p:nvSpPr>
          <p:cNvPr id="4" name="Rectangle 2"/>
          <p:cNvSpPr/>
          <p:nvPr userDrawn="1"/>
        </p:nvSpPr>
        <p:spPr>
          <a:xfrm>
            <a:off x="7848600" y="0"/>
            <a:ext cx="4343400" cy="6858000"/>
          </a:xfrm>
          <a:prstGeom prst="rect">
            <a:avLst/>
          </a:prstGeom>
          <a:solidFill>
            <a:srgbClr val="1A4652"/>
          </a:solidFill>
          <a:ln w="12700">
            <a:miter lim="400000"/>
          </a:ln>
        </p:spPr>
        <p:txBody>
          <a:bodyPr lIns="45719" rIns="45719" anchor="ctr"/>
          <a:lstStyle/>
          <a:p>
            <a:pPr algn="ctr">
              <a:defRPr>
                <a:solidFill>
                  <a:srgbClr val="FFFFFF"/>
                </a:solidFill>
              </a:defRPr>
            </a:pPr>
            <a:endParaRPr/>
          </a:p>
        </p:txBody>
      </p:sp>
      <p:sp>
        <p:nvSpPr>
          <p:cNvPr id="5" name="Rectangle 4"/>
          <p:cNvSpPr/>
          <p:nvPr userDrawn="1"/>
        </p:nvSpPr>
        <p:spPr>
          <a:xfrm>
            <a:off x="0" y="0"/>
            <a:ext cx="7848600"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7"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8388790" y="677042"/>
            <a:ext cx="3263021" cy="5004509"/>
          </a:xfrm>
          <a:prstGeom prst="rect">
            <a:avLst/>
          </a:prstGeom>
        </p:spPr>
        <p:txBody>
          <a:bodyPr wrap="square">
            <a:noAutofit/>
          </a:bodyPr>
          <a:lstStyle>
            <a:lvl1pPr marL="0" indent="0">
              <a:lnSpc>
                <a:spcPct val="100000"/>
              </a:lnSpc>
              <a:spcBef>
                <a:spcPts val="0"/>
              </a:spcBef>
              <a:buSzTx/>
              <a:buFontTx/>
              <a:buNone/>
              <a:defRPr kumimoji="0" sz="1800" b="0" i="0" u="none" strike="noStrike" cap="none" spc="0" normalizeH="0" baseline="0" dirty="0">
                <a:ln>
                  <a:noFill/>
                </a:ln>
                <a:solidFill>
                  <a:schemeClr val="bg1"/>
                </a:solidFill>
                <a:effectLst/>
                <a:uFillTx/>
                <a:latin typeface="Palanquin Regular"/>
                <a:ea typeface="Arial"/>
                <a:cs typeface="Arial"/>
                <a:sym typeface="Arial"/>
              </a:defRPr>
            </a:lvl1pPr>
          </a:lstStyle>
          <a:p>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a:t>
            </a:r>
          </a:p>
        </p:txBody>
      </p:sp>
      <p:sp>
        <p:nvSpPr>
          <p:cNvPr id="9"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
        <p:nvSpPr>
          <p:cNvPr id="10" name="Picture Placeholder 9"/>
          <p:cNvSpPr>
            <a:spLocks noGrp="1"/>
          </p:cNvSpPr>
          <p:nvPr>
            <p:ph type="pic" sz="quarter" idx="28"/>
          </p:nvPr>
        </p:nvSpPr>
        <p:spPr>
          <a:xfrm>
            <a:off x="0" y="0"/>
            <a:ext cx="7848600" cy="6858000"/>
          </a:xfrm>
        </p:spPr>
        <p:txBody>
          <a:bodyPr/>
          <a:lstStyle>
            <a:lvl1pPr>
              <a:defRPr>
                <a:noFill/>
              </a:defRPr>
            </a:lvl1pPr>
          </a:lstStyle>
          <a:p>
            <a:endParaRPr lang="fr-BE" dirty="0"/>
          </a:p>
        </p:txBody>
      </p:sp>
      <p:pic>
        <p:nvPicPr>
          <p:cNvPr id="12" name="Picture 1" descr="Picture 1"/>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648048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ext Placeholder 2"/>
          <p:cNvSpPr>
            <a:spLocks noGrp="1"/>
          </p:cNvSpPr>
          <p:nvPr>
            <p:ph type="body" idx="1"/>
          </p:nvPr>
        </p:nvSpPr>
        <p:spPr>
          <a:xfrm>
            <a:off x="838200" y="1825625"/>
            <a:ext cx="10515600" cy="427908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BE" dirty="0"/>
          </a:p>
          <a:p>
            <a:pPr lvl="4"/>
            <a:endParaRPr lang="en-US" dirty="0"/>
          </a:p>
          <a:p>
            <a:pPr lvl="4"/>
            <a:endParaRPr lang="fr-BE" dirty="0"/>
          </a:p>
        </p:txBody>
      </p:sp>
      <p:sp>
        <p:nvSpPr>
          <p:cNvPr id="11"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Tree>
    <p:extLst>
      <p:ext uri="{BB962C8B-B14F-4D97-AF65-F5344CB8AC3E}">
        <p14:creationId xmlns:p14="http://schemas.microsoft.com/office/powerpoint/2010/main" val="2447900341"/>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35" r:id="rId3"/>
    <p:sldLayoutId id="2147483729" r:id="rId4"/>
    <p:sldLayoutId id="2147483730" r:id="rId5"/>
    <p:sldLayoutId id="2147483731" r:id="rId6"/>
    <p:sldLayoutId id="2147483736" r:id="rId7"/>
    <p:sldLayoutId id="2147483737" r:id="rId8"/>
    <p:sldLayoutId id="2147483738" r:id="rId9"/>
    <p:sldLayoutId id="2147483734"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kern="1200" baseline="0">
          <a:solidFill>
            <a:srgbClr val="184652"/>
          </a:solidFill>
          <a:latin typeface="+mn-lt"/>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erk.belgie.be/sites/default/files/content/documents/Welzijn%20op%20het%20werk/Regelgeving/Codex%20boek%20III%20titel%203%20Brandpreventie%20op%20de%20arbeidsplaatsen.pdf"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hyperlink" Target="https://werk.belgie.be/sites/default/files/content/documents/Welzijn%20op%20het%20werk/Regelgeving/Wet_Welzijn.pdf"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shpapps.mil.intra/sites/EDR/Publications/DGMR-SPS-DSINFR-IXXX-004_F_E001_R001.PDF?web=1" TargetMode="External"/><Relationship Id="rId2" Type="http://schemas.openxmlformats.org/officeDocument/2006/relationships/hyperlink" Target="https://shpapps.mil.intra/sites/EDR/Publications/DGMR-SPS-DSINFR-IXXX-004_N_E001_R001.PDF?web=1" TargetMode="External"/><Relationship Id="rId1" Type="http://schemas.openxmlformats.org/officeDocument/2006/relationships/slideLayout" Target="../slideLayouts/slideLayout7.xml"/><Relationship Id="rId5" Type="http://schemas.openxmlformats.org/officeDocument/2006/relationships/hyperlink" Target="https://shpapps.mil.intra/sites/EDR/Publications/DGHWB-SPS-EMERGPL-001_F_E002_R000.docx?web=1" TargetMode="External"/><Relationship Id="rId4" Type="http://schemas.openxmlformats.org/officeDocument/2006/relationships/hyperlink" Target="https://shpapps.mil.intra/sites/EDR/_layouts/15/WopiFrame.aspx?sourcedoc=/sites/EDR/Publications/DGHWB-SPS-EMERGPL-001_N_E002_R000.docx&amp;action=default"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shpapps.mil.intra/sites/EDR/Publications/DGMR-SPS-DSINFR-IXXX-004_F_E001_R001.PDF?web=1" TargetMode="External"/><Relationship Id="rId2" Type="http://schemas.openxmlformats.org/officeDocument/2006/relationships/hyperlink" Target="https://shpapps.mil.intra/sites/EDR/Publications/ACWB-SPS-WRKPR-001_N_E002_R001.docx?web=1" TargetMode="External"/><Relationship Id="rId1" Type="http://schemas.openxmlformats.org/officeDocument/2006/relationships/slideLayout" Target="../slideLayouts/slideLayout7.xml"/><Relationship Id="rId5" Type="http://schemas.openxmlformats.org/officeDocument/2006/relationships/hyperlink" Target="https://shpapps.mil.intra/sites/EDR/Publications/DGHWB-SPS-EMERGPL-001_F_E002_R000.docx?web=1" TargetMode="External"/><Relationship Id="rId4" Type="http://schemas.openxmlformats.org/officeDocument/2006/relationships/hyperlink" Target="https://shpapps.mil.intra/sites/EDR/_layouts/15/WopiFrame.aspx?sourcedoc=/sites/EDR/Publications/DGHWB-SPS-EMERGPL-001_N_E002_R000.docx&amp;action=default"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shpapps.mil.intra/sites/EDR/Publications/DGMR-SPS-DSINFR-IXXX-004_F_E001_R001.PDF?web=1" TargetMode="External"/><Relationship Id="rId2" Type="http://schemas.openxmlformats.org/officeDocument/2006/relationships/hyperlink" Target="https://shpapps.mil.intra/sites/EDR/Publications/ACWB-SPS-WRKPR-001_N_E002_R001.docx?web=1" TargetMode="External"/><Relationship Id="rId1" Type="http://schemas.openxmlformats.org/officeDocument/2006/relationships/slideLayout" Target="../slideLayouts/slideLayout7.xml"/><Relationship Id="rId5" Type="http://schemas.openxmlformats.org/officeDocument/2006/relationships/hyperlink" Target="https://shpapps.mil.intra/sites/EDR/Publications/DGHWB-SPS-EMERGPL-001_F_E002_R000.docx?web=1" TargetMode="External"/><Relationship Id="rId4" Type="http://schemas.openxmlformats.org/officeDocument/2006/relationships/hyperlink" Target="https://shpapps.mil.intra/sites/EDR/_layouts/15/WopiFrame.aspx?sourcedoc=/sites/EDR/Publications/DGHWB-SPS-EMERGPL-001_N_E002_R000.docx&amp;action=default"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shpapps.mil.intra/sites/EDR/Publications/DGMR-SPS-DSINFR-IXXX-004_F_E001_R001.PDF?web=1" TargetMode="External"/><Relationship Id="rId2" Type="http://schemas.openxmlformats.org/officeDocument/2006/relationships/hyperlink" Target="https://shpapps.mil.intra/sites/EDR/Publications/ACWB-SPS-WRKPR-001_N_E002_R001.docx?web=1"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s://shpapps.mil.intra/sites/EDR/Publications/DGMR-SPS-DSINFR-IXXX-004_F_E001_R001.PDF?web=1" TargetMode="External"/><Relationship Id="rId2" Type="http://schemas.openxmlformats.org/officeDocument/2006/relationships/hyperlink" Target="https://shpapps.mil.intra/sites/EDR/Publications/ACWB-SPS-WRKPR-001_N_E002_R001.docx?web=1"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shpapps.mil.intra/sites/EDR/Publications/DGMR-SPS-DSINFR-IXXX-004_F_E001_R001.PDF?web=1" TargetMode="External"/><Relationship Id="rId2" Type="http://schemas.openxmlformats.org/officeDocument/2006/relationships/hyperlink" Target="https://shpapps.mil.intra/sites/EDR/Publications/ACWB-SPS-WRKPR-001_N_E002_R001.docx?web=1"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s://crisiscentrum.be/nl/wat-doen-overheden/voorbereiding/noodplannen" TargetMode="External"/><Relationship Id="rId2" Type="http://schemas.openxmlformats.org/officeDocument/2006/relationships/hyperlink" Target="https://crisiscentrum.be/de/risiken-belgien/technologische-risiken/seveso" TargetMode="Externa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werk.belgie.be/sites/default/files/content/documents/Welzijn%20op%20het%20werk/Regelgeving/Codex%20boek%20I%20titel%202%20Algemene%20beginselen%20betreffende%20het%20welzijnsbeleid.pdf"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hyperlink" Target="https://werk.belgie.be/sites/default/files/content/documents/Welzijn%20op%20het%20werk/Regelgeving/Codex%20boek%20I%20titel%202%20Algemene%20beginselen%20betreffende%20het%20welzijnsbeleid.pdf"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a:xfrm>
            <a:off x="352162" y="5092589"/>
            <a:ext cx="11672876" cy="923330"/>
          </a:xfrm>
        </p:spPr>
        <p:txBody>
          <a:bodyPr/>
          <a:lstStyle/>
          <a:p>
            <a:r>
              <a:rPr lang="fr-BE" sz="5400" dirty="0"/>
              <a:t>BOC 17/09/2025 (2</a:t>
            </a:r>
            <a:r>
              <a:rPr lang="fr-BE" sz="5400" baseline="30000" dirty="0"/>
              <a:t>de</a:t>
            </a:r>
            <a:r>
              <a:rPr lang="fr-BE" sz="5400" dirty="0"/>
              <a:t> Trim 2025) - 02</a:t>
            </a:r>
          </a:p>
        </p:txBody>
      </p:sp>
      <p:sp>
        <p:nvSpPr>
          <p:cNvPr id="3" name="Text Placeholder 2"/>
          <p:cNvSpPr>
            <a:spLocks noGrp="1"/>
          </p:cNvSpPr>
          <p:nvPr>
            <p:ph type="body" sz="quarter" idx="16"/>
          </p:nvPr>
        </p:nvSpPr>
        <p:spPr/>
        <p:txBody>
          <a:bodyPr>
            <a:normAutofit lnSpcReduction="10000"/>
          </a:bodyPr>
          <a:lstStyle/>
          <a:p>
            <a:r>
              <a:rPr lang="fr-BE" dirty="0"/>
              <a:t>17 Sep 2025</a:t>
            </a:r>
          </a:p>
        </p:txBody>
      </p:sp>
      <p:sp>
        <p:nvSpPr>
          <p:cNvPr id="4" name="Text Placeholder 3"/>
          <p:cNvSpPr>
            <a:spLocks noGrp="1"/>
          </p:cNvSpPr>
          <p:nvPr>
            <p:ph type="body" sz="quarter" idx="17"/>
          </p:nvPr>
        </p:nvSpPr>
        <p:spPr/>
        <p:txBody>
          <a:bodyPr/>
          <a:lstStyle/>
          <a:p>
            <a:r>
              <a:rPr lang="fr-BE" dirty="0"/>
              <a:t>SLLPT 08</a:t>
            </a:r>
          </a:p>
        </p:txBody>
      </p:sp>
      <p:sp>
        <p:nvSpPr>
          <p:cNvPr id="5" name="Text Placeholder 4"/>
          <p:cNvSpPr>
            <a:spLocks noGrp="1"/>
          </p:cNvSpPr>
          <p:nvPr>
            <p:ph type="body" sz="quarter" idx="18"/>
          </p:nvPr>
        </p:nvSpPr>
        <p:spPr/>
        <p:txBody>
          <a:bodyPr/>
          <a:lstStyle/>
          <a:p>
            <a:r>
              <a:rPr lang="fr-BE" dirty="0"/>
              <a:t>Adjt Choubane</a:t>
            </a:r>
          </a:p>
        </p:txBody>
      </p:sp>
    </p:spTree>
    <p:extLst>
      <p:ext uri="{BB962C8B-B14F-4D97-AF65-F5344CB8AC3E}">
        <p14:creationId xmlns:p14="http://schemas.microsoft.com/office/powerpoint/2010/main" val="831469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8B5855D-0480-AE04-058F-452CCB98D730}"/>
              </a:ext>
            </a:extLst>
          </p:cNvPr>
          <p:cNvSpPr>
            <a:spLocks noGrp="1"/>
          </p:cNvSpPr>
          <p:nvPr>
            <p:ph type="body" sz="quarter" idx="13"/>
          </p:nvPr>
        </p:nvSpPr>
        <p:spPr/>
        <p:txBody>
          <a:bodyPr/>
          <a:lstStyle/>
          <a:p>
            <a:r>
              <a:rPr lang="nl-BE" dirty="0"/>
              <a:t>Regelgeving.</a:t>
            </a:r>
          </a:p>
        </p:txBody>
      </p:sp>
      <p:sp>
        <p:nvSpPr>
          <p:cNvPr id="3" name="Text Placeholder 2">
            <a:extLst>
              <a:ext uri="{FF2B5EF4-FFF2-40B4-BE49-F238E27FC236}">
                <a16:creationId xmlns:a16="http://schemas.microsoft.com/office/drawing/2014/main" id="{54D5C8F9-06B8-2EEB-6CC9-930DBE9AEB30}"/>
              </a:ext>
            </a:extLst>
          </p:cNvPr>
          <p:cNvSpPr>
            <a:spLocks noGrp="1"/>
          </p:cNvSpPr>
          <p:nvPr>
            <p:ph type="body" sz="quarter" idx="27"/>
          </p:nvPr>
        </p:nvSpPr>
        <p:spPr>
          <a:xfrm>
            <a:off x="337284" y="1615489"/>
            <a:ext cx="11237400" cy="4089476"/>
          </a:xfrm>
        </p:spPr>
        <p:txBody>
          <a:bodyPr/>
          <a:lstStyle/>
          <a:p>
            <a:pPr marL="285750" indent="-285750">
              <a:buFont typeface="Wingdings" panose="05000000000000000000" pitchFamily="2" charset="2"/>
              <a:buChar char="q"/>
            </a:pPr>
            <a:r>
              <a:rPr lang="nl-BE" sz="2000" dirty="0"/>
              <a:t>Codex over het welzijn op </a:t>
            </a:r>
            <a:r>
              <a:rPr lang="nl-BE" sz="2000" dirty="0" err="1"/>
              <a:t>op</a:t>
            </a:r>
            <a:r>
              <a:rPr lang="nl-BE" sz="2000" dirty="0"/>
              <a:t> het werk, </a:t>
            </a:r>
            <a:r>
              <a:rPr lang="nl-BE" sz="2000" dirty="0">
                <a:hlinkClick r:id="rId2"/>
              </a:rPr>
              <a:t>boek III – Arbeidsplaatsen, Titel 3 – Brandpreventie op de arbeidsplaatsen.</a:t>
            </a:r>
            <a:endParaRPr lang="nl-BE" sz="2000" dirty="0"/>
          </a:p>
          <a:p>
            <a:r>
              <a:rPr lang="nl-BE" sz="800" dirty="0"/>
              <a:t> </a:t>
            </a:r>
          </a:p>
          <a:p>
            <a:pPr marL="625475" indent="-285750">
              <a:buFont typeface="Wingdings" panose="05000000000000000000" pitchFamily="2" charset="2"/>
              <a:buChar char="§"/>
            </a:pPr>
            <a:r>
              <a:rPr lang="nl-BE" sz="2000" dirty="0"/>
              <a:t>Art. III.3-3.- </a:t>
            </a:r>
            <a:r>
              <a:rPr lang="nl-BE" sz="2000" b="1" dirty="0">
                <a:solidFill>
                  <a:srgbClr val="0070C0"/>
                </a:solidFill>
              </a:rPr>
              <a:t>De werkgever voert een risicoanalyse uit betreffende het brandrisico</a:t>
            </a:r>
            <a:r>
              <a:rPr lang="nl-BE" sz="2000" dirty="0"/>
              <a:t>. </a:t>
            </a:r>
          </a:p>
          <a:p>
            <a:pPr marL="625475">
              <a:spcBef>
                <a:spcPts val="1200"/>
              </a:spcBef>
            </a:pPr>
            <a:r>
              <a:rPr lang="nl-BE" sz="2000" dirty="0"/>
              <a:t>Bij de uitvoering van deze risicoanalyse </a:t>
            </a:r>
            <a:r>
              <a:rPr lang="nl-BE" sz="2000" b="1" dirty="0">
                <a:solidFill>
                  <a:srgbClr val="0070C0"/>
                </a:solidFill>
              </a:rPr>
              <a:t>houdt de werkgever inzonderheid rekening met de volgende risicofactoren:</a:t>
            </a:r>
            <a:r>
              <a:rPr lang="nl-BE" sz="2000" b="1" u="sng" dirty="0">
                <a:solidFill>
                  <a:srgbClr val="0070C0"/>
                </a:solidFill>
              </a:rPr>
              <a:t> </a:t>
            </a:r>
          </a:p>
          <a:p>
            <a:pPr marL="898525" indent="-273050" algn="just">
              <a:spcBef>
                <a:spcPts val="1200"/>
              </a:spcBef>
            </a:pPr>
            <a:r>
              <a:rPr lang="nl-BE" sz="2000" dirty="0"/>
              <a:t>1°</a:t>
            </a:r>
            <a:r>
              <a:rPr lang="nl-BE" sz="900" dirty="0"/>
              <a:t> </a:t>
            </a:r>
            <a:r>
              <a:rPr lang="nl-BE" sz="2000" dirty="0"/>
              <a:t>de waarschijnlijkheid van de gelijktijdige aanwezigheid van een brandstof, een oxidatiemiddel en een ontstekingsbron, noodzakelijk voor het ontstaan van een brand; </a:t>
            </a:r>
          </a:p>
          <a:p>
            <a:pPr marL="625475">
              <a:spcBef>
                <a:spcPts val="1200"/>
              </a:spcBef>
            </a:pPr>
            <a:r>
              <a:rPr lang="nl-BE" sz="2000" dirty="0"/>
              <a:t>2° de arbeidsmiddelen, de gebruikte stoffen, de processen en hun eventuele interacties; </a:t>
            </a:r>
          </a:p>
          <a:p>
            <a:pPr marL="625475">
              <a:spcBef>
                <a:spcPts val="1200"/>
              </a:spcBef>
            </a:pPr>
            <a:r>
              <a:rPr lang="nl-BE" sz="2000" dirty="0"/>
              <a:t>3° de aard van de activiteiten; </a:t>
            </a:r>
          </a:p>
          <a:p>
            <a:pPr marL="625475">
              <a:spcBef>
                <a:spcPts val="1200"/>
              </a:spcBef>
            </a:pPr>
            <a:r>
              <a:rPr lang="nl-BE" sz="2000" dirty="0"/>
              <a:t>4° de grootte van de onderneming of inrichting; </a:t>
            </a:r>
          </a:p>
          <a:p>
            <a:pPr marL="898525" indent="-273050" algn="just">
              <a:spcBef>
                <a:spcPts val="1200"/>
              </a:spcBef>
            </a:pPr>
            <a:r>
              <a:rPr lang="nl-BE" sz="2000" dirty="0"/>
              <a:t>5° het maximum aantal werknemers en andere personen die aanwezig kunnen zijn in de onderneming of inrichting; </a:t>
            </a:r>
          </a:p>
        </p:txBody>
      </p:sp>
    </p:spTree>
    <p:extLst>
      <p:ext uri="{BB962C8B-B14F-4D97-AF65-F5344CB8AC3E}">
        <p14:creationId xmlns:p14="http://schemas.microsoft.com/office/powerpoint/2010/main" val="531606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16273F7-9022-987E-4DCD-3666D3423B89}"/>
              </a:ext>
            </a:extLst>
          </p:cNvPr>
          <p:cNvSpPr>
            <a:spLocks noGrp="1"/>
          </p:cNvSpPr>
          <p:nvPr>
            <p:ph type="body" sz="quarter" idx="13"/>
          </p:nvPr>
        </p:nvSpPr>
        <p:spPr/>
        <p:txBody>
          <a:bodyPr/>
          <a:lstStyle/>
          <a:p>
            <a:r>
              <a:rPr lang="nl-BE" dirty="0"/>
              <a:t>Regelgeving.</a:t>
            </a:r>
          </a:p>
        </p:txBody>
      </p:sp>
      <p:sp>
        <p:nvSpPr>
          <p:cNvPr id="3" name="Text Placeholder 2">
            <a:extLst>
              <a:ext uri="{FF2B5EF4-FFF2-40B4-BE49-F238E27FC236}">
                <a16:creationId xmlns:a16="http://schemas.microsoft.com/office/drawing/2014/main" id="{97922FEE-19FB-87CA-51E6-3CF401A4CF39}"/>
              </a:ext>
            </a:extLst>
          </p:cNvPr>
          <p:cNvSpPr>
            <a:spLocks noGrp="1"/>
          </p:cNvSpPr>
          <p:nvPr>
            <p:ph type="body" sz="quarter" idx="27"/>
          </p:nvPr>
        </p:nvSpPr>
        <p:spPr/>
        <p:txBody>
          <a:bodyPr/>
          <a:lstStyle/>
          <a:p>
            <a:pPr marL="898525" indent="-273050" algn="just">
              <a:spcBef>
                <a:spcPts val="1200"/>
              </a:spcBef>
            </a:pPr>
            <a:r>
              <a:rPr lang="nl-BE" sz="2000" dirty="0"/>
              <a:t>6° de specifieke risico’s eigen aan bepaalde groepen van personen aanwezig in de onderneming of inrichting; </a:t>
            </a:r>
          </a:p>
          <a:p>
            <a:pPr marL="625475">
              <a:spcBef>
                <a:spcPts val="1200"/>
              </a:spcBef>
            </a:pPr>
            <a:r>
              <a:rPr lang="nl-BE" sz="2000" dirty="0"/>
              <a:t>7° de ligging en de bestemming van de lokalen; </a:t>
            </a:r>
          </a:p>
          <a:p>
            <a:pPr marL="898525" indent="-273050" algn="just">
              <a:spcBef>
                <a:spcPts val="1200"/>
              </a:spcBef>
            </a:pPr>
            <a:r>
              <a:rPr lang="nl-BE" sz="2000" dirty="0"/>
              <a:t>8° de aanwezigheid van meerdere ondernemingen of instellingen op eenzelfde arbeidsplaats of op een aanpalende arbeidsplaats, zoals bedoeld in hoofdstuk III van de wet; </a:t>
            </a:r>
          </a:p>
          <a:p>
            <a:pPr marL="898525" indent="-273050" algn="just">
              <a:spcBef>
                <a:spcPts val="1200"/>
              </a:spcBef>
            </a:pPr>
            <a:r>
              <a:rPr lang="nl-BE" sz="2000" dirty="0"/>
              <a:t>9° de werkzaamheden uitgevoerd door externe ondernemingen zoals bedoeld in hoofdstuk IV, afdeling I van de wet. De werkgever bepaalt de waarschijnlijke scenario's en de omvang van de voorspelbare gevolgen die eruit kunnen voortvloeien. </a:t>
            </a:r>
            <a:r>
              <a:rPr lang="nl-BE" sz="2000" b="1" dirty="0">
                <a:solidFill>
                  <a:srgbClr val="0070C0"/>
                </a:solidFill>
              </a:rPr>
              <a:t>De risicoanalyse wordt regelmatig bijgewerkt en dit, in elk geval, telkens wanneer zich wijzigingen voordoen die een invloed hebben op de brandrisico’s</a:t>
            </a:r>
          </a:p>
          <a:p>
            <a:endParaRPr lang="nl-BE" dirty="0"/>
          </a:p>
        </p:txBody>
      </p:sp>
    </p:spTree>
    <p:extLst>
      <p:ext uri="{BB962C8B-B14F-4D97-AF65-F5344CB8AC3E}">
        <p14:creationId xmlns:p14="http://schemas.microsoft.com/office/powerpoint/2010/main" val="20625280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DFF8A2-AB6D-FF39-634E-1AC76D09A657}"/>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8028ABDA-9938-77FA-50F7-AFCBAC4EA05A}"/>
              </a:ext>
            </a:extLst>
          </p:cNvPr>
          <p:cNvSpPr>
            <a:spLocks noGrp="1"/>
          </p:cNvSpPr>
          <p:nvPr>
            <p:ph type="body" sz="quarter" idx="13"/>
          </p:nvPr>
        </p:nvSpPr>
        <p:spPr/>
        <p:txBody>
          <a:bodyPr/>
          <a:lstStyle/>
          <a:p>
            <a:r>
              <a:rPr lang="nl-BE" dirty="0"/>
              <a:t>Regelgeving.</a:t>
            </a:r>
          </a:p>
        </p:txBody>
      </p:sp>
      <p:sp>
        <p:nvSpPr>
          <p:cNvPr id="3" name="Text Placeholder 2">
            <a:extLst>
              <a:ext uri="{FF2B5EF4-FFF2-40B4-BE49-F238E27FC236}">
                <a16:creationId xmlns:a16="http://schemas.microsoft.com/office/drawing/2014/main" id="{3B7CBF28-7ED5-1B5D-B2FF-346FE3C218D4}"/>
              </a:ext>
            </a:extLst>
          </p:cNvPr>
          <p:cNvSpPr>
            <a:spLocks noGrp="1"/>
          </p:cNvSpPr>
          <p:nvPr>
            <p:ph type="body" sz="quarter" idx="27"/>
          </p:nvPr>
        </p:nvSpPr>
        <p:spPr>
          <a:xfrm>
            <a:off x="337284" y="1615489"/>
            <a:ext cx="11237400" cy="4089476"/>
          </a:xfrm>
        </p:spPr>
        <p:txBody>
          <a:bodyPr/>
          <a:lstStyle/>
          <a:p>
            <a:pPr marL="285750" indent="-285750">
              <a:buFont typeface="Wingdings" panose="05000000000000000000" pitchFamily="2" charset="2"/>
              <a:buChar char="q"/>
            </a:pPr>
            <a:r>
              <a:rPr lang="nl-BE" sz="2000" dirty="0">
                <a:hlinkClick r:id="rId2"/>
              </a:rPr>
              <a:t>Wet van 4 Aug 1996</a:t>
            </a:r>
            <a:r>
              <a:rPr lang="nl-BE" sz="2000" dirty="0"/>
              <a:t> betreffende het welzijn van de werknemers bij de uitvoering van hun werk.</a:t>
            </a:r>
          </a:p>
          <a:p>
            <a:r>
              <a:rPr lang="nl-BE" sz="800" dirty="0"/>
              <a:t> </a:t>
            </a:r>
          </a:p>
          <a:p>
            <a:pPr marL="625475" indent="-285750">
              <a:spcBef>
                <a:spcPts val="1200"/>
              </a:spcBef>
              <a:buFont typeface="Wingdings" panose="05000000000000000000" pitchFamily="2" charset="2"/>
              <a:buChar char="§"/>
            </a:pPr>
            <a:r>
              <a:rPr lang="nl-BE" sz="2000" dirty="0"/>
              <a:t>Art. 5.-1. De werkgever treft de nodige maatregelen ter bevordering van het welzijn van de werknemers bij de uitvoering van hun werk. Daartoe past hij de volgende algemene preventiebeginselen toe: </a:t>
            </a:r>
          </a:p>
          <a:p>
            <a:pPr marL="898525" indent="-273050">
              <a:spcBef>
                <a:spcPts val="1200"/>
              </a:spcBef>
              <a:buFont typeface="+mj-lt"/>
              <a:buAutoNum type="alphaLcParenR"/>
            </a:pPr>
            <a:r>
              <a:rPr lang="nl-BE" sz="2000" b="1" dirty="0">
                <a:solidFill>
                  <a:srgbClr val="0070C0"/>
                </a:solidFill>
              </a:rPr>
              <a:t>risico's voorkomen; </a:t>
            </a:r>
          </a:p>
          <a:p>
            <a:pPr marL="898525" indent="-273050">
              <a:spcBef>
                <a:spcPts val="1200"/>
              </a:spcBef>
              <a:buFont typeface="+mj-lt"/>
              <a:buAutoNum type="alphaLcParenR"/>
            </a:pPr>
            <a:r>
              <a:rPr lang="nl-BE" sz="2000" b="1" dirty="0">
                <a:solidFill>
                  <a:srgbClr val="0070C0"/>
                </a:solidFill>
              </a:rPr>
              <a:t>de evaluatie van risico's die niet kunnen worden voorkomen;</a:t>
            </a:r>
          </a:p>
          <a:p>
            <a:pPr marL="898525" indent="-273050">
              <a:spcBef>
                <a:spcPts val="1200"/>
              </a:spcBef>
              <a:buFont typeface="+mj-lt"/>
              <a:buAutoNum type="alphaLcParenR"/>
            </a:pPr>
            <a:r>
              <a:rPr lang="nl-BE" sz="2000" dirty="0"/>
              <a:t>de bestrijding van de risico's bij de bron;</a:t>
            </a:r>
          </a:p>
          <a:p>
            <a:pPr marL="898525" indent="-273050">
              <a:spcBef>
                <a:spcPts val="1200"/>
              </a:spcBef>
              <a:buFont typeface="+mj-lt"/>
              <a:buAutoNum type="alphaLcParenR"/>
            </a:pPr>
            <a:r>
              <a:rPr lang="nl-BE" sz="2000" dirty="0"/>
              <a:t>de vervanging van wat gevaarlijk is door dat wat niet gevaarlijk of minder gevaarlijk is;</a:t>
            </a:r>
          </a:p>
          <a:p>
            <a:pPr marL="898525" indent="-273050">
              <a:spcBef>
                <a:spcPts val="1200"/>
              </a:spcBef>
              <a:buFont typeface="+mj-lt"/>
              <a:buAutoNum type="alphaLcParenR"/>
            </a:pPr>
            <a:r>
              <a:rPr lang="nl-BE" sz="2000" dirty="0"/>
              <a:t>voorrang aan maatregelen inzake collectieve bescherming boven maatregelen inzake individuele bescherming;</a:t>
            </a:r>
          </a:p>
          <a:p>
            <a:pPr marL="898525" indent="-273050">
              <a:spcBef>
                <a:spcPts val="1200"/>
              </a:spcBef>
              <a:buFont typeface="+mj-lt"/>
              <a:buAutoNum type="alphaLcParenR"/>
            </a:pPr>
            <a:r>
              <a:rPr lang="nl-BE" sz="2000" dirty="0"/>
              <a:t>………………………………………</a:t>
            </a:r>
          </a:p>
        </p:txBody>
      </p:sp>
    </p:spTree>
    <p:extLst>
      <p:ext uri="{BB962C8B-B14F-4D97-AF65-F5344CB8AC3E}">
        <p14:creationId xmlns:p14="http://schemas.microsoft.com/office/powerpoint/2010/main" val="6878986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A7137B-2262-7338-FD55-4D92A946C66F}"/>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967DC3C8-DD4E-C780-B298-B888795A39BE}"/>
              </a:ext>
            </a:extLst>
          </p:cNvPr>
          <p:cNvSpPr>
            <a:spLocks noGrp="1"/>
          </p:cNvSpPr>
          <p:nvPr>
            <p:ph type="body" sz="quarter" idx="13"/>
          </p:nvPr>
        </p:nvSpPr>
        <p:spPr/>
        <p:txBody>
          <a:bodyPr/>
          <a:lstStyle/>
          <a:p>
            <a:r>
              <a:rPr lang="nl-BE" dirty="0"/>
              <a:t>Richtlijnen Defensie.</a:t>
            </a:r>
          </a:p>
        </p:txBody>
      </p:sp>
      <p:sp>
        <p:nvSpPr>
          <p:cNvPr id="3" name="Text Placeholder 2">
            <a:extLst>
              <a:ext uri="{FF2B5EF4-FFF2-40B4-BE49-F238E27FC236}">
                <a16:creationId xmlns:a16="http://schemas.microsoft.com/office/drawing/2014/main" id="{9744BDC6-003A-A4D3-4B72-F3DB2D56C10F}"/>
              </a:ext>
            </a:extLst>
          </p:cNvPr>
          <p:cNvSpPr>
            <a:spLocks noGrp="1"/>
          </p:cNvSpPr>
          <p:nvPr>
            <p:ph type="body" sz="quarter" idx="27"/>
          </p:nvPr>
        </p:nvSpPr>
        <p:spPr>
          <a:xfrm>
            <a:off x="337284" y="1615489"/>
            <a:ext cx="11237400" cy="4089476"/>
          </a:xfrm>
        </p:spPr>
        <p:txBody>
          <a:bodyPr/>
          <a:lstStyle/>
          <a:p>
            <a:pPr marL="357188" indent="-342900" algn="just">
              <a:spcBef>
                <a:spcPts val="1200"/>
              </a:spcBef>
              <a:buFont typeface="Wingdings" panose="05000000000000000000" pitchFamily="2" charset="2"/>
              <a:buChar char="q"/>
            </a:pPr>
            <a:r>
              <a:rPr lang="nl-BE" sz="2000" dirty="0"/>
              <a:t>DGMR-SPS-DSINFR-IXXX-004, Brandveiligheid in militaire infrastructuur (</a:t>
            </a:r>
            <a:r>
              <a:rPr lang="nl-BE" sz="2000" dirty="0">
                <a:hlinkClick r:id="rId2"/>
              </a:rPr>
              <a:t>NL</a:t>
            </a:r>
            <a:r>
              <a:rPr lang="nl-BE" sz="2000" dirty="0"/>
              <a:t> – </a:t>
            </a:r>
            <a:r>
              <a:rPr lang="nl-BE" sz="2000" dirty="0">
                <a:hlinkClick r:id="rId3"/>
              </a:rPr>
              <a:t>FR</a:t>
            </a:r>
            <a:r>
              <a:rPr lang="nl-BE" sz="2000" dirty="0"/>
              <a:t>)</a:t>
            </a:r>
          </a:p>
          <a:p>
            <a:pPr marL="808038" indent="-342900" algn="just">
              <a:spcBef>
                <a:spcPts val="1200"/>
              </a:spcBef>
              <a:buFont typeface="Wingdings" panose="05000000000000000000" pitchFamily="2" charset="2"/>
              <a:buChar char="§"/>
            </a:pPr>
            <a:r>
              <a:rPr lang="nl-BE" sz="2000" dirty="0"/>
              <a:t>Te allen tijde en in elke situatie heeft de </a:t>
            </a:r>
            <a:r>
              <a:rPr lang="nl-BE" sz="2000" dirty="0" err="1"/>
              <a:t>brandgerelateerde</a:t>
            </a:r>
            <a:r>
              <a:rPr lang="nl-BE" sz="2000" dirty="0"/>
              <a:t> regelgeving, in het bijzonder op het vlak van LIFE SAFETY3, voor de door Pers bezette gebouwen (bezetting op regelmatige basis), </a:t>
            </a:r>
            <a:r>
              <a:rPr lang="nl-BE" sz="2000" b="1" dirty="0">
                <a:solidFill>
                  <a:srgbClr val="142DAC"/>
                </a:solidFill>
              </a:rPr>
              <a:t>absolute voorrang op de eisen opgelegd in het domein van de SECURITY</a:t>
            </a:r>
            <a:r>
              <a:rPr lang="nl-BE" sz="2000" dirty="0"/>
              <a:t> (Mil en andere). Hiervoor zullen geen compromis of uitzonderingen worden toegestaan (zie § 5. ‘Afwijkingen’ indien nodig). Het bovenvermeld principe dient voor niet of sporadisch bezette gebouwen (</a:t>
            </a:r>
            <a:r>
              <a:rPr lang="nl-BE" sz="2000" dirty="0" err="1"/>
              <a:t>Vb</a:t>
            </a:r>
            <a:r>
              <a:rPr lang="nl-BE" sz="2000" dirty="0"/>
              <a:t>: wapen- en </a:t>
            </a:r>
            <a:r>
              <a:rPr lang="nl-BE" sz="2000" dirty="0" err="1"/>
              <a:t>munitieMag</a:t>
            </a:r>
            <a:r>
              <a:rPr lang="nl-BE" sz="2000" dirty="0"/>
              <a:t>, munitiebunker, enz.) geval per geval te worden geëvalueerd op basis van een risicoanalyse.</a:t>
            </a:r>
          </a:p>
          <a:p>
            <a:pPr marL="808038" indent="-342900" algn="just">
              <a:spcBef>
                <a:spcPts val="1200"/>
              </a:spcBef>
              <a:buFont typeface="Wingdings" panose="05000000000000000000" pitchFamily="2" charset="2"/>
              <a:buChar char="§"/>
            </a:pPr>
            <a:r>
              <a:rPr lang="nl-BE" sz="2000" dirty="0"/>
              <a:t>De </a:t>
            </a:r>
            <a:r>
              <a:rPr lang="nl-BE" sz="2000" dirty="0" err="1"/>
              <a:t>KwComd</a:t>
            </a:r>
            <a:endParaRPr lang="nl-BE" sz="2000" dirty="0"/>
          </a:p>
          <a:p>
            <a:pPr marL="1163638" indent="-342900" algn="just">
              <a:spcBef>
                <a:spcPts val="1200"/>
              </a:spcBef>
              <a:buFont typeface="Arial" panose="020B0604020202020204" pitchFamily="34" charset="0"/>
              <a:buChar char="•"/>
            </a:pPr>
            <a:r>
              <a:rPr lang="nl-BE" sz="2000" dirty="0"/>
              <a:t>draagt de verantwoordelijkheid van ‘goede huisvader’, waaronder de brandveiligheid</a:t>
            </a:r>
          </a:p>
          <a:p>
            <a:pPr marL="1163638" indent="-342900" algn="just">
              <a:spcBef>
                <a:spcPts val="1200"/>
              </a:spcBef>
              <a:buFont typeface="Arial" panose="020B0604020202020204" pitchFamily="34" charset="0"/>
              <a:buChar char="•"/>
            </a:pPr>
            <a:r>
              <a:rPr lang="nl-BE" sz="2000" dirty="0"/>
              <a:t>Is verantwoordelijk voor het opstellen van het intern noodplan, het interventiedossier en het brandpreventiedossier</a:t>
            </a:r>
          </a:p>
          <a:p>
            <a:pPr marL="1163638" indent="-342900" algn="just">
              <a:spcBef>
                <a:spcPts val="1200"/>
              </a:spcBef>
              <a:buFont typeface="Arial" panose="020B0604020202020204" pitchFamily="34" charset="0"/>
              <a:buChar char="•"/>
            </a:pPr>
            <a:r>
              <a:rPr lang="nl-BE" sz="2000" dirty="0"/>
              <a:t>Waakt erover dat alles in het werk wordt gesteld om de brandveiligheid maximaal te garanderen</a:t>
            </a:r>
          </a:p>
          <a:p>
            <a:pPr marL="1163638" indent="-342900" algn="just">
              <a:spcBef>
                <a:spcPts val="1200"/>
              </a:spcBef>
              <a:buFont typeface="Arial" panose="020B0604020202020204" pitchFamily="34" charset="0"/>
              <a:buChar char="•"/>
            </a:pPr>
            <a:endParaRPr lang="nl-BE" sz="2000" dirty="0"/>
          </a:p>
          <a:p>
            <a:pPr marL="1163638" indent="-342900" algn="just">
              <a:spcBef>
                <a:spcPts val="1200"/>
              </a:spcBef>
              <a:buFont typeface="Arial" panose="020B0604020202020204" pitchFamily="34" charset="0"/>
              <a:buChar char="•"/>
            </a:pPr>
            <a:endParaRPr lang="nl-BE" sz="2000" dirty="0"/>
          </a:p>
          <a:p>
            <a:pPr marL="808038" indent="-342900" algn="just">
              <a:spcBef>
                <a:spcPts val="1200"/>
              </a:spcBef>
              <a:buFont typeface="Wingdings" panose="05000000000000000000" pitchFamily="2" charset="2"/>
              <a:buChar char="§"/>
            </a:pPr>
            <a:endParaRPr lang="nl-BE" sz="2000" dirty="0"/>
          </a:p>
          <a:p>
            <a:pPr marL="808038" indent="-342900" algn="just">
              <a:spcBef>
                <a:spcPts val="1200"/>
              </a:spcBef>
              <a:buFont typeface="Wingdings" panose="05000000000000000000" pitchFamily="2" charset="2"/>
              <a:buChar char="§"/>
            </a:pPr>
            <a:endParaRPr lang="nl-BE" sz="2000" dirty="0"/>
          </a:p>
          <a:p>
            <a:pPr marL="357188" indent="-342900" algn="just">
              <a:spcBef>
                <a:spcPts val="1200"/>
              </a:spcBef>
              <a:buFont typeface="Wingdings" panose="05000000000000000000" pitchFamily="2" charset="2"/>
              <a:buChar char="q"/>
            </a:pPr>
            <a:endParaRPr lang="nl-BE" sz="2000" dirty="0"/>
          </a:p>
          <a:p>
            <a:pPr marL="14288" algn="just">
              <a:spcBef>
                <a:spcPts val="1200"/>
              </a:spcBef>
            </a:pPr>
            <a:endParaRPr lang="nl-BE" sz="2000" dirty="0"/>
          </a:p>
          <a:p>
            <a:pPr marL="357188" indent="-342900" algn="just">
              <a:spcBef>
                <a:spcPts val="1200"/>
              </a:spcBef>
              <a:buFont typeface="Wingdings" panose="05000000000000000000" pitchFamily="2" charset="2"/>
              <a:buChar char="q"/>
            </a:pPr>
            <a:r>
              <a:rPr lang="nl-BE" sz="2000" dirty="0"/>
              <a:t>DGHWB-SPS-EMERGPL-001, Het intern noodplan. (</a:t>
            </a:r>
            <a:r>
              <a:rPr lang="nl-BE" sz="2000" dirty="0">
                <a:hlinkClick r:id="rId4"/>
              </a:rPr>
              <a:t>NL</a:t>
            </a:r>
            <a:r>
              <a:rPr lang="nl-BE" sz="2000" dirty="0"/>
              <a:t> – </a:t>
            </a:r>
            <a:r>
              <a:rPr lang="nl-BE" sz="2000" dirty="0">
                <a:hlinkClick r:id="rId5"/>
              </a:rPr>
              <a:t>FR</a:t>
            </a:r>
            <a:r>
              <a:rPr lang="nl-BE" sz="2000" dirty="0"/>
              <a:t>)</a:t>
            </a:r>
          </a:p>
        </p:txBody>
      </p:sp>
    </p:spTree>
    <p:extLst>
      <p:ext uri="{BB962C8B-B14F-4D97-AF65-F5344CB8AC3E}">
        <p14:creationId xmlns:p14="http://schemas.microsoft.com/office/powerpoint/2010/main" val="38024443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7798B4-B218-2B9D-A620-FBD2FEDD6CDB}"/>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DB087BBC-0543-896E-E755-ED2E0A639BAA}"/>
              </a:ext>
            </a:extLst>
          </p:cNvPr>
          <p:cNvSpPr>
            <a:spLocks noGrp="1"/>
          </p:cNvSpPr>
          <p:nvPr>
            <p:ph type="body" sz="quarter" idx="13"/>
          </p:nvPr>
        </p:nvSpPr>
        <p:spPr/>
        <p:txBody>
          <a:bodyPr/>
          <a:lstStyle/>
          <a:p>
            <a:r>
              <a:rPr lang="nl-BE" dirty="0"/>
              <a:t>Richtlijnen Defensie.</a:t>
            </a:r>
          </a:p>
        </p:txBody>
      </p:sp>
      <p:sp>
        <p:nvSpPr>
          <p:cNvPr id="3" name="Text Placeholder 2">
            <a:extLst>
              <a:ext uri="{FF2B5EF4-FFF2-40B4-BE49-F238E27FC236}">
                <a16:creationId xmlns:a16="http://schemas.microsoft.com/office/drawing/2014/main" id="{98D8F1DD-6F68-38D9-1FC0-E75F69C5A2C1}"/>
              </a:ext>
            </a:extLst>
          </p:cNvPr>
          <p:cNvSpPr>
            <a:spLocks noGrp="1"/>
          </p:cNvSpPr>
          <p:nvPr>
            <p:ph type="body" sz="quarter" idx="27"/>
          </p:nvPr>
        </p:nvSpPr>
        <p:spPr>
          <a:xfrm>
            <a:off x="337284" y="1615489"/>
            <a:ext cx="11237400" cy="4089476"/>
          </a:xfrm>
        </p:spPr>
        <p:txBody>
          <a:bodyPr/>
          <a:lstStyle/>
          <a:p>
            <a:pPr marL="357188" indent="-342900" algn="just">
              <a:spcBef>
                <a:spcPts val="1200"/>
              </a:spcBef>
              <a:buFont typeface="Wingdings" panose="05000000000000000000" pitchFamily="2" charset="2"/>
              <a:buChar char="q"/>
            </a:pPr>
            <a:r>
              <a:rPr lang="nl-BE" sz="2000" dirty="0"/>
              <a:t>ACWB-SPS-WRKPR-001, </a:t>
            </a:r>
            <a:r>
              <a:rPr lang="nl-BE" sz="2000" dirty="0" err="1"/>
              <a:t>Domestieke</a:t>
            </a:r>
            <a:r>
              <a:rPr lang="nl-BE" sz="2000" dirty="0"/>
              <a:t> brandbestrijding (</a:t>
            </a:r>
            <a:r>
              <a:rPr lang="nl-BE" sz="2000" dirty="0">
                <a:hlinkClick r:id="rId2"/>
              </a:rPr>
              <a:t>NL</a:t>
            </a:r>
            <a:r>
              <a:rPr lang="nl-BE" sz="2000" dirty="0"/>
              <a:t> – </a:t>
            </a:r>
            <a:r>
              <a:rPr lang="nl-BE" sz="2000" dirty="0">
                <a:hlinkClick r:id="rId3"/>
              </a:rPr>
              <a:t>FR</a:t>
            </a:r>
            <a:r>
              <a:rPr lang="nl-BE" sz="2000" dirty="0"/>
              <a:t>)</a:t>
            </a:r>
          </a:p>
          <a:p>
            <a:pPr marL="712788" indent="-342900">
              <a:buFont typeface="Wingdings" panose="05000000000000000000" pitchFamily="2" charset="2"/>
              <a:buChar char="§"/>
            </a:pPr>
            <a:endParaRPr lang="nl-BE" sz="2000" dirty="0"/>
          </a:p>
          <a:p>
            <a:pPr marL="712788" indent="-342900">
              <a:buFont typeface="Wingdings" panose="05000000000000000000" pitchFamily="2" charset="2"/>
              <a:buChar char="§"/>
            </a:pPr>
            <a:r>
              <a:rPr lang="nl-BE" sz="2000" dirty="0"/>
              <a:t>De werkgever neemt op basis van de brandrisicoanalyse en de meest waarschijnlijke scenario’s de nodige maatregelen om: …………………………….</a:t>
            </a:r>
          </a:p>
          <a:p>
            <a:pPr marL="808038" indent="-342900" algn="just">
              <a:spcBef>
                <a:spcPts val="1200"/>
              </a:spcBef>
              <a:buFont typeface="Wingdings" panose="05000000000000000000" pitchFamily="2" charset="2"/>
              <a:buChar char="§"/>
            </a:pPr>
            <a:r>
              <a:rPr lang="nl-BE" sz="2000" dirty="0"/>
              <a:t>De </a:t>
            </a:r>
            <a:r>
              <a:rPr lang="nl-BE" sz="2000" dirty="0" err="1"/>
              <a:t>KorpsComd</a:t>
            </a:r>
            <a:endParaRPr lang="nl-BE" sz="2000" dirty="0"/>
          </a:p>
          <a:p>
            <a:pPr marL="1163638" indent="-342900" algn="just">
              <a:spcBef>
                <a:spcPts val="1200"/>
              </a:spcBef>
              <a:buFont typeface="Arial" panose="020B0604020202020204" pitchFamily="34" charset="0"/>
              <a:buChar char="•"/>
            </a:pPr>
            <a:r>
              <a:rPr lang="nl-BE" sz="2000" dirty="0"/>
              <a:t>duidt een brandpreventiecoördinator aan </a:t>
            </a:r>
          </a:p>
          <a:p>
            <a:pPr marL="1163638" indent="-342900" algn="just">
              <a:spcBef>
                <a:spcPts val="1200"/>
              </a:spcBef>
              <a:buFont typeface="Arial" panose="020B0604020202020204" pitchFamily="34" charset="0"/>
              <a:buChar char="•"/>
            </a:pPr>
            <a:r>
              <a:rPr lang="nl-BE" sz="2000" dirty="0"/>
              <a:t>neemt de vereiste maatregelen om branden te voorkomen</a:t>
            </a:r>
          </a:p>
          <a:p>
            <a:pPr marL="1163638" indent="-342900" algn="just">
              <a:spcBef>
                <a:spcPts val="1200"/>
              </a:spcBef>
              <a:buFont typeface="Arial" panose="020B0604020202020204" pitchFamily="34" charset="0"/>
              <a:buChar char="•"/>
            </a:pPr>
            <a:r>
              <a:rPr lang="nl-BE" sz="2000" dirty="0"/>
              <a:t>laat de brandrisicoanalyse uitvoeren en drukt de daaruit voortvloeiende behoeftes uit;</a:t>
            </a:r>
          </a:p>
          <a:p>
            <a:pPr marL="1163638" indent="-342900" algn="just">
              <a:spcBef>
                <a:spcPts val="1200"/>
              </a:spcBef>
              <a:buFont typeface="Arial" panose="020B0604020202020204" pitchFamily="34" charset="0"/>
              <a:buChar char="•"/>
            </a:pPr>
            <a:r>
              <a:rPr lang="nl-BE" sz="2000" dirty="0"/>
              <a:t> neemt het initiatief om een </a:t>
            </a:r>
            <a:r>
              <a:rPr lang="nl-BE" sz="2000" dirty="0" err="1"/>
              <a:t>waarschuwings</a:t>
            </a:r>
            <a:r>
              <a:rPr lang="nl-BE" sz="2000" dirty="0"/>
              <a:t> – en alarmsysteem in plaats te stellen</a:t>
            </a:r>
          </a:p>
          <a:p>
            <a:pPr marL="1163638" indent="-342900" algn="just">
              <a:spcBef>
                <a:spcPts val="1200"/>
              </a:spcBef>
              <a:buFont typeface="Arial" panose="020B0604020202020204" pitchFamily="34" charset="0"/>
              <a:buChar char="•"/>
            </a:pPr>
            <a:r>
              <a:rPr lang="nl-BE" sz="2000" dirty="0"/>
              <a:t>hij laat een brandpreventiedossier opstellen en de daarmee verbonden interventieplannen overeenkomstig bijlage B en C;</a:t>
            </a:r>
          </a:p>
          <a:p>
            <a:pPr marL="1163638" indent="-342900" algn="just">
              <a:spcBef>
                <a:spcPts val="1200"/>
              </a:spcBef>
              <a:buFont typeface="Arial" panose="020B0604020202020204" pitchFamily="34" charset="0"/>
              <a:buChar char="•"/>
            </a:pPr>
            <a:endParaRPr lang="nl-BE" sz="2000" dirty="0"/>
          </a:p>
          <a:p>
            <a:pPr marL="1163638" indent="-342900" algn="just">
              <a:spcBef>
                <a:spcPts val="1200"/>
              </a:spcBef>
              <a:buFont typeface="Arial" panose="020B0604020202020204" pitchFamily="34" charset="0"/>
              <a:buChar char="•"/>
            </a:pPr>
            <a:endParaRPr lang="nl-BE" sz="2000" dirty="0"/>
          </a:p>
          <a:p>
            <a:pPr marL="808038" indent="-342900" algn="just">
              <a:spcBef>
                <a:spcPts val="1200"/>
              </a:spcBef>
              <a:buFont typeface="Wingdings" panose="05000000000000000000" pitchFamily="2" charset="2"/>
              <a:buChar char="§"/>
            </a:pPr>
            <a:endParaRPr lang="nl-BE" sz="2000" dirty="0"/>
          </a:p>
          <a:p>
            <a:pPr marL="808038" indent="-342900" algn="just">
              <a:spcBef>
                <a:spcPts val="1200"/>
              </a:spcBef>
              <a:buFont typeface="Wingdings" panose="05000000000000000000" pitchFamily="2" charset="2"/>
              <a:buChar char="§"/>
            </a:pPr>
            <a:endParaRPr lang="nl-BE" sz="2000" dirty="0"/>
          </a:p>
          <a:p>
            <a:pPr marL="357188" indent="-342900" algn="just">
              <a:spcBef>
                <a:spcPts val="1200"/>
              </a:spcBef>
              <a:buFont typeface="Wingdings" panose="05000000000000000000" pitchFamily="2" charset="2"/>
              <a:buChar char="q"/>
            </a:pPr>
            <a:endParaRPr lang="nl-BE" sz="2000" dirty="0"/>
          </a:p>
          <a:p>
            <a:pPr marL="14288" algn="just">
              <a:spcBef>
                <a:spcPts val="1200"/>
              </a:spcBef>
            </a:pPr>
            <a:endParaRPr lang="nl-BE" sz="2000" dirty="0"/>
          </a:p>
          <a:p>
            <a:pPr marL="357188" indent="-342900" algn="just">
              <a:spcBef>
                <a:spcPts val="1200"/>
              </a:spcBef>
              <a:buFont typeface="Wingdings" panose="05000000000000000000" pitchFamily="2" charset="2"/>
              <a:buChar char="q"/>
            </a:pPr>
            <a:r>
              <a:rPr lang="nl-BE" sz="2000" dirty="0"/>
              <a:t>DGHWB-SPS-EMERGPL-001, Het intern noodplan. (</a:t>
            </a:r>
            <a:r>
              <a:rPr lang="nl-BE" sz="2000" dirty="0">
                <a:hlinkClick r:id="rId4"/>
              </a:rPr>
              <a:t>NL</a:t>
            </a:r>
            <a:r>
              <a:rPr lang="nl-BE" sz="2000" dirty="0"/>
              <a:t> – </a:t>
            </a:r>
            <a:r>
              <a:rPr lang="nl-BE" sz="2000" dirty="0">
                <a:hlinkClick r:id="rId5"/>
              </a:rPr>
              <a:t>FR</a:t>
            </a:r>
            <a:r>
              <a:rPr lang="nl-BE" sz="2000" dirty="0"/>
              <a:t>)</a:t>
            </a:r>
          </a:p>
        </p:txBody>
      </p:sp>
    </p:spTree>
    <p:extLst>
      <p:ext uri="{BB962C8B-B14F-4D97-AF65-F5344CB8AC3E}">
        <p14:creationId xmlns:p14="http://schemas.microsoft.com/office/powerpoint/2010/main" val="1303167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44A4AA-841E-6276-2CCF-758AC2E6AB9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B07D8BCE-5EF8-B1D9-AFDF-3E40F14771BA}"/>
              </a:ext>
            </a:extLst>
          </p:cNvPr>
          <p:cNvSpPr>
            <a:spLocks noGrp="1"/>
          </p:cNvSpPr>
          <p:nvPr>
            <p:ph type="body" sz="quarter" idx="13"/>
          </p:nvPr>
        </p:nvSpPr>
        <p:spPr/>
        <p:txBody>
          <a:bodyPr/>
          <a:lstStyle/>
          <a:p>
            <a:r>
              <a:rPr lang="nl-BE" dirty="0"/>
              <a:t>Richtlijnen Defensie.</a:t>
            </a:r>
          </a:p>
        </p:txBody>
      </p:sp>
      <p:sp>
        <p:nvSpPr>
          <p:cNvPr id="3" name="Text Placeholder 2">
            <a:extLst>
              <a:ext uri="{FF2B5EF4-FFF2-40B4-BE49-F238E27FC236}">
                <a16:creationId xmlns:a16="http://schemas.microsoft.com/office/drawing/2014/main" id="{BC9F4CA0-3B4D-F423-639D-97BEEFE16C45}"/>
              </a:ext>
            </a:extLst>
          </p:cNvPr>
          <p:cNvSpPr>
            <a:spLocks noGrp="1"/>
          </p:cNvSpPr>
          <p:nvPr>
            <p:ph type="body" sz="quarter" idx="27"/>
          </p:nvPr>
        </p:nvSpPr>
        <p:spPr>
          <a:xfrm>
            <a:off x="337284" y="1615489"/>
            <a:ext cx="11237400" cy="4089476"/>
          </a:xfrm>
        </p:spPr>
        <p:txBody>
          <a:bodyPr/>
          <a:lstStyle/>
          <a:p>
            <a:pPr marL="357188" indent="-342900" algn="just">
              <a:spcBef>
                <a:spcPts val="1200"/>
              </a:spcBef>
              <a:buFont typeface="Wingdings" panose="05000000000000000000" pitchFamily="2" charset="2"/>
              <a:buChar char="q"/>
            </a:pPr>
            <a:r>
              <a:rPr lang="nl-BE" sz="2000" dirty="0"/>
              <a:t>ACWB-SPS-WRKPR-001, </a:t>
            </a:r>
            <a:r>
              <a:rPr lang="nl-BE" sz="2000" dirty="0" err="1"/>
              <a:t>Domestieke</a:t>
            </a:r>
            <a:r>
              <a:rPr lang="nl-BE" sz="2000" dirty="0"/>
              <a:t> brandbestrijding (</a:t>
            </a:r>
            <a:r>
              <a:rPr lang="nl-BE" sz="2000" dirty="0">
                <a:hlinkClick r:id="rId2"/>
              </a:rPr>
              <a:t>NL</a:t>
            </a:r>
            <a:r>
              <a:rPr lang="nl-BE" sz="2000" dirty="0"/>
              <a:t> – </a:t>
            </a:r>
            <a:r>
              <a:rPr lang="nl-BE" sz="2000" dirty="0">
                <a:hlinkClick r:id="rId3"/>
              </a:rPr>
              <a:t>FR</a:t>
            </a:r>
            <a:r>
              <a:rPr lang="nl-BE" sz="2000" dirty="0"/>
              <a:t>)</a:t>
            </a:r>
          </a:p>
          <a:p>
            <a:pPr marL="712788" indent="-342900">
              <a:buFont typeface="Wingdings" panose="05000000000000000000" pitchFamily="2" charset="2"/>
              <a:buChar char="§"/>
            </a:pPr>
            <a:endParaRPr lang="nl-BE" sz="2000" dirty="0"/>
          </a:p>
          <a:p>
            <a:pPr marL="808038" indent="-342900" algn="just">
              <a:spcBef>
                <a:spcPts val="1200"/>
              </a:spcBef>
              <a:buFont typeface="Wingdings" panose="05000000000000000000" pitchFamily="2" charset="2"/>
              <a:buChar char="§"/>
            </a:pPr>
            <a:r>
              <a:rPr lang="nl-BE" sz="2000" dirty="0"/>
              <a:t>De </a:t>
            </a:r>
            <a:r>
              <a:rPr lang="nl-BE" sz="2000" dirty="0" err="1"/>
              <a:t>KwComd</a:t>
            </a:r>
            <a:endParaRPr lang="nl-BE" sz="2000" dirty="0"/>
          </a:p>
          <a:p>
            <a:pPr marL="1163638" indent="-342900" algn="just">
              <a:spcBef>
                <a:spcPts val="1200"/>
              </a:spcBef>
              <a:buFont typeface="Arial" panose="020B0604020202020204" pitchFamily="34" charset="0"/>
              <a:buChar char="•"/>
            </a:pPr>
            <a:r>
              <a:rPr lang="nl-BE" sz="2000" dirty="0"/>
              <a:t>De Korpscommandant met kwartierbevoegdheid (</a:t>
            </a:r>
            <a:r>
              <a:rPr lang="nl-BE" sz="2000" dirty="0" err="1"/>
              <a:t>KwComd</a:t>
            </a:r>
            <a:r>
              <a:rPr lang="nl-BE" sz="2000" dirty="0"/>
              <a:t>) zal de coördinatie van de </a:t>
            </a:r>
            <a:r>
              <a:rPr lang="nl-BE" sz="2000" dirty="0" err="1"/>
              <a:t>domestieke</a:t>
            </a:r>
            <a:r>
              <a:rPr lang="nl-BE" sz="2000" dirty="0"/>
              <a:t> brandbestrijdingsorganisatie van de eenheden van zijn kwartier conform §4.b en §4.c op zich nemen.</a:t>
            </a:r>
          </a:p>
          <a:p>
            <a:pPr marL="1163638" indent="-342900" algn="just">
              <a:spcBef>
                <a:spcPts val="1200"/>
              </a:spcBef>
              <a:buFont typeface="Arial" panose="020B0604020202020204" pitchFamily="34" charset="0"/>
              <a:buChar char="•"/>
            </a:pPr>
            <a:r>
              <a:rPr lang="nl-BE" sz="2000" dirty="0"/>
              <a:t>De eenheid met kwartierbevoegdheid levert eveneens een brandpreventiecoördinator voor het kwartier.</a:t>
            </a:r>
          </a:p>
          <a:p>
            <a:pPr marL="1163638" indent="-342900" algn="just">
              <a:spcBef>
                <a:spcPts val="1200"/>
              </a:spcBef>
              <a:buFont typeface="Arial" panose="020B0604020202020204" pitchFamily="34" charset="0"/>
              <a:buChar char="•"/>
            </a:pPr>
            <a:r>
              <a:rPr lang="nl-BE" sz="2000" dirty="0"/>
              <a:t>Hij laat zich bijstaan door de brandpreventiecoördinator van het </a:t>
            </a:r>
            <a:r>
              <a:rPr lang="nl-BE" sz="2000" dirty="0" err="1"/>
              <a:t>Kw</a:t>
            </a:r>
            <a:r>
              <a:rPr lang="nl-BE" sz="2000" dirty="0"/>
              <a:t>.</a:t>
            </a:r>
          </a:p>
          <a:p>
            <a:pPr marL="1163638" indent="-342900" algn="just">
              <a:spcBef>
                <a:spcPts val="1200"/>
              </a:spcBef>
              <a:buFont typeface="Arial" panose="020B0604020202020204" pitchFamily="34" charset="0"/>
              <a:buChar char="•"/>
            </a:pPr>
            <a:r>
              <a:rPr lang="nl-BE" sz="2000" dirty="0"/>
              <a:t>Hij laat een gecoördineerd brandpreventiedossier opstellen voor alle eenheden van het </a:t>
            </a:r>
            <a:r>
              <a:rPr lang="nl-BE" sz="2000" dirty="0" err="1"/>
              <a:t>Kw</a:t>
            </a:r>
            <a:r>
              <a:rPr lang="nl-BE" sz="2000" dirty="0"/>
              <a:t> als onderdeel van het Intern noodplan van het </a:t>
            </a:r>
            <a:r>
              <a:rPr lang="nl-BE" sz="2000" dirty="0" err="1"/>
              <a:t>Kw</a:t>
            </a:r>
            <a:r>
              <a:rPr lang="nl-BE" sz="2000" dirty="0"/>
              <a:t>.</a:t>
            </a:r>
          </a:p>
          <a:p>
            <a:pPr marL="1163638" indent="-342900" algn="just">
              <a:spcBef>
                <a:spcPts val="1200"/>
              </a:spcBef>
              <a:buFont typeface="Arial" panose="020B0604020202020204" pitchFamily="34" charset="0"/>
              <a:buChar char="•"/>
            </a:pPr>
            <a:endParaRPr lang="nl-BE" sz="2000" dirty="0"/>
          </a:p>
          <a:p>
            <a:pPr marL="1163638" indent="-342900" algn="just">
              <a:spcBef>
                <a:spcPts val="1200"/>
              </a:spcBef>
              <a:buFont typeface="Arial" panose="020B0604020202020204" pitchFamily="34" charset="0"/>
              <a:buChar char="•"/>
            </a:pPr>
            <a:endParaRPr lang="nl-BE" sz="2000" dirty="0"/>
          </a:p>
          <a:p>
            <a:pPr marL="808038" indent="-342900" algn="just">
              <a:spcBef>
                <a:spcPts val="1200"/>
              </a:spcBef>
              <a:buFont typeface="Wingdings" panose="05000000000000000000" pitchFamily="2" charset="2"/>
              <a:buChar char="§"/>
            </a:pPr>
            <a:endParaRPr lang="nl-BE" sz="2000" dirty="0"/>
          </a:p>
          <a:p>
            <a:pPr marL="808038" indent="-342900" algn="just">
              <a:spcBef>
                <a:spcPts val="1200"/>
              </a:spcBef>
              <a:buFont typeface="Wingdings" panose="05000000000000000000" pitchFamily="2" charset="2"/>
              <a:buChar char="§"/>
            </a:pPr>
            <a:endParaRPr lang="nl-BE" sz="2000" dirty="0"/>
          </a:p>
          <a:p>
            <a:pPr marL="357188" indent="-342900" algn="just">
              <a:spcBef>
                <a:spcPts val="1200"/>
              </a:spcBef>
              <a:buFont typeface="Wingdings" panose="05000000000000000000" pitchFamily="2" charset="2"/>
              <a:buChar char="q"/>
            </a:pPr>
            <a:endParaRPr lang="nl-BE" sz="2000" dirty="0"/>
          </a:p>
          <a:p>
            <a:pPr marL="14288" algn="just">
              <a:spcBef>
                <a:spcPts val="1200"/>
              </a:spcBef>
            </a:pPr>
            <a:endParaRPr lang="nl-BE" sz="2000" dirty="0"/>
          </a:p>
          <a:p>
            <a:pPr marL="357188" indent="-342900" algn="just">
              <a:spcBef>
                <a:spcPts val="1200"/>
              </a:spcBef>
              <a:buFont typeface="Wingdings" panose="05000000000000000000" pitchFamily="2" charset="2"/>
              <a:buChar char="q"/>
            </a:pPr>
            <a:r>
              <a:rPr lang="nl-BE" sz="2000" dirty="0"/>
              <a:t>DGHWB-SPS-EMERGPL-001, Het intern noodplan. (</a:t>
            </a:r>
            <a:r>
              <a:rPr lang="nl-BE" sz="2000" dirty="0">
                <a:hlinkClick r:id="rId4"/>
              </a:rPr>
              <a:t>NL</a:t>
            </a:r>
            <a:r>
              <a:rPr lang="nl-BE" sz="2000" dirty="0"/>
              <a:t> – </a:t>
            </a:r>
            <a:r>
              <a:rPr lang="nl-BE" sz="2000" dirty="0">
                <a:hlinkClick r:id="rId5"/>
              </a:rPr>
              <a:t>FR</a:t>
            </a:r>
            <a:r>
              <a:rPr lang="nl-BE" sz="2000" dirty="0"/>
              <a:t>)</a:t>
            </a:r>
          </a:p>
        </p:txBody>
      </p:sp>
    </p:spTree>
    <p:extLst>
      <p:ext uri="{BB962C8B-B14F-4D97-AF65-F5344CB8AC3E}">
        <p14:creationId xmlns:p14="http://schemas.microsoft.com/office/powerpoint/2010/main" val="6330896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64CC01-50F9-BE7B-3956-C11E31ED9275}"/>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F91C80E8-4913-DE36-1AAE-AFAF143E7ACE}"/>
              </a:ext>
            </a:extLst>
          </p:cNvPr>
          <p:cNvSpPr>
            <a:spLocks noGrp="1"/>
          </p:cNvSpPr>
          <p:nvPr>
            <p:ph type="body" sz="quarter" idx="13"/>
          </p:nvPr>
        </p:nvSpPr>
        <p:spPr/>
        <p:txBody>
          <a:bodyPr/>
          <a:lstStyle/>
          <a:p>
            <a:r>
              <a:rPr lang="nl-BE" dirty="0"/>
              <a:t>Richtlijnen Defensie.</a:t>
            </a:r>
          </a:p>
        </p:txBody>
      </p:sp>
      <p:sp>
        <p:nvSpPr>
          <p:cNvPr id="3" name="Text Placeholder 2">
            <a:extLst>
              <a:ext uri="{FF2B5EF4-FFF2-40B4-BE49-F238E27FC236}">
                <a16:creationId xmlns:a16="http://schemas.microsoft.com/office/drawing/2014/main" id="{64F31856-1276-62F3-D1CE-6C8C51789DC5}"/>
              </a:ext>
            </a:extLst>
          </p:cNvPr>
          <p:cNvSpPr>
            <a:spLocks noGrp="1"/>
          </p:cNvSpPr>
          <p:nvPr>
            <p:ph type="body" sz="quarter" idx="27"/>
          </p:nvPr>
        </p:nvSpPr>
        <p:spPr>
          <a:xfrm>
            <a:off x="337284" y="1615489"/>
            <a:ext cx="11237400" cy="4089476"/>
          </a:xfrm>
        </p:spPr>
        <p:txBody>
          <a:bodyPr/>
          <a:lstStyle/>
          <a:p>
            <a:pPr marL="357188" indent="-342900" algn="just">
              <a:spcBef>
                <a:spcPts val="1200"/>
              </a:spcBef>
              <a:buFont typeface="Wingdings" panose="05000000000000000000" pitchFamily="2" charset="2"/>
              <a:buChar char="q"/>
            </a:pPr>
            <a:r>
              <a:rPr lang="nl-BE" sz="2000" dirty="0"/>
              <a:t>ACWB-SPS-WRKPR-001, </a:t>
            </a:r>
            <a:r>
              <a:rPr lang="nl-BE" sz="2000" dirty="0" err="1"/>
              <a:t>Domestieke</a:t>
            </a:r>
            <a:r>
              <a:rPr lang="nl-BE" sz="2000" dirty="0"/>
              <a:t> brandbestrijding (</a:t>
            </a:r>
            <a:r>
              <a:rPr lang="nl-BE" sz="2000" dirty="0">
                <a:hlinkClick r:id="rId2"/>
              </a:rPr>
              <a:t>NL</a:t>
            </a:r>
            <a:r>
              <a:rPr lang="nl-BE" sz="2000" dirty="0"/>
              <a:t> – </a:t>
            </a:r>
            <a:r>
              <a:rPr lang="nl-BE" sz="2000" dirty="0">
                <a:hlinkClick r:id="rId3"/>
              </a:rPr>
              <a:t>FR</a:t>
            </a:r>
            <a:r>
              <a:rPr lang="nl-BE" sz="2000" dirty="0"/>
              <a:t>)</a:t>
            </a:r>
          </a:p>
          <a:p>
            <a:pPr marL="712788" indent="-342900">
              <a:buFont typeface="Wingdings" panose="05000000000000000000" pitchFamily="2" charset="2"/>
              <a:buChar char="§"/>
            </a:pPr>
            <a:endParaRPr lang="nl-BE" sz="2000" dirty="0"/>
          </a:p>
          <a:p>
            <a:pPr marL="808038" indent="-342900" algn="just">
              <a:spcBef>
                <a:spcPts val="1200"/>
              </a:spcBef>
              <a:buFont typeface="Wingdings" panose="05000000000000000000" pitchFamily="2" charset="2"/>
              <a:buChar char="§"/>
            </a:pPr>
            <a:r>
              <a:rPr lang="nl-BE" sz="2000" dirty="0"/>
              <a:t>De brandpreventiecoördinator</a:t>
            </a:r>
          </a:p>
          <a:p>
            <a:pPr marL="808038"/>
            <a:r>
              <a:rPr lang="nl-BE" sz="2000" dirty="0"/>
              <a:t>De brandpreventiecoördinator is een gekwalificeerde cumulfunctie op de OT van de eenheid. Deze functie wordt ingevuld door een officier of een burger van equivalent niveau. </a:t>
            </a:r>
          </a:p>
          <a:p>
            <a:pPr marL="808038"/>
            <a:r>
              <a:rPr lang="nl-BE" sz="2000" dirty="0"/>
              <a:t>De brandpreventiecoördinator voor het kwartier is verantwoordelijk voor de samenwerking tussen de verschillende brandpreventiecoördinatoren van het kwartier.</a:t>
            </a:r>
          </a:p>
          <a:p>
            <a:pPr marL="1163638" indent="-342900" algn="just">
              <a:spcBef>
                <a:spcPts val="1200"/>
              </a:spcBef>
              <a:buFont typeface="Arial" panose="020B0604020202020204" pitchFamily="34" charset="0"/>
              <a:buChar char="•"/>
            </a:pPr>
            <a:r>
              <a:rPr lang="nl-BE" sz="2000" dirty="0"/>
              <a:t>de brandpreventiecoördinator werkt als raadgever van de Korpscommandant en stelt de lokale instructies op voor wat betreft de dagdagelijkse organisatie van de </a:t>
            </a:r>
            <a:r>
              <a:rPr lang="nl-BE" sz="2000" dirty="0" err="1"/>
              <a:t>domestieke</a:t>
            </a:r>
            <a:r>
              <a:rPr lang="nl-BE" sz="2000" dirty="0"/>
              <a:t> brandbestrijdingsdienst;</a:t>
            </a:r>
          </a:p>
          <a:p>
            <a:pPr marL="1163638" indent="-342900" algn="just">
              <a:spcBef>
                <a:spcPts val="1200"/>
              </a:spcBef>
              <a:buFont typeface="Arial" panose="020B0604020202020204" pitchFamily="34" charset="0"/>
              <a:buChar char="•"/>
            </a:pPr>
            <a:r>
              <a:rPr lang="nl-BE" sz="2000" dirty="0"/>
              <a:t>hij werkt mee aan de uitvoering van de brandrisicoanalyse;</a:t>
            </a:r>
          </a:p>
          <a:p>
            <a:pPr marL="1163638" indent="-342900" algn="just">
              <a:spcBef>
                <a:spcPts val="1200"/>
              </a:spcBef>
              <a:buFont typeface="Arial" panose="020B0604020202020204" pitchFamily="34" charset="0"/>
              <a:buChar char="•"/>
            </a:pPr>
            <a:r>
              <a:rPr lang="nl-BE" sz="2000" dirty="0"/>
              <a:t>hij houdt het brandpreventiedossier en de daarmee verbonden interventieplannen bij</a:t>
            </a:r>
          </a:p>
          <a:p>
            <a:pPr marL="1163638" indent="-342900" algn="just">
              <a:spcBef>
                <a:spcPts val="1200"/>
              </a:spcBef>
              <a:buFont typeface="Arial" panose="020B0604020202020204" pitchFamily="34" charset="0"/>
              <a:buChar char="•"/>
            </a:pPr>
            <a:r>
              <a:rPr lang="nl-BE" sz="2000" dirty="0"/>
              <a:t>hij organiseert en woont de jaarlijkse brand- en evacuatieoefening bij;</a:t>
            </a:r>
          </a:p>
          <a:p>
            <a:pPr marL="1163638" indent="-342900" algn="just">
              <a:spcBef>
                <a:spcPts val="1200"/>
              </a:spcBef>
              <a:buFont typeface="Arial" panose="020B0604020202020204" pitchFamily="34" charset="0"/>
              <a:buChar char="•"/>
            </a:pPr>
            <a:r>
              <a:rPr lang="nl-BE" sz="2000" dirty="0"/>
              <a:t>……………………………………………</a:t>
            </a:r>
          </a:p>
        </p:txBody>
      </p:sp>
    </p:spTree>
    <p:extLst>
      <p:ext uri="{BB962C8B-B14F-4D97-AF65-F5344CB8AC3E}">
        <p14:creationId xmlns:p14="http://schemas.microsoft.com/office/powerpoint/2010/main" val="8072443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5B2A09-1743-54F4-D046-E94E44B2CC69}"/>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63F0E16-727B-5C3F-F471-3037CDC20C5C}"/>
              </a:ext>
            </a:extLst>
          </p:cNvPr>
          <p:cNvSpPr>
            <a:spLocks noGrp="1"/>
          </p:cNvSpPr>
          <p:nvPr>
            <p:ph type="body" sz="quarter" idx="13"/>
          </p:nvPr>
        </p:nvSpPr>
        <p:spPr/>
        <p:txBody>
          <a:bodyPr/>
          <a:lstStyle/>
          <a:p>
            <a:r>
              <a:rPr lang="nl-BE" dirty="0"/>
              <a:t>Richtlijnen Defensie.</a:t>
            </a:r>
          </a:p>
        </p:txBody>
      </p:sp>
      <p:sp>
        <p:nvSpPr>
          <p:cNvPr id="3" name="Text Placeholder 2">
            <a:extLst>
              <a:ext uri="{FF2B5EF4-FFF2-40B4-BE49-F238E27FC236}">
                <a16:creationId xmlns:a16="http://schemas.microsoft.com/office/drawing/2014/main" id="{11354E7F-5828-A9EC-6D02-A8027B278220}"/>
              </a:ext>
            </a:extLst>
          </p:cNvPr>
          <p:cNvSpPr>
            <a:spLocks noGrp="1"/>
          </p:cNvSpPr>
          <p:nvPr>
            <p:ph type="body" sz="quarter" idx="27"/>
          </p:nvPr>
        </p:nvSpPr>
        <p:spPr>
          <a:xfrm>
            <a:off x="337284" y="1615489"/>
            <a:ext cx="11237400" cy="4089476"/>
          </a:xfrm>
        </p:spPr>
        <p:txBody>
          <a:bodyPr/>
          <a:lstStyle/>
          <a:p>
            <a:pPr marL="357188" indent="-342900" algn="just">
              <a:spcBef>
                <a:spcPts val="1200"/>
              </a:spcBef>
              <a:buFont typeface="Wingdings" panose="05000000000000000000" pitchFamily="2" charset="2"/>
              <a:buChar char="q"/>
            </a:pPr>
            <a:r>
              <a:rPr lang="nl-BE" sz="2000" dirty="0"/>
              <a:t>ACWB-SPS-WRKPR-001, </a:t>
            </a:r>
            <a:r>
              <a:rPr lang="nl-BE" sz="2000" dirty="0" err="1"/>
              <a:t>Domestieke</a:t>
            </a:r>
            <a:r>
              <a:rPr lang="nl-BE" sz="2000" dirty="0"/>
              <a:t> brandbestrijding (</a:t>
            </a:r>
            <a:r>
              <a:rPr lang="nl-BE" sz="2000" dirty="0">
                <a:hlinkClick r:id="rId2"/>
              </a:rPr>
              <a:t>NL</a:t>
            </a:r>
            <a:r>
              <a:rPr lang="nl-BE" sz="2000" dirty="0"/>
              <a:t> – </a:t>
            </a:r>
            <a:r>
              <a:rPr lang="nl-BE" sz="2000" dirty="0">
                <a:hlinkClick r:id="rId3"/>
              </a:rPr>
              <a:t>FR</a:t>
            </a:r>
            <a:r>
              <a:rPr lang="nl-BE" sz="2000" dirty="0"/>
              <a:t>)</a:t>
            </a:r>
          </a:p>
          <a:p>
            <a:pPr marL="712788" indent="-342900">
              <a:buFont typeface="Wingdings" panose="05000000000000000000" pitchFamily="2" charset="2"/>
              <a:buChar char="§"/>
            </a:pPr>
            <a:endParaRPr lang="nl-BE" sz="2000" dirty="0"/>
          </a:p>
          <a:p>
            <a:pPr marL="1163638" indent="-342900">
              <a:buFont typeface="Arial" panose="020B0604020202020204" pitchFamily="34" charset="0"/>
              <a:buChar char="•"/>
            </a:pPr>
            <a:r>
              <a:rPr lang="nl-BE" sz="2000" dirty="0"/>
              <a:t>hij is verantwoordelijk voor de contacten met de openbare brandweerdienst van de verantwoordelijkheidszone waaronder de eenheid valt; coördineert het functioneren en de lokale organisatie van de brandbestrijding met de openbare brandweerdienst en hij vraagt hun schriftelijk advies;</a:t>
            </a:r>
          </a:p>
          <a:p>
            <a:pPr marL="1163638" indent="-342900">
              <a:buFont typeface="Arial" panose="020B0604020202020204" pitchFamily="34" charset="0"/>
              <a:buChar char="•"/>
            </a:pPr>
            <a:r>
              <a:rPr lang="nl-BE" sz="2000" dirty="0"/>
              <a:t>hij volgt de vorming en de jaarlijkse training op van de ploegen </a:t>
            </a:r>
            <a:r>
              <a:rPr lang="nl-BE" sz="2000" dirty="0" err="1"/>
              <a:t>Niv</a:t>
            </a:r>
            <a:r>
              <a:rPr lang="nl-BE" sz="2000" dirty="0"/>
              <a:t> 1 en </a:t>
            </a:r>
            <a:r>
              <a:rPr lang="nl-BE" sz="2000" dirty="0" err="1"/>
              <a:t>Niv</a:t>
            </a:r>
            <a:r>
              <a:rPr lang="nl-BE" sz="2000" dirty="0"/>
              <a:t> 2 indien het </a:t>
            </a:r>
            <a:r>
              <a:rPr lang="nl-BE" sz="2000" dirty="0" err="1"/>
              <a:t>Kw</a:t>
            </a:r>
            <a:r>
              <a:rPr lang="nl-BE" sz="2000" dirty="0"/>
              <a:t> er over beschikt</a:t>
            </a:r>
          </a:p>
          <a:p>
            <a:pPr marL="808038" indent="-342900" algn="just">
              <a:spcBef>
                <a:spcPts val="1200"/>
              </a:spcBef>
              <a:buFont typeface="Wingdings" panose="05000000000000000000" pitchFamily="2" charset="2"/>
              <a:buChar char="§"/>
            </a:pPr>
            <a:r>
              <a:rPr lang="nl-BE" sz="2000" dirty="0"/>
              <a:t>De preventieadviseur van de LDPBW hij houdt het brandpreventiedossier en de daarmee verbonden interventieplannen bij</a:t>
            </a:r>
          </a:p>
          <a:p>
            <a:pPr marL="1163638" indent="-342900" algn="just">
              <a:spcBef>
                <a:spcPts val="1200"/>
              </a:spcBef>
              <a:buFont typeface="Arial" panose="020B0604020202020204" pitchFamily="34" charset="0"/>
              <a:buChar char="•"/>
            </a:pPr>
            <a:r>
              <a:rPr lang="nl-BE" sz="2000" dirty="0"/>
              <a:t>hij organiseert en woont de jaarlijkse brand- en evacuatieoefening bij;</a:t>
            </a:r>
          </a:p>
          <a:p>
            <a:pPr marL="1163638" indent="-342900" algn="just">
              <a:spcBef>
                <a:spcPts val="1200"/>
              </a:spcBef>
              <a:buFont typeface="Arial" panose="020B0604020202020204" pitchFamily="34" charset="0"/>
              <a:buChar char="•"/>
            </a:pPr>
            <a:r>
              <a:rPr lang="nl-BE" sz="2000" dirty="0"/>
              <a:t>……………………………………………</a:t>
            </a:r>
          </a:p>
        </p:txBody>
      </p:sp>
    </p:spTree>
    <p:extLst>
      <p:ext uri="{BB962C8B-B14F-4D97-AF65-F5344CB8AC3E}">
        <p14:creationId xmlns:p14="http://schemas.microsoft.com/office/powerpoint/2010/main" val="21097921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604561-D226-2289-6F6F-D9A6CA8B93D5}"/>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5C4305E0-2A54-DC17-479E-DEADF3CA69E4}"/>
              </a:ext>
            </a:extLst>
          </p:cNvPr>
          <p:cNvSpPr>
            <a:spLocks noGrp="1"/>
          </p:cNvSpPr>
          <p:nvPr>
            <p:ph type="body" sz="quarter" idx="13"/>
          </p:nvPr>
        </p:nvSpPr>
        <p:spPr/>
        <p:txBody>
          <a:bodyPr/>
          <a:lstStyle/>
          <a:p>
            <a:r>
              <a:rPr lang="nl-BE" dirty="0"/>
              <a:t>Richtlijnen Defensie.</a:t>
            </a:r>
          </a:p>
        </p:txBody>
      </p:sp>
      <p:sp>
        <p:nvSpPr>
          <p:cNvPr id="3" name="Text Placeholder 2">
            <a:extLst>
              <a:ext uri="{FF2B5EF4-FFF2-40B4-BE49-F238E27FC236}">
                <a16:creationId xmlns:a16="http://schemas.microsoft.com/office/drawing/2014/main" id="{DF4D775C-A5F4-6D87-7382-8F5EEF7B9E9B}"/>
              </a:ext>
            </a:extLst>
          </p:cNvPr>
          <p:cNvSpPr>
            <a:spLocks noGrp="1"/>
          </p:cNvSpPr>
          <p:nvPr>
            <p:ph type="body" sz="quarter" idx="27"/>
          </p:nvPr>
        </p:nvSpPr>
        <p:spPr>
          <a:xfrm>
            <a:off x="337284" y="1615489"/>
            <a:ext cx="11237400" cy="4089476"/>
          </a:xfrm>
        </p:spPr>
        <p:txBody>
          <a:bodyPr/>
          <a:lstStyle/>
          <a:p>
            <a:pPr marL="357188" indent="-342900" algn="just">
              <a:spcBef>
                <a:spcPts val="1200"/>
              </a:spcBef>
              <a:buFont typeface="Wingdings" panose="05000000000000000000" pitchFamily="2" charset="2"/>
              <a:buChar char="q"/>
            </a:pPr>
            <a:r>
              <a:rPr lang="nl-BE" sz="2000" dirty="0"/>
              <a:t>ACWB-SPS-WRKPR-001, </a:t>
            </a:r>
            <a:r>
              <a:rPr lang="nl-BE" sz="2000" dirty="0" err="1"/>
              <a:t>Domestieke</a:t>
            </a:r>
            <a:r>
              <a:rPr lang="nl-BE" sz="2000" dirty="0"/>
              <a:t> brandbestrijding (</a:t>
            </a:r>
            <a:r>
              <a:rPr lang="nl-BE" sz="2000" dirty="0">
                <a:hlinkClick r:id="rId2"/>
              </a:rPr>
              <a:t>NL</a:t>
            </a:r>
            <a:r>
              <a:rPr lang="nl-BE" sz="2000" dirty="0"/>
              <a:t> – </a:t>
            </a:r>
            <a:r>
              <a:rPr lang="nl-BE" sz="2000" dirty="0">
                <a:hlinkClick r:id="rId3"/>
              </a:rPr>
              <a:t>FR</a:t>
            </a:r>
            <a:r>
              <a:rPr lang="nl-BE" sz="2000" dirty="0"/>
              <a:t>)</a:t>
            </a:r>
          </a:p>
          <a:p>
            <a:pPr marL="369888"/>
            <a:endParaRPr lang="nl-BE" sz="2000" dirty="0"/>
          </a:p>
          <a:p>
            <a:pPr marL="355600" algn="just"/>
            <a:r>
              <a:rPr lang="nl-BE" sz="2000" dirty="0"/>
              <a:t>De preventieadviseur zal nooit aangeduid worden als brandpreventiecoördinator of als lid van een interventieploeg. </a:t>
            </a:r>
          </a:p>
          <a:p>
            <a:pPr marL="355600" algn="just"/>
            <a:r>
              <a:rPr lang="nl-BE" sz="2000" dirty="0"/>
              <a:t>Zijn taak in de brandbestrijdingsorganisatie bestaat er in om de wetgeving te analyseren en adviezen te geven betreffende brandbestrijding, opleiding en de brandrisicoanalyse. </a:t>
            </a:r>
          </a:p>
          <a:p>
            <a:pPr marL="355600" algn="just"/>
            <a:r>
              <a:rPr lang="nl-BE" sz="2000" dirty="0"/>
              <a:t>Hij </a:t>
            </a:r>
            <a:r>
              <a:rPr lang="nl-BE" sz="2000" dirty="0" err="1"/>
              <a:t>handtekent</a:t>
            </a:r>
            <a:r>
              <a:rPr lang="nl-BE" sz="2000" dirty="0"/>
              <a:t> het brandpreventiedossier en de daarmee verbonden interventieplannen als onderdeel van het intern noodplan met de vermelding “voor gezien”. </a:t>
            </a:r>
          </a:p>
          <a:p>
            <a:pPr marL="355600" algn="just"/>
            <a:r>
              <a:rPr lang="nl-BE" sz="2000" dirty="0"/>
              <a:t>Hij geeft ondersteuning bij de organisatie en de evaluatie van lokale brand- en evacuatieoefeningen. </a:t>
            </a:r>
          </a:p>
          <a:p>
            <a:pPr marL="355600" algn="just"/>
            <a:r>
              <a:rPr lang="nl-BE" sz="2000" dirty="0"/>
              <a:t>Hij herneemt de nodige informatie (oefeningen, incidenten, opleidingen,…) in de periodieke verslagen ten voordele van het basis overleg comité (BOC).</a:t>
            </a:r>
          </a:p>
          <a:p>
            <a:pPr marL="355600"/>
            <a:endParaRPr lang="nl-BE" sz="2000" dirty="0"/>
          </a:p>
        </p:txBody>
      </p:sp>
    </p:spTree>
    <p:extLst>
      <p:ext uri="{BB962C8B-B14F-4D97-AF65-F5344CB8AC3E}">
        <p14:creationId xmlns:p14="http://schemas.microsoft.com/office/powerpoint/2010/main" val="40651562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575F4E2-18AF-0CAF-8732-197509E15AA2}"/>
              </a:ext>
            </a:extLst>
          </p:cNvPr>
          <p:cNvSpPr>
            <a:spLocks noGrp="1"/>
          </p:cNvSpPr>
          <p:nvPr>
            <p:ph type="body" sz="quarter" idx="13"/>
          </p:nvPr>
        </p:nvSpPr>
        <p:spPr/>
        <p:txBody>
          <a:bodyPr/>
          <a:lstStyle/>
          <a:p>
            <a:endParaRPr lang="nl-BE"/>
          </a:p>
        </p:txBody>
      </p:sp>
      <p:sp>
        <p:nvSpPr>
          <p:cNvPr id="3" name="Text Placeholder 2">
            <a:extLst>
              <a:ext uri="{FF2B5EF4-FFF2-40B4-BE49-F238E27FC236}">
                <a16:creationId xmlns:a16="http://schemas.microsoft.com/office/drawing/2014/main" id="{A897D552-BAE3-0BEC-D7F0-F9A55912EA7C}"/>
              </a:ext>
            </a:extLst>
          </p:cNvPr>
          <p:cNvSpPr>
            <a:spLocks noGrp="1"/>
          </p:cNvSpPr>
          <p:nvPr>
            <p:ph type="body" sz="quarter" idx="27"/>
          </p:nvPr>
        </p:nvSpPr>
        <p:spPr/>
        <p:txBody>
          <a:bodyPr/>
          <a:lstStyle/>
          <a:p>
            <a:endParaRPr lang="nl-BE"/>
          </a:p>
        </p:txBody>
      </p:sp>
    </p:spTree>
    <p:extLst>
      <p:ext uri="{BB962C8B-B14F-4D97-AF65-F5344CB8AC3E}">
        <p14:creationId xmlns:p14="http://schemas.microsoft.com/office/powerpoint/2010/main" val="2838771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1827172" y="1898077"/>
            <a:ext cx="8534400" cy="3168352"/>
            <a:chOff x="341313" y="1666875"/>
            <a:chExt cx="8534400" cy="2906713"/>
          </a:xfrm>
        </p:grpSpPr>
        <p:grpSp>
          <p:nvGrpSpPr>
            <p:cNvPr id="28" name="Group 5"/>
            <p:cNvGrpSpPr>
              <a:grpSpLocks/>
            </p:cNvGrpSpPr>
            <p:nvPr/>
          </p:nvGrpSpPr>
          <p:grpSpPr bwMode="auto">
            <a:xfrm>
              <a:off x="341313" y="1666875"/>
              <a:ext cx="8534400" cy="2906713"/>
              <a:chOff x="768" y="1392"/>
              <a:chExt cx="4368" cy="1488"/>
            </a:xfrm>
          </p:grpSpPr>
          <p:sp>
            <p:nvSpPr>
              <p:cNvPr id="36" name="AutoShape 6"/>
              <p:cNvSpPr>
                <a:spLocks noChangeArrowheads="1"/>
              </p:cNvSpPr>
              <p:nvPr/>
            </p:nvSpPr>
            <p:spPr bwMode="auto">
              <a:xfrm>
                <a:off x="768" y="1392"/>
                <a:ext cx="4368" cy="1488"/>
              </a:xfrm>
              <a:prstGeom prst="roundRect">
                <a:avLst>
                  <a:gd name="adj" fmla="val 9343"/>
                </a:avLst>
              </a:prstGeom>
              <a:solidFill>
                <a:srgbClr val="FFFFFF"/>
              </a:solidFill>
              <a:ln w="9525">
                <a:no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7" name="AutoShape 7"/>
              <p:cNvSpPr>
                <a:spLocks noChangeArrowheads="1"/>
              </p:cNvSpPr>
              <p:nvPr/>
            </p:nvSpPr>
            <p:spPr bwMode="auto">
              <a:xfrm>
                <a:off x="864" y="1488"/>
                <a:ext cx="4176" cy="1296"/>
              </a:xfrm>
              <a:prstGeom prst="roundRect">
                <a:avLst>
                  <a:gd name="adj" fmla="val 7639"/>
                </a:avLst>
              </a:prstGeom>
              <a:solidFill>
                <a:srgbClr val="FFFFFF"/>
              </a:solid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grpSp>
        <p:sp>
          <p:nvSpPr>
            <p:cNvPr id="29" name="Line 8"/>
            <p:cNvSpPr>
              <a:spLocks noChangeShapeType="1"/>
            </p:cNvSpPr>
            <p:nvPr/>
          </p:nvSpPr>
          <p:spPr bwMode="auto">
            <a:xfrm>
              <a:off x="1747838" y="1854200"/>
              <a:ext cx="0" cy="2532063"/>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0" name="Line 9"/>
            <p:cNvSpPr>
              <a:spLocks noChangeShapeType="1"/>
            </p:cNvSpPr>
            <p:nvPr/>
          </p:nvSpPr>
          <p:spPr bwMode="auto">
            <a:xfrm>
              <a:off x="1747838" y="2873375"/>
              <a:ext cx="6940550" cy="0"/>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1" name="Line 10"/>
            <p:cNvSpPr>
              <a:spLocks noChangeShapeType="1"/>
            </p:cNvSpPr>
            <p:nvPr/>
          </p:nvSpPr>
          <p:spPr bwMode="auto">
            <a:xfrm>
              <a:off x="6913563" y="2830513"/>
              <a:ext cx="0" cy="1512888"/>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2" name="Line 11"/>
            <p:cNvSpPr>
              <a:spLocks noChangeShapeType="1"/>
            </p:cNvSpPr>
            <p:nvPr/>
          </p:nvSpPr>
          <p:spPr bwMode="auto">
            <a:xfrm flipV="1">
              <a:off x="528638" y="3911600"/>
              <a:ext cx="6384925" cy="6350"/>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3" name="Text Box 13"/>
            <p:cNvSpPr txBox="1">
              <a:spLocks noChangeArrowheads="1"/>
            </p:cNvSpPr>
            <p:nvPr/>
          </p:nvSpPr>
          <p:spPr bwMode="auto">
            <a:xfrm>
              <a:off x="1693863" y="2118253"/>
              <a:ext cx="6933161" cy="646331"/>
            </a:xfrm>
            <a:prstGeom prst="rect">
              <a:avLst/>
            </a:prstGeom>
            <a:noFill/>
            <a:ln w="9525">
              <a:noFill/>
              <a:miter lim="800000"/>
              <a:headEnd/>
              <a:tailEnd/>
            </a:ln>
          </p:spPr>
          <p:txBody>
            <a:bodyPr wrap="square">
              <a:spAutoFit/>
            </a:bodyPr>
            <a:lstStyle/>
            <a:p>
              <a:pPr algn="ctr" fontAlgn="auto">
                <a:spcBef>
                  <a:spcPts val="600"/>
                </a:spcBef>
                <a:spcAft>
                  <a:spcPts val="0"/>
                </a:spcAft>
                <a:defRPr/>
              </a:pPr>
              <a:r>
                <a:rPr lang="en-GB" sz="3600" b="1" kern="0" dirty="0">
                  <a:solidFill>
                    <a:srgbClr val="000000"/>
                  </a:solidFill>
                  <a:latin typeface="Courier New" pitchFamily="49" charset="0"/>
                </a:rPr>
                <a:t>SLPPT 08 LDPBW</a:t>
              </a:r>
            </a:p>
          </p:txBody>
        </p:sp>
        <p:sp>
          <p:nvSpPr>
            <p:cNvPr id="34" name="Text Box 19"/>
            <p:cNvSpPr txBox="1">
              <a:spLocks noChangeArrowheads="1"/>
            </p:cNvSpPr>
            <p:nvPr/>
          </p:nvSpPr>
          <p:spPr bwMode="auto">
            <a:xfrm>
              <a:off x="1871663" y="3983038"/>
              <a:ext cx="5041900" cy="367069"/>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2000" b="1" kern="0" dirty="0" err="1">
                  <a:solidFill>
                    <a:srgbClr val="000000"/>
                  </a:solidFill>
                  <a:latin typeface="Courier New" pitchFamily="49" charset="0"/>
                </a:rPr>
                <a:t>Adjt</a:t>
              </a:r>
              <a:r>
                <a:rPr lang="en-US" sz="2000" b="1" kern="0" dirty="0">
                  <a:solidFill>
                    <a:srgbClr val="000000"/>
                  </a:solidFill>
                  <a:latin typeface="Courier New" pitchFamily="49" charset="0"/>
                </a:rPr>
                <a:t> Choubane H.</a:t>
              </a:r>
            </a:p>
          </p:txBody>
        </p:sp>
        <p:pic>
          <p:nvPicPr>
            <p:cNvPr id="35" name="Picture 29" descr="Logo Def VM Fr&amp;NL"/>
            <p:cNvPicPr>
              <a:picLocks noChangeAspect="1" noChangeArrowheads="1"/>
            </p:cNvPicPr>
            <p:nvPr/>
          </p:nvPicPr>
          <p:blipFill>
            <a:blip r:embed="rId3" cstate="print">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576263" y="1966913"/>
              <a:ext cx="1117600"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Rectangle 1"/>
          <p:cNvSpPr/>
          <p:nvPr/>
        </p:nvSpPr>
        <p:spPr>
          <a:xfrm>
            <a:off x="3048000" y="2967335"/>
            <a:ext cx="5448599" cy="1200329"/>
          </a:xfrm>
          <a:prstGeom prst="rect">
            <a:avLst/>
          </a:prstGeom>
        </p:spPr>
        <p:txBody>
          <a:bodyPr wrap="square">
            <a:spAutoFit/>
          </a:bodyPr>
          <a:lstStyle/>
          <a:p>
            <a:pPr algn="ctr"/>
            <a:endParaRPr lang="it-IT" dirty="0"/>
          </a:p>
          <a:p>
            <a:pPr algn="ctr"/>
            <a:r>
              <a:rPr lang="it-IT" dirty="0"/>
              <a:t>CCB 08 – BOC 08</a:t>
            </a:r>
          </a:p>
          <a:p>
            <a:pPr algn="ctr"/>
            <a:r>
              <a:rPr lang="it-IT" dirty="0"/>
              <a:t>17/09/2025</a:t>
            </a:r>
            <a:br>
              <a:rPr lang="it-IT" dirty="0"/>
            </a:br>
            <a:r>
              <a:rPr lang="it-IT" dirty="0"/>
              <a:t>Situatie INP en brandpreventiecoördinatoren KKE</a:t>
            </a:r>
          </a:p>
        </p:txBody>
      </p:sp>
      <p:pic>
        <p:nvPicPr>
          <p:cNvPr id="38" name="Picture 3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84168" y="3390197"/>
            <a:ext cx="1294801" cy="1294801"/>
          </a:xfrm>
          <a:prstGeom prst="rect">
            <a:avLst/>
          </a:prstGeom>
        </p:spPr>
      </p:pic>
    </p:spTree>
    <p:extLst>
      <p:ext uri="{BB962C8B-B14F-4D97-AF65-F5344CB8AC3E}">
        <p14:creationId xmlns:p14="http://schemas.microsoft.com/office/powerpoint/2010/main" val="9125576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AC4B52-F9E6-84A1-BCB7-C8164215A843}"/>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0CB598FA-01DE-A928-3A0B-1C3330DA873D}"/>
              </a:ext>
            </a:extLst>
          </p:cNvPr>
          <p:cNvPicPr>
            <a:picLocks noChangeAspect="1"/>
          </p:cNvPicPr>
          <p:nvPr/>
        </p:nvPicPr>
        <p:blipFill>
          <a:blip r:embed="rId2"/>
          <a:stretch>
            <a:fillRect/>
          </a:stretch>
        </p:blipFill>
        <p:spPr>
          <a:xfrm>
            <a:off x="2872784" y="0"/>
            <a:ext cx="6707688" cy="6858000"/>
          </a:xfrm>
          <a:prstGeom prst="rect">
            <a:avLst/>
          </a:prstGeom>
        </p:spPr>
      </p:pic>
    </p:spTree>
    <p:extLst>
      <p:ext uri="{BB962C8B-B14F-4D97-AF65-F5344CB8AC3E}">
        <p14:creationId xmlns:p14="http://schemas.microsoft.com/office/powerpoint/2010/main" val="31915924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89ED3A9-6083-E03F-DC0D-5D58FF5BFC8D}"/>
              </a:ext>
            </a:extLst>
          </p:cNvPr>
          <p:cNvSpPr>
            <a:spLocks noGrp="1"/>
          </p:cNvSpPr>
          <p:nvPr>
            <p:ph type="body" sz="quarter" idx="13"/>
          </p:nvPr>
        </p:nvSpPr>
        <p:spPr/>
        <p:txBody>
          <a:bodyPr/>
          <a:lstStyle/>
          <a:p>
            <a:r>
              <a:rPr lang="nl-BE" dirty="0"/>
              <a:t>Soorten noodplannen.</a:t>
            </a:r>
          </a:p>
        </p:txBody>
      </p:sp>
      <p:sp>
        <p:nvSpPr>
          <p:cNvPr id="3" name="Text Placeholder 2">
            <a:extLst>
              <a:ext uri="{FF2B5EF4-FFF2-40B4-BE49-F238E27FC236}">
                <a16:creationId xmlns:a16="http://schemas.microsoft.com/office/drawing/2014/main" id="{99746CC7-4971-A90C-D6C5-965DD2A2858E}"/>
              </a:ext>
            </a:extLst>
          </p:cNvPr>
          <p:cNvSpPr>
            <a:spLocks noGrp="1"/>
          </p:cNvSpPr>
          <p:nvPr>
            <p:ph type="body" sz="quarter" idx="27"/>
          </p:nvPr>
        </p:nvSpPr>
        <p:spPr/>
        <p:txBody>
          <a:bodyPr/>
          <a:lstStyle/>
          <a:p>
            <a:pPr marL="285750" indent="-285750">
              <a:buFont typeface="Wingdings" panose="05000000000000000000" pitchFamily="2" charset="2"/>
              <a:buChar char="q"/>
            </a:pPr>
            <a:r>
              <a:rPr lang="nl-BE" dirty="0"/>
              <a:t>ANIP: Algemeen nood- en interventieplan.</a:t>
            </a:r>
            <a:br>
              <a:rPr lang="nl-BE" dirty="0"/>
            </a:br>
            <a:br>
              <a:rPr lang="nl-BE" dirty="0"/>
            </a:br>
            <a:r>
              <a:rPr lang="nl-BE" dirty="0"/>
              <a:t>Op niveau provincie en gemeente.</a:t>
            </a:r>
          </a:p>
          <a:p>
            <a:r>
              <a:rPr lang="nl-BE" dirty="0"/>
              <a:t> </a:t>
            </a:r>
          </a:p>
          <a:p>
            <a:pPr marL="285750" indent="-285750">
              <a:buFont typeface="Wingdings" panose="05000000000000000000" pitchFamily="2" charset="2"/>
              <a:buChar char="q"/>
            </a:pPr>
            <a:r>
              <a:rPr lang="nl-BE" dirty="0"/>
              <a:t>BNIP: Bijzonder nood- en interventieplan.</a:t>
            </a:r>
            <a:br>
              <a:rPr lang="nl-BE" dirty="0"/>
            </a:br>
            <a:br>
              <a:rPr lang="nl-BE" dirty="0"/>
            </a:br>
            <a:r>
              <a:rPr lang="nl-BE" dirty="0"/>
              <a:t>Sommige </a:t>
            </a:r>
            <a:r>
              <a:rPr lang="nl-BE" b="1" dirty="0"/>
              <a:t>risico’s </a:t>
            </a:r>
            <a:r>
              <a:rPr lang="nl-BE" dirty="0"/>
              <a:t>vragen </a:t>
            </a:r>
            <a:r>
              <a:rPr lang="nl-BE" b="1" dirty="0"/>
              <a:t>extra voorbereidingsmaatregelen</a:t>
            </a:r>
            <a:r>
              <a:rPr lang="nl-BE" dirty="0"/>
              <a:t>. Voor deze risico’s maken overheden een </a:t>
            </a:r>
            <a:r>
              <a:rPr lang="nl-BE" b="1" dirty="0"/>
              <a:t>bijzonder nood- en interventieplan</a:t>
            </a:r>
            <a:r>
              <a:rPr lang="nl-BE" dirty="0"/>
              <a:t> op. Denk bijvoorbeeld aan </a:t>
            </a:r>
            <a:r>
              <a:rPr lang="nl-BE" u="sng" dirty="0" err="1">
                <a:hlinkClick r:id="rId2"/>
              </a:rPr>
              <a:t>seveso</a:t>
            </a:r>
            <a:r>
              <a:rPr lang="nl-BE" dirty="0" err="1"/>
              <a:t>nood</a:t>
            </a:r>
            <a:r>
              <a:rPr lang="nl-BE" dirty="0"/>
              <a:t>- en inventieplannen of het nucleair nood- en interventieplan.</a:t>
            </a:r>
          </a:p>
          <a:p>
            <a:r>
              <a:rPr lang="nl-BE" dirty="0"/>
              <a:t> </a:t>
            </a:r>
          </a:p>
          <a:p>
            <a:pPr marL="285750" indent="-285750">
              <a:buFont typeface="Wingdings" panose="05000000000000000000" pitchFamily="2" charset="2"/>
              <a:buChar char="q"/>
            </a:pPr>
            <a:r>
              <a:rPr lang="nl-BE" dirty="0" err="1"/>
              <a:t>Monodiciplinair</a:t>
            </a:r>
            <a:r>
              <a:rPr lang="nl-BE" dirty="0"/>
              <a:t> interventieplan.</a:t>
            </a:r>
            <a:br>
              <a:rPr lang="nl-BE" dirty="0"/>
            </a:br>
            <a:br>
              <a:rPr lang="nl-BE" dirty="0"/>
            </a:br>
            <a:r>
              <a:rPr lang="nl-BE" dirty="0"/>
              <a:t>Specifieke interventieplannen per </a:t>
            </a:r>
            <a:r>
              <a:rPr lang="nl-BE" dirty="0" err="1"/>
              <a:t>dicipline</a:t>
            </a:r>
            <a:r>
              <a:rPr lang="nl-BE" dirty="0"/>
              <a:t> (BIP – Brandweer IP, MIP – Medisch IP, SIP – sanitair IP, PIP – politioneel IP, LIP – Logistiek IP)</a:t>
            </a:r>
          </a:p>
          <a:p>
            <a:r>
              <a:rPr lang="nl-BE" dirty="0"/>
              <a:t> </a:t>
            </a:r>
          </a:p>
          <a:p>
            <a:pPr marL="285750" indent="-285750">
              <a:buFont typeface="Wingdings" panose="05000000000000000000" pitchFamily="2" charset="2"/>
              <a:buChar char="q"/>
            </a:pPr>
            <a:r>
              <a:rPr lang="nl-BE" dirty="0"/>
              <a:t>Intern noodplan (bedrijven of instellingen)</a:t>
            </a:r>
          </a:p>
        </p:txBody>
      </p:sp>
      <p:sp>
        <p:nvSpPr>
          <p:cNvPr id="4" name="TextBox 3">
            <a:extLst>
              <a:ext uri="{FF2B5EF4-FFF2-40B4-BE49-F238E27FC236}">
                <a16:creationId xmlns:a16="http://schemas.microsoft.com/office/drawing/2014/main" id="{492BFCE0-45CB-9DD7-0D2D-51EC9284C0AB}"/>
              </a:ext>
            </a:extLst>
          </p:cNvPr>
          <p:cNvSpPr txBox="1"/>
          <p:nvPr/>
        </p:nvSpPr>
        <p:spPr>
          <a:xfrm>
            <a:off x="446690" y="6269421"/>
            <a:ext cx="5355020" cy="369332"/>
          </a:xfrm>
          <a:prstGeom prst="rect">
            <a:avLst/>
          </a:prstGeom>
        </p:spPr>
        <p:txBody>
          <a:bodyPr wrap="square" rtlCol="0">
            <a:spAutoFit/>
          </a:bodyPr>
          <a:lstStyle/>
          <a:p>
            <a:r>
              <a:rPr lang="nl-BE" dirty="0"/>
              <a:t>Ref: </a:t>
            </a:r>
            <a:r>
              <a:rPr lang="nl-BE" dirty="0">
                <a:hlinkClick r:id="rId3"/>
              </a:rPr>
              <a:t>crisiscentrum.be</a:t>
            </a:r>
            <a:endParaRPr lang="nl-BE" dirty="0"/>
          </a:p>
        </p:txBody>
      </p:sp>
      <p:sp>
        <p:nvSpPr>
          <p:cNvPr id="5" name="Rectangle 4">
            <a:extLst>
              <a:ext uri="{FF2B5EF4-FFF2-40B4-BE49-F238E27FC236}">
                <a16:creationId xmlns:a16="http://schemas.microsoft.com/office/drawing/2014/main" id="{CD68826F-5FA4-A96C-0D86-B077240CB532}"/>
              </a:ext>
            </a:extLst>
          </p:cNvPr>
          <p:cNvSpPr/>
          <p:nvPr/>
        </p:nvSpPr>
        <p:spPr>
          <a:xfrm>
            <a:off x="210207" y="5780689"/>
            <a:ext cx="4614041" cy="50975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35182182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85AE24D-EF1F-F68E-C671-F75B62AA6614}"/>
              </a:ext>
            </a:extLst>
          </p:cNvPr>
          <p:cNvSpPr>
            <a:spLocks noGrp="1"/>
          </p:cNvSpPr>
          <p:nvPr>
            <p:ph type="body" sz="quarter" idx="13"/>
          </p:nvPr>
        </p:nvSpPr>
        <p:spPr/>
        <p:txBody>
          <a:bodyPr/>
          <a:lstStyle/>
          <a:p>
            <a:r>
              <a:rPr lang="nl-BE" dirty="0"/>
              <a:t>Template jaarlijkse rondgangen</a:t>
            </a:r>
          </a:p>
        </p:txBody>
      </p:sp>
    </p:spTree>
    <p:extLst>
      <p:ext uri="{BB962C8B-B14F-4D97-AF65-F5344CB8AC3E}">
        <p14:creationId xmlns:p14="http://schemas.microsoft.com/office/powerpoint/2010/main" val="21524015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E15FB41-C6E4-5974-1A14-8D04C3B3DC40}"/>
              </a:ext>
            </a:extLst>
          </p:cNvPr>
          <p:cNvPicPr>
            <a:picLocks noChangeAspect="1"/>
          </p:cNvPicPr>
          <p:nvPr/>
        </p:nvPicPr>
        <p:blipFill>
          <a:blip r:embed="rId2"/>
          <a:stretch>
            <a:fillRect/>
          </a:stretch>
        </p:blipFill>
        <p:spPr>
          <a:xfrm>
            <a:off x="199638" y="0"/>
            <a:ext cx="11792723" cy="6858000"/>
          </a:xfrm>
          <a:prstGeom prst="rect">
            <a:avLst/>
          </a:prstGeom>
        </p:spPr>
      </p:pic>
    </p:spTree>
    <p:extLst>
      <p:ext uri="{BB962C8B-B14F-4D97-AF65-F5344CB8AC3E}">
        <p14:creationId xmlns:p14="http://schemas.microsoft.com/office/powerpoint/2010/main" val="38324471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5A996BF-018A-1CD1-A06B-9206F09F21C2}"/>
              </a:ext>
            </a:extLst>
          </p:cNvPr>
          <p:cNvPicPr>
            <a:picLocks noChangeAspect="1"/>
          </p:cNvPicPr>
          <p:nvPr/>
        </p:nvPicPr>
        <p:blipFill>
          <a:blip r:embed="rId3"/>
          <a:stretch>
            <a:fillRect/>
          </a:stretch>
        </p:blipFill>
        <p:spPr>
          <a:xfrm>
            <a:off x="842229" y="75732"/>
            <a:ext cx="10507541" cy="6706536"/>
          </a:xfrm>
          <a:prstGeom prst="rect">
            <a:avLst/>
          </a:prstGeom>
        </p:spPr>
      </p:pic>
    </p:spTree>
    <p:extLst>
      <p:ext uri="{BB962C8B-B14F-4D97-AF65-F5344CB8AC3E}">
        <p14:creationId xmlns:p14="http://schemas.microsoft.com/office/powerpoint/2010/main" val="6027178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3084220-F73C-1EB9-ABC2-ACAA4FCF43FE}"/>
              </a:ext>
            </a:extLst>
          </p:cNvPr>
          <p:cNvPicPr>
            <a:picLocks noChangeAspect="1"/>
          </p:cNvPicPr>
          <p:nvPr/>
        </p:nvPicPr>
        <p:blipFill>
          <a:blip r:embed="rId2"/>
          <a:stretch>
            <a:fillRect/>
          </a:stretch>
        </p:blipFill>
        <p:spPr>
          <a:xfrm>
            <a:off x="827940" y="1023602"/>
            <a:ext cx="10536120" cy="4810796"/>
          </a:xfrm>
          <a:prstGeom prst="rect">
            <a:avLst/>
          </a:prstGeom>
        </p:spPr>
      </p:pic>
    </p:spTree>
    <p:extLst>
      <p:ext uri="{BB962C8B-B14F-4D97-AF65-F5344CB8AC3E}">
        <p14:creationId xmlns:p14="http://schemas.microsoft.com/office/powerpoint/2010/main" val="313491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EBA4B2C-3EE2-85E9-E8A6-4C6A37FBD719}"/>
              </a:ext>
            </a:extLst>
          </p:cNvPr>
          <p:cNvPicPr>
            <a:picLocks noChangeAspect="1"/>
          </p:cNvPicPr>
          <p:nvPr/>
        </p:nvPicPr>
        <p:blipFill>
          <a:blip r:embed="rId3"/>
          <a:stretch>
            <a:fillRect/>
          </a:stretch>
        </p:blipFill>
        <p:spPr>
          <a:xfrm>
            <a:off x="808887" y="80495"/>
            <a:ext cx="10574226" cy="6697010"/>
          </a:xfrm>
          <a:prstGeom prst="rect">
            <a:avLst/>
          </a:prstGeom>
        </p:spPr>
      </p:pic>
    </p:spTree>
    <p:extLst>
      <p:ext uri="{BB962C8B-B14F-4D97-AF65-F5344CB8AC3E}">
        <p14:creationId xmlns:p14="http://schemas.microsoft.com/office/powerpoint/2010/main" val="14645747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7331BE7-874E-BF87-98BB-24D9E756674D}"/>
              </a:ext>
            </a:extLst>
          </p:cNvPr>
          <p:cNvSpPr>
            <a:spLocks noGrp="1"/>
          </p:cNvSpPr>
          <p:nvPr>
            <p:ph type="body" sz="half" idx="13"/>
          </p:nvPr>
        </p:nvSpPr>
        <p:spPr/>
        <p:txBody>
          <a:bodyPr/>
          <a:lstStyle/>
          <a:p>
            <a:r>
              <a:rPr lang="nl-BE" dirty="0"/>
              <a:t>Interne noodplanning.</a:t>
            </a:r>
          </a:p>
        </p:txBody>
      </p:sp>
    </p:spTree>
    <p:extLst>
      <p:ext uri="{BB962C8B-B14F-4D97-AF65-F5344CB8AC3E}">
        <p14:creationId xmlns:p14="http://schemas.microsoft.com/office/powerpoint/2010/main" val="16696544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7A5BED6-B4BB-0C69-143E-CCF459207692}"/>
              </a:ext>
            </a:extLst>
          </p:cNvPr>
          <p:cNvSpPr>
            <a:spLocks noGrp="1"/>
          </p:cNvSpPr>
          <p:nvPr>
            <p:ph type="body" sz="quarter" idx="13"/>
          </p:nvPr>
        </p:nvSpPr>
        <p:spPr/>
        <p:txBody>
          <a:bodyPr/>
          <a:lstStyle/>
          <a:p>
            <a:r>
              <a:rPr lang="nl-BE" dirty="0"/>
              <a:t>Regelgeving.</a:t>
            </a:r>
          </a:p>
        </p:txBody>
      </p:sp>
      <p:pic>
        <p:nvPicPr>
          <p:cNvPr id="6" name="Picture 5">
            <a:extLst>
              <a:ext uri="{FF2B5EF4-FFF2-40B4-BE49-F238E27FC236}">
                <a16:creationId xmlns:a16="http://schemas.microsoft.com/office/drawing/2014/main" id="{9E416337-9806-4515-16CA-54BF692F01D0}"/>
              </a:ext>
            </a:extLst>
          </p:cNvPr>
          <p:cNvPicPr>
            <a:picLocks noChangeAspect="1"/>
          </p:cNvPicPr>
          <p:nvPr/>
        </p:nvPicPr>
        <p:blipFill>
          <a:blip r:embed="rId3"/>
          <a:stretch>
            <a:fillRect/>
          </a:stretch>
        </p:blipFill>
        <p:spPr>
          <a:xfrm>
            <a:off x="0" y="0"/>
            <a:ext cx="12192000" cy="6870478"/>
          </a:xfrm>
          <a:prstGeom prst="rect">
            <a:avLst/>
          </a:prstGeom>
        </p:spPr>
      </p:pic>
    </p:spTree>
    <p:extLst>
      <p:ext uri="{BB962C8B-B14F-4D97-AF65-F5344CB8AC3E}">
        <p14:creationId xmlns:p14="http://schemas.microsoft.com/office/powerpoint/2010/main" val="41466883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36D1AA-05BA-F4D4-B689-9E53B20BB289}"/>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D8C750A3-0926-B5FE-CB4B-C4461C72B1AD}"/>
              </a:ext>
            </a:extLst>
          </p:cNvPr>
          <p:cNvSpPr>
            <a:spLocks noGrp="1"/>
          </p:cNvSpPr>
          <p:nvPr>
            <p:ph type="body" sz="quarter" idx="13"/>
          </p:nvPr>
        </p:nvSpPr>
        <p:spPr/>
        <p:txBody>
          <a:bodyPr/>
          <a:lstStyle/>
          <a:p>
            <a:r>
              <a:rPr lang="nl-BE" dirty="0"/>
              <a:t>Regelgeving.</a:t>
            </a:r>
          </a:p>
        </p:txBody>
      </p:sp>
      <p:sp>
        <p:nvSpPr>
          <p:cNvPr id="4" name="Text Placeholder 3">
            <a:extLst>
              <a:ext uri="{FF2B5EF4-FFF2-40B4-BE49-F238E27FC236}">
                <a16:creationId xmlns:a16="http://schemas.microsoft.com/office/drawing/2014/main" id="{F8D1E240-97DF-D91A-5F26-0A369C239ECC}"/>
              </a:ext>
            </a:extLst>
          </p:cNvPr>
          <p:cNvSpPr>
            <a:spLocks noGrp="1"/>
          </p:cNvSpPr>
          <p:nvPr>
            <p:ph type="body" sz="quarter" idx="27"/>
          </p:nvPr>
        </p:nvSpPr>
        <p:spPr>
          <a:xfrm>
            <a:off x="309146" y="1496032"/>
            <a:ext cx="11882854" cy="5361967"/>
          </a:xfrm>
        </p:spPr>
        <p:txBody>
          <a:bodyPr/>
          <a:lstStyle/>
          <a:p>
            <a:pPr marL="285750" indent="-285750" algn="just">
              <a:buFont typeface="Wingdings" panose="05000000000000000000" pitchFamily="2" charset="2"/>
              <a:buChar char="q"/>
            </a:pPr>
            <a:r>
              <a:rPr lang="nl-BE" dirty="0"/>
              <a:t>Codex over het welzijn op het werk, </a:t>
            </a:r>
            <a:r>
              <a:rPr lang="nl-BE" dirty="0">
                <a:hlinkClick r:id="rId3"/>
              </a:rPr>
              <a:t>boek 1 – algemene beginselen, Titel 2 – Algemene beginselen betreffende het welzijnsbeleid, Hoofdstuk</a:t>
            </a:r>
            <a:r>
              <a:rPr lang="nl-BE" dirty="0"/>
              <a:t> </a:t>
            </a:r>
          </a:p>
          <a:p>
            <a:pPr algn="just"/>
            <a:endParaRPr lang="nl-BE" dirty="0"/>
          </a:p>
          <a:p>
            <a:pPr marL="273050" algn="just"/>
            <a:r>
              <a:rPr lang="nl-BE" dirty="0"/>
              <a:t>Hoofdstuk 1. – Algemene bepalingen.</a:t>
            </a:r>
          </a:p>
          <a:p>
            <a:pPr marL="1028700" lvl="1" algn="just">
              <a:spcBef>
                <a:spcPts val="800"/>
              </a:spcBef>
              <a:buFont typeface="Wingdings" panose="05000000000000000000" pitchFamily="2" charset="2"/>
              <a:buChar char="§"/>
            </a:pPr>
            <a:r>
              <a:rPr lang="nl-BE" dirty="0"/>
              <a:t>Art. 1.2-1.- </a:t>
            </a:r>
            <a:r>
              <a:rPr lang="nl-BE" b="1" dirty="0">
                <a:solidFill>
                  <a:srgbClr val="2D4CE7"/>
                </a:solidFill>
              </a:rPr>
              <a:t>Onverminderd de specifieke verplichtingen die in andere boeken en titels van deze codex aan de werkgever worden opgelegd, zijn de bepalingen van deze titel van algemene toepassing</a:t>
            </a:r>
          </a:p>
          <a:p>
            <a:pPr marL="273050" lvl="1" indent="0" algn="just">
              <a:spcBef>
                <a:spcPts val="800"/>
              </a:spcBef>
              <a:buNone/>
            </a:pPr>
            <a:endParaRPr lang="nl-BE" sz="800" dirty="0"/>
          </a:p>
          <a:p>
            <a:pPr marL="273050" lvl="1" indent="0" algn="just">
              <a:spcBef>
                <a:spcPts val="800"/>
              </a:spcBef>
              <a:buNone/>
            </a:pPr>
            <a:r>
              <a:rPr lang="nl-BE" dirty="0"/>
              <a:t>Hoofdstuk 2. – Het dynamisch risicobeheersingssysteem.</a:t>
            </a:r>
            <a:endParaRPr lang="nl-BE" dirty="0">
              <a:solidFill>
                <a:schemeClr val="bg2">
                  <a:lumMod val="10000"/>
                </a:schemeClr>
              </a:solidFill>
            </a:endParaRPr>
          </a:p>
          <a:p>
            <a:pPr marL="1028700" lvl="1" algn="just">
              <a:spcBef>
                <a:spcPts val="800"/>
              </a:spcBef>
              <a:buFont typeface="Wingdings" panose="05000000000000000000" pitchFamily="2" charset="2"/>
              <a:buChar char="§"/>
            </a:pPr>
            <a:r>
              <a:rPr lang="nl-BE" dirty="0">
                <a:solidFill>
                  <a:schemeClr val="bg2">
                    <a:lumMod val="10000"/>
                  </a:schemeClr>
                </a:solidFill>
              </a:rPr>
              <a:t>Art. 1.2.2. - </a:t>
            </a:r>
            <a:r>
              <a:rPr lang="nl-BE" b="1" dirty="0">
                <a:solidFill>
                  <a:srgbClr val="2D4CE7"/>
                </a:solidFill>
              </a:rPr>
              <a:t>Elke werkgever is verantwoordelijk voor de structurele planmatige aanpak van preventie, overeenkomstig artikel 5, § 1, tweede lid, i) van de wet, door middel van een dynamisch risicobeheersingssysteem zoals beschreven in dit hoofdstuk. </a:t>
            </a:r>
          </a:p>
          <a:p>
            <a:pPr marL="985838" lvl="1" indent="0" algn="just">
              <a:spcBef>
                <a:spcPts val="800"/>
              </a:spcBef>
              <a:buNone/>
            </a:pPr>
            <a:r>
              <a:rPr lang="nl-BE" b="1" dirty="0">
                <a:solidFill>
                  <a:srgbClr val="2D4CE7"/>
                </a:solidFill>
              </a:rPr>
              <a:t>Het dynamisch risicobeheersingssysteem is gesteund op de algemene preventiebeginselen bedoeld in artikel 5, § 1, tweede lid van de wet en heeft betrekking op de volgende domeinen: </a:t>
            </a:r>
          </a:p>
          <a:p>
            <a:pPr marL="987425" lvl="1" indent="0" algn="just">
              <a:spcBef>
                <a:spcPts val="800"/>
              </a:spcBef>
              <a:buNone/>
            </a:pPr>
            <a:endParaRPr lang="nl-BE" sz="800" dirty="0"/>
          </a:p>
          <a:p>
            <a:pPr marL="987425" lvl="1" indent="0" algn="just">
              <a:spcBef>
                <a:spcPts val="800"/>
              </a:spcBef>
              <a:buNone/>
              <a:tabLst>
                <a:tab pos="6721475" algn="l"/>
              </a:tabLst>
            </a:pPr>
            <a:r>
              <a:rPr lang="nl-BE" dirty="0"/>
              <a:t>1° </a:t>
            </a:r>
            <a:r>
              <a:rPr lang="nl-BE" b="1" dirty="0">
                <a:solidFill>
                  <a:srgbClr val="2D4CE7"/>
                </a:solidFill>
              </a:rPr>
              <a:t>de arbeidsveiligheid	</a:t>
            </a:r>
            <a:r>
              <a:rPr lang="nl-BE" dirty="0">
                <a:solidFill>
                  <a:schemeClr val="tx1">
                    <a:lumMod val="50000"/>
                  </a:schemeClr>
                </a:solidFill>
              </a:rPr>
              <a:t>5° de arbeidshygiëne</a:t>
            </a:r>
          </a:p>
          <a:p>
            <a:pPr marL="987425" lvl="1" indent="0" algn="just">
              <a:spcBef>
                <a:spcPts val="800"/>
              </a:spcBef>
              <a:buNone/>
              <a:tabLst>
                <a:tab pos="6721475" algn="l"/>
              </a:tabLst>
            </a:pPr>
            <a:r>
              <a:rPr lang="nl-BE" dirty="0"/>
              <a:t>2° </a:t>
            </a:r>
            <a:r>
              <a:rPr lang="nl-BE" b="1" dirty="0">
                <a:solidFill>
                  <a:srgbClr val="2D4CE7"/>
                </a:solidFill>
              </a:rPr>
              <a:t>de bescherming, gezondheid van de werknemer	</a:t>
            </a:r>
            <a:r>
              <a:rPr lang="nl-BE" dirty="0">
                <a:solidFill>
                  <a:schemeClr val="tx1">
                    <a:lumMod val="50000"/>
                  </a:schemeClr>
                </a:solidFill>
              </a:rPr>
              <a:t>6° de verfraaiing van de arbeidsplaatsen</a:t>
            </a:r>
            <a:endParaRPr lang="nl-BE" b="1" dirty="0">
              <a:solidFill>
                <a:srgbClr val="2D4CE7"/>
              </a:solidFill>
            </a:endParaRPr>
          </a:p>
          <a:p>
            <a:pPr marL="987425" lvl="1" indent="0" algn="just">
              <a:spcBef>
                <a:spcPts val="800"/>
              </a:spcBef>
              <a:buNone/>
              <a:tabLst>
                <a:tab pos="6721475" algn="l"/>
              </a:tabLst>
            </a:pPr>
            <a:r>
              <a:rPr lang="nl-BE" dirty="0"/>
              <a:t>3° De psychosociale aspecten op het werk	7° Milieu</a:t>
            </a:r>
          </a:p>
          <a:p>
            <a:pPr marL="987425" lvl="1" indent="0" algn="just">
              <a:spcBef>
                <a:spcPts val="800"/>
              </a:spcBef>
              <a:buNone/>
              <a:tabLst>
                <a:tab pos="6721475" algn="l"/>
              </a:tabLst>
            </a:pPr>
            <a:r>
              <a:rPr lang="nl-BE" dirty="0"/>
              <a:t>4° de ergonomie</a:t>
            </a:r>
          </a:p>
        </p:txBody>
      </p:sp>
    </p:spTree>
    <p:extLst>
      <p:ext uri="{BB962C8B-B14F-4D97-AF65-F5344CB8AC3E}">
        <p14:creationId xmlns:p14="http://schemas.microsoft.com/office/powerpoint/2010/main" val="37351211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8682886-381B-6D50-5F24-38D27376E35F}"/>
              </a:ext>
            </a:extLst>
          </p:cNvPr>
          <p:cNvSpPr>
            <a:spLocks noGrp="1"/>
          </p:cNvSpPr>
          <p:nvPr>
            <p:ph type="body" sz="quarter" idx="13"/>
          </p:nvPr>
        </p:nvSpPr>
        <p:spPr/>
        <p:txBody>
          <a:bodyPr/>
          <a:lstStyle/>
          <a:p>
            <a:r>
              <a:rPr lang="nl-BE" dirty="0"/>
              <a:t>Regelgeving.</a:t>
            </a:r>
          </a:p>
        </p:txBody>
      </p:sp>
      <p:sp>
        <p:nvSpPr>
          <p:cNvPr id="3" name="Text Placeholder 2">
            <a:extLst>
              <a:ext uri="{FF2B5EF4-FFF2-40B4-BE49-F238E27FC236}">
                <a16:creationId xmlns:a16="http://schemas.microsoft.com/office/drawing/2014/main" id="{28923852-30E2-F1FE-A53C-426C4421C589}"/>
              </a:ext>
            </a:extLst>
          </p:cNvPr>
          <p:cNvSpPr>
            <a:spLocks noGrp="1"/>
          </p:cNvSpPr>
          <p:nvPr>
            <p:ph type="body" sz="quarter" idx="27"/>
          </p:nvPr>
        </p:nvSpPr>
        <p:spPr>
          <a:xfrm>
            <a:off x="281009" y="1637308"/>
            <a:ext cx="11237400" cy="4089476"/>
          </a:xfrm>
        </p:spPr>
        <p:txBody>
          <a:bodyPr/>
          <a:lstStyle/>
          <a:p>
            <a:pPr marL="285750" indent="-285750" algn="just">
              <a:buFont typeface="Wingdings" panose="05000000000000000000" pitchFamily="2" charset="2"/>
              <a:buChar char="§"/>
            </a:pPr>
            <a:r>
              <a:rPr lang="nl-BE" sz="2000" dirty="0"/>
              <a:t>Art. I.2-3.- Het dynamisch risicobeheersingssysteem heeft tot doel de planning van de preventie en de uitvoering van het beleid met betrekking tot het welzijn van de werknemers bij de uitvoering van hun werk mogelijk te maken.</a:t>
            </a:r>
          </a:p>
          <a:p>
            <a:endParaRPr lang="nl-BE" sz="800" dirty="0"/>
          </a:p>
          <a:p>
            <a:pPr marL="273050" algn="just"/>
            <a:r>
              <a:rPr lang="nl-BE" sz="2000" dirty="0"/>
              <a:t>Om dit doel te verwezenlijken bestaat het systeem steeds uit de volgende elementen:</a:t>
            </a:r>
          </a:p>
          <a:p>
            <a:pPr marL="273050" algn="just"/>
            <a:endParaRPr lang="nl-BE" sz="800" dirty="0"/>
          </a:p>
          <a:p>
            <a:pPr marL="628650" indent="-355600" algn="just"/>
            <a:r>
              <a:rPr lang="nl-BE" sz="2000" dirty="0"/>
              <a:t>1° de uitwerking van het beleid waarbij de werkgever inzonderheid de doelstellingen bepaalt evenals de middelen om deze doelstellingen te realiseren; </a:t>
            </a:r>
          </a:p>
          <a:p>
            <a:pPr marL="628650" indent="-355600" algn="just"/>
            <a:r>
              <a:rPr lang="nl-BE" sz="2000" dirty="0"/>
              <a:t>2° de programmatie van het beleid waarbij inzonderheid de toe te passen methodes en de opdrachten, verplichtingen en middelen van alle betrokken personen worden bepaald; </a:t>
            </a:r>
          </a:p>
          <a:p>
            <a:pPr marL="628650" indent="-355600" algn="just"/>
            <a:r>
              <a:rPr lang="nl-BE" sz="2000" dirty="0"/>
              <a:t>3° de uitvoering van het beleid waarbij inzonderheid de verantwoordelijkheden van alle </a:t>
            </a:r>
            <a:r>
              <a:rPr lang="nl-BE" sz="2000" dirty="0" err="1"/>
              <a:t>betrokken</a:t>
            </a:r>
            <a:r>
              <a:rPr lang="nl-BE" sz="2000" dirty="0"/>
              <a:t> personen worden bepaald; </a:t>
            </a:r>
          </a:p>
          <a:p>
            <a:pPr marL="628650" indent="-355600" algn="just"/>
            <a:r>
              <a:rPr lang="nl-BE" sz="2000" dirty="0"/>
              <a:t>4° de evaluatie van het beleid waarbij inzonderheid de criteria worden vastgesteld om het beleid te evalueren. </a:t>
            </a:r>
          </a:p>
          <a:p>
            <a:pPr marL="273050"/>
            <a:endParaRPr lang="nl-BE" sz="800" dirty="0"/>
          </a:p>
          <a:p>
            <a:pPr marL="273050"/>
            <a:r>
              <a:rPr lang="nl-BE" sz="2000" dirty="0"/>
              <a:t>De werkgever past dit systeem aan telkens dit noodzakelijk is ingevolge gewijzigde omstandigheden.</a:t>
            </a:r>
          </a:p>
        </p:txBody>
      </p:sp>
    </p:spTree>
    <p:extLst>
      <p:ext uri="{BB962C8B-B14F-4D97-AF65-F5344CB8AC3E}">
        <p14:creationId xmlns:p14="http://schemas.microsoft.com/office/powerpoint/2010/main" val="2102586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ADCFA6-2100-B344-100F-DC52BCB7B9B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D6C55F8-B1F2-4725-1435-BA8931E9C83F}"/>
              </a:ext>
            </a:extLst>
          </p:cNvPr>
          <p:cNvSpPr>
            <a:spLocks noGrp="1"/>
          </p:cNvSpPr>
          <p:nvPr>
            <p:ph type="body" sz="quarter" idx="13"/>
          </p:nvPr>
        </p:nvSpPr>
        <p:spPr/>
        <p:txBody>
          <a:bodyPr/>
          <a:lstStyle/>
          <a:p>
            <a:r>
              <a:rPr lang="nl-BE" dirty="0"/>
              <a:t>Regelgeving.</a:t>
            </a:r>
          </a:p>
        </p:txBody>
      </p:sp>
      <p:sp>
        <p:nvSpPr>
          <p:cNvPr id="3" name="Text Placeholder 2">
            <a:extLst>
              <a:ext uri="{FF2B5EF4-FFF2-40B4-BE49-F238E27FC236}">
                <a16:creationId xmlns:a16="http://schemas.microsoft.com/office/drawing/2014/main" id="{60E2C8F7-6552-12F2-3E2C-2D3FECAA507D}"/>
              </a:ext>
            </a:extLst>
          </p:cNvPr>
          <p:cNvSpPr>
            <a:spLocks noGrp="1"/>
          </p:cNvSpPr>
          <p:nvPr>
            <p:ph type="body" sz="quarter" idx="27"/>
          </p:nvPr>
        </p:nvSpPr>
        <p:spPr>
          <a:xfrm>
            <a:off x="281009" y="1637308"/>
            <a:ext cx="11237400" cy="4089476"/>
          </a:xfrm>
        </p:spPr>
        <p:txBody>
          <a:bodyPr/>
          <a:lstStyle/>
          <a:p>
            <a:pPr marL="285750" indent="-285750" algn="just">
              <a:buFont typeface="Wingdings" panose="05000000000000000000" pitchFamily="2" charset="2"/>
              <a:buChar char="§"/>
            </a:pPr>
            <a:r>
              <a:rPr lang="nl-BE" sz="2000" dirty="0"/>
              <a:t>Art. I.2-5.- De werkgever ontwikkelt in zijn dynamisch risicobeheersingssysteem een strategie in verband met het verrichten van een risicoanalyse op basis waarvan preventiemaatregelen worden vastgesteld, rekening houdend met de bepalingen van de artikelen I.2.-6 en I.2-7.</a:t>
            </a:r>
          </a:p>
          <a:p>
            <a:endParaRPr lang="nl-BE" sz="800" dirty="0"/>
          </a:p>
          <a:p>
            <a:endParaRPr lang="nl-BE" sz="800" dirty="0"/>
          </a:p>
          <a:p>
            <a:r>
              <a:rPr lang="nl-BE" sz="2000" dirty="0"/>
              <a:t>Dit betekent dat:</a:t>
            </a:r>
          </a:p>
          <a:p>
            <a:pPr algn="just"/>
            <a:endParaRPr lang="nl-BE" sz="2000" dirty="0"/>
          </a:p>
          <a:p>
            <a:pPr marL="355600" indent="-342900" algn="just">
              <a:buFont typeface="Arial" panose="020B0604020202020204" pitchFamily="34" charset="0"/>
              <a:buChar char="•"/>
            </a:pPr>
            <a:r>
              <a:rPr lang="nl-BE" sz="2000" dirty="0"/>
              <a:t>Defensie een bepaald beleid ontwikkelt, dat de eenheden deze dienen te volgen. (zolang de regelgeving niet strenger is).</a:t>
            </a:r>
          </a:p>
          <a:p>
            <a:pPr marL="355600" indent="-342900" algn="just">
              <a:buFont typeface="Arial" panose="020B0604020202020204" pitchFamily="34" charset="0"/>
              <a:buChar char="•"/>
            </a:pPr>
            <a:r>
              <a:rPr lang="nl-BE" sz="2000" dirty="0"/>
              <a:t>Defensie bepaalde functies voorschrijft in haar beleid deze in </a:t>
            </a:r>
            <a:r>
              <a:rPr lang="nl-BE" sz="2000" dirty="0" err="1"/>
              <a:t>plaatgesteld</a:t>
            </a:r>
            <a:r>
              <a:rPr lang="nl-BE" sz="2000" dirty="0"/>
              <a:t> dienen te worden en deze functies dienen uit te oefenen. (b.v. de brandpreventiecoördinator)</a:t>
            </a:r>
          </a:p>
          <a:p>
            <a:pPr marL="355600" indent="-342900" algn="just">
              <a:buFont typeface="Arial" panose="020B0604020202020204" pitchFamily="34" charset="0"/>
              <a:buChar char="•"/>
            </a:pPr>
            <a:r>
              <a:rPr lang="nl-BE" sz="2000" dirty="0"/>
              <a:t>de werkpost-, functiefiche en bijbehorende risicoanalyses en inventarislijsten  dienen opgemaakt te worden </a:t>
            </a:r>
            <a:r>
              <a:rPr lang="nl-BE" sz="2000" dirty="0" err="1"/>
              <a:t>enz</a:t>
            </a:r>
            <a:r>
              <a:rPr lang="nl-BE" sz="2000" dirty="0"/>
              <a:t>…….</a:t>
            </a:r>
          </a:p>
          <a:p>
            <a:endParaRPr lang="nl-BE" sz="2000" dirty="0"/>
          </a:p>
          <a:p>
            <a:endParaRPr lang="nl-BE" sz="2000" dirty="0"/>
          </a:p>
          <a:p>
            <a:endParaRPr lang="nl-BE" sz="2000" dirty="0"/>
          </a:p>
          <a:p>
            <a:r>
              <a:rPr lang="nl-BE" sz="2000" dirty="0"/>
              <a:t>Het DRBS van Defensie is onder andere volgens de SOBANE-strategie.</a:t>
            </a:r>
          </a:p>
        </p:txBody>
      </p:sp>
    </p:spTree>
    <p:extLst>
      <p:ext uri="{BB962C8B-B14F-4D97-AF65-F5344CB8AC3E}">
        <p14:creationId xmlns:p14="http://schemas.microsoft.com/office/powerpoint/2010/main" val="3194510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298DA5E-1CD2-CB59-D66E-569C95BFA91E}"/>
              </a:ext>
            </a:extLst>
          </p:cNvPr>
          <p:cNvSpPr>
            <a:spLocks noGrp="1"/>
          </p:cNvSpPr>
          <p:nvPr>
            <p:ph type="body" sz="quarter" idx="13"/>
          </p:nvPr>
        </p:nvSpPr>
        <p:spPr/>
        <p:txBody>
          <a:bodyPr/>
          <a:lstStyle/>
          <a:p>
            <a:r>
              <a:rPr lang="nl-BE" dirty="0"/>
              <a:t>Regelgeving.</a:t>
            </a:r>
          </a:p>
        </p:txBody>
      </p:sp>
      <p:sp>
        <p:nvSpPr>
          <p:cNvPr id="4" name="Text Placeholder 3">
            <a:extLst>
              <a:ext uri="{FF2B5EF4-FFF2-40B4-BE49-F238E27FC236}">
                <a16:creationId xmlns:a16="http://schemas.microsoft.com/office/drawing/2014/main" id="{A48E86DE-7C6F-71EF-2CB3-7DF9ED72A0F9}"/>
              </a:ext>
            </a:extLst>
          </p:cNvPr>
          <p:cNvSpPr>
            <a:spLocks noGrp="1"/>
          </p:cNvSpPr>
          <p:nvPr>
            <p:ph type="body" sz="quarter" idx="27"/>
          </p:nvPr>
        </p:nvSpPr>
        <p:spPr>
          <a:xfrm>
            <a:off x="309146" y="1496032"/>
            <a:ext cx="11882854" cy="5361967"/>
          </a:xfrm>
        </p:spPr>
        <p:txBody>
          <a:bodyPr/>
          <a:lstStyle/>
          <a:p>
            <a:pPr marL="285750" indent="-285750" algn="just">
              <a:buFont typeface="Wingdings" panose="05000000000000000000" pitchFamily="2" charset="2"/>
              <a:buChar char="q"/>
            </a:pPr>
            <a:r>
              <a:rPr lang="nl-BE" dirty="0"/>
              <a:t>Codex over het welzijn op </a:t>
            </a:r>
            <a:r>
              <a:rPr lang="nl-BE" dirty="0" err="1"/>
              <a:t>op</a:t>
            </a:r>
            <a:r>
              <a:rPr lang="nl-BE" dirty="0"/>
              <a:t> het werk, </a:t>
            </a:r>
            <a:r>
              <a:rPr lang="nl-BE" dirty="0">
                <a:hlinkClick r:id="rId2"/>
              </a:rPr>
              <a:t>boek 1 – algemene beginselen, Titel 2 – Algemene beginselen betreffende het welzijnsbeleid, Hoofdstuk</a:t>
            </a:r>
            <a:r>
              <a:rPr lang="nl-BE" dirty="0"/>
              <a:t> </a:t>
            </a:r>
          </a:p>
          <a:p>
            <a:pPr algn="just"/>
            <a:endParaRPr lang="nl-BE" dirty="0"/>
          </a:p>
          <a:p>
            <a:pPr marL="273050" algn="just"/>
            <a:r>
              <a:rPr lang="nl-BE" dirty="0"/>
              <a:t>Hoofdstuk 5. - Maatregelen bij noodsituaties en in geval van ernstig en onmiddellijk gevaar.</a:t>
            </a:r>
          </a:p>
          <a:p>
            <a:pPr marL="1028700" lvl="1" algn="just">
              <a:spcBef>
                <a:spcPts val="800"/>
              </a:spcBef>
              <a:buFont typeface="Wingdings" panose="05000000000000000000" pitchFamily="2" charset="2"/>
              <a:buChar char="§"/>
            </a:pPr>
            <a:r>
              <a:rPr lang="nl-BE" dirty="0"/>
              <a:t>Art. 1.2-23.- </a:t>
            </a:r>
            <a:r>
              <a:rPr lang="nl-BE" b="1" dirty="0">
                <a:solidFill>
                  <a:srgbClr val="0070C0"/>
                </a:solidFill>
              </a:rPr>
              <a:t>De werkgever stelt een intern noodplan op dat van toepassing is voor de bescherming van de werknemers wanneer dit nodig is naar aanleiding van de vaststellingen gedaan ingevolge de risicoanalyse.</a:t>
            </a:r>
            <a:r>
              <a:rPr lang="nl-BE" dirty="0"/>
              <a:t> </a:t>
            </a:r>
          </a:p>
          <a:p>
            <a:pPr marL="987425" lvl="1" indent="0" algn="just">
              <a:spcBef>
                <a:spcPts val="800"/>
              </a:spcBef>
              <a:buNone/>
            </a:pPr>
            <a:r>
              <a:rPr lang="nl-BE" dirty="0"/>
              <a:t>Dit plan is gesteund op </a:t>
            </a:r>
            <a:r>
              <a:rPr lang="nl-BE" b="1" dirty="0">
                <a:solidFill>
                  <a:srgbClr val="0070C0"/>
                </a:solidFill>
              </a:rPr>
              <a:t>procedures die aangepast zijn aan gevaarlijke situaties en mogelijke ongevallen of incidenten die eigen zijn aan de onderneming of instelling evenals aan de gevallen van geweld van externe oorsprong</a:t>
            </a:r>
            <a:r>
              <a:rPr lang="nl-BE" dirty="0"/>
              <a:t>. </a:t>
            </a:r>
          </a:p>
          <a:p>
            <a:pPr marL="987425" lvl="1" indent="0">
              <a:spcBef>
                <a:spcPts val="800"/>
              </a:spcBef>
              <a:buNone/>
            </a:pPr>
            <a:r>
              <a:rPr lang="nl-BE" dirty="0"/>
              <a:t>Deze procedures hebben betrekking op: </a:t>
            </a:r>
          </a:p>
          <a:p>
            <a:pPr marL="987425" lvl="1" indent="0">
              <a:spcBef>
                <a:spcPts val="800"/>
              </a:spcBef>
              <a:buNone/>
            </a:pPr>
            <a:r>
              <a:rPr lang="nl-BE" dirty="0"/>
              <a:t>1° </a:t>
            </a:r>
            <a:r>
              <a:rPr lang="nl-BE" b="1" dirty="0">
                <a:solidFill>
                  <a:srgbClr val="0070C0"/>
                </a:solidFill>
              </a:rPr>
              <a:t>de informatie en de instructies betreffende de maatregelen in geval van nood;</a:t>
            </a:r>
            <a:r>
              <a:rPr lang="nl-BE" b="1" u="sng" dirty="0">
                <a:solidFill>
                  <a:srgbClr val="0070C0"/>
                </a:solidFill>
              </a:rPr>
              <a:t> </a:t>
            </a:r>
          </a:p>
          <a:p>
            <a:pPr marL="987425" lvl="1" indent="0">
              <a:spcBef>
                <a:spcPts val="800"/>
              </a:spcBef>
              <a:buNone/>
            </a:pPr>
            <a:r>
              <a:rPr lang="nl-BE" dirty="0"/>
              <a:t>2° </a:t>
            </a:r>
            <a:r>
              <a:rPr lang="nl-BE" b="1" dirty="0">
                <a:solidFill>
                  <a:srgbClr val="0070C0"/>
                </a:solidFill>
              </a:rPr>
              <a:t>het alarm- en communicatiesysteem</a:t>
            </a:r>
            <a:r>
              <a:rPr lang="nl-BE" b="1" u="sng" dirty="0">
                <a:solidFill>
                  <a:srgbClr val="0070C0"/>
                </a:solidFill>
              </a:rPr>
              <a:t>;</a:t>
            </a:r>
            <a:r>
              <a:rPr lang="nl-BE" dirty="0"/>
              <a:t> </a:t>
            </a:r>
          </a:p>
          <a:p>
            <a:pPr marL="987425" lvl="1" indent="0">
              <a:spcBef>
                <a:spcPts val="800"/>
              </a:spcBef>
              <a:buNone/>
            </a:pPr>
            <a:r>
              <a:rPr lang="nl-BE" dirty="0"/>
              <a:t>3° </a:t>
            </a:r>
            <a:r>
              <a:rPr lang="nl-BE" b="1" dirty="0">
                <a:solidFill>
                  <a:srgbClr val="0070C0"/>
                </a:solidFill>
              </a:rPr>
              <a:t>de veiligheidsoefeningen; </a:t>
            </a:r>
          </a:p>
          <a:p>
            <a:pPr marL="987425" lvl="1" indent="0">
              <a:spcBef>
                <a:spcPts val="800"/>
              </a:spcBef>
              <a:buNone/>
            </a:pPr>
            <a:r>
              <a:rPr lang="nl-BE" dirty="0"/>
              <a:t>4° </a:t>
            </a:r>
            <a:r>
              <a:rPr lang="nl-BE" b="1" dirty="0">
                <a:solidFill>
                  <a:srgbClr val="0070C0"/>
                </a:solidFill>
              </a:rPr>
              <a:t>de handelingen te stellen bij evacuatie en eerste hulp;</a:t>
            </a:r>
            <a:r>
              <a:rPr lang="nl-BE" dirty="0"/>
              <a:t> </a:t>
            </a:r>
          </a:p>
          <a:p>
            <a:pPr marL="987425" lvl="1" indent="0">
              <a:spcBef>
                <a:spcPts val="800"/>
              </a:spcBef>
              <a:buNone/>
            </a:pPr>
            <a:r>
              <a:rPr lang="nl-BE" dirty="0"/>
              <a:t>5° </a:t>
            </a:r>
            <a:r>
              <a:rPr lang="nl-BE" b="1" dirty="0">
                <a:solidFill>
                  <a:srgbClr val="0070C0"/>
                </a:solidFill>
              </a:rPr>
              <a:t>de middelen voor de eerste verzorging;</a:t>
            </a:r>
            <a:r>
              <a:rPr lang="nl-BE" b="1" dirty="0"/>
              <a:t> </a:t>
            </a:r>
          </a:p>
          <a:p>
            <a:pPr marL="987425" lvl="1" indent="0">
              <a:spcBef>
                <a:spcPts val="800"/>
              </a:spcBef>
              <a:buNone/>
            </a:pPr>
            <a:r>
              <a:rPr lang="nl-BE" dirty="0"/>
              <a:t>6° de maatregelen om posttraumatische stress te voorkomen of te beperken</a:t>
            </a:r>
          </a:p>
        </p:txBody>
      </p:sp>
    </p:spTree>
    <p:extLst>
      <p:ext uri="{BB962C8B-B14F-4D97-AF65-F5344CB8AC3E}">
        <p14:creationId xmlns:p14="http://schemas.microsoft.com/office/powerpoint/2010/main" val="40578484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461AD29-D5BE-17A4-5289-882C025E5CDB}"/>
              </a:ext>
            </a:extLst>
          </p:cNvPr>
          <p:cNvSpPr>
            <a:spLocks noGrp="1"/>
          </p:cNvSpPr>
          <p:nvPr>
            <p:ph type="body" sz="quarter" idx="13"/>
          </p:nvPr>
        </p:nvSpPr>
        <p:spPr/>
        <p:txBody>
          <a:bodyPr/>
          <a:lstStyle/>
          <a:p>
            <a:r>
              <a:rPr lang="nl-BE" dirty="0"/>
              <a:t>Regelgeving.</a:t>
            </a:r>
          </a:p>
        </p:txBody>
      </p:sp>
      <p:sp>
        <p:nvSpPr>
          <p:cNvPr id="3" name="Text Placeholder 2">
            <a:extLst>
              <a:ext uri="{FF2B5EF4-FFF2-40B4-BE49-F238E27FC236}">
                <a16:creationId xmlns:a16="http://schemas.microsoft.com/office/drawing/2014/main" id="{1144162E-EBC2-3D0D-BACD-42A1AA8E896B}"/>
              </a:ext>
            </a:extLst>
          </p:cNvPr>
          <p:cNvSpPr>
            <a:spLocks noGrp="1"/>
          </p:cNvSpPr>
          <p:nvPr>
            <p:ph type="body" sz="quarter" idx="27"/>
          </p:nvPr>
        </p:nvSpPr>
        <p:spPr/>
        <p:txBody>
          <a:bodyPr/>
          <a:lstStyle/>
          <a:p>
            <a:pPr marL="720725" indent="-285750" algn="just">
              <a:buFont typeface="Wingdings" panose="05000000000000000000" pitchFamily="2" charset="2"/>
              <a:buChar char="§"/>
            </a:pPr>
            <a:r>
              <a:rPr lang="nl-BE" dirty="0"/>
              <a:t>Art. I.2-24.– </a:t>
            </a:r>
            <a:r>
              <a:rPr lang="nl-BE" b="1" dirty="0">
                <a:solidFill>
                  <a:srgbClr val="0070C0"/>
                </a:solidFill>
              </a:rPr>
              <a:t>De werkgever </a:t>
            </a:r>
            <a:r>
              <a:rPr lang="nl-BE" dirty="0"/>
              <a:t>stelt alle werknemers die blootgesteld zijn of kunnen worden aan een ernstig en onmiddellijk gevaar zo spoedig mogelijk in kennis van dat gevaar en van de getroffen of te treffen beschermingsmaatregelen. </a:t>
            </a:r>
          </a:p>
          <a:p>
            <a:pPr marL="720725"/>
            <a:endParaRPr lang="nl-BE" dirty="0"/>
          </a:p>
          <a:p>
            <a:pPr marL="720725" algn="just"/>
            <a:r>
              <a:rPr lang="nl-BE" b="1" dirty="0">
                <a:solidFill>
                  <a:srgbClr val="0070C0"/>
                </a:solidFill>
              </a:rPr>
              <a:t>Hij neemt maatregelen en geeft instructies </a:t>
            </a:r>
            <a:r>
              <a:rPr lang="nl-BE" dirty="0"/>
              <a:t>aan de werknemers ten einde hen toe te staan, in geval van een niet te vermijden, ernstig en onmiddellijk gevaar, hun activiteit stop te zetten of zich in veiligheid te stellen door de arbeidsplaats onmiddellijk te verlaten. </a:t>
            </a:r>
          </a:p>
          <a:p>
            <a:pPr marL="720725"/>
            <a:endParaRPr lang="nl-BE" dirty="0"/>
          </a:p>
          <a:p>
            <a:pPr marL="720725" algn="just"/>
            <a:r>
              <a:rPr lang="nl-BE" dirty="0"/>
              <a:t>Hij onthoudt zich ervan, behalve in uitzonderlijke, naar behoren gemotiveerde gevallen, de werknemers te verzoeken hun werk te hervatten in een werksituatie waarin nog een ernstig en onmiddellijk gevaar bestaat. </a:t>
            </a:r>
          </a:p>
        </p:txBody>
      </p:sp>
    </p:spTree>
    <p:extLst>
      <p:ext uri="{BB962C8B-B14F-4D97-AF65-F5344CB8AC3E}">
        <p14:creationId xmlns:p14="http://schemas.microsoft.com/office/powerpoint/2010/main" val="224094548"/>
      </p:ext>
    </p:extLst>
  </p:cSld>
  <p:clrMapOvr>
    <a:masterClrMapping/>
  </p:clrMapOvr>
</p:sld>
</file>

<file path=ppt/theme/theme1.xml><?xml version="1.0" encoding="utf-8"?>
<a:theme xmlns:a="http://schemas.openxmlformats.org/drawingml/2006/main" name="Custom Design">
  <a:themeElements>
    <a:clrScheme name="Belgian Defence">
      <a:dk1>
        <a:srgbClr val="184652"/>
      </a:dk1>
      <a:lt1>
        <a:srgbClr val="FFFFFF"/>
      </a:lt1>
      <a:dk2>
        <a:srgbClr val="184652"/>
      </a:dk2>
      <a:lt2>
        <a:srgbClr val="F5F1E7"/>
      </a:lt2>
      <a:accent1>
        <a:srgbClr val="008991"/>
      </a:accent1>
      <a:accent2>
        <a:srgbClr val="E2EDF0"/>
      </a:accent2>
      <a:accent3>
        <a:srgbClr val="343531"/>
      </a:accent3>
      <a:accent4>
        <a:srgbClr val="6DA3C7"/>
      </a:accent4>
      <a:accent5>
        <a:srgbClr val="5E8541"/>
      </a:accent5>
      <a:accent6>
        <a:srgbClr val="4862A5"/>
      </a:accent6>
      <a:hlink>
        <a:srgbClr val="3B9EBA"/>
      </a:hlink>
      <a:folHlink>
        <a:srgbClr val="521C21"/>
      </a:folHlink>
    </a:clrScheme>
    <a:fontScheme name="Palanquin">
      <a:majorFont>
        <a:latin typeface="Palanquin Bold"/>
        <a:ea typeface=""/>
        <a:cs typeface=""/>
      </a:majorFont>
      <a:minorFont>
        <a:latin typeface="Palanquin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spAutoFit/>
      </a:bodyPr>
      <a:lstStyle>
        <a:defPPr>
          <a:defRPr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mageCreateDate xmlns="C64C079A-ABBC-4A11-A430-DE1D177D1884" xsi:nil="true"/>
    <lang xmlns="6aaf9d74-94c3-42e3-8811-9db25e5c3289">N</lang>
    <Category xmlns="c64c079a-abbc-4a11-a430-de1d177d1884">Powerpoint</Category>
    <Sub_x002d_Category xmlns="c64c079a-abbc-4a11-a430-de1d177d1884">Defence</Sub_x002d_Category>
    <wic_System_Copyright xmlns="http://schemas.microsoft.com/sharepoint/v3/fields" xsi:nil="true"/>
    <Layout_x0020_Files xmlns="c64c079a-abbc-4a11-a430-de1d177d1884">false</Layout_x0020_Files>
  </documentManagement>
</p:properties>
</file>

<file path=customXml/item3.xml><?xml version="1.0" encoding="utf-8"?>
<ct:contentTypeSchema xmlns:ct="http://schemas.microsoft.com/office/2006/metadata/contentType" xmlns:ma="http://schemas.microsoft.com/office/2006/metadata/properties/metaAttributes" ct:_="" ma:_="" ma:contentTypeName="Image" ma:contentTypeID="0x0101009148F5A04DDD49CBA7127AADA5FB792B00AADE34325A8B49CDA8BB4DB53328F214000B6DE016680F674DBC9DAEE4783B6637" ma:contentTypeVersion="3" ma:contentTypeDescription="Upload an image." ma:contentTypeScope="" ma:versionID="0161e275c92e5df4f53d46597c9c8080">
  <xsd:schema xmlns:xsd="http://www.w3.org/2001/XMLSchema" xmlns:xs="http://www.w3.org/2001/XMLSchema" xmlns:p="http://schemas.microsoft.com/office/2006/metadata/properties" xmlns:ns1="http://schemas.microsoft.com/sharepoint/v3" xmlns:ns2="C64C079A-ABBC-4A11-A430-DE1D177D1884" xmlns:ns3="6aaf9d74-94c3-42e3-8811-9db25e5c3289" xmlns:ns4="http://schemas.microsoft.com/sharepoint/v3/fields" xmlns:ns5="c64c079a-abbc-4a11-a430-de1d177d1884" targetNamespace="http://schemas.microsoft.com/office/2006/metadata/properties" ma:root="true" ma:fieldsID="58ce0466a3f6a43d641e35b8c9f7f0a1" ns1:_="" ns2:_="" ns3:_="" ns4:_="" ns5:_="">
    <xsd:import namespace="http://schemas.microsoft.com/sharepoint/v3"/>
    <xsd:import namespace="C64C079A-ABBC-4A11-A430-DE1D177D1884"/>
    <xsd:import namespace="6aaf9d74-94c3-42e3-8811-9db25e5c3289"/>
    <xsd:import namespace="http://schemas.microsoft.com/sharepoint/v3/fields"/>
    <xsd:import namespace="c64c079a-abbc-4a11-a430-de1d177d1884"/>
    <xsd:element name="properties">
      <xsd:complexType>
        <xsd:sequence>
          <xsd:element name="documentManagement">
            <xsd:complexType>
              <xsd:all>
                <xsd:element ref="ns3:lang"/>
                <xsd:element ref="ns1:FileRef" minOccurs="0"/>
                <xsd:element ref="ns1:File_x0020_Type" minOccurs="0"/>
                <xsd:element ref="ns1:HTML_x0020_File_x0020_Type" minOccurs="0"/>
                <xsd:element ref="ns1:FSObjType" minOccurs="0"/>
                <xsd:element ref="ns2:ThumbnailExists" minOccurs="0"/>
                <xsd:element ref="ns2:PreviewExists" minOccurs="0"/>
                <xsd:element ref="ns2:ImageWidth" minOccurs="0"/>
                <xsd:element ref="ns2:ImageHeight" minOccurs="0"/>
                <xsd:element ref="ns2:ImageCreateDate" minOccurs="0"/>
                <xsd:element ref="ns4:wic_System_Copyright" minOccurs="0"/>
                <xsd:element ref="ns5:Category" minOccurs="0"/>
                <xsd:element ref="ns5:Sub_x002d_Category" minOccurs="0"/>
                <xsd:element ref="ns5:Layout_x0020_Fil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FileRef" ma:index="9" nillable="true" ma:displayName="URL Path" ma:hidden="true" ma:list="Docs" ma:internalName="FileRef" ma:readOnly="true" ma:showField="FullUrl">
      <xsd:simpleType>
        <xsd:restriction base="dms:Lookup"/>
      </xsd:simpleType>
    </xsd:element>
    <xsd:element name="File_x0020_Type" ma:index="10" nillable="true" ma:displayName="File Type" ma:hidden="true" ma:internalName="File_x0020_Type" ma:readOnly="true">
      <xsd:simpleType>
        <xsd:restriction base="dms:Text"/>
      </xsd:simpleType>
    </xsd:element>
    <xsd:element name="HTML_x0020_File_x0020_Type" ma:index="11" nillable="true" ma:displayName="HTML File Type" ma:hidden="true" ma:internalName="HTML_x0020_File_x0020_Type" ma:readOnly="true">
      <xsd:simpleType>
        <xsd:restriction base="dms:Text"/>
      </xsd:simpleType>
    </xsd:element>
    <xsd:element name="FSObjType" ma:index="12" nillable="true" ma:displayName="Item Type" ma:hidden="true" ma:list="Docs" ma:internalName="FSObjType" ma:readOnly="true" ma:showField="FSType">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C64C079A-ABBC-4A11-A430-DE1D177D1884" elementFormDefault="qualified">
    <xsd:import namespace="http://schemas.microsoft.com/office/2006/documentManagement/types"/>
    <xsd:import namespace="http://schemas.microsoft.com/office/infopath/2007/PartnerControls"/>
    <xsd:element name="ThumbnailExists" ma:index="19" nillable="true" ma:displayName="Thumbnail Exists" ma:default="FALSE" ma:hidden="true" ma:internalName="ThumbnailExists" ma:readOnly="true">
      <xsd:simpleType>
        <xsd:restriction base="dms:Boolean"/>
      </xsd:simpleType>
    </xsd:element>
    <xsd:element name="PreviewExists" ma:index="20" nillable="true" ma:displayName="Preview Exists" ma:default="FALSE" ma:hidden="true" ma:internalName="PreviewExists" ma:readOnly="true">
      <xsd:simpleType>
        <xsd:restriction base="dms:Boolean"/>
      </xsd:simpleType>
    </xsd:element>
    <xsd:element name="ImageWidth" ma:index="21" nillable="true" ma:displayName="Width" ma:internalName="ImageWidth" ma:readOnly="true">
      <xsd:simpleType>
        <xsd:restriction base="dms:Unknown"/>
      </xsd:simpleType>
    </xsd:element>
    <xsd:element name="ImageHeight" ma:index="23" nillable="true" ma:displayName="Height" ma:internalName="ImageHeight" ma:readOnly="true">
      <xsd:simpleType>
        <xsd:restriction base="dms:Unknown"/>
      </xsd:simpleType>
    </xsd:element>
    <xsd:element name="ImageCreateDate" ma:index="24" nillable="true" ma:displayName="Date Picture Taken" ma:format="DateTime" ma:hidden="true" ma:internalName="ImageCreate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6aaf9d74-94c3-42e3-8811-9db25e5c3289" elementFormDefault="qualified">
    <xsd:import namespace="http://schemas.microsoft.com/office/2006/documentManagement/types"/>
    <xsd:import namespace="http://schemas.microsoft.com/office/infopath/2007/PartnerControls"/>
    <xsd:element name="lang" ma:index="8" ma:displayName="Lang" ma:default="-" ma:format="RadioButtons" ma:internalName="lang">
      <xsd:simpleType>
        <xsd:restriction base="dms:Choice">
          <xsd:enumeration value="N"/>
          <xsd:enumeration value="F"/>
          <xsd:enumeration value="NF"/>
          <xsd:enumeration value="D"/>
          <xsd:enumeration value="E"/>
          <xsd:enumeration value="-"/>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wic_System_Copyright" ma:index="25" nillable="true" ma:displayName="Copyright" ma:internalName="wic_System_Copyright">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64c079a-abbc-4a11-a430-de1d177d1884" elementFormDefault="qualified">
    <xsd:import namespace="http://schemas.microsoft.com/office/2006/documentManagement/types"/>
    <xsd:import namespace="http://schemas.microsoft.com/office/infopath/2007/PartnerControls"/>
    <xsd:element name="Category" ma:index="26" nillable="true" ma:displayName="Category" ma:format="RadioButtons" ma:internalName="Category">
      <xsd:simpleType>
        <xsd:restriction base="dms:Choice">
          <xsd:enumeration value="Logo"/>
          <xsd:enumeration value="Asset"/>
          <xsd:enumeration value="Powerpoint"/>
        </xsd:restriction>
      </xsd:simpleType>
    </xsd:element>
    <xsd:element name="Sub_x002d_Category" ma:index="27" nillable="true" ma:displayName="Sub-Category" ma:format="RadioButtons" ma:internalName="Sub_x002d_Category">
      <xsd:simpleType>
        <xsd:restriction base="dms:Choice">
          <xsd:enumeration value="Components"/>
          <xsd:enumeration value="Defence"/>
          <xsd:enumeration value="Employer Branding"/>
          <xsd:enumeration value="Other Government assets"/>
          <xsd:enumeration value="------------------------------"/>
          <xsd:enumeration value="Defence 0800 Number"/>
          <xsd:enumeration value="Icons"/>
          <xsd:enumeration value="Patterns"/>
          <xsd:enumeration value="QR-Code"/>
          <xsd:enumeration value="Signature banner"/>
        </xsd:restriction>
      </xsd:simpleType>
    </xsd:element>
    <xsd:element name="Layout_x0020_Files" ma:index="28" nillable="true" ma:displayName="Layout Files" ma:default="0" ma:internalName="Layout_x0020_Files">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15"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084C7D9-EB7C-4807-BE66-DE32CD8BB3FA}">
  <ds:schemaRefs>
    <ds:schemaRef ds:uri="http://schemas.microsoft.com/sharepoint/v3/contenttype/forms"/>
  </ds:schemaRefs>
</ds:datastoreItem>
</file>

<file path=customXml/itemProps2.xml><?xml version="1.0" encoding="utf-8"?>
<ds:datastoreItem xmlns:ds="http://schemas.openxmlformats.org/officeDocument/2006/customXml" ds:itemID="{27D85E99-E7C1-414D-9999-EF1F43BE3D91}">
  <ds:schemaRefs>
    <ds:schemaRef ds:uri="http://purl.org/dc/elements/1.1/"/>
    <ds:schemaRef ds:uri="http://schemas.microsoft.com/office/2006/metadata/properties"/>
    <ds:schemaRef ds:uri="http://schemas.microsoft.com/office/2006/documentManagement/types"/>
    <ds:schemaRef ds:uri="http://schemas.microsoft.com/sharepoint/v3"/>
    <ds:schemaRef ds:uri="http://purl.org/dc/terms/"/>
    <ds:schemaRef ds:uri="http://schemas.microsoft.com/sharepoint/v3/fields"/>
    <ds:schemaRef ds:uri="http://schemas.openxmlformats.org/package/2006/metadata/core-properties"/>
    <ds:schemaRef ds:uri="http://purl.org/dc/dcmitype/"/>
    <ds:schemaRef ds:uri="http://schemas.microsoft.com/office/infopath/2007/PartnerControls"/>
    <ds:schemaRef ds:uri="c64c079a-abbc-4a11-a430-de1d177d1884"/>
    <ds:schemaRef ds:uri="6aaf9d74-94c3-42e3-8811-9db25e5c3289"/>
    <ds:schemaRef ds:uri="C64C079A-ABBC-4A11-A430-DE1D177D1884"/>
    <ds:schemaRef ds:uri="http://www.w3.org/XML/1998/namespace"/>
  </ds:schemaRefs>
</ds:datastoreItem>
</file>

<file path=customXml/itemProps3.xml><?xml version="1.0" encoding="utf-8"?>
<ds:datastoreItem xmlns:ds="http://schemas.openxmlformats.org/officeDocument/2006/customXml" ds:itemID="{205B8C05-565C-4141-AA10-D54C2FD265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64C079A-ABBC-4A11-A430-DE1D177D1884"/>
    <ds:schemaRef ds:uri="6aaf9d74-94c3-42e3-8811-9db25e5c3289"/>
    <ds:schemaRef ds:uri="http://schemas.microsoft.com/sharepoint/v3/fields"/>
    <ds:schemaRef ds:uri="c64c079a-abbc-4a11-a430-de1d177d188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8087</TotalTime>
  <Words>2029</Words>
  <Application>Microsoft Office PowerPoint</Application>
  <PresentationFormat>Widescreen</PresentationFormat>
  <Paragraphs>185</Paragraphs>
  <Slides>26</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Arial</vt:lpstr>
      <vt:lpstr>Calibri</vt:lpstr>
      <vt:lpstr>Courier New</vt:lpstr>
      <vt:lpstr>Palanquin</vt:lpstr>
      <vt:lpstr>Palanquin Bold</vt:lpstr>
      <vt:lpstr>Palanquin Regular</vt:lpstr>
      <vt:lpstr>Wingdings</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Belgian Defence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Delbouille Julie</dc:creator>
  <cp:keywords/>
  <cp:lastModifiedBy>Choubane Housene</cp:lastModifiedBy>
  <cp:revision>311</cp:revision>
  <cp:lastPrinted>2025-06-11T07:12:43Z</cp:lastPrinted>
  <dcterms:created xsi:type="dcterms:W3CDTF">2021-07-19T11:03:08Z</dcterms:created>
  <dcterms:modified xsi:type="dcterms:W3CDTF">2025-09-17T10:27:31Z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0x0101009148F5A04DDD49CBA7127AADA5FB792B00AADE34325A8B49CDA8BB4DB53328F214000B6DE016680F674DBC9DAEE4783B6637</vt:lpwstr>
  </property>
  <property fmtid="{D5CDD505-2E9C-101B-9397-08002B2CF9AE}" pid="3" name="Order">
    <vt:r8>13000</vt:r8>
  </property>
</Properties>
</file>