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4"/>
  </p:sldMasterIdLst>
  <p:notesMasterIdLst>
    <p:notesMasterId r:id="rId28"/>
  </p:notesMasterIdLst>
  <p:handoutMasterIdLst>
    <p:handoutMasterId r:id="rId29"/>
  </p:handoutMasterIdLst>
  <p:sldIdLst>
    <p:sldId id="271" r:id="rId5"/>
    <p:sldId id="258" r:id="rId6"/>
    <p:sldId id="339" r:id="rId7"/>
    <p:sldId id="383" r:id="rId8"/>
    <p:sldId id="338" r:id="rId9"/>
    <p:sldId id="390" r:id="rId10"/>
    <p:sldId id="482" r:id="rId11"/>
    <p:sldId id="470" r:id="rId12"/>
    <p:sldId id="480" r:id="rId13"/>
    <p:sldId id="481" r:id="rId14"/>
    <p:sldId id="485" r:id="rId15"/>
    <p:sldId id="486" r:id="rId16"/>
    <p:sldId id="465" r:id="rId17"/>
    <p:sldId id="469" r:id="rId18"/>
    <p:sldId id="461" r:id="rId19"/>
    <p:sldId id="473" r:id="rId20"/>
    <p:sldId id="475" r:id="rId21"/>
    <p:sldId id="484" r:id="rId22"/>
    <p:sldId id="479" r:id="rId23"/>
    <p:sldId id="477" r:id="rId24"/>
    <p:sldId id="328" r:id="rId25"/>
    <p:sldId id="329" r:id="rId26"/>
    <p:sldId id="304" r:id="rId27"/>
  </p:sldIdLst>
  <p:sldSz cx="12192000" cy="6858000"/>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llouzi Abdelouahad" initials="HA" lastIdx="0" clrIdx="0">
    <p:extLst>
      <p:ext uri="{19B8F6BF-5375-455C-9EA6-DF929625EA0E}">
        <p15:presenceInfo xmlns:p15="http://schemas.microsoft.com/office/powerpoint/2012/main" userId="S-1-5-21-1991655562-378500907-388384606-168787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2D050"/>
    <a:srgbClr val="ADFBDB"/>
    <a:srgbClr val="475D63"/>
    <a:srgbClr val="184652"/>
    <a:srgbClr val="1A4652"/>
    <a:srgbClr val="F5F1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2949" autoAdjust="0"/>
  </p:normalViewPr>
  <p:slideViewPr>
    <p:cSldViewPr snapToGrid="0">
      <p:cViewPr varScale="1">
        <p:scale>
          <a:sx n="99" d="100"/>
          <a:sy n="99" d="100"/>
        </p:scale>
        <p:origin x="834" y="84"/>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3970938" y="0"/>
            <a:ext cx="3037840" cy="466434"/>
          </a:xfrm>
          <a:prstGeom prst="rect">
            <a:avLst/>
          </a:prstGeom>
        </p:spPr>
        <p:txBody>
          <a:bodyPr vert="horz" lIns="91440" tIns="45720" rIns="91440" bIns="45720" rtlCol="0"/>
          <a:lstStyle>
            <a:lvl1pPr algn="r">
              <a:defRPr sz="1200"/>
            </a:lvl1pPr>
          </a:lstStyle>
          <a:p>
            <a:fld id="{0D4179AA-4A50-4F90-80DA-F8289B511D89}" type="datetimeFigureOut">
              <a:rPr lang="fr-BE" smtClean="0"/>
              <a:t>04-06-25</a:t>
            </a:fld>
            <a:endParaRPr lang="fr-BE"/>
          </a:p>
        </p:txBody>
      </p:sp>
      <p:sp>
        <p:nvSpPr>
          <p:cNvPr id="4" name="Footer Placeholder 3"/>
          <p:cNvSpPr>
            <a:spLocks noGrp="1"/>
          </p:cNvSpPr>
          <p:nvPr>
            <p:ph type="ftr" sz="quarter" idx="2"/>
          </p:nvPr>
        </p:nvSpPr>
        <p:spPr>
          <a:xfrm>
            <a:off x="0" y="8829967"/>
            <a:ext cx="3037840" cy="466433"/>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1440" tIns="45720" rIns="91440" bIns="45720" rtlCol="0" anchor="b"/>
          <a:lstStyle>
            <a:lvl1pPr algn="r">
              <a:defRPr sz="1200"/>
            </a:lvl1pPr>
          </a:lstStyle>
          <a:p>
            <a:fld id="{2658E8E4-87F3-420F-8B16-5A2047EAB20C}" type="slidenum">
              <a:rPr lang="fr-BE" smtClean="0"/>
              <a:t>‹#›</a:t>
            </a:fld>
            <a:endParaRPr lang="fr-BE"/>
          </a:p>
        </p:txBody>
      </p:sp>
    </p:spTree>
    <p:extLst>
      <p:ext uri="{BB962C8B-B14F-4D97-AF65-F5344CB8AC3E}">
        <p14:creationId xmlns:p14="http://schemas.microsoft.com/office/powerpoint/2010/main" val="19474422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970938" y="0"/>
            <a:ext cx="3037840" cy="466434"/>
          </a:xfrm>
          <a:prstGeom prst="rect">
            <a:avLst/>
          </a:prstGeom>
        </p:spPr>
        <p:txBody>
          <a:bodyPr vert="horz" lIns="91440" tIns="45720" rIns="91440" bIns="45720" rtlCol="0"/>
          <a:lstStyle>
            <a:lvl1pPr algn="r">
              <a:defRPr sz="1200"/>
            </a:lvl1pPr>
          </a:lstStyle>
          <a:p>
            <a:fld id="{E17556EB-5C46-4556-B6B9-ADE43D09CF46}" type="datetimeFigureOut">
              <a:rPr lang="fr-BE" smtClean="0"/>
              <a:t>04-06-25</a:t>
            </a:fld>
            <a:endParaRPr lang="fr-BE"/>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701041" y="4473893"/>
            <a:ext cx="5608320" cy="366045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6" name="Footer Placeholder 5"/>
          <p:cNvSpPr>
            <a:spLocks noGrp="1"/>
          </p:cNvSpPr>
          <p:nvPr>
            <p:ph type="ftr" sz="quarter" idx="4"/>
          </p:nvPr>
        </p:nvSpPr>
        <p:spPr>
          <a:xfrm>
            <a:off x="0" y="8829967"/>
            <a:ext cx="3037840" cy="466433"/>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1440" tIns="45720" rIns="91440" bIns="45720" rtlCol="0" anchor="b"/>
          <a:lstStyle>
            <a:lvl1pPr algn="r">
              <a:defRPr sz="1200"/>
            </a:lvl1pPr>
          </a:lstStyle>
          <a:p>
            <a:fld id="{D64F2C25-99DC-4E03-B761-F0DD23C54933}" type="slidenum">
              <a:rPr lang="fr-BE" smtClean="0"/>
              <a:t>‹#›</a:t>
            </a:fld>
            <a:endParaRPr lang="fr-BE"/>
          </a:p>
        </p:txBody>
      </p:sp>
    </p:spTree>
    <p:extLst>
      <p:ext uri="{BB962C8B-B14F-4D97-AF65-F5344CB8AC3E}">
        <p14:creationId xmlns:p14="http://schemas.microsoft.com/office/powerpoint/2010/main" val="4228317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nl-BE" dirty="0"/>
          </a:p>
        </p:txBody>
      </p:sp>
      <p:sp>
        <p:nvSpPr>
          <p:cNvPr id="4" name="Slide Number Placeholder 3"/>
          <p:cNvSpPr>
            <a:spLocks noGrp="1"/>
          </p:cNvSpPr>
          <p:nvPr>
            <p:ph type="sldNum" sz="quarter" idx="10"/>
          </p:nvPr>
        </p:nvSpPr>
        <p:spPr/>
        <p:txBody>
          <a:bodyPr/>
          <a:lstStyle/>
          <a:p>
            <a:fld id="{D64F2C25-99DC-4E03-B761-F0DD23C54933}" type="slidenum">
              <a:rPr lang="fr-BE" smtClean="0"/>
              <a:t>2</a:t>
            </a:fld>
            <a:endParaRPr lang="fr-BE"/>
          </a:p>
        </p:txBody>
      </p:sp>
    </p:spTree>
    <p:extLst>
      <p:ext uri="{BB962C8B-B14F-4D97-AF65-F5344CB8AC3E}">
        <p14:creationId xmlns:p14="http://schemas.microsoft.com/office/powerpoint/2010/main" val="3888969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6</a:t>
            </a:fld>
            <a:endParaRPr lang="fr-BE"/>
          </a:p>
        </p:txBody>
      </p:sp>
    </p:spTree>
    <p:extLst>
      <p:ext uri="{BB962C8B-B14F-4D97-AF65-F5344CB8AC3E}">
        <p14:creationId xmlns:p14="http://schemas.microsoft.com/office/powerpoint/2010/main" val="950801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7</a:t>
            </a:fld>
            <a:endParaRPr lang="fr-BE"/>
          </a:p>
        </p:txBody>
      </p:sp>
    </p:spTree>
    <p:extLst>
      <p:ext uri="{BB962C8B-B14F-4D97-AF65-F5344CB8AC3E}">
        <p14:creationId xmlns:p14="http://schemas.microsoft.com/office/powerpoint/2010/main" val="1910221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8</a:t>
            </a:fld>
            <a:endParaRPr lang="fr-BE"/>
          </a:p>
        </p:txBody>
      </p:sp>
    </p:spTree>
    <p:extLst>
      <p:ext uri="{BB962C8B-B14F-4D97-AF65-F5344CB8AC3E}">
        <p14:creationId xmlns:p14="http://schemas.microsoft.com/office/powerpoint/2010/main" val="1777054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11</a:t>
            </a:fld>
            <a:endParaRPr lang="fr-BE"/>
          </a:p>
        </p:txBody>
      </p:sp>
    </p:spTree>
    <p:extLst>
      <p:ext uri="{BB962C8B-B14F-4D97-AF65-F5344CB8AC3E}">
        <p14:creationId xmlns:p14="http://schemas.microsoft.com/office/powerpoint/2010/main" val="1858580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16</a:t>
            </a:fld>
            <a:endParaRPr lang="fr-BE"/>
          </a:p>
        </p:txBody>
      </p:sp>
    </p:spTree>
    <p:extLst>
      <p:ext uri="{BB962C8B-B14F-4D97-AF65-F5344CB8AC3E}">
        <p14:creationId xmlns:p14="http://schemas.microsoft.com/office/powerpoint/2010/main" val="11911234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23</a:t>
            </a:fld>
            <a:endParaRPr lang="fr-BE"/>
          </a:p>
        </p:txBody>
      </p:sp>
    </p:spTree>
    <p:extLst>
      <p:ext uri="{BB962C8B-B14F-4D97-AF65-F5344CB8AC3E}">
        <p14:creationId xmlns:p14="http://schemas.microsoft.com/office/powerpoint/2010/main" val="18932376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kern="0" baseline="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4" name="Text Placeholder 18"/>
          <p:cNvSpPr>
            <a:spLocks noGrp="1"/>
          </p:cNvSpPr>
          <p:nvPr>
            <p:ph type="body" sz="quarter" idx="16" hasCustomPrompt="1"/>
          </p:nvPr>
        </p:nvSpPr>
        <p:spPr>
          <a:xfrm>
            <a:off x="376962" y="1186891"/>
            <a:ext cx="8220788" cy="245463"/>
          </a:xfrm>
          <a:prstGeom prst="rect">
            <a:avLst/>
          </a:prstGeom>
        </p:spPr>
        <p:txBody>
          <a:bodyPr/>
          <a:lstStyle>
            <a:lvl1pPr marL="0" indent="0">
              <a:buNone/>
              <a:defRPr sz="1100" b="0" i="0" cap="none" spc="300" baseline="0">
                <a:solidFill>
                  <a:schemeClr val="bg1"/>
                </a:solidFill>
                <a:latin typeface="Palanquin Regular" panose="020B0004020203020204" pitchFamily="34" charset="0"/>
              </a:defRPr>
            </a:lvl1pPr>
          </a:lstStyle>
          <a:p>
            <a:pPr lvl="0"/>
            <a:r>
              <a:rPr lang="fr-BE" dirty="0"/>
              <a:t>Day </a:t>
            </a:r>
            <a:r>
              <a:rPr lang="fr-BE" dirty="0" err="1"/>
              <a:t>Month</a:t>
            </a:r>
            <a:r>
              <a:rPr lang="fr-BE" dirty="0"/>
              <a:t> </a:t>
            </a:r>
            <a:r>
              <a:rPr lang="fr-BE" dirty="0" err="1"/>
              <a:t>Year</a:t>
            </a:r>
            <a:endParaRPr lang="fr-BE" dirty="0"/>
          </a:p>
        </p:txBody>
      </p:sp>
      <p:sp>
        <p:nvSpPr>
          <p:cNvPr id="13" name="Rectangle 6">
            <a:extLst>
              <a:ext uri="{FF2B5EF4-FFF2-40B4-BE49-F238E27FC236}">
                <a16:creationId xmlns:a16="http://schemas.microsoft.com/office/drawing/2014/main" id="{4F9F5938-E2C8-BC4B-A548-3C47C2F9BF03}"/>
              </a:ext>
            </a:extLst>
          </p:cNvPr>
          <p:cNvSpPr/>
          <p:nvPr userDrawn="1"/>
        </p:nvSpPr>
        <p:spPr>
          <a:xfrm>
            <a:off x="475512" y="1016332"/>
            <a:ext cx="496039" cy="45720"/>
          </a:xfrm>
          <a:prstGeom prst="rect">
            <a:avLst/>
          </a:prstGeom>
          <a:solidFill>
            <a:srgbClr val="FFFFFF"/>
          </a:solidFill>
          <a:ln w="12700">
            <a:miter lim="400000"/>
          </a:ln>
        </p:spPr>
        <p:txBody>
          <a:bodyPr lIns="45719" rIns="45719" anchor="ctr"/>
          <a:lstStyle/>
          <a:p>
            <a:pPr algn="ctr">
              <a:defRPr sz="2200">
                <a:solidFill>
                  <a:srgbClr val="FFFFFF"/>
                </a:solidFill>
              </a:defRPr>
            </a:pPr>
            <a:endParaRPr/>
          </a:p>
        </p:txBody>
      </p:sp>
      <p:sp>
        <p:nvSpPr>
          <p:cNvPr id="3" name="Text Placeholder 2"/>
          <p:cNvSpPr>
            <a:spLocks noGrp="1"/>
          </p:cNvSpPr>
          <p:nvPr>
            <p:ph type="body" sz="quarter" idx="17" hasCustomPrompt="1"/>
          </p:nvPr>
        </p:nvSpPr>
        <p:spPr>
          <a:xfrm>
            <a:off x="376962" y="436595"/>
            <a:ext cx="8233638" cy="198253"/>
          </a:xfrm>
        </p:spPr>
        <p:txBody>
          <a:bodyPr>
            <a:noAutofit/>
          </a:bodyPr>
          <a:lstStyle>
            <a:lvl1pPr>
              <a:defRPr sz="1300" cap="all" spc="300" baseline="0">
                <a:solidFill>
                  <a:schemeClr val="bg1"/>
                </a:solidFill>
                <a:latin typeface="Palanquin Bold" panose="020B0004020203020204" pitchFamily="34" charset="0"/>
              </a:defRPr>
            </a:lvl1pPr>
          </a:lstStyle>
          <a:p>
            <a:pPr lvl="0"/>
            <a:r>
              <a:rPr lang="en-US" dirty="0"/>
              <a:t>department</a:t>
            </a:r>
            <a:endParaRPr lang="fr-BE" dirty="0"/>
          </a:p>
        </p:txBody>
      </p:sp>
      <p:sp>
        <p:nvSpPr>
          <p:cNvPr id="18" name="Text Placeholder 2"/>
          <p:cNvSpPr>
            <a:spLocks noGrp="1"/>
          </p:cNvSpPr>
          <p:nvPr>
            <p:ph type="body" sz="quarter" idx="18" hasCustomPrompt="1"/>
          </p:nvPr>
        </p:nvSpPr>
        <p:spPr>
          <a:xfrm>
            <a:off x="376962" y="653898"/>
            <a:ext cx="8220788" cy="237595"/>
          </a:xfrm>
        </p:spPr>
        <p:txBody>
          <a:bodyPr>
            <a:noAutofit/>
          </a:bodyPr>
          <a:lstStyle>
            <a:lvl1pPr>
              <a:defRPr sz="1300" cap="all" spc="300" baseline="0">
                <a:solidFill>
                  <a:schemeClr val="bg1"/>
                </a:solidFill>
                <a:latin typeface="Palanquin Regular" panose="020B0004020203020204" pitchFamily="34" charset="0"/>
              </a:defRPr>
            </a:lvl1pPr>
          </a:lstStyle>
          <a:p>
            <a:pPr lvl="0"/>
            <a:r>
              <a:rPr lang="en-US" dirty="0"/>
              <a:t>RANK - name</a:t>
            </a:r>
            <a:endParaRPr lang="fr-BE" dirty="0"/>
          </a:p>
        </p:txBody>
      </p:sp>
      <p:pic>
        <p:nvPicPr>
          <p:cNvPr id="12"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1711455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0" name="Slide Number Placeholder 5"/>
          <p:cNvSpPr txBox="1">
            <a:spLocks/>
          </p:cNvSpPr>
          <p:nvPr userDrawn="1"/>
        </p:nvSpPr>
        <p:spPr>
          <a:xfrm>
            <a:off x="8763000" y="65087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Questions</a:t>
            </a:r>
            <a:endParaRPr dirty="0"/>
          </a:p>
        </p:txBody>
      </p:sp>
      <p:pic>
        <p:nvPicPr>
          <p:cNvPr id="12"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277779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5" name="Picture 2" descr="Picture 2"/>
          <p:cNvPicPr>
            <a:picLocks noChangeAspect="1"/>
          </p:cNvPicPr>
          <p:nvPr userDrawn="1"/>
        </p:nvPicPr>
        <p:blipFill>
          <a:blip r:embed="rId2"/>
          <a:stretch>
            <a:fillRect/>
          </a:stretch>
        </p:blipFill>
        <p:spPr>
          <a:xfrm>
            <a:off x="0" y="858"/>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6" name="Text Placeholder 2">
            <a:extLst>
              <a:ext uri="{FF2B5EF4-FFF2-40B4-BE49-F238E27FC236}">
                <a16:creationId xmlns:a16="http://schemas.microsoft.com/office/drawing/2014/main" id="{35B39D68-2118-624A-A3D1-0FC50A3053DD}"/>
              </a:ext>
            </a:extLst>
          </p:cNvPr>
          <p:cNvSpPr>
            <a:spLocks noGrp="1"/>
          </p:cNvSpPr>
          <p:nvPr>
            <p:ph type="body" sz="quarter" idx="14" hasCustomPrompt="1"/>
          </p:nvPr>
        </p:nvSpPr>
        <p:spPr>
          <a:xfrm>
            <a:off x="352162" y="5901969"/>
            <a:ext cx="2115219" cy="956032"/>
          </a:xfrm>
          <a:prstGeom prst="rect">
            <a:avLst/>
          </a:prstGeom>
        </p:spPr>
        <p:txBody>
          <a:bodyPr/>
          <a:lstStyle>
            <a:lvl1pPr marL="0" marR="0" indent="0" algn="l" defTabSz="914400" rtl="0" fontAlgn="auto" latinLnBrk="0" hangingPunct="0">
              <a:lnSpc>
                <a:spcPct val="100000"/>
              </a:lnSpc>
              <a:spcBef>
                <a:spcPts val="0"/>
              </a:spcBef>
              <a:spcAft>
                <a:spcPts val="0"/>
              </a:spcAft>
              <a:buClrTx/>
              <a:buSzTx/>
              <a:buFontTx/>
              <a:buNone/>
              <a:tabLst/>
              <a:defRPr kumimoji="0" lang="nl-NL" sz="3000" b="0" i="0" u="none" strike="noStrike" cap="none" spc="0" normalizeH="0" baseline="0" dirty="0">
                <a:ln>
                  <a:noFill/>
                </a:ln>
                <a:solidFill>
                  <a:srgbClr val="1A4652"/>
                </a:solidFill>
                <a:effectLst/>
                <a:uFillTx/>
                <a:latin typeface="Palanquin Bold"/>
                <a:ea typeface="Palanquin Bold"/>
                <a:cs typeface="Palanquin Bold"/>
                <a:sym typeface="Palanquin Bold"/>
              </a:defRPr>
            </a:lvl1pPr>
          </a:lstStyle>
          <a:p>
            <a:pPr lvl="0"/>
            <a:r>
              <a:rPr lang="en-US" dirty="0"/>
              <a:t>SUBTITLE</a:t>
            </a:r>
            <a:endParaRPr lang="nl-NL" dirty="0"/>
          </a:p>
        </p:txBody>
      </p:sp>
      <p:pic>
        <p:nvPicPr>
          <p:cNvPr id="10"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3481247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0"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12" name="Rectangle 6"/>
          <p:cNvSpPr/>
          <p:nvPr userDrawn="1"/>
        </p:nvSpPr>
        <p:spPr>
          <a:xfrm>
            <a:off x="0" y="5286373"/>
            <a:ext cx="220574" cy="519114"/>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14" name="TextBox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pic>
        <p:nvPicPr>
          <p:cNvPr id="7" name="Picture 7" descr="Picture 7"/>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2176371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verview Slide ">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14" hasCustomPrompt="1"/>
          </p:nvPr>
        </p:nvSpPr>
        <p:spPr>
          <a:xfrm>
            <a:off x="1959338" y="2315675"/>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Introduction</a:t>
            </a:r>
            <a:endParaRPr dirty="0"/>
          </a:p>
        </p:txBody>
      </p:sp>
      <p:sp>
        <p:nvSpPr>
          <p:cNvPr id="14" name="TextBox 9">
            <a:extLst>
              <a:ext uri="{FF2B5EF4-FFF2-40B4-BE49-F238E27FC236}">
                <a16:creationId xmlns:a16="http://schemas.microsoft.com/office/drawing/2014/main" id="{E14C724D-8150-584E-B310-03760B61CF59}"/>
              </a:ext>
            </a:extLst>
          </p:cNvPr>
          <p:cNvSpPr txBox="1">
            <a:spLocks noGrp="1"/>
          </p:cNvSpPr>
          <p:nvPr>
            <p:ph type="body" sz="quarter" idx="15" hasCustomPrompt="1"/>
          </p:nvPr>
        </p:nvSpPr>
        <p:spPr>
          <a:xfrm>
            <a:off x="1959338" y="2944368"/>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1</a:t>
            </a:r>
            <a:endParaRPr dirty="0"/>
          </a:p>
        </p:txBody>
      </p:sp>
      <p:sp>
        <p:nvSpPr>
          <p:cNvPr id="15"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8" y="3573061"/>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2</a:t>
            </a:r>
            <a:endParaRPr dirty="0"/>
          </a:p>
        </p:txBody>
      </p:sp>
      <p:sp>
        <p:nvSpPr>
          <p:cNvPr id="16" name="TextBox 9">
            <a:extLst>
              <a:ext uri="{FF2B5EF4-FFF2-40B4-BE49-F238E27FC236}">
                <a16:creationId xmlns:a16="http://schemas.microsoft.com/office/drawing/2014/main" id="{E14C724D-8150-584E-B310-03760B61CF59}"/>
              </a:ext>
            </a:extLst>
          </p:cNvPr>
          <p:cNvSpPr txBox="1">
            <a:spLocks noGrp="1"/>
          </p:cNvSpPr>
          <p:nvPr>
            <p:ph type="body" sz="quarter" idx="17" hasCustomPrompt="1"/>
          </p:nvPr>
        </p:nvSpPr>
        <p:spPr>
          <a:xfrm>
            <a:off x="1959338" y="4223394"/>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3</a:t>
            </a:r>
            <a:endParaRPr dirty="0"/>
          </a:p>
        </p:txBody>
      </p:sp>
      <p:sp>
        <p:nvSpPr>
          <p:cNvPr id="17" name="TextBox 9">
            <a:extLst>
              <a:ext uri="{FF2B5EF4-FFF2-40B4-BE49-F238E27FC236}">
                <a16:creationId xmlns:a16="http://schemas.microsoft.com/office/drawing/2014/main" id="{E14C724D-8150-584E-B310-03760B61CF59}"/>
              </a:ext>
            </a:extLst>
          </p:cNvPr>
          <p:cNvSpPr txBox="1">
            <a:spLocks noGrp="1"/>
          </p:cNvSpPr>
          <p:nvPr>
            <p:ph type="body" sz="quarter" idx="18" hasCustomPrompt="1"/>
          </p:nvPr>
        </p:nvSpPr>
        <p:spPr>
          <a:xfrm>
            <a:off x="1959338" y="4873947"/>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Conclusion</a:t>
            </a:r>
            <a:endParaRPr dirty="0"/>
          </a:p>
        </p:txBody>
      </p:sp>
      <p:sp>
        <p:nvSpPr>
          <p:cNvPr id="18" name="Text Placeholder 5"/>
          <p:cNvSpPr>
            <a:spLocks noGrp="1"/>
          </p:cNvSpPr>
          <p:nvPr>
            <p:ph type="body" sz="quarter" idx="19" hasCustomPrompt="1"/>
          </p:nvPr>
        </p:nvSpPr>
        <p:spPr>
          <a:xfrm>
            <a:off x="1068800" y="2246070"/>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1</a:t>
            </a:r>
            <a:endParaRPr lang="fr-BE" dirty="0"/>
          </a:p>
        </p:txBody>
      </p:sp>
      <p:sp>
        <p:nvSpPr>
          <p:cNvPr id="19" name="Text Placeholder 5"/>
          <p:cNvSpPr>
            <a:spLocks noGrp="1"/>
          </p:cNvSpPr>
          <p:nvPr>
            <p:ph type="body" sz="quarter" idx="20" hasCustomPrompt="1"/>
          </p:nvPr>
        </p:nvSpPr>
        <p:spPr>
          <a:xfrm>
            <a:off x="1068800" y="2879796"/>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2</a:t>
            </a:r>
            <a:endParaRPr lang="fr-BE" dirty="0"/>
          </a:p>
        </p:txBody>
      </p:sp>
      <p:sp>
        <p:nvSpPr>
          <p:cNvPr id="20" name="Text Placeholder 5"/>
          <p:cNvSpPr>
            <a:spLocks noGrp="1"/>
          </p:cNvSpPr>
          <p:nvPr>
            <p:ph type="body" sz="quarter" idx="21" hasCustomPrompt="1"/>
          </p:nvPr>
        </p:nvSpPr>
        <p:spPr>
          <a:xfrm>
            <a:off x="1068800" y="3513522"/>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3</a:t>
            </a:r>
            <a:endParaRPr lang="fr-BE" dirty="0"/>
          </a:p>
        </p:txBody>
      </p:sp>
      <p:sp>
        <p:nvSpPr>
          <p:cNvPr id="21" name="Text Placeholder 5"/>
          <p:cNvSpPr>
            <a:spLocks noGrp="1"/>
          </p:cNvSpPr>
          <p:nvPr>
            <p:ph type="body" sz="quarter" idx="22" hasCustomPrompt="1"/>
          </p:nvPr>
        </p:nvSpPr>
        <p:spPr>
          <a:xfrm>
            <a:off x="1068800" y="4158823"/>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4</a:t>
            </a:r>
            <a:endParaRPr lang="fr-BE" dirty="0"/>
          </a:p>
        </p:txBody>
      </p:sp>
      <p:sp>
        <p:nvSpPr>
          <p:cNvPr id="22" name="Text Placeholder 5"/>
          <p:cNvSpPr>
            <a:spLocks noGrp="1"/>
          </p:cNvSpPr>
          <p:nvPr>
            <p:ph type="body" sz="quarter" idx="23" hasCustomPrompt="1"/>
          </p:nvPr>
        </p:nvSpPr>
        <p:spPr>
          <a:xfrm>
            <a:off x="1068800" y="4809698"/>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5</a:t>
            </a:r>
            <a:endParaRPr lang="fr-BE" dirty="0"/>
          </a:p>
        </p:txBody>
      </p:sp>
      <p:pic>
        <p:nvPicPr>
          <p:cNvPr id="24"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4212160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rutured Text Slide">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23"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7" y="3434889"/>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4"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1959338" y="2234495"/>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5" name="Text Placeholder 9">
            <a:extLst>
              <a:ext uri="{FF2B5EF4-FFF2-40B4-BE49-F238E27FC236}">
                <a16:creationId xmlns:a16="http://schemas.microsoft.com/office/drawing/2014/main" id="{E14C724D-8150-584E-B310-03760B61CF59}"/>
              </a:ext>
            </a:extLst>
          </p:cNvPr>
          <p:cNvSpPr txBox="1">
            <a:spLocks noGrp="1"/>
          </p:cNvSpPr>
          <p:nvPr>
            <p:ph type="body" sz="quarter" idx="28" hasCustomPrompt="1"/>
          </p:nvPr>
        </p:nvSpPr>
        <p:spPr>
          <a:xfrm>
            <a:off x="1959338" y="4635283"/>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6" name="Text Placeholder 5"/>
          <p:cNvSpPr>
            <a:spLocks noGrp="1"/>
          </p:cNvSpPr>
          <p:nvPr>
            <p:ph type="body" sz="quarter" idx="24" hasCustomPrompt="1"/>
          </p:nvPr>
        </p:nvSpPr>
        <p:spPr>
          <a:xfrm>
            <a:off x="1055131" y="2234495"/>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1</a:t>
            </a:r>
            <a:endParaRPr lang="fr-BE" dirty="0"/>
          </a:p>
        </p:txBody>
      </p:sp>
      <p:sp>
        <p:nvSpPr>
          <p:cNvPr id="27" name="Text Placeholder 5"/>
          <p:cNvSpPr>
            <a:spLocks noGrp="1"/>
          </p:cNvSpPr>
          <p:nvPr>
            <p:ph type="body" sz="quarter" idx="25" hasCustomPrompt="1"/>
          </p:nvPr>
        </p:nvSpPr>
        <p:spPr>
          <a:xfrm>
            <a:off x="1064972" y="3434889"/>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2</a:t>
            </a:r>
            <a:endParaRPr lang="fr-BE" dirty="0"/>
          </a:p>
        </p:txBody>
      </p:sp>
      <p:sp>
        <p:nvSpPr>
          <p:cNvPr id="28" name="Text Placeholder 5"/>
          <p:cNvSpPr>
            <a:spLocks noGrp="1"/>
          </p:cNvSpPr>
          <p:nvPr>
            <p:ph type="body" sz="quarter" idx="26" hasCustomPrompt="1"/>
          </p:nvPr>
        </p:nvSpPr>
        <p:spPr>
          <a:xfrm>
            <a:off x="1055130" y="4635283"/>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3</a:t>
            </a:r>
            <a:endParaRPr lang="fr-BE" dirty="0"/>
          </a:p>
        </p:txBody>
      </p:sp>
      <p:pic>
        <p:nvPicPr>
          <p:cNvPr id="13"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2230062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pic>
        <p:nvPicPr>
          <p:cNvPr id="6"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644648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pic>
        <p:nvPicPr>
          <p:cNvPr id="6"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8" name="Rectangle 7">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9" y="745829"/>
            <a:ext cx="11293675" cy="707886"/>
          </a:xfrm>
          <a:prstGeom prst="rect">
            <a:avLst/>
          </a:prstGeom>
        </p:spPr>
        <p:txBody>
          <a:bodyPr wrap="square">
            <a:spAutoFit/>
          </a:bodyPr>
          <a:lstStyle>
            <a:lvl1pPr marL="0" indent="0">
              <a:lnSpc>
                <a:spcPct val="100000"/>
              </a:lnSpc>
              <a:spcBef>
                <a:spcPts val="0"/>
              </a:spcBef>
              <a:buSzTx/>
              <a:buFontTx/>
              <a:buNone/>
              <a:defRPr sz="4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sp>
        <p:nvSpPr>
          <p:cNvPr id="16"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pic>
        <p:nvPicPr>
          <p:cNvPr id="10" name="Picture 7" descr="Picture 7"/>
          <p:cNvPicPr>
            <a:picLocks noChangeAspect="1"/>
          </p:cNvPicPr>
          <p:nvPr userDrawn="1"/>
        </p:nvPicPr>
        <p:blipFill>
          <a:blip r:embed="rId3"/>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1331326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lide 1">
    <p:spTree>
      <p:nvGrpSpPr>
        <p:cNvPr id="1" name=""/>
        <p:cNvGrpSpPr/>
        <p:nvPr/>
      </p:nvGrpSpPr>
      <p:grpSpPr>
        <a:xfrm>
          <a:off x="0" y="0"/>
          <a:ext cx="0" cy="0"/>
          <a:chOff x="0" y="0"/>
          <a:chExt cx="0" cy="0"/>
        </a:xfrm>
      </p:grpSpPr>
      <p:sp>
        <p:nvSpPr>
          <p:cNvPr id="4" name="Rectangle 2"/>
          <p:cNvSpPr/>
          <p:nvPr userDrawn="1"/>
        </p:nvSpPr>
        <p:spPr>
          <a:xfrm>
            <a:off x="0" y="0"/>
            <a:ext cx="4343400" cy="6858000"/>
          </a:xfrm>
          <a:prstGeom prst="rect">
            <a:avLst/>
          </a:prstGeom>
          <a:solidFill>
            <a:srgbClr val="D9D9D9"/>
          </a:solidFill>
          <a:ln w="12700">
            <a:miter lim="400000"/>
          </a:ln>
        </p:spPr>
        <p:txBody>
          <a:bodyPr lIns="45719" rIns="45719" anchor="ctr"/>
          <a:lstStyle/>
          <a:p>
            <a:pPr algn="ctr">
              <a:defRPr>
                <a:solidFill>
                  <a:srgbClr val="D9D9D9"/>
                </a:solidFill>
              </a:defRPr>
            </a:pPr>
            <a:endParaRPr/>
          </a:p>
        </p:txBody>
      </p:sp>
      <p:sp>
        <p:nvSpPr>
          <p:cNvPr id="5" name="Rectangle 8"/>
          <p:cNvSpPr/>
          <p:nvPr userDrawn="1"/>
        </p:nvSpPr>
        <p:spPr>
          <a:xfrm>
            <a:off x="4343400" y="2170444"/>
            <a:ext cx="146100"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8" name="TextBox 9"/>
          <p:cNvSpPr txBox="1">
            <a:spLocks noGrp="1"/>
          </p:cNvSpPr>
          <p:nvPr>
            <p:ph type="body" sz="quarter" idx="13" hasCustomPrompt="1"/>
          </p:nvPr>
        </p:nvSpPr>
        <p:spPr>
          <a:xfrm>
            <a:off x="4624409" y="2027180"/>
            <a:ext cx="557403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4624409" y="2875333"/>
            <a:ext cx="5574033" cy="2338694"/>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a:t>
            </a:r>
          </a:p>
        </p:txBody>
      </p:sp>
      <p:sp>
        <p:nvSpPr>
          <p:cNvPr id="10" name="Picture Placeholder 2"/>
          <p:cNvSpPr>
            <a:spLocks noGrp="1"/>
          </p:cNvSpPr>
          <p:nvPr>
            <p:ph type="pic" sz="quarter" idx="28"/>
          </p:nvPr>
        </p:nvSpPr>
        <p:spPr>
          <a:xfrm>
            <a:off x="0" y="0"/>
            <a:ext cx="4337050" cy="6858000"/>
          </a:xfrm>
          <a:prstGeom prst="rect">
            <a:avLst/>
          </a:prstGeom>
        </p:spPr>
        <p:txBody>
          <a:bodyPr/>
          <a:lstStyle>
            <a:lvl1pPr marL="0" indent="0" algn="ctr">
              <a:buFontTx/>
              <a:buNone/>
              <a:defRPr sz="2000" i="1">
                <a:noFill/>
                <a:latin typeface="Palanquin" panose="020B0004020203020204" pitchFamily="34" charset="0"/>
                <a:cs typeface="Palanquin" panose="020B0004020203020204" pitchFamily="34" charset="0"/>
              </a:defRPr>
            </a:lvl1pPr>
          </a:lstStyle>
          <a:p>
            <a:endParaRPr lang="fr-BE" dirty="0"/>
          </a:p>
        </p:txBody>
      </p:sp>
      <p:pic>
        <p:nvPicPr>
          <p:cNvPr id="11"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1573056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lide 2">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10600" y="6356350"/>
            <a:ext cx="2743200" cy="365125"/>
          </a:xfrm>
          <a:prstGeom prst="rect">
            <a:avLst/>
          </a:prstGeom>
        </p:spPr>
        <p:txBody>
          <a:bodyPr/>
          <a:lstStyle/>
          <a:p>
            <a:fld id="{31868436-61E3-4D76-BA88-7E0BF7E3DF6A}" type="slidenum">
              <a:rPr lang="fr-BE" smtClean="0"/>
              <a:t>‹#›</a:t>
            </a:fld>
            <a:endParaRPr lang="fr-BE"/>
          </a:p>
        </p:txBody>
      </p:sp>
      <p:sp>
        <p:nvSpPr>
          <p:cNvPr id="4" name="Rectangle 2"/>
          <p:cNvSpPr/>
          <p:nvPr userDrawn="1"/>
        </p:nvSpPr>
        <p:spPr>
          <a:xfrm>
            <a:off x="7848600" y="0"/>
            <a:ext cx="4343400" cy="6858000"/>
          </a:xfrm>
          <a:prstGeom prst="rect">
            <a:avLst/>
          </a:prstGeom>
          <a:solidFill>
            <a:srgbClr val="1A4652"/>
          </a:solidFill>
          <a:ln w="12700">
            <a:miter lim="400000"/>
          </a:ln>
        </p:spPr>
        <p:txBody>
          <a:bodyPr lIns="45719" rIns="45719" anchor="ctr"/>
          <a:lstStyle/>
          <a:p>
            <a:pPr algn="ctr">
              <a:defRPr>
                <a:solidFill>
                  <a:srgbClr val="FFFFFF"/>
                </a:solidFill>
              </a:defRPr>
            </a:pPr>
            <a:endParaRPr/>
          </a:p>
        </p:txBody>
      </p:sp>
      <p:sp>
        <p:nvSpPr>
          <p:cNvPr id="5" name="Rectangle 4"/>
          <p:cNvSpPr/>
          <p:nvPr userDrawn="1"/>
        </p:nvSpPr>
        <p:spPr>
          <a:xfrm>
            <a:off x="0" y="0"/>
            <a:ext cx="7848600"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7"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8388790" y="677042"/>
            <a:ext cx="3263021" cy="5004509"/>
          </a:xfrm>
          <a:prstGeom prst="rect">
            <a:avLst/>
          </a:prstGeom>
        </p:spPr>
        <p:txBody>
          <a:bodyPr wrap="square">
            <a:noAutofit/>
          </a:bodyPr>
          <a:lstStyle>
            <a:lvl1pPr marL="0" indent="0">
              <a:lnSpc>
                <a:spcPct val="100000"/>
              </a:lnSpc>
              <a:spcBef>
                <a:spcPts val="0"/>
              </a:spcBef>
              <a:buSzTx/>
              <a:buFontTx/>
              <a:buNone/>
              <a:defRPr kumimoji="0" sz="1800" b="0" i="0" u="none" strike="noStrike" cap="none" spc="0" normalizeH="0" baseline="0" dirty="0">
                <a:ln>
                  <a:noFill/>
                </a:ln>
                <a:solidFill>
                  <a:schemeClr val="bg1"/>
                </a:solidFill>
                <a:effectLst/>
                <a:uFillTx/>
                <a:latin typeface="Palanquin Regular"/>
                <a:ea typeface="Arial"/>
                <a:cs typeface="Arial"/>
                <a:sym typeface="Arial"/>
              </a:defRPr>
            </a:lvl1pPr>
          </a:lstStyle>
          <a:p>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a:t>
            </a:r>
          </a:p>
        </p:txBody>
      </p:sp>
      <p:sp>
        <p:nvSpPr>
          <p:cNvPr id="9"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10" name="Picture Placeholder 9"/>
          <p:cNvSpPr>
            <a:spLocks noGrp="1"/>
          </p:cNvSpPr>
          <p:nvPr>
            <p:ph type="pic" sz="quarter" idx="28"/>
          </p:nvPr>
        </p:nvSpPr>
        <p:spPr>
          <a:xfrm>
            <a:off x="0" y="0"/>
            <a:ext cx="7848600" cy="6858000"/>
          </a:xfrm>
        </p:spPr>
        <p:txBody>
          <a:bodyPr/>
          <a:lstStyle>
            <a:lvl1pPr>
              <a:defRPr>
                <a:noFill/>
              </a:defRPr>
            </a:lvl1pPr>
          </a:lstStyle>
          <a:p>
            <a:endParaRPr lang="fr-BE" dirty="0"/>
          </a:p>
        </p:txBody>
      </p:sp>
      <p:pic>
        <p:nvPicPr>
          <p:cNvPr id="12" name="Picture 1" descr="Picture 1"/>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648048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838200" y="1825625"/>
            <a:ext cx="10515600" cy="427908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a:p>
            <a:pPr lvl="4"/>
            <a:endParaRPr lang="en-US" dirty="0"/>
          </a:p>
          <a:p>
            <a:pPr lvl="4"/>
            <a:endParaRPr lang="fr-BE" dirty="0"/>
          </a:p>
        </p:txBody>
      </p:sp>
      <p:sp>
        <p:nvSpPr>
          <p:cNvPr id="11"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Tree>
    <p:extLst>
      <p:ext uri="{BB962C8B-B14F-4D97-AF65-F5344CB8AC3E}">
        <p14:creationId xmlns:p14="http://schemas.microsoft.com/office/powerpoint/2010/main" val="2447900341"/>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35" r:id="rId3"/>
    <p:sldLayoutId id="2147483729" r:id="rId4"/>
    <p:sldLayoutId id="2147483730" r:id="rId5"/>
    <p:sldLayoutId id="2147483731" r:id="rId6"/>
    <p:sldLayoutId id="2147483736" r:id="rId7"/>
    <p:sldLayoutId id="2147483737" r:id="rId8"/>
    <p:sldLayoutId id="2147483738" r:id="rId9"/>
    <p:sldLayoutId id="214748373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file:///\\idcn.mil.intra\UnitData\DGHWB\CENTER\LDPBW08\01%20New%20HQ\Cdt%20Janssens"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0.gif"/></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mailto:DGHWB-SLPPT08-EVERE@mil.be"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hyperlink" Target="mailto:DGHWB-SLPPT08-EVERE@mil.be" TargetMode="External"/><Relationship Id="rId3" Type="http://schemas.openxmlformats.org/officeDocument/2006/relationships/hyperlink" Target="mailto:Housene.Choubane@mil.be" TargetMode="External"/><Relationship Id="rId7" Type="http://schemas.openxmlformats.org/officeDocument/2006/relationships/hyperlink" Target="mailto:thierry.Deppe@mil.be" TargetMode="External"/><Relationship Id="rId2" Type="http://schemas.openxmlformats.org/officeDocument/2006/relationships/hyperlink" Target="tel:+3224417019" TargetMode="External"/><Relationship Id="rId1" Type="http://schemas.openxmlformats.org/officeDocument/2006/relationships/slideLayout" Target="../slideLayouts/slideLayout3.xml"/><Relationship Id="rId6" Type="http://schemas.openxmlformats.org/officeDocument/2006/relationships/hyperlink" Target="tel:+3224422990" TargetMode="External"/><Relationship Id="rId5" Type="http://schemas.openxmlformats.org/officeDocument/2006/relationships/hyperlink" Target="mailto:Abdelouahad.Hallouzi@mil.be" TargetMode="External"/><Relationship Id="rId4" Type="http://schemas.openxmlformats.org/officeDocument/2006/relationships/hyperlink" Target="tel:+3224417869"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672876" cy="923330"/>
          </a:xfrm>
        </p:spPr>
        <p:txBody>
          <a:bodyPr/>
          <a:lstStyle/>
          <a:p>
            <a:r>
              <a:rPr lang="fr-BE" sz="5400" dirty="0"/>
              <a:t>Tech BOC 05/06/2025</a:t>
            </a:r>
          </a:p>
        </p:txBody>
      </p:sp>
      <p:sp>
        <p:nvSpPr>
          <p:cNvPr id="3" name="Text Placeholder 2"/>
          <p:cNvSpPr>
            <a:spLocks noGrp="1"/>
          </p:cNvSpPr>
          <p:nvPr>
            <p:ph type="body" sz="quarter" idx="16"/>
          </p:nvPr>
        </p:nvSpPr>
        <p:spPr/>
        <p:txBody>
          <a:bodyPr>
            <a:normAutofit lnSpcReduction="10000"/>
          </a:bodyPr>
          <a:lstStyle/>
          <a:p>
            <a:r>
              <a:rPr lang="fr-BE" dirty="0"/>
              <a:t>05/06/2025</a:t>
            </a:r>
          </a:p>
        </p:txBody>
      </p:sp>
      <p:sp>
        <p:nvSpPr>
          <p:cNvPr id="4" name="Text Placeholder 3"/>
          <p:cNvSpPr>
            <a:spLocks noGrp="1"/>
          </p:cNvSpPr>
          <p:nvPr>
            <p:ph type="body" sz="quarter" idx="17"/>
          </p:nvPr>
        </p:nvSpPr>
        <p:spPr/>
        <p:txBody>
          <a:bodyPr/>
          <a:lstStyle/>
          <a:p>
            <a:r>
              <a:rPr lang="fr-BE" dirty="0"/>
              <a:t>SLLPT 08</a:t>
            </a:r>
          </a:p>
        </p:txBody>
      </p:sp>
      <p:pic>
        <p:nvPicPr>
          <p:cNvPr id="6" name="Picture 5"/>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187873" y="5161596"/>
            <a:ext cx="1219183" cy="1219183"/>
          </a:xfrm>
          <a:prstGeom prst="rect">
            <a:avLst/>
          </a:prstGeom>
        </p:spPr>
      </p:pic>
      <p:sp>
        <p:nvSpPr>
          <p:cNvPr id="8" name="Text Placeholder 7">
            <a:extLst>
              <a:ext uri="{FF2B5EF4-FFF2-40B4-BE49-F238E27FC236}">
                <a16:creationId xmlns:a16="http://schemas.microsoft.com/office/drawing/2014/main" id="{2D66A2FE-6090-A82B-256B-F94E60EA8BD5}"/>
              </a:ext>
            </a:extLst>
          </p:cNvPr>
          <p:cNvSpPr>
            <a:spLocks noGrp="1"/>
          </p:cNvSpPr>
          <p:nvPr>
            <p:ph type="body" sz="quarter" idx="18"/>
          </p:nvPr>
        </p:nvSpPr>
        <p:spPr/>
        <p:txBody>
          <a:bodyPr/>
          <a:lstStyle/>
          <a:p>
            <a:r>
              <a:rPr lang="nl-BE" cap="none" dirty="0" err="1"/>
              <a:t>Adjt</a:t>
            </a:r>
            <a:r>
              <a:rPr lang="nl-BE" dirty="0"/>
              <a:t> </a:t>
            </a:r>
            <a:r>
              <a:rPr lang="nl-BE" dirty="0" err="1"/>
              <a:t>choubane</a:t>
            </a:r>
            <a:r>
              <a:rPr lang="nl-BE" dirty="0"/>
              <a:t> H.</a:t>
            </a:r>
          </a:p>
        </p:txBody>
      </p:sp>
    </p:spTree>
    <p:extLst>
      <p:ext uri="{BB962C8B-B14F-4D97-AF65-F5344CB8AC3E}">
        <p14:creationId xmlns:p14="http://schemas.microsoft.com/office/powerpoint/2010/main" val="831469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11DF418-9C55-85EC-983D-16713222BD05}"/>
              </a:ext>
            </a:extLst>
          </p:cNvPr>
          <p:cNvSpPr>
            <a:spLocks noGrp="1"/>
          </p:cNvSpPr>
          <p:nvPr>
            <p:ph type="body" sz="quarter" idx="13"/>
          </p:nvPr>
        </p:nvSpPr>
        <p:spPr>
          <a:xfrm>
            <a:off x="281009" y="745829"/>
            <a:ext cx="11293675" cy="1323439"/>
          </a:xfrm>
        </p:spPr>
        <p:txBody>
          <a:bodyPr/>
          <a:lstStyle/>
          <a:p>
            <a:r>
              <a:rPr lang="nl-BE" dirty="0"/>
              <a:t>Wettelijke controles </a:t>
            </a:r>
            <a:br>
              <a:rPr lang="nl-BE" dirty="0"/>
            </a:br>
            <a:r>
              <a:rPr lang="nl-BE" dirty="0"/>
              <a:t>&amp; Inspecties Liften</a:t>
            </a:r>
          </a:p>
        </p:txBody>
      </p:sp>
      <p:graphicFrame>
        <p:nvGraphicFramePr>
          <p:cNvPr id="4" name="Table 3">
            <a:extLst>
              <a:ext uri="{FF2B5EF4-FFF2-40B4-BE49-F238E27FC236}">
                <a16:creationId xmlns:a16="http://schemas.microsoft.com/office/drawing/2014/main" id="{E07B8142-5642-13D1-02BD-ECE733430C90}"/>
              </a:ext>
            </a:extLst>
          </p:cNvPr>
          <p:cNvGraphicFramePr>
            <a:graphicFrameLocks noGrp="1"/>
          </p:cNvGraphicFramePr>
          <p:nvPr>
            <p:extLst>
              <p:ext uri="{D42A27DB-BD31-4B8C-83A1-F6EECF244321}">
                <p14:modId xmlns:p14="http://schemas.microsoft.com/office/powerpoint/2010/main" val="2620457172"/>
              </p:ext>
            </p:extLst>
          </p:nvPr>
        </p:nvGraphicFramePr>
        <p:xfrm>
          <a:off x="6189044" y="0"/>
          <a:ext cx="6002955" cy="6858000"/>
        </p:xfrm>
        <a:graphic>
          <a:graphicData uri="http://schemas.openxmlformats.org/drawingml/2006/table">
            <a:tbl>
              <a:tblPr>
                <a:tableStyleId>{5C22544A-7EE6-4342-B048-85BDC9FD1C3A}</a:tableStyleId>
              </a:tblPr>
              <a:tblGrid>
                <a:gridCol w="618371">
                  <a:extLst>
                    <a:ext uri="{9D8B030D-6E8A-4147-A177-3AD203B41FA5}">
                      <a16:colId xmlns:a16="http://schemas.microsoft.com/office/drawing/2014/main" val="2664724681"/>
                    </a:ext>
                  </a:extLst>
                </a:gridCol>
                <a:gridCol w="1182883">
                  <a:extLst>
                    <a:ext uri="{9D8B030D-6E8A-4147-A177-3AD203B41FA5}">
                      <a16:colId xmlns:a16="http://schemas.microsoft.com/office/drawing/2014/main" val="2350673439"/>
                    </a:ext>
                  </a:extLst>
                </a:gridCol>
                <a:gridCol w="763945">
                  <a:extLst>
                    <a:ext uri="{9D8B030D-6E8A-4147-A177-3AD203B41FA5}">
                      <a16:colId xmlns:a16="http://schemas.microsoft.com/office/drawing/2014/main" val="1051768873"/>
                    </a:ext>
                  </a:extLst>
                </a:gridCol>
                <a:gridCol w="739303">
                  <a:extLst>
                    <a:ext uri="{9D8B030D-6E8A-4147-A177-3AD203B41FA5}">
                      <a16:colId xmlns:a16="http://schemas.microsoft.com/office/drawing/2014/main" val="3857180369"/>
                    </a:ext>
                  </a:extLst>
                </a:gridCol>
                <a:gridCol w="1182883">
                  <a:extLst>
                    <a:ext uri="{9D8B030D-6E8A-4147-A177-3AD203B41FA5}">
                      <a16:colId xmlns:a16="http://schemas.microsoft.com/office/drawing/2014/main" val="2566779605"/>
                    </a:ext>
                  </a:extLst>
                </a:gridCol>
                <a:gridCol w="690014">
                  <a:extLst>
                    <a:ext uri="{9D8B030D-6E8A-4147-A177-3AD203B41FA5}">
                      <a16:colId xmlns:a16="http://schemas.microsoft.com/office/drawing/2014/main" val="2008731787"/>
                    </a:ext>
                  </a:extLst>
                </a:gridCol>
                <a:gridCol w="825556">
                  <a:extLst>
                    <a:ext uri="{9D8B030D-6E8A-4147-A177-3AD203B41FA5}">
                      <a16:colId xmlns:a16="http://schemas.microsoft.com/office/drawing/2014/main" val="3672795896"/>
                    </a:ext>
                  </a:extLst>
                </a:gridCol>
              </a:tblGrid>
              <a:tr h="381000">
                <a:tc>
                  <a:txBody>
                    <a:bodyPr/>
                    <a:lstStyle/>
                    <a:p>
                      <a:pPr algn="ctr" fontAlgn="ctr"/>
                      <a:r>
                        <a:rPr lang="nl-BE" sz="1100" b="1" u="none" strike="noStrike" dirty="0" err="1">
                          <a:solidFill>
                            <a:schemeClr val="bg1"/>
                          </a:solidFill>
                          <a:effectLst/>
                        </a:rPr>
                        <a:t>Ligne</a:t>
                      </a:r>
                      <a:r>
                        <a:rPr lang="nl-BE" sz="1100" b="1" u="none" strike="noStrike" dirty="0">
                          <a:solidFill>
                            <a:schemeClr val="bg1"/>
                          </a:solidFill>
                          <a:effectLst/>
                        </a:rPr>
                        <a:t>                   n°</a:t>
                      </a:r>
                      <a:endParaRPr lang="nl-BE" sz="1100" b="1" i="0" u="none" strike="noStrike" dirty="0">
                        <a:solidFill>
                          <a:schemeClr val="bg1"/>
                        </a:solidFill>
                        <a:effectLst/>
                        <a:latin typeface="Ebrima" panose="02000000000000000000" pitchFamily="2" charset="0"/>
                      </a:endParaRPr>
                    </a:p>
                  </a:txBody>
                  <a:tcPr marL="4640" marR="4640" marT="4640" marB="0" anchor="ctr">
                    <a:solidFill>
                      <a:schemeClr val="bg1">
                        <a:lumMod val="65000"/>
                      </a:schemeClr>
                    </a:solidFill>
                  </a:tcPr>
                </a:tc>
                <a:tc>
                  <a:txBody>
                    <a:bodyPr/>
                    <a:lstStyle/>
                    <a:p>
                      <a:pPr algn="ctr" fontAlgn="ctr"/>
                      <a:r>
                        <a:rPr lang="nl-BE" sz="1100" b="1" u="none" strike="noStrike" dirty="0">
                          <a:solidFill>
                            <a:schemeClr val="bg1"/>
                          </a:solidFill>
                          <a:effectLst/>
                        </a:rPr>
                        <a:t>Asset de </a:t>
                      </a:r>
                      <a:r>
                        <a:rPr lang="nl-BE" sz="1100" b="1" u="none" strike="noStrike" dirty="0" err="1">
                          <a:solidFill>
                            <a:schemeClr val="bg1"/>
                          </a:solidFill>
                          <a:effectLst/>
                        </a:rPr>
                        <a:t>l'installation</a:t>
                      </a:r>
                      <a:endParaRPr lang="nl-BE" sz="1100" b="1" i="0" u="none" strike="noStrike" dirty="0">
                        <a:solidFill>
                          <a:schemeClr val="bg1"/>
                        </a:solidFill>
                        <a:effectLst/>
                        <a:latin typeface="Ebrima" panose="02000000000000000000" pitchFamily="2" charset="0"/>
                      </a:endParaRPr>
                    </a:p>
                  </a:txBody>
                  <a:tcPr marL="4640" marR="4640" marT="4640" marB="0" anchor="ctr">
                    <a:solidFill>
                      <a:schemeClr val="bg1">
                        <a:lumMod val="65000"/>
                      </a:schemeClr>
                    </a:solidFill>
                  </a:tcPr>
                </a:tc>
                <a:tc>
                  <a:txBody>
                    <a:bodyPr/>
                    <a:lstStyle/>
                    <a:p>
                      <a:pPr algn="ctr" fontAlgn="ctr"/>
                      <a:r>
                        <a:rPr lang="nl-BE" sz="1100" b="1" u="none" strike="noStrike" dirty="0">
                          <a:solidFill>
                            <a:schemeClr val="bg1"/>
                          </a:solidFill>
                          <a:effectLst/>
                        </a:rPr>
                        <a:t>N° de                   </a:t>
                      </a:r>
                      <a:r>
                        <a:rPr lang="nl-BE" sz="1100" b="1" u="none" strike="noStrike" dirty="0" err="1">
                          <a:solidFill>
                            <a:schemeClr val="bg1"/>
                          </a:solidFill>
                          <a:effectLst/>
                        </a:rPr>
                        <a:t>bloc</a:t>
                      </a:r>
                      <a:endParaRPr lang="nl-BE" sz="1100" b="1" i="0" u="none" strike="noStrike" dirty="0">
                        <a:solidFill>
                          <a:schemeClr val="bg1"/>
                        </a:solidFill>
                        <a:effectLst/>
                        <a:latin typeface="Ebrima" panose="02000000000000000000" pitchFamily="2" charset="0"/>
                      </a:endParaRPr>
                    </a:p>
                  </a:txBody>
                  <a:tcPr marL="4640" marR="4640" marT="4640" marB="0" anchor="ctr">
                    <a:solidFill>
                      <a:schemeClr val="bg1">
                        <a:lumMod val="65000"/>
                      </a:schemeClr>
                    </a:solidFill>
                  </a:tcPr>
                </a:tc>
                <a:tc>
                  <a:txBody>
                    <a:bodyPr/>
                    <a:lstStyle/>
                    <a:p>
                      <a:pPr algn="ctr" fontAlgn="ctr"/>
                      <a:r>
                        <a:rPr lang="nl-BE" sz="1100" b="1" u="none" strike="noStrike" dirty="0">
                          <a:solidFill>
                            <a:schemeClr val="bg1"/>
                          </a:solidFill>
                          <a:effectLst/>
                        </a:rPr>
                        <a:t>Date du </a:t>
                      </a:r>
                      <a:r>
                        <a:rPr lang="nl-BE" sz="1100" b="1" u="none" strike="noStrike" dirty="0" err="1">
                          <a:solidFill>
                            <a:schemeClr val="bg1"/>
                          </a:solidFill>
                          <a:effectLst/>
                        </a:rPr>
                        <a:t>contrôle</a:t>
                      </a:r>
                      <a:endParaRPr lang="nl-BE" sz="1100" b="1" i="0" u="none" strike="noStrike" dirty="0">
                        <a:solidFill>
                          <a:schemeClr val="bg1"/>
                        </a:solidFill>
                        <a:effectLst/>
                        <a:latin typeface="Ebrima" panose="02000000000000000000" pitchFamily="2" charset="0"/>
                      </a:endParaRPr>
                    </a:p>
                  </a:txBody>
                  <a:tcPr marL="4640" marR="4640" marT="4640" marB="0" anchor="ctr">
                    <a:solidFill>
                      <a:schemeClr val="bg1">
                        <a:lumMod val="65000"/>
                      </a:schemeClr>
                    </a:solidFill>
                  </a:tcPr>
                </a:tc>
                <a:tc>
                  <a:txBody>
                    <a:bodyPr/>
                    <a:lstStyle/>
                    <a:p>
                      <a:pPr algn="ctr" fontAlgn="ctr"/>
                      <a:r>
                        <a:rPr lang="nl-BE" sz="1100" b="1" u="none" strike="noStrike" dirty="0">
                          <a:solidFill>
                            <a:schemeClr val="bg1"/>
                          </a:solidFill>
                          <a:effectLst/>
                        </a:rPr>
                        <a:t>Référence                                        rapport</a:t>
                      </a:r>
                      <a:endParaRPr lang="nl-BE" sz="1100" b="1" i="0" u="none" strike="noStrike" dirty="0">
                        <a:solidFill>
                          <a:schemeClr val="bg1"/>
                        </a:solidFill>
                        <a:effectLst/>
                        <a:latin typeface="Ebrima" panose="02000000000000000000" pitchFamily="2" charset="0"/>
                      </a:endParaRPr>
                    </a:p>
                  </a:txBody>
                  <a:tcPr marL="4640" marR="4640" marT="4640" marB="0" anchor="ctr">
                    <a:solidFill>
                      <a:schemeClr val="bg1">
                        <a:lumMod val="65000"/>
                      </a:schemeClr>
                    </a:solidFill>
                  </a:tcPr>
                </a:tc>
                <a:tc>
                  <a:txBody>
                    <a:bodyPr/>
                    <a:lstStyle/>
                    <a:p>
                      <a:pPr algn="ctr" fontAlgn="ctr"/>
                      <a:r>
                        <a:rPr lang="nl-BE" sz="1100" b="1" u="none" strike="noStrike" dirty="0" err="1">
                          <a:solidFill>
                            <a:schemeClr val="bg1"/>
                          </a:solidFill>
                          <a:effectLst/>
                        </a:rPr>
                        <a:t>Note</a:t>
                      </a:r>
                      <a:r>
                        <a:rPr lang="nl-BE" sz="1100" b="1" u="none" strike="noStrike" dirty="0">
                          <a:solidFill>
                            <a:schemeClr val="bg1"/>
                          </a:solidFill>
                          <a:effectLst/>
                        </a:rPr>
                        <a:t> du </a:t>
                      </a:r>
                      <a:r>
                        <a:rPr lang="nl-BE" sz="1100" b="1" u="none" strike="noStrike" dirty="0" err="1">
                          <a:solidFill>
                            <a:schemeClr val="bg1"/>
                          </a:solidFill>
                          <a:effectLst/>
                        </a:rPr>
                        <a:t>contrôle</a:t>
                      </a:r>
                      <a:endParaRPr lang="nl-BE" sz="1100" b="1" i="0" u="none" strike="noStrike" dirty="0">
                        <a:solidFill>
                          <a:schemeClr val="bg1"/>
                        </a:solidFill>
                        <a:effectLst/>
                        <a:latin typeface="Ebrima" panose="02000000000000000000" pitchFamily="2" charset="0"/>
                      </a:endParaRPr>
                    </a:p>
                  </a:txBody>
                  <a:tcPr marL="4640" marR="4640" marT="4640" marB="0" anchor="ctr">
                    <a:solidFill>
                      <a:schemeClr val="bg1">
                        <a:lumMod val="65000"/>
                      </a:schemeClr>
                    </a:solidFill>
                  </a:tcPr>
                </a:tc>
                <a:tc>
                  <a:txBody>
                    <a:bodyPr/>
                    <a:lstStyle/>
                    <a:p>
                      <a:pPr algn="ctr" fontAlgn="ctr"/>
                      <a:r>
                        <a:rPr lang="nl-BE" sz="1100" b="1" u="none" strike="noStrike" dirty="0">
                          <a:solidFill>
                            <a:schemeClr val="bg1"/>
                          </a:solidFill>
                          <a:effectLst/>
                        </a:rPr>
                        <a:t>WO                            n°</a:t>
                      </a:r>
                      <a:endParaRPr lang="nl-BE" sz="1100" b="1" i="0" u="none" strike="noStrike" dirty="0">
                        <a:solidFill>
                          <a:schemeClr val="bg1"/>
                        </a:solidFill>
                        <a:effectLst/>
                        <a:latin typeface="Ebrima" panose="02000000000000000000" pitchFamily="2" charset="0"/>
                      </a:endParaRPr>
                    </a:p>
                  </a:txBody>
                  <a:tcPr marL="4640" marR="4640" marT="4640" marB="0" anchor="ctr">
                    <a:solidFill>
                      <a:schemeClr val="bg1">
                        <a:lumMod val="65000"/>
                      </a:schemeClr>
                    </a:solidFill>
                  </a:tcPr>
                </a:tc>
                <a:extLst>
                  <a:ext uri="{0D108BD9-81ED-4DB2-BD59-A6C34878D82A}">
                    <a16:rowId xmlns:a16="http://schemas.microsoft.com/office/drawing/2014/main" val="3291248460"/>
                  </a:ext>
                </a:extLst>
              </a:tr>
              <a:tr h="381000">
                <a:tc>
                  <a:txBody>
                    <a:bodyPr/>
                    <a:lstStyle/>
                    <a:p>
                      <a:pPr algn="ctr" fontAlgn="ctr"/>
                      <a:r>
                        <a:rPr lang="nl-BE" sz="1100" u="none" strike="noStrike" dirty="0">
                          <a:effectLst/>
                        </a:rPr>
                        <a:t>1</a:t>
                      </a:r>
                      <a:endParaRPr lang="nl-BE" sz="11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LP21006C001</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4B</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28/04/2025</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0899-250428-13</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dirty="0">
                          <a:effectLst/>
                        </a:rPr>
                        <a:t>C</a:t>
                      </a:r>
                      <a:endParaRPr lang="nl-BE" sz="1100" b="0" i="0" u="none" strike="noStrike" dirty="0">
                        <a:solidFill>
                          <a:srgbClr val="000000"/>
                        </a:solidFill>
                        <a:effectLst/>
                        <a:latin typeface="Ebrima" panose="02000000000000000000" pitchFamily="2" charset="0"/>
                      </a:endParaRPr>
                    </a:p>
                  </a:txBody>
                  <a:tcPr marL="4640" marR="4640" marT="4640" marB="0" anchor="ctr">
                    <a:solidFill>
                      <a:srgbClr val="FF0000"/>
                    </a:solidFill>
                  </a:tcPr>
                </a:tc>
                <a:tc>
                  <a:txBody>
                    <a:bodyPr/>
                    <a:lstStyle/>
                    <a:p>
                      <a:pPr algn="ctr" fontAlgn="ctr"/>
                      <a:endParaRPr lang="nl-BE" sz="1100" b="0" i="0" u="none" strike="noStrike">
                        <a:solidFill>
                          <a:srgbClr val="000000"/>
                        </a:solidFill>
                        <a:effectLst/>
                        <a:latin typeface="Ebrima" panose="02000000000000000000" pitchFamily="2" charset="0"/>
                      </a:endParaRPr>
                    </a:p>
                  </a:txBody>
                  <a:tcPr marL="4640" marR="4640" marT="4640" marB="0" anchor="ctr"/>
                </a:tc>
                <a:extLst>
                  <a:ext uri="{0D108BD9-81ED-4DB2-BD59-A6C34878D82A}">
                    <a16:rowId xmlns:a16="http://schemas.microsoft.com/office/drawing/2014/main" val="4217381655"/>
                  </a:ext>
                </a:extLst>
              </a:tr>
              <a:tr h="381000">
                <a:tc>
                  <a:txBody>
                    <a:bodyPr/>
                    <a:lstStyle/>
                    <a:p>
                      <a:pPr algn="ctr" fontAlgn="ctr"/>
                      <a:r>
                        <a:rPr lang="nl-BE" sz="1100" u="none" strike="noStrike" dirty="0">
                          <a:effectLst/>
                        </a:rPr>
                        <a:t>2</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LP21006C002</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4B</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28/04/2025</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0899-250428-12</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T</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extLst>
                  <a:ext uri="{0D108BD9-81ED-4DB2-BD59-A6C34878D82A}">
                    <a16:rowId xmlns:a16="http://schemas.microsoft.com/office/drawing/2014/main" val="1071753603"/>
                  </a:ext>
                </a:extLst>
              </a:tr>
              <a:tr h="381000">
                <a:tc>
                  <a:txBody>
                    <a:bodyPr/>
                    <a:lstStyle/>
                    <a:p>
                      <a:pPr algn="ctr" fontAlgn="ctr"/>
                      <a:r>
                        <a:rPr lang="nl-BE" sz="1100" u="none" strike="noStrike" dirty="0">
                          <a:effectLst/>
                        </a:rPr>
                        <a:t>3</a:t>
                      </a:r>
                      <a:endParaRPr lang="nl-BE" sz="11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LP21006C005</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4C</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28/04/2025</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dirty="0">
                          <a:effectLst/>
                        </a:rPr>
                        <a:t>0899-250428-15</a:t>
                      </a:r>
                      <a:endParaRPr lang="nl-BE" sz="11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T</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4640" marR="4640" marT="4640" marB="0" anchor="ctr"/>
                </a:tc>
                <a:extLst>
                  <a:ext uri="{0D108BD9-81ED-4DB2-BD59-A6C34878D82A}">
                    <a16:rowId xmlns:a16="http://schemas.microsoft.com/office/drawing/2014/main" val="3268463082"/>
                  </a:ext>
                </a:extLst>
              </a:tr>
              <a:tr h="381000">
                <a:tc>
                  <a:txBody>
                    <a:bodyPr/>
                    <a:lstStyle/>
                    <a:p>
                      <a:pPr algn="ctr" fontAlgn="ctr"/>
                      <a:r>
                        <a:rPr lang="nl-BE" sz="1100" u="none" strike="noStrike" dirty="0">
                          <a:effectLst/>
                        </a:rPr>
                        <a:t>4</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LP21006C006</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4C</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28/04/2025</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0899-250428-14</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C</a:t>
                      </a:r>
                      <a:endParaRPr lang="nl-BE" sz="1100" b="0" i="0" u="none" strike="noStrike" dirty="0">
                        <a:solidFill>
                          <a:srgbClr val="000000"/>
                        </a:solidFill>
                        <a:effectLst/>
                        <a:latin typeface="Ebrima" panose="02000000000000000000" pitchFamily="2" charset="0"/>
                      </a:endParaRPr>
                    </a:p>
                  </a:txBody>
                  <a:tcPr marL="4640" marR="4640" marT="4640" marB="0" anchor="ctr">
                    <a:solidFill>
                      <a:srgbClr val="FF0000"/>
                    </a:solid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extLst>
                  <a:ext uri="{0D108BD9-81ED-4DB2-BD59-A6C34878D82A}">
                    <a16:rowId xmlns:a16="http://schemas.microsoft.com/office/drawing/2014/main" val="802119239"/>
                  </a:ext>
                </a:extLst>
              </a:tr>
              <a:tr h="381000">
                <a:tc>
                  <a:txBody>
                    <a:bodyPr/>
                    <a:lstStyle/>
                    <a:p>
                      <a:pPr algn="ctr" fontAlgn="ctr"/>
                      <a:r>
                        <a:rPr lang="nl-BE" sz="1100" u="none" strike="noStrike" dirty="0">
                          <a:effectLst/>
                        </a:rPr>
                        <a:t>5</a:t>
                      </a:r>
                      <a:endParaRPr lang="nl-BE" sz="11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LP21006C007</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4D</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28/04/2025</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dirty="0">
                          <a:effectLst/>
                        </a:rPr>
                        <a:t>0899-250428-17</a:t>
                      </a:r>
                      <a:endParaRPr lang="nl-BE" sz="11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T</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4640" marR="4640" marT="4640" marB="0" anchor="ctr"/>
                </a:tc>
                <a:extLst>
                  <a:ext uri="{0D108BD9-81ED-4DB2-BD59-A6C34878D82A}">
                    <a16:rowId xmlns:a16="http://schemas.microsoft.com/office/drawing/2014/main" val="1657471844"/>
                  </a:ext>
                </a:extLst>
              </a:tr>
              <a:tr h="381000">
                <a:tc>
                  <a:txBody>
                    <a:bodyPr/>
                    <a:lstStyle/>
                    <a:p>
                      <a:pPr algn="ctr" fontAlgn="ctr"/>
                      <a:r>
                        <a:rPr lang="nl-BE" sz="1100" u="none" strike="noStrike" dirty="0">
                          <a:effectLst/>
                        </a:rPr>
                        <a:t>6</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LP21006C008</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4D</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28/04/2025</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0899-250428-16</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A</a:t>
                      </a:r>
                      <a:endParaRPr lang="nl-BE" sz="1100" b="0" i="0" u="none" strike="noStrike" dirty="0">
                        <a:solidFill>
                          <a:srgbClr val="000000"/>
                        </a:solidFill>
                        <a:effectLst/>
                        <a:latin typeface="Ebrima" panose="02000000000000000000" pitchFamily="2" charset="0"/>
                      </a:endParaRPr>
                    </a:p>
                  </a:txBody>
                  <a:tcPr marL="4640" marR="4640" marT="4640" marB="0" anchor="ctr">
                    <a:solidFill>
                      <a:srgbClr val="92D050"/>
                    </a:solid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extLst>
                  <a:ext uri="{0D108BD9-81ED-4DB2-BD59-A6C34878D82A}">
                    <a16:rowId xmlns:a16="http://schemas.microsoft.com/office/drawing/2014/main" val="2657831472"/>
                  </a:ext>
                </a:extLst>
              </a:tr>
              <a:tr h="381000">
                <a:tc>
                  <a:txBody>
                    <a:bodyPr/>
                    <a:lstStyle/>
                    <a:p>
                      <a:pPr algn="ctr" fontAlgn="ctr"/>
                      <a:r>
                        <a:rPr lang="nl-BE" sz="1100" u="none" strike="noStrike" dirty="0">
                          <a:effectLst/>
                        </a:rPr>
                        <a:t>7</a:t>
                      </a:r>
                      <a:endParaRPr lang="nl-BE" sz="11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LP21006C009</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15</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28/04/2025</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0899-250428-02</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dirty="0">
                          <a:effectLst/>
                        </a:rPr>
                        <a:t>T</a:t>
                      </a:r>
                      <a:endParaRPr lang="nl-BE" sz="11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4640" marR="4640" marT="4640" marB="0" anchor="ctr"/>
                </a:tc>
                <a:extLst>
                  <a:ext uri="{0D108BD9-81ED-4DB2-BD59-A6C34878D82A}">
                    <a16:rowId xmlns:a16="http://schemas.microsoft.com/office/drawing/2014/main" val="3453423020"/>
                  </a:ext>
                </a:extLst>
              </a:tr>
              <a:tr h="381000">
                <a:tc>
                  <a:txBody>
                    <a:bodyPr/>
                    <a:lstStyle/>
                    <a:p>
                      <a:pPr algn="ctr" fontAlgn="ctr"/>
                      <a:r>
                        <a:rPr lang="nl-BE" sz="1100" u="none" strike="noStrike" dirty="0">
                          <a:effectLst/>
                        </a:rPr>
                        <a:t>8</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LP21006C010</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a:effectLst/>
                        </a:rPr>
                        <a:t>18</a:t>
                      </a:r>
                      <a:endParaRPr lang="nl-BE" sz="1100" b="0" i="0" u="none" strike="noStrike">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28/04/2025</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0899-250428-01</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A</a:t>
                      </a:r>
                      <a:endParaRPr lang="nl-BE" sz="1100" b="0" i="0" u="none" strike="noStrike" dirty="0">
                        <a:solidFill>
                          <a:srgbClr val="000000"/>
                        </a:solidFill>
                        <a:effectLst/>
                        <a:latin typeface="Ebrima" panose="02000000000000000000" pitchFamily="2" charset="0"/>
                      </a:endParaRPr>
                    </a:p>
                  </a:txBody>
                  <a:tcPr marL="4640" marR="4640" marT="4640" marB="0" anchor="ctr">
                    <a:solidFill>
                      <a:srgbClr val="92D050"/>
                    </a:solid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extLst>
                  <a:ext uri="{0D108BD9-81ED-4DB2-BD59-A6C34878D82A}">
                    <a16:rowId xmlns:a16="http://schemas.microsoft.com/office/drawing/2014/main" val="4231521076"/>
                  </a:ext>
                </a:extLst>
              </a:tr>
              <a:tr h="381000">
                <a:tc>
                  <a:txBody>
                    <a:bodyPr/>
                    <a:lstStyle/>
                    <a:p>
                      <a:pPr algn="ctr" fontAlgn="ctr"/>
                      <a:r>
                        <a:rPr lang="nl-BE" sz="1100" u="none" strike="noStrike" dirty="0">
                          <a:effectLst/>
                        </a:rPr>
                        <a:t>9</a:t>
                      </a:r>
                      <a:endParaRPr lang="nl-BE" sz="11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LP21006C011</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14C</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28/04/2025</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0899-250428-03</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dirty="0">
                          <a:effectLst/>
                        </a:rPr>
                        <a:t>A</a:t>
                      </a:r>
                      <a:endParaRPr lang="nl-BE" sz="1100" b="0" i="0" u="none" strike="noStrike" dirty="0">
                        <a:solidFill>
                          <a:srgbClr val="000000"/>
                        </a:solidFill>
                        <a:effectLst/>
                        <a:latin typeface="Ebrima" panose="02000000000000000000" pitchFamily="2" charset="0"/>
                      </a:endParaRPr>
                    </a:p>
                  </a:txBody>
                  <a:tcPr marL="4640" marR="4640" marT="4640" marB="0" anchor="ctr">
                    <a:solidFill>
                      <a:srgbClr val="92D050"/>
                    </a:solid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4640" marR="4640" marT="4640" marB="0" anchor="ctr"/>
                </a:tc>
                <a:extLst>
                  <a:ext uri="{0D108BD9-81ED-4DB2-BD59-A6C34878D82A}">
                    <a16:rowId xmlns:a16="http://schemas.microsoft.com/office/drawing/2014/main" val="2741188845"/>
                  </a:ext>
                </a:extLst>
              </a:tr>
              <a:tr h="381000">
                <a:tc>
                  <a:txBody>
                    <a:bodyPr/>
                    <a:lstStyle/>
                    <a:p>
                      <a:pPr algn="ctr" fontAlgn="ctr"/>
                      <a:r>
                        <a:rPr lang="nl-BE" sz="1100" u="none" strike="noStrike" dirty="0">
                          <a:effectLst/>
                        </a:rPr>
                        <a:t>10</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LP21006C012</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1</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28/04/2025</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0899-250428-10</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4640" marR="4640" marT="4640" marB="0" anchor="ctr">
                    <a:solidFill>
                      <a:srgbClr val="FFC000"/>
                    </a:solid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extLst>
                  <a:ext uri="{0D108BD9-81ED-4DB2-BD59-A6C34878D82A}">
                    <a16:rowId xmlns:a16="http://schemas.microsoft.com/office/drawing/2014/main" val="1811680526"/>
                  </a:ext>
                </a:extLst>
              </a:tr>
              <a:tr h="381000">
                <a:tc>
                  <a:txBody>
                    <a:bodyPr/>
                    <a:lstStyle/>
                    <a:p>
                      <a:pPr algn="ctr" fontAlgn="ctr"/>
                      <a:r>
                        <a:rPr lang="nl-BE" sz="1100" u="none" strike="noStrike" dirty="0">
                          <a:effectLst/>
                        </a:rPr>
                        <a:t>11</a:t>
                      </a:r>
                      <a:endParaRPr lang="nl-BE" sz="11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LP21006C013</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1</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28/04/2025</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0899-250428-07</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4640" marR="4640" marT="4640" marB="0" anchor="ctr">
                    <a:solidFill>
                      <a:srgbClr val="FFC000"/>
                    </a:solid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4640" marR="4640" marT="4640" marB="0" anchor="ctr"/>
                </a:tc>
                <a:extLst>
                  <a:ext uri="{0D108BD9-81ED-4DB2-BD59-A6C34878D82A}">
                    <a16:rowId xmlns:a16="http://schemas.microsoft.com/office/drawing/2014/main" val="3423071996"/>
                  </a:ext>
                </a:extLst>
              </a:tr>
              <a:tr h="381000">
                <a:tc>
                  <a:txBody>
                    <a:bodyPr/>
                    <a:lstStyle/>
                    <a:p>
                      <a:pPr algn="ctr" fontAlgn="ctr"/>
                      <a:r>
                        <a:rPr lang="nl-BE" sz="1100" u="none" strike="noStrike" dirty="0">
                          <a:effectLst/>
                        </a:rPr>
                        <a:t>12</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LP21006C014</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1</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28/04/2025</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0899-250428-08</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4640" marR="4640" marT="4640" marB="0" anchor="ctr">
                    <a:solidFill>
                      <a:srgbClr val="FFC000"/>
                    </a:solid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extLst>
                  <a:ext uri="{0D108BD9-81ED-4DB2-BD59-A6C34878D82A}">
                    <a16:rowId xmlns:a16="http://schemas.microsoft.com/office/drawing/2014/main" val="1903917542"/>
                  </a:ext>
                </a:extLst>
              </a:tr>
              <a:tr h="381000">
                <a:tc>
                  <a:txBody>
                    <a:bodyPr/>
                    <a:lstStyle/>
                    <a:p>
                      <a:pPr algn="ctr" fontAlgn="ctr"/>
                      <a:r>
                        <a:rPr lang="nl-BE" sz="1100" u="none" strike="noStrike" dirty="0">
                          <a:effectLst/>
                        </a:rPr>
                        <a:t>13</a:t>
                      </a:r>
                      <a:endParaRPr lang="nl-BE" sz="11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LP21006C015</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1</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28/04/2025</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0899-250428-09</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dirty="0">
                          <a:effectLst/>
                        </a:rPr>
                        <a:t>A</a:t>
                      </a:r>
                      <a:endParaRPr lang="nl-BE" sz="1100" b="0" i="0" u="none" strike="noStrike" dirty="0">
                        <a:solidFill>
                          <a:srgbClr val="000000"/>
                        </a:solidFill>
                        <a:effectLst/>
                        <a:latin typeface="Ebrima" panose="02000000000000000000" pitchFamily="2" charset="0"/>
                      </a:endParaRPr>
                    </a:p>
                  </a:txBody>
                  <a:tcPr marL="4640" marR="4640" marT="4640" marB="0" anchor="ctr">
                    <a:solidFill>
                      <a:srgbClr val="92D050"/>
                    </a:solid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4640" marR="4640" marT="4640" marB="0" anchor="ctr"/>
                </a:tc>
                <a:extLst>
                  <a:ext uri="{0D108BD9-81ED-4DB2-BD59-A6C34878D82A}">
                    <a16:rowId xmlns:a16="http://schemas.microsoft.com/office/drawing/2014/main" val="4062897768"/>
                  </a:ext>
                </a:extLst>
              </a:tr>
              <a:tr h="381000">
                <a:tc>
                  <a:txBody>
                    <a:bodyPr/>
                    <a:lstStyle/>
                    <a:p>
                      <a:pPr algn="ctr" fontAlgn="ctr"/>
                      <a:r>
                        <a:rPr lang="nl-BE" sz="1100" u="none" strike="noStrike" dirty="0">
                          <a:effectLst/>
                        </a:rPr>
                        <a:t>14</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LP21006C016</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1</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28/04/2025</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0899-250428-11</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4640" marR="4640" marT="4640" marB="0" anchor="ctr">
                    <a:solidFill>
                      <a:srgbClr val="FFC000"/>
                    </a:solid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extLst>
                  <a:ext uri="{0D108BD9-81ED-4DB2-BD59-A6C34878D82A}">
                    <a16:rowId xmlns:a16="http://schemas.microsoft.com/office/drawing/2014/main" val="934923338"/>
                  </a:ext>
                </a:extLst>
              </a:tr>
              <a:tr h="381000">
                <a:tc>
                  <a:txBody>
                    <a:bodyPr/>
                    <a:lstStyle/>
                    <a:p>
                      <a:pPr algn="ctr" fontAlgn="ctr"/>
                      <a:r>
                        <a:rPr lang="nl-BE" sz="1100" u="none" strike="noStrike" dirty="0">
                          <a:effectLst/>
                        </a:rPr>
                        <a:t>15</a:t>
                      </a:r>
                      <a:endParaRPr lang="nl-BE" sz="11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dirty="0">
                          <a:effectLst/>
                        </a:rPr>
                        <a:t>LP21006C017</a:t>
                      </a:r>
                      <a:endParaRPr lang="nl-BE" sz="11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dirty="0">
                          <a:effectLst/>
                        </a:rPr>
                        <a:t>5</a:t>
                      </a:r>
                      <a:endParaRPr lang="nl-BE" sz="11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dirty="0">
                          <a:effectLst/>
                        </a:rPr>
                        <a:t>28/04/2025</a:t>
                      </a:r>
                      <a:endParaRPr lang="nl-BE" sz="11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0899-250428-06</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4640" marR="4640" marT="4640" marB="0" anchor="ctr">
                    <a:solidFill>
                      <a:srgbClr val="FFC000"/>
                    </a:solidFill>
                  </a:tcPr>
                </a:tc>
                <a:tc>
                  <a:txBody>
                    <a:bodyPr/>
                    <a:lstStyle/>
                    <a:p>
                      <a:pPr algn="ctr" fontAlgn="ctr"/>
                      <a:endParaRPr lang="nl-BE" sz="1100" b="0" i="0" u="none" strike="noStrike">
                        <a:solidFill>
                          <a:srgbClr val="000000"/>
                        </a:solidFill>
                        <a:effectLst/>
                        <a:latin typeface="Ebrima" panose="02000000000000000000" pitchFamily="2" charset="0"/>
                      </a:endParaRPr>
                    </a:p>
                  </a:txBody>
                  <a:tcPr marL="4640" marR="4640" marT="4640" marB="0" anchor="ctr"/>
                </a:tc>
                <a:extLst>
                  <a:ext uri="{0D108BD9-81ED-4DB2-BD59-A6C34878D82A}">
                    <a16:rowId xmlns:a16="http://schemas.microsoft.com/office/drawing/2014/main" val="3515404776"/>
                  </a:ext>
                </a:extLst>
              </a:tr>
              <a:tr h="381000">
                <a:tc>
                  <a:txBody>
                    <a:bodyPr/>
                    <a:lstStyle/>
                    <a:p>
                      <a:pPr algn="ctr" fontAlgn="ctr"/>
                      <a:r>
                        <a:rPr lang="nl-BE" sz="1100" u="none" strike="noStrike" dirty="0">
                          <a:effectLst/>
                        </a:rPr>
                        <a:t>16</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LP21006C018</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5</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28/04/2025</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0899-250428-05</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r>
                        <a:rPr lang="nl-BE" sz="1100" u="none" strike="noStrike" dirty="0">
                          <a:effectLst/>
                        </a:rPr>
                        <a:t>T</a:t>
                      </a: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4640" marR="4640" marT="4640" marB="0" anchor="ctr">
                    <a:solidFill>
                      <a:schemeClr val="tx1">
                        <a:lumMod val="20000"/>
                        <a:lumOff val="80000"/>
                      </a:schemeClr>
                    </a:solidFill>
                  </a:tcPr>
                </a:tc>
                <a:extLst>
                  <a:ext uri="{0D108BD9-81ED-4DB2-BD59-A6C34878D82A}">
                    <a16:rowId xmlns:a16="http://schemas.microsoft.com/office/drawing/2014/main" val="918449264"/>
                  </a:ext>
                </a:extLst>
              </a:tr>
              <a:tr h="381000">
                <a:tc>
                  <a:txBody>
                    <a:bodyPr/>
                    <a:lstStyle/>
                    <a:p>
                      <a:pPr algn="ctr" fontAlgn="ctr"/>
                      <a:r>
                        <a:rPr lang="nl-BE" sz="1100" u="none" strike="noStrike" dirty="0">
                          <a:effectLst/>
                        </a:rPr>
                        <a:t>17</a:t>
                      </a:r>
                      <a:endParaRPr lang="nl-BE" sz="11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LP21006C021</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11</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a:effectLst/>
                        </a:rPr>
                        <a:t>28/04/2025</a:t>
                      </a:r>
                      <a:endParaRPr lang="nl-BE" sz="1100" b="0" i="0" u="none" strike="noStrike">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dirty="0">
                          <a:effectLst/>
                        </a:rPr>
                        <a:t>0899-250428-04</a:t>
                      </a:r>
                      <a:endParaRPr lang="nl-BE" sz="11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100" u="none" strike="noStrike" dirty="0">
                          <a:effectLst/>
                        </a:rPr>
                        <a:t>D</a:t>
                      </a:r>
                      <a:endParaRPr lang="nl-BE" sz="1100" b="0" i="0" u="none" strike="noStrike" dirty="0">
                        <a:solidFill>
                          <a:srgbClr val="000000"/>
                        </a:solidFill>
                        <a:effectLst/>
                        <a:latin typeface="Ebrima" panose="02000000000000000000" pitchFamily="2" charset="0"/>
                      </a:endParaRPr>
                    </a:p>
                  </a:txBody>
                  <a:tcPr marL="4640" marR="4640" marT="4640" marB="0" anchor="ctr">
                    <a:solidFill>
                      <a:srgbClr val="FF0000"/>
                    </a:solid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4640" marR="4640" marT="4640" marB="0" anchor="ctr"/>
                </a:tc>
                <a:extLst>
                  <a:ext uri="{0D108BD9-81ED-4DB2-BD59-A6C34878D82A}">
                    <a16:rowId xmlns:a16="http://schemas.microsoft.com/office/drawing/2014/main" val="2044498313"/>
                  </a:ext>
                </a:extLst>
              </a:tr>
            </a:tbl>
          </a:graphicData>
        </a:graphic>
      </p:graphicFrame>
      <p:graphicFrame>
        <p:nvGraphicFramePr>
          <p:cNvPr id="5" name="Table 4">
            <a:extLst>
              <a:ext uri="{FF2B5EF4-FFF2-40B4-BE49-F238E27FC236}">
                <a16:creationId xmlns:a16="http://schemas.microsoft.com/office/drawing/2014/main" id="{26CDDDDD-3655-A6B5-D98B-8D2ABDB4FA5D}"/>
              </a:ext>
            </a:extLst>
          </p:cNvPr>
          <p:cNvGraphicFramePr>
            <a:graphicFrameLocks noGrp="1"/>
          </p:cNvGraphicFramePr>
          <p:nvPr>
            <p:extLst>
              <p:ext uri="{D42A27DB-BD31-4B8C-83A1-F6EECF244321}">
                <p14:modId xmlns:p14="http://schemas.microsoft.com/office/powerpoint/2010/main" val="3771508402"/>
              </p:ext>
            </p:extLst>
          </p:nvPr>
        </p:nvGraphicFramePr>
        <p:xfrm>
          <a:off x="164431" y="2551077"/>
          <a:ext cx="5931569" cy="2237656"/>
        </p:xfrm>
        <a:graphic>
          <a:graphicData uri="http://schemas.openxmlformats.org/drawingml/2006/table">
            <a:tbl>
              <a:tblPr>
                <a:tableStyleId>{5C22544A-7EE6-4342-B048-85BDC9FD1C3A}</a:tableStyleId>
              </a:tblPr>
              <a:tblGrid>
                <a:gridCol w="2082238">
                  <a:extLst>
                    <a:ext uri="{9D8B030D-6E8A-4147-A177-3AD203B41FA5}">
                      <a16:colId xmlns:a16="http://schemas.microsoft.com/office/drawing/2014/main" val="2265202384"/>
                    </a:ext>
                  </a:extLst>
                </a:gridCol>
                <a:gridCol w="1368870">
                  <a:extLst>
                    <a:ext uri="{9D8B030D-6E8A-4147-A177-3AD203B41FA5}">
                      <a16:colId xmlns:a16="http://schemas.microsoft.com/office/drawing/2014/main" val="4125900933"/>
                    </a:ext>
                  </a:extLst>
                </a:gridCol>
                <a:gridCol w="1522754">
                  <a:extLst>
                    <a:ext uri="{9D8B030D-6E8A-4147-A177-3AD203B41FA5}">
                      <a16:colId xmlns:a16="http://schemas.microsoft.com/office/drawing/2014/main" val="1715765284"/>
                    </a:ext>
                  </a:extLst>
                </a:gridCol>
                <a:gridCol w="957707">
                  <a:extLst>
                    <a:ext uri="{9D8B030D-6E8A-4147-A177-3AD203B41FA5}">
                      <a16:colId xmlns:a16="http://schemas.microsoft.com/office/drawing/2014/main" val="2832830199"/>
                    </a:ext>
                  </a:extLst>
                </a:gridCol>
              </a:tblGrid>
              <a:tr h="559414">
                <a:tc>
                  <a:txBody>
                    <a:bodyPr/>
                    <a:lstStyle/>
                    <a:p>
                      <a:pPr marL="87313" indent="-87313" algn="ctr" fontAlgn="ctr"/>
                      <a:r>
                        <a:rPr lang="nl-BE" sz="1400" u="none" strike="noStrike" dirty="0" err="1">
                          <a:effectLst/>
                        </a:rPr>
                        <a:t>Contrôle</a:t>
                      </a:r>
                      <a:r>
                        <a:rPr lang="nl-BE" sz="1400" u="none" strike="noStrike" dirty="0">
                          <a:effectLst/>
                        </a:rPr>
                        <a:t> </a:t>
                      </a:r>
                      <a:r>
                        <a:rPr lang="nl-BE" sz="1400" u="none" strike="noStrike" dirty="0" err="1">
                          <a:effectLst/>
                        </a:rPr>
                        <a:t>réalisé</a:t>
                      </a:r>
                      <a:r>
                        <a:rPr lang="nl-BE" sz="1400" u="none" strike="noStrike" dirty="0">
                          <a:effectLst/>
                        </a:rPr>
                        <a:t> </a:t>
                      </a:r>
                      <a:r>
                        <a:rPr lang="nl-BE" sz="1400" u="none" strike="noStrike" dirty="0" err="1">
                          <a:effectLst/>
                        </a:rPr>
                        <a:t>sur</a:t>
                      </a:r>
                      <a:r>
                        <a:rPr lang="nl-BE" sz="1400" u="none" strike="noStrike" dirty="0">
                          <a:effectLst/>
                        </a:rPr>
                        <a:t> :</a:t>
                      </a:r>
                      <a:endParaRPr lang="nl-BE" sz="14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400" u="none" strike="noStrike" dirty="0" err="1">
                          <a:effectLst/>
                        </a:rPr>
                        <a:t>Ascenseurs</a:t>
                      </a:r>
                      <a:endParaRPr lang="nl-BE" sz="1400" b="1"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endParaRPr lang="nl-BE" sz="14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endParaRPr lang="nl-BE" sz="1400" b="1" i="0" u="sng" strike="noStrike" dirty="0">
                        <a:solidFill>
                          <a:srgbClr val="000000"/>
                        </a:solidFill>
                        <a:effectLst/>
                        <a:latin typeface="Ebrima" panose="02000000000000000000" pitchFamily="2" charset="0"/>
                      </a:endParaRPr>
                    </a:p>
                  </a:txBody>
                  <a:tcPr marL="4640" marR="4640" marT="4640" marB="0" anchor="ctr"/>
                </a:tc>
                <a:extLst>
                  <a:ext uri="{0D108BD9-81ED-4DB2-BD59-A6C34878D82A}">
                    <a16:rowId xmlns:a16="http://schemas.microsoft.com/office/drawing/2014/main" val="1121810805"/>
                  </a:ext>
                </a:extLst>
              </a:tr>
              <a:tr h="559414">
                <a:tc>
                  <a:txBody>
                    <a:bodyPr/>
                    <a:lstStyle/>
                    <a:p>
                      <a:pPr algn="ctr" fontAlgn="ctr"/>
                      <a:r>
                        <a:rPr lang="nl-BE" sz="1400" u="none" strike="noStrike" dirty="0" err="1">
                          <a:effectLst/>
                        </a:rPr>
                        <a:t>Contrôle</a:t>
                      </a:r>
                      <a:r>
                        <a:rPr lang="nl-BE" sz="1400" u="none" strike="noStrike" dirty="0">
                          <a:effectLst/>
                        </a:rPr>
                        <a:t> </a:t>
                      </a:r>
                      <a:r>
                        <a:rPr lang="nl-BE" sz="1400" u="none" strike="noStrike" dirty="0" err="1">
                          <a:effectLst/>
                        </a:rPr>
                        <a:t>réalisé</a:t>
                      </a:r>
                      <a:r>
                        <a:rPr lang="nl-BE" sz="1400" u="none" strike="noStrike" dirty="0">
                          <a:effectLst/>
                        </a:rPr>
                        <a:t> par :</a:t>
                      </a:r>
                      <a:endParaRPr lang="nl-BE" sz="14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400" u="none" strike="noStrike" dirty="0" err="1">
                          <a:effectLst/>
                        </a:rPr>
                        <a:t>Normec</a:t>
                      </a:r>
                      <a:r>
                        <a:rPr lang="nl-BE" sz="1400" u="none" strike="noStrike" dirty="0">
                          <a:effectLst/>
                        </a:rPr>
                        <a:t> BTV</a:t>
                      </a:r>
                      <a:endParaRPr lang="nl-BE" sz="14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400" u="none" strike="noStrike" dirty="0">
                          <a:effectLst/>
                        </a:rPr>
                        <a:t>C.M.I :</a:t>
                      </a:r>
                      <a:endParaRPr lang="nl-BE" sz="14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400" u="none" strike="noStrike" dirty="0">
                          <a:effectLst/>
                        </a:rPr>
                        <a:t>29/04/2025</a:t>
                      </a:r>
                      <a:endParaRPr lang="nl-BE" sz="1400" b="0" i="0" u="none" strike="noStrike" dirty="0">
                        <a:solidFill>
                          <a:srgbClr val="000000"/>
                        </a:solidFill>
                        <a:effectLst/>
                        <a:latin typeface="Ebrima" panose="02000000000000000000" pitchFamily="2" charset="0"/>
                      </a:endParaRPr>
                    </a:p>
                  </a:txBody>
                  <a:tcPr marL="4640" marR="4640" marT="4640" marB="0" anchor="ctr"/>
                </a:tc>
                <a:extLst>
                  <a:ext uri="{0D108BD9-81ED-4DB2-BD59-A6C34878D82A}">
                    <a16:rowId xmlns:a16="http://schemas.microsoft.com/office/drawing/2014/main" val="369707316"/>
                  </a:ext>
                </a:extLst>
              </a:tr>
              <a:tr h="559414">
                <a:tc>
                  <a:txBody>
                    <a:bodyPr/>
                    <a:lstStyle/>
                    <a:p>
                      <a:pPr algn="ctr" fontAlgn="ctr"/>
                      <a:r>
                        <a:rPr lang="nl-BE" sz="1400" u="none" strike="noStrike" dirty="0">
                          <a:effectLst/>
                        </a:rPr>
                        <a:t>Rapport </a:t>
                      </a:r>
                      <a:r>
                        <a:rPr lang="nl-BE" sz="1400" u="none" strike="noStrike" dirty="0" err="1">
                          <a:effectLst/>
                        </a:rPr>
                        <a:t>réalisé</a:t>
                      </a:r>
                      <a:r>
                        <a:rPr lang="nl-BE" sz="1400" u="none" strike="noStrike" dirty="0">
                          <a:effectLst/>
                        </a:rPr>
                        <a:t> </a:t>
                      </a:r>
                      <a:r>
                        <a:rPr lang="nl-BE" sz="1400" u="none" strike="noStrike" dirty="0" err="1">
                          <a:effectLst/>
                        </a:rPr>
                        <a:t>le</a:t>
                      </a:r>
                      <a:r>
                        <a:rPr lang="nl-BE" sz="1400" u="none" strike="noStrike" dirty="0">
                          <a:effectLst/>
                        </a:rPr>
                        <a:t> :</a:t>
                      </a:r>
                      <a:endParaRPr lang="nl-BE" sz="14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400" u="none" strike="noStrike" dirty="0">
                          <a:effectLst/>
                        </a:rPr>
                        <a:t>29/04/2025</a:t>
                      </a:r>
                      <a:endParaRPr lang="nl-BE" sz="14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400" u="none" strike="noStrike" dirty="0">
                          <a:effectLst/>
                        </a:rPr>
                        <a:t>S.L.P.P.T :</a:t>
                      </a:r>
                      <a:endParaRPr lang="nl-BE" sz="14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400" u="none" strike="noStrike" dirty="0">
                          <a:effectLst/>
                        </a:rPr>
                        <a:t>29/04/2025</a:t>
                      </a:r>
                      <a:endParaRPr lang="nl-BE" sz="1400" b="0" i="0" u="none" strike="noStrike" dirty="0">
                        <a:solidFill>
                          <a:srgbClr val="000000"/>
                        </a:solidFill>
                        <a:effectLst/>
                        <a:latin typeface="Ebrima" panose="02000000000000000000" pitchFamily="2" charset="0"/>
                      </a:endParaRPr>
                    </a:p>
                  </a:txBody>
                  <a:tcPr marL="4640" marR="4640" marT="4640" marB="0" anchor="ctr"/>
                </a:tc>
                <a:extLst>
                  <a:ext uri="{0D108BD9-81ED-4DB2-BD59-A6C34878D82A}">
                    <a16:rowId xmlns:a16="http://schemas.microsoft.com/office/drawing/2014/main" val="520488432"/>
                  </a:ext>
                </a:extLst>
              </a:tr>
              <a:tr h="559414">
                <a:tc>
                  <a:txBody>
                    <a:bodyPr/>
                    <a:lstStyle/>
                    <a:p>
                      <a:pPr algn="ctr" fontAlgn="ctr"/>
                      <a:r>
                        <a:rPr lang="nl-BE" sz="1400" u="none" strike="noStrike" dirty="0" err="1">
                          <a:effectLst/>
                        </a:rPr>
                        <a:t>Quartier</a:t>
                      </a:r>
                      <a:r>
                        <a:rPr lang="nl-BE" sz="1400" u="none" strike="noStrike" dirty="0">
                          <a:effectLst/>
                        </a:rPr>
                        <a:t> </a:t>
                      </a:r>
                      <a:r>
                        <a:rPr lang="nl-BE" sz="1400" u="none" strike="noStrike" dirty="0" err="1">
                          <a:effectLst/>
                        </a:rPr>
                        <a:t>concerné</a:t>
                      </a:r>
                      <a:r>
                        <a:rPr lang="nl-BE" sz="1400" u="none" strike="noStrike" dirty="0">
                          <a:effectLst/>
                        </a:rPr>
                        <a:t> :</a:t>
                      </a:r>
                      <a:endParaRPr lang="nl-BE" sz="14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400" u="none" strike="noStrike" dirty="0">
                          <a:effectLst/>
                        </a:rPr>
                        <a:t>QRE / QU21006C</a:t>
                      </a:r>
                      <a:endParaRPr lang="nl-BE" sz="14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400" u="none" strike="noStrike" dirty="0" err="1">
                          <a:effectLst/>
                        </a:rPr>
                        <a:t>Environnement</a:t>
                      </a:r>
                      <a:r>
                        <a:rPr lang="nl-BE" sz="1400" u="none" strike="noStrike" dirty="0">
                          <a:effectLst/>
                        </a:rPr>
                        <a:t> :</a:t>
                      </a:r>
                      <a:endParaRPr lang="nl-BE" sz="1400" b="0" i="0" u="none" strike="noStrike" dirty="0">
                        <a:solidFill>
                          <a:srgbClr val="000000"/>
                        </a:solidFill>
                        <a:effectLst/>
                        <a:latin typeface="Ebrima" panose="02000000000000000000" pitchFamily="2" charset="0"/>
                      </a:endParaRPr>
                    </a:p>
                  </a:txBody>
                  <a:tcPr marL="4640" marR="4640" marT="4640" marB="0" anchor="ctr"/>
                </a:tc>
                <a:tc>
                  <a:txBody>
                    <a:bodyPr/>
                    <a:lstStyle/>
                    <a:p>
                      <a:pPr algn="ctr" fontAlgn="ctr"/>
                      <a:r>
                        <a:rPr lang="nl-BE" sz="1400" u="none" strike="noStrike" dirty="0">
                          <a:effectLst/>
                        </a:rPr>
                        <a:t>29/04/2025</a:t>
                      </a:r>
                      <a:endParaRPr lang="nl-BE" sz="1400" b="0" i="0" u="none" strike="noStrike" dirty="0">
                        <a:solidFill>
                          <a:srgbClr val="000000"/>
                        </a:solidFill>
                        <a:effectLst/>
                        <a:latin typeface="Ebrima" panose="02000000000000000000" pitchFamily="2" charset="0"/>
                      </a:endParaRPr>
                    </a:p>
                  </a:txBody>
                  <a:tcPr marL="4640" marR="4640" marT="4640" marB="0" anchor="ctr"/>
                </a:tc>
                <a:extLst>
                  <a:ext uri="{0D108BD9-81ED-4DB2-BD59-A6C34878D82A}">
                    <a16:rowId xmlns:a16="http://schemas.microsoft.com/office/drawing/2014/main" val="445580127"/>
                  </a:ext>
                </a:extLst>
              </a:tr>
            </a:tbl>
          </a:graphicData>
        </a:graphic>
      </p:graphicFrame>
    </p:spTree>
    <p:extLst>
      <p:ext uri="{BB962C8B-B14F-4D97-AF65-F5344CB8AC3E}">
        <p14:creationId xmlns:p14="http://schemas.microsoft.com/office/powerpoint/2010/main" val="1709228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11DF418-9C55-85EC-983D-16713222BD05}"/>
              </a:ext>
            </a:extLst>
          </p:cNvPr>
          <p:cNvSpPr>
            <a:spLocks noGrp="1"/>
          </p:cNvSpPr>
          <p:nvPr>
            <p:ph type="body" sz="quarter" idx="13"/>
          </p:nvPr>
        </p:nvSpPr>
        <p:spPr>
          <a:xfrm>
            <a:off x="281009" y="202131"/>
            <a:ext cx="11293675" cy="1323439"/>
          </a:xfrm>
        </p:spPr>
        <p:txBody>
          <a:bodyPr/>
          <a:lstStyle/>
          <a:p>
            <a:r>
              <a:rPr lang="nl-BE" dirty="0"/>
              <a:t>Wettelijke controles &amp; Inspecties Citernes en </a:t>
            </a:r>
            <a:r>
              <a:rPr lang="nl-BE" dirty="0" err="1"/>
              <a:t>electrogeengroepen</a:t>
            </a:r>
            <a:endParaRPr lang="nl-BE" dirty="0"/>
          </a:p>
        </p:txBody>
      </p:sp>
      <p:graphicFrame>
        <p:nvGraphicFramePr>
          <p:cNvPr id="3" name="Table 2">
            <a:extLst>
              <a:ext uri="{FF2B5EF4-FFF2-40B4-BE49-F238E27FC236}">
                <a16:creationId xmlns:a16="http://schemas.microsoft.com/office/drawing/2014/main" id="{9AF4D24B-1278-6BFB-BF24-1B3CC5027496}"/>
              </a:ext>
            </a:extLst>
          </p:cNvPr>
          <p:cNvGraphicFramePr>
            <a:graphicFrameLocks noGrp="1"/>
          </p:cNvGraphicFramePr>
          <p:nvPr>
            <p:extLst>
              <p:ext uri="{D42A27DB-BD31-4B8C-83A1-F6EECF244321}">
                <p14:modId xmlns:p14="http://schemas.microsoft.com/office/powerpoint/2010/main" val="4095546334"/>
              </p:ext>
            </p:extLst>
          </p:nvPr>
        </p:nvGraphicFramePr>
        <p:xfrm>
          <a:off x="0" y="1507829"/>
          <a:ext cx="12191999" cy="3505200"/>
        </p:xfrm>
        <a:graphic>
          <a:graphicData uri="http://schemas.openxmlformats.org/drawingml/2006/table">
            <a:tbl>
              <a:tblPr>
                <a:tableStyleId>{5C22544A-7EE6-4342-B048-85BDC9FD1C3A}</a:tableStyleId>
              </a:tblPr>
              <a:tblGrid>
                <a:gridCol w="868976">
                  <a:extLst>
                    <a:ext uri="{9D8B030D-6E8A-4147-A177-3AD203B41FA5}">
                      <a16:colId xmlns:a16="http://schemas.microsoft.com/office/drawing/2014/main" val="1275889065"/>
                    </a:ext>
                  </a:extLst>
                </a:gridCol>
                <a:gridCol w="2527930">
                  <a:extLst>
                    <a:ext uri="{9D8B030D-6E8A-4147-A177-3AD203B41FA5}">
                      <a16:colId xmlns:a16="http://schemas.microsoft.com/office/drawing/2014/main" val="1347744547"/>
                    </a:ext>
                  </a:extLst>
                </a:gridCol>
                <a:gridCol w="1632622">
                  <a:extLst>
                    <a:ext uri="{9D8B030D-6E8A-4147-A177-3AD203B41FA5}">
                      <a16:colId xmlns:a16="http://schemas.microsoft.com/office/drawing/2014/main" val="3312486874"/>
                    </a:ext>
                  </a:extLst>
                </a:gridCol>
                <a:gridCol w="1579957">
                  <a:extLst>
                    <a:ext uri="{9D8B030D-6E8A-4147-A177-3AD203B41FA5}">
                      <a16:colId xmlns:a16="http://schemas.microsoft.com/office/drawing/2014/main" val="1305028504"/>
                    </a:ext>
                  </a:extLst>
                </a:gridCol>
                <a:gridCol w="3034674">
                  <a:extLst>
                    <a:ext uri="{9D8B030D-6E8A-4147-A177-3AD203B41FA5}">
                      <a16:colId xmlns:a16="http://schemas.microsoft.com/office/drawing/2014/main" val="1798488089"/>
                    </a:ext>
                  </a:extLst>
                </a:gridCol>
                <a:gridCol w="1357260">
                  <a:extLst>
                    <a:ext uri="{9D8B030D-6E8A-4147-A177-3AD203B41FA5}">
                      <a16:colId xmlns:a16="http://schemas.microsoft.com/office/drawing/2014/main" val="4106743673"/>
                    </a:ext>
                  </a:extLst>
                </a:gridCol>
                <a:gridCol w="1190580">
                  <a:extLst>
                    <a:ext uri="{9D8B030D-6E8A-4147-A177-3AD203B41FA5}">
                      <a16:colId xmlns:a16="http://schemas.microsoft.com/office/drawing/2014/main" val="279959983"/>
                    </a:ext>
                  </a:extLst>
                </a:gridCol>
              </a:tblGrid>
              <a:tr h="381000">
                <a:tc gridSpan="7">
                  <a:txBody>
                    <a:bodyPr/>
                    <a:lstStyle/>
                    <a:p>
                      <a:pPr algn="ctr" fontAlgn="ctr"/>
                      <a:r>
                        <a:rPr lang="fr-FR" sz="1400" u="sng" strike="noStrike" dirty="0">
                          <a:effectLst/>
                        </a:rPr>
                        <a:t>PRE - RAPPORT DE CONTRÔLE LEGAL</a:t>
                      </a:r>
                      <a:endParaRPr lang="fr-FR" sz="1400" b="1" i="0" u="sng" strike="noStrike" dirty="0">
                        <a:solidFill>
                          <a:srgbClr val="000000"/>
                        </a:solidFill>
                        <a:effectLst/>
                        <a:latin typeface="Ebrima" panose="02000000000000000000" pitchFamily="2" charset="0"/>
                      </a:endParaRPr>
                    </a:p>
                  </a:txBody>
                  <a:tcPr marL="7620" marR="7620" marT="7620" marB="0"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3617919681"/>
                  </a:ext>
                </a:extLst>
              </a:tr>
              <a:tr h="304800">
                <a:tc>
                  <a:txBody>
                    <a:bodyPr/>
                    <a:lstStyle/>
                    <a:p>
                      <a:pPr algn="ctr" fontAlgn="ctr"/>
                      <a:endParaRPr lang="nl-BE" sz="1100" b="1" i="0" u="sng"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err="1">
                          <a:effectLst/>
                        </a:rPr>
                        <a:t>Contrôle</a:t>
                      </a:r>
                      <a:r>
                        <a:rPr lang="nl-BE" sz="1100" u="none" strike="noStrike" dirty="0">
                          <a:effectLst/>
                        </a:rPr>
                        <a:t> </a:t>
                      </a:r>
                      <a:r>
                        <a:rPr lang="nl-BE" sz="1100" u="none" strike="noStrike" dirty="0" err="1">
                          <a:effectLst/>
                        </a:rPr>
                        <a:t>réalisé</a:t>
                      </a:r>
                      <a:r>
                        <a:rPr lang="nl-BE" sz="1100" u="none" strike="noStrike" dirty="0">
                          <a:effectLst/>
                        </a:rPr>
                        <a:t> </a:t>
                      </a:r>
                      <a:r>
                        <a:rPr lang="nl-BE" sz="1100" u="none" strike="noStrike" dirty="0" err="1">
                          <a:effectLst/>
                        </a:rPr>
                        <a:t>sur</a:t>
                      </a:r>
                      <a:r>
                        <a:rPr lang="nl-BE" sz="1100" u="none" strike="noStrike" dirty="0">
                          <a:effectLst/>
                        </a:rPr>
                        <a:t> :</a:t>
                      </a:r>
                      <a:endParaRPr lang="nl-BE" sz="1100" b="0" i="0" u="none" strike="noStrike" dirty="0">
                        <a:solidFill>
                          <a:srgbClr val="000000"/>
                        </a:solidFill>
                        <a:effectLst/>
                        <a:latin typeface="Ebrima" panose="02000000000000000000" pitchFamily="2" charset="0"/>
                      </a:endParaRPr>
                    </a:p>
                  </a:txBody>
                  <a:tcPr marL="7620" marR="7620" marT="7620" marB="0" anchor="ctr"/>
                </a:tc>
                <a:tc gridSpan="3">
                  <a:txBody>
                    <a:bodyPr/>
                    <a:lstStyle/>
                    <a:p>
                      <a:pPr algn="ctr" fontAlgn="ctr"/>
                      <a:r>
                        <a:rPr lang="fr-FR" sz="1100" u="none" strike="noStrike" dirty="0">
                          <a:effectLst/>
                        </a:rPr>
                        <a:t>Citernes chauffage et groupe électrogène.</a:t>
                      </a:r>
                      <a:endParaRPr lang="fr-FR" sz="1100" b="1" i="0" u="none" strike="noStrike" dirty="0">
                        <a:solidFill>
                          <a:srgbClr val="000000"/>
                        </a:solidFill>
                        <a:effectLst/>
                        <a:latin typeface="Ebrima" panose="02000000000000000000" pitchFamily="2" charset="0"/>
                      </a:endParaRPr>
                    </a:p>
                  </a:txBody>
                  <a:tcPr marL="7620" marR="7620" marT="7620" marB="0" anchor="ctr"/>
                </a:tc>
                <a:tc hMerge="1">
                  <a:txBody>
                    <a:bodyPr/>
                    <a:lstStyle/>
                    <a:p>
                      <a:endParaRPr lang="nl-BE"/>
                    </a:p>
                  </a:txBody>
                  <a:tcPr/>
                </a:tc>
                <a:tc hMerge="1">
                  <a:txBody>
                    <a:bodyPr/>
                    <a:lstStyle/>
                    <a:p>
                      <a:endParaRPr lang="nl-BE"/>
                    </a:p>
                  </a:txBody>
                  <a:tcPr/>
                </a:tc>
                <a:tc>
                  <a:txBody>
                    <a:bodyPr/>
                    <a:lstStyle/>
                    <a:p>
                      <a:pPr algn="ctr" fontAlgn="ctr"/>
                      <a:endParaRPr lang="nl-BE" sz="1100" b="1" i="0" u="sng" strike="noStrike">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1" i="0" u="sng"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4251047733"/>
                  </a:ext>
                </a:extLst>
              </a:tr>
              <a:tr h="304800">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err="1">
                          <a:effectLst/>
                        </a:rPr>
                        <a:t>Contrôle</a:t>
                      </a:r>
                      <a:r>
                        <a:rPr lang="nl-BE" sz="1100" u="none" strike="noStrike" dirty="0">
                          <a:effectLst/>
                        </a:rPr>
                        <a:t> </a:t>
                      </a:r>
                      <a:r>
                        <a:rPr lang="nl-BE" sz="1100" u="none" strike="noStrike" dirty="0" err="1">
                          <a:effectLst/>
                        </a:rPr>
                        <a:t>réalisé</a:t>
                      </a:r>
                      <a:r>
                        <a:rPr lang="nl-BE" sz="1100" u="none" strike="noStrike" dirty="0">
                          <a:effectLst/>
                        </a:rPr>
                        <a:t> par :</a:t>
                      </a:r>
                      <a:endParaRPr lang="nl-BE" sz="1100" b="0" i="0" u="none" strike="noStrike" dirty="0">
                        <a:solidFill>
                          <a:srgbClr val="000000"/>
                        </a:solidFill>
                        <a:effectLst/>
                        <a:latin typeface="Ebrima" panose="02000000000000000000" pitchFamily="2" charset="0"/>
                      </a:endParaRPr>
                    </a:p>
                  </a:txBody>
                  <a:tcPr marL="7620" marR="7620" marT="7620" marB="0" anchor="ctr"/>
                </a:tc>
                <a:tc gridSpan="2">
                  <a:txBody>
                    <a:bodyPr/>
                    <a:lstStyle/>
                    <a:p>
                      <a:pPr algn="ctr" fontAlgn="ctr"/>
                      <a:r>
                        <a:rPr lang="nl-BE" sz="1100" u="none" strike="noStrike" dirty="0" err="1">
                          <a:effectLst/>
                        </a:rPr>
                        <a:t>Normec</a:t>
                      </a:r>
                      <a:r>
                        <a:rPr lang="nl-BE" sz="1100" u="none" strike="noStrike" dirty="0">
                          <a:effectLst/>
                        </a:rPr>
                        <a:t> BTV</a:t>
                      </a:r>
                      <a:endParaRPr lang="nl-BE" sz="1100" b="0" i="0" u="none" strike="noStrike" dirty="0">
                        <a:solidFill>
                          <a:srgbClr val="000000"/>
                        </a:solidFill>
                        <a:effectLst/>
                        <a:latin typeface="Ebrima" panose="02000000000000000000" pitchFamily="2" charset="0"/>
                      </a:endParaRPr>
                    </a:p>
                  </a:txBody>
                  <a:tcPr marL="7620" marR="7620" marT="7620" marB="0" anchor="ctr"/>
                </a:tc>
                <a:tc hMerge="1">
                  <a:txBody>
                    <a:bodyPr/>
                    <a:lstStyle/>
                    <a:p>
                      <a:pPr algn="ctr" fontAlgn="ct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C.M.I :</a:t>
                      </a: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4157378032"/>
                  </a:ext>
                </a:extLst>
              </a:tr>
              <a:tr h="304800">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Rapport </a:t>
                      </a:r>
                      <a:r>
                        <a:rPr lang="nl-BE" sz="1100" u="none" strike="noStrike" dirty="0" err="1">
                          <a:effectLst/>
                        </a:rPr>
                        <a:t>réalisé</a:t>
                      </a:r>
                      <a:r>
                        <a:rPr lang="nl-BE" sz="1100" u="none" strike="noStrike" dirty="0">
                          <a:effectLst/>
                        </a:rPr>
                        <a:t> </a:t>
                      </a:r>
                      <a:r>
                        <a:rPr lang="nl-BE" sz="1100" u="none" strike="noStrike" dirty="0" err="1">
                          <a:effectLst/>
                        </a:rPr>
                        <a:t>le</a:t>
                      </a:r>
                      <a:r>
                        <a:rPr lang="nl-BE" sz="1100" u="none" strike="noStrike" dirty="0">
                          <a:effectLst/>
                        </a:rPr>
                        <a:t> :</a:t>
                      </a:r>
                      <a:endParaRPr lang="nl-BE" sz="1100" b="0" i="0" u="none" strike="noStrike" dirty="0">
                        <a:solidFill>
                          <a:srgbClr val="000000"/>
                        </a:solidFill>
                        <a:effectLst/>
                        <a:latin typeface="Ebrima" panose="02000000000000000000" pitchFamily="2" charset="0"/>
                      </a:endParaRPr>
                    </a:p>
                  </a:txBody>
                  <a:tcPr marL="7620" marR="7620" marT="7620" marB="0" anchor="ctr"/>
                </a:tc>
                <a:tc gridSpan="2">
                  <a:txBody>
                    <a:bodyPr/>
                    <a:lstStyle/>
                    <a:p>
                      <a:pPr algn="ctr" fontAlgn="ctr"/>
                      <a:r>
                        <a:rPr lang="nl-BE" sz="1100" u="none" strike="noStrike" dirty="0">
                          <a:effectLst/>
                        </a:rPr>
                        <a:t>20/02/2025</a:t>
                      </a:r>
                      <a:endParaRPr lang="nl-BE" sz="1100" b="0" i="0" u="none" strike="noStrike" dirty="0">
                        <a:solidFill>
                          <a:srgbClr val="000000"/>
                        </a:solidFill>
                        <a:effectLst/>
                        <a:latin typeface="Ebrima" panose="02000000000000000000" pitchFamily="2" charset="0"/>
                      </a:endParaRPr>
                    </a:p>
                  </a:txBody>
                  <a:tcPr marL="7620" marR="7620" marT="7620" marB="0" anchor="ctr"/>
                </a:tc>
                <a:tc hMerge="1">
                  <a:txBody>
                    <a:bodyPr/>
                    <a:lstStyle/>
                    <a:p>
                      <a:pPr algn="ctr" fontAlgn="ct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S.L.P.P.T :</a:t>
                      </a: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20/02/2025</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80377425"/>
                  </a:ext>
                </a:extLst>
              </a:tr>
              <a:tr h="304800">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err="1">
                          <a:effectLst/>
                        </a:rPr>
                        <a:t>Quartier</a:t>
                      </a:r>
                      <a:r>
                        <a:rPr lang="nl-BE" sz="1100" u="none" strike="noStrike" dirty="0">
                          <a:effectLst/>
                        </a:rPr>
                        <a:t> </a:t>
                      </a:r>
                      <a:r>
                        <a:rPr lang="nl-BE" sz="1100" u="none" strike="noStrike" dirty="0" err="1">
                          <a:effectLst/>
                        </a:rPr>
                        <a:t>concerné</a:t>
                      </a:r>
                      <a:r>
                        <a:rPr lang="nl-BE" sz="1100" u="none" strike="noStrike" dirty="0">
                          <a:effectLst/>
                        </a:rPr>
                        <a:t> :</a:t>
                      </a:r>
                      <a:endParaRPr lang="nl-BE" sz="1100" b="0" i="0" u="none" strike="noStrike" dirty="0">
                        <a:solidFill>
                          <a:srgbClr val="000000"/>
                        </a:solidFill>
                        <a:effectLst/>
                        <a:latin typeface="Ebrima" panose="02000000000000000000" pitchFamily="2" charset="0"/>
                      </a:endParaRPr>
                    </a:p>
                  </a:txBody>
                  <a:tcPr marL="7620" marR="7620" marT="7620" marB="0" anchor="ctr"/>
                </a:tc>
                <a:tc gridSpan="2">
                  <a:txBody>
                    <a:bodyPr/>
                    <a:lstStyle/>
                    <a:p>
                      <a:pPr algn="ctr" fontAlgn="ctr"/>
                      <a:r>
                        <a:rPr lang="nl-BE" sz="1100" u="none" strike="noStrike" dirty="0">
                          <a:effectLst/>
                        </a:rPr>
                        <a:t>QRE / QU21006C</a:t>
                      </a:r>
                      <a:endParaRPr lang="nl-BE" sz="1100" b="0" i="0" u="none" strike="noStrike" dirty="0">
                        <a:solidFill>
                          <a:srgbClr val="000000"/>
                        </a:solidFill>
                        <a:effectLst/>
                        <a:latin typeface="Ebrima" panose="02000000000000000000" pitchFamily="2" charset="0"/>
                      </a:endParaRPr>
                    </a:p>
                  </a:txBody>
                  <a:tcPr marL="7620" marR="7620" marT="7620" marB="0" anchor="ctr"/>
                </a:tc>
                <a:tc hMerge="1">
                  <a:txBody>
                    <a:bodyPr/>
                    <a:lstStyle/>
                    <a:p>
                      <a:endParaRPr lang="nl-BE"/>
                    </a:p>
                  </a:txBody>
                  <a:tcPr/>
                </a:tc>
                <a:tc>
                  <a:txBody>
                    <a:bodyPr/>
                    <a:lstStyle/>
                    <a:p>
                      <a:pPr algn="ctr" fontAlgn="ctr"/>
                      <a:r>
                        <a:rPr lang="nl-BE" sz="1100" u="none" strike="noStrike" dirty="0" err="1">
                          <a:effectLst/>
                        </a:rPr>
                        <a:t>Environnement</a:t>
                      </a:r>
                      <a:r>
                        <a:rPr lang="nl-BE" sz="1100" u="none" strike="noStrike" dirty="0">
                          <a:effectLst/>
                        </a:rPr>
                        <a:t> :</a:t>
                      </a: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20/02/2025</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345958735"/>
                  </a:ext>
                </a:extLst>
              </a:tr>
              <a:tr h="304800">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Rédacteur du rapport :</a:t>
                      </a:r>
                      <a:endParaRPr lang="nl-BE" sz="1100" b="0" i="0" u="none" strike="noStrike" dirty="0">
                        <a:solidFill>
                          <a:srgbClr val="000000"/>
                        </a:solidFill>
                        <a:effectLst/>
                        <a:latin typeface="Ebrima" panose="02000000000000000000" pitchFamily="2" charset="0"/>
                      </a:endParaRPr>
                    </a:p>
                  </a:txBody>
                  <a:tcPr marL="7620" marR="7620" marT="7620" marB="0" anchor="ctr"/>
                </a:tc>
                <a:tc gridSpan="2">
                  <a:txBody>
                    <a:bodyPr/>
                    <a:lstStyle/>
                    <a:p>
                      <a:pPr algn="ctr" fontAlgn="ctr"/>
                      <a:r>
                        <a:rPr lang="nl-BE" sz="1100" u="none" strike="noStrike" dirty="0">
                          <a:effectLst/>
                        </a:rPr>
                        <a:t>1SC MARCHAL Stéphane</a:t>
                      </a:r>
                      <a:endParaRPr lang="nl-BE" sz="1100" b="0" i="0" u="none" strike="noStrike" dirty="0">
                        <a:solidFill>
                          <a:srgbClr val="000000"/>
                        </a:solidFill>
                        <a:effectLst/>
                        <a:latin typeface="Ebrima" panose="02000000000000000000" pitchFamily="2" charset="0"/>
                      </a:endParaRPr>
                    </a:p>
                  </a:txBody>
                  <a:tcPr marL="7620" marR="7620" marT="7620" marB="0" anchor="ctr"/>
                </a:tc>
                <a:tc hMerge="1">
                  <a:txBody>
                    <a:bodyPr/>
                    <a:lstStyle/>
                    <a:p>
                      <a:endParaRPr lang="nl-BE"/>
                    </a:p>
                  </a:txBody>
                  <a:tcPr/>
                </a:tc>
                <a:tc>
                  <a:txBody>
                    <a:bodyPr/>
                    <a:lstStyle/>
                    <a:p>
                      <a:pPr algn="ctr" fontAlgn="ctr"/>
                      <a:r>
                        <a:rPr lang="nl-BE" sz="1100" u="none" strike="noStrike" dirty="0" err="1">
                          <a:effectLst/>
                        </a:rPr>
                        <a:t>Quartier</a:t>
                      </a:r>
                      <a:r>
                        <a:rPr lang="nl-BE" sz="1100" u="none" strike="noStrike" dirty="0">
                          <a:effectLst/>
                        </a:rPr>
                        <a:t> :</a:t>
                      </a: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20/02/2025</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3088488007"/>
                  </a:ext>
                </a:extLst>
              </a:tr>
              <a:tr h="228600">
                <a:tc>
                  <a:txBody>
                    <a:bodyPr/>
                    <a:lstStyle/>
                    <a:p>
                      <a:pPr algn="ctr" fontAlgn="ctr"/>
                      <a:endParaRPr lang="nl-BE" sz="1100" b="0" i="0" u="none" strike="noStrike" dirty="0">
                        <a:solidFill>
                          <a:srgbClr val="000000"/>
                        </a:solidFill>
                        <a:effectLst/>
                        <a:latin typeface="Ebrima" panose="02000000000000000000" pitchFamily="2" charset="0"/>
                      </a:endParaRPr>
                    </a:p>
                  </a:txBody>
                  <a:tcPr marL="7620" marR="7620" marT="7620" marB="0" anchor="ctr">
                    <a:no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620" marR="7620" marT="7620" marB="0" anchor="ctr">
                    <a:no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620" marR="7620" marT="7620" marB="0" anchor="ctr">
                    <a:no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620" marR="7620" marT="7620" marB="0" anchor="ctr">
                    <a:no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620" marR="7620" marT="7620" marB="0" anchor="ctr">
                    <a:no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620" marR="7620" marT="7620" marB="0" anchor="ctr">
                    <a:no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620" marR="7620" marT="7620" marB="0" anchor="ctr">
                    <a:noFill/>
                  </a:tcPr>
                </a:tc>
                <a:extLst>
                  <a:ext uri="{0D108BD9-81ED-4DB2-BD59-A6C34878D82A}">
                    <a16:rowId xmlns:a16="http://schemas.microsoft.com/office/drawing/2014/main" val="640341009"/>
                  </a:ext>
                </a:extLst>
              </a:tr>
              <a:tr h="457200">
                <a:tc>
                  <a:txBody>
                    <a:bodyPr/>
                    <a:lstStyle/>
                    <a:p>
                      <a:pPr algn="ctr" fontAlgn="ctr"/>
                      <a:r>
                        <a:rPr lang="nl-BE" sz="1100" u="none" strike="noStrike">
                          <a:effectLst/>
                        </a:rPr>
                        <a:t>Ligne                        n°</a:t>
                      </a:r>
                      <a:endParaRPr lang="nl-BE" sz="1100" b="1"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Asset de </a:t>
                      </a:r>
                      <a:r>
                        <a:rPr lang="nl-BE" sz="1100" u="none" strike="noStrike" dirty="0" err="1">
                          <a:effectLst/>
                        </a:rPr>
                        <a:t>l'installation</a:t>
                      </a:r>
                      <a:endParaRPr lang="nl-BE" sz="1100" b="1"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N° de                   bloc</a:t>
                      </a:r>
                      <a:endParaRPr lang="nl-BE" sz="1100" b="1"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Date du contrôle</a:t>
                      </a:r>
                      <a:endParaRPr lang="nl-BE" sz="1100" b="1"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Référence                                        rapport</a:t>
                      </a:r>
                      <a:endParaRPr lang="nl-BE" sz="1100" b="1"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err="1">
                          <a:effectLst/>
                        </a:rPr>
                        <a:t>Note</a:t>
                      </a:r>
                      <a:r>
                        <a:rPr lang="nl-BE" sz="1100" u="none" strike="noStrike" dirty="0">
                          <a:effectLst/>
                        </a:rPr>
                        <a:t> du </a:t>
                      </a:r>
                      <a:r>
                        <a:rPr lang="nl-BE" sz="1100" u="none" strike="noStrike" dirty="0" err="1">
                          <a:effectLst/>
                        </a:rPr>
                        <a:t>contrôle</a:t>
                      </a:r>
                      <a:endParaRPr lang="nl-BE" sz="1100" b="1"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WO n°</a:t>
                      </a:r>
                      <a:endParaRPr lang="nl-BE" sz="1100" b="1"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4064637318"/>
                  </a:ext>
                </a:extLst>
              </a:tr>
              <a:tr h="228600">
                <a:tc>
                  <a:txBody>
                    <a:bodyPr/>
                    <a:lstStyle/>
                    <a:p>
                      <a:pPr algn="ctr" fontAlgn="ctr"/>
                      <a:r>
                        <a:rPr lang="nl-BE" sz="1100" u="none" strike="noStrike">
                          <a:effectLst/>
                        </a:rPr>
                        <a:t>1</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CG21006C004</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14A</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29/01/2025</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0419-250129-01</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C</a:t>
                      </a:r>
                      <a:endParaRPr lang="nl-BE" sz="1100" b="0" i="0" u="none" strike="noStrike" dirty="0">
                        <a:solidFill>
                          <a:srgbClr val="000000"/>
                        </a:solidFill>
                        <a:effectLst/>
                        <a:latin typeface="Ebrima" panose="02000000000000000000" pitchFamily="2" charset="0"/>
                      </a:endParaRPr>
                    </a:p>
                  </a:txBody>
                  <a:tcPr marL="7620" marR="7620" marT="7620" marB="0" anchor="ctr">
                    <a:solidFill>
                      <a:srgbClr val="FF0000"/>
                    </a:solidFill>
                  </a:tcPr>
                </a:tc>
                <a:tc>
                  <a:txBody>
                    <a:bodyPr/>
                    <a:lstStyle/>
                    <a:p>
                      <a:pPr algn="ctr" fontAlgn="ctr"/>
                      <a:r>
                        <a:rPr lang="nl-BE" sz="1100" u="none" strike="noStrike">
                          <a:effectLst/>
                        </a:rPr>
                        <a:t>50585162</a:t>
                      </a:r>
                      <a:endParaRPr lang="nl-BE"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1361463197"/>
                  </a:ext>
                </a:extLst>
              </a:tr>
              <a:tr h="228600">
                <a:tc>
                  <a:txBody>
                    <a:bodyPr/>
                    <a:lstStyle/>
                    <a:p>
                      <a:pPr algn="ctr" fontAlgn="ctr"/>
                      <a:r>
                        <a:rPr lang="nl-BE" sz="1100" u="none" strike="noStrike">
                          <a:effectLst/>
                        </a:rPr>
                        <a:t>2</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CH21006C020</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8</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29/01/2025</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0419-250129-04</a:t>
                      </a:r>
                      <a:endParaRPr lang="nl-BE" sz="1100" b="0" i="0" u="none" strike="noStrike">
                        <a:solidFill>
                          <a:srgbClr val="FF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A</a:t>
                      </a:r>
                      <a:endParaRPr lang="nl-BE" sz="1100" b="0" i="0" u="none" strike="noStrike" dirty="0">
                        <a:solidFill>
                          <a:srgbClr val="000000"/>
                        </a:solidFill>
                        <a:effectLst/>
                        <a:latin typeface="Ebrima" panose="02000000000000000000" pitchFamily="2" charset="0"/>
                      </a:endParaRPr>
                    </a:p>
                  </a:txBody>
                  <a:tcPr marL="7620" marR="7620" marT="7620" marB="0" anchor="ctr">
                    <a:solidFill>
                      <a:srgbClr val="92D050"/>
                    </a:solid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2488611612"/>
                  </a:ext>
                </a:extLst>
              </a:tr>
              <a:tr h="228600">
                <a:tc>
                  <a:txBody>
                    <a:bodyPr/>
                    <a:lstStyle/>
                    <a:p>
                      <a:pPr algn="ctr" fontAlgn="ctr"/>
                      <a:r>
                        <a:rPr lang="nl-BE" sz="1100" u="none" strike="noStrike">
                          <a:effectLst/>
                        </a:rPr>
                        <a:t>3</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CH21006C019</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(6A) 26</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29/01/2025</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0419-250129-03</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C</a:t>
                      </a:r>
                      <a:endParaRPr lang="nl-BE" sz="1100" b="0" i="0" u="none" strike="noStrike" dirty="0">
                        <a:solidFill>
                          <a:srgbClr val="000000"/>
                        </a:solidFill>
                        <a:effectLst/>
                        <a:latin typeface="Ebrima" panose="02000000000000000000" pitchFamily="2" charset="0"/>
                      </a:endParaRPr>
                    </a:p>
                  </a:txBody>
                  <a:tcPr marL="7620" marR="7620" marT="7620" marB="0" anchor="ctr">
                    <a:solidFill>
                      <a:srgbClr val="FF0000"/>
                    </a:solidFill>
                  </a:tcPr>
                </a:tc>
                <a:tc>
                  <a:txBody>
                    <a:bodyPr/>
                    <a:lstStyle/>
                    <a:p>
                      <a:pPr algn="ctr" fontAlgn="ctr"/>
                      <a:r>
                        <a:rPr lang="nl-BE" sz="1100" u="none" strike="noStrike" dirty="0">
                          <a:effectLst/>
                        </a:rPr>
                        <a:t>STAND-BY</a:t>
                      </a:r>
                      <a:endParaRPr lang="nl-BE" sz="1100" b="0" i="0" u="none" strike="noStrike" dirty="0">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2710649178"/>
                  </a:ext>
                </a:extLst>
              </a:tr>
              <a:tr h="228600">
                <a:tc>
                  <a:txBody>
                    <a:bodyPr/>
                    <a:lstStyle/>
                    <a:p>
                      <a:pPr algn="ctr" fontAlgn="ctr"/>
                      <a:r>
                        <a:rPr lang="nl-BE" sz="1100" u="none" strike="noStrike">
                          <a:effectLst/>
                        </a:rPr>
                        <a:t>4</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CH21006C018</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26</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29/01/2025</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0419-250129-04</a:t>
                      </a:r>
                      <a:endParaRPr lang="nl-BE" sz="1100" b="0" i="0" u="none" strike="noStrike" dirty="0">
                        <a:solidFill>
                          <a:srgbClr val="FF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A</a:t>
                      </a:r>
                      <a:endParaRPr lang="nl-BE" sz="1100" b="0" i="0" u="none" strike="noStrike" dirty="0">
                        <a:solidFill>
                          <a:srgbClr val="000000"/>
                        </a:solidFill>
                        <a:effectLst/>
                        <a:latin typeface="Ebrima" panose="02000000000000000000" pitchFamily="2" charset="0"/>
                      </a:endParaRPr>
                    </a:p>
                  </a:txBody>
                  <a:tcPr marL="7620" marR="7620" marT="7620" marB="0" anchor="ctr">
                    <a:solidFill>
                      <a:srgbClr val="92D050"/>
                    </a:solidFill>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1508584016"/>
                  </a:ext>
                </a:extLst>
              </a:tr>
            </a:tbl>
          </a:graphicData>
        </a:graphic>
      </p:graphicFrame>
      <p:graphicFrame>
        <p:nvGraphicFramePr>
          <p:cNvPr id="6" name="Table 5">
            <a:extLst>
              <a:ext uri="{FF2B5EF4-FFF2-40B4-BE49-F238E27FC236}">
                <a16:creationId xmlns:a16="http://schemas.microsoft.com/office/drawing/2014/main" id="{3D2F4417-C9F5-BA01-41BE-902B3C38AFBA}"/>
              </a:ext>
            </a:extLst>
          </p:cNvPr>
          <p:cNvGraphicFramePr>
            <a:graphicFrameLocks noGrp="1"/>
          </p:cNvGraphicFramePr>
          <p:nvPr>
            <p:extLst>
              <p:ext uri="{D42A27DB-BD31-4B8C-83A1-F6EECF244321}">
                <p14:modId xmlns:p14="http://schemas.microsoft.com/office/powerpoint/2010/main" val="4278386192"/>
              </p:ext>
            </p:extLst>
          </p:nvPr>
        </p:nvGraphicFramePr>
        <p:xfrm>
          <a:off x="77003" y="5069930"/>
          <a:ext cx="5725447" cy="1788070"/>
        </p:xfrm>
        <a:graphic>
          <a:graphicData uri="http://schemas.openxmlformats.org/drawingml/2006/table">
            <a:tbl>
              <a:tblPr>
                <a:tableStyleId>{5C22544A-7EE6-4342-B048-85BDC9FD1C3A}</a:tableStyleId>
              </a:tblPr>
              <a:tblGrid>
                <a:gridCol w="5725447">
                  <a:extLst>
                    <a:ext uri="{9D8B030D-6E8A-4147-A177-3AD203B41FA5}">
                      <a16:colId xmlns:a16="http://schemas.microsoft.com/office/drawing/2014/main" val="4133064864"/>
                    </a:ext>
                  </a:extLst>
                </a:gridCol>
              </a:tblGrid>
              <a:tr h="0">
                <a:tc>
                  <a:txBody>
                    <a:bodyPr/>
                    <a:lstStyle/>
                    <a:p>
                      <a:pPr algn="ctr" fontAlgn="ctr"/>
                      <a:r>
                        <a:rPr lang="nl-BE" sz="1000" u="sng" strike="noStrike" dirty="0">
                          <a:effectLst/>
                        </a:rPr>
                        <a:t>REMARQUES :</a:t>
                      </a:r>
                      <a:endParaRPr lang="nl-BE" sz="1000" b="1" i="0" u="sng" strike="noStrike" dirty="0">
                        <a:solidFill>
                          <a:srgbClr val="FF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34612036"/>
                  </a:ext>
                </a:extLst>
              </a:tr>
              <a:tr h="162805">
                <a:tc>
                  <a:txBody>
                    <a:bodyPr/>
                    <a:lstStyle/>
                    <a:p>
                      <a:pPr algn="l" fontAlgn="ctr"/>
                      <a:r>
                        <a:rPr lang="fr-FR" sz="1000" u="none" strike="noStrike" dirty="0">
                          <a:effectLst/>
                        </a:rPr>
                        <a:t>Le présent rapport n'est pas le définitif !  Des informations reçues sont erronées</a:t>
                      </a:r>
                      <a:endParaRPr lang="fr-FR" sz="1000" b="0" i="0" u="none" strike="noStrike" dirty="0">
                        <a:solidFill>
                          <a:srgbClr val="FF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57260919"/>
                  </a:ext>
                </a:extLst>
              </a:tr>
              <a:tr h="162805">
                <a:tc>
                  <a:txBody>
                    <a:bodyPr/>
                    <a:lstStyle/>
                    <a:p>
                      <a:pPr algn="l" fontAlgn="ctr"/>
                      <a:endParaRPr lang="nl-BE" sz="1000" b="0" i="0" u="none" strike="noStrike" dirty="0">
                        <a:solidFill>
                          <a:srgbClr val="FF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6077169"/>
                  </a:ext>
                </a:extLst>
              </a:tr>
              <a:tr h="162805">
                <a:tc>
                  <a:txBody>
                    <a:bodyPr/>
                    <a:lstStyle/>
                    <a:p>
                      <a:pPr algn="l" fontAlgn="ctr"/>
                      <a:r>
                        <a:rPr lang="fr-FR" sz="1000" u="none" strike="noStrike" dirty="0">
                          <a:effectLst/>
                        </a:rPr>
                        <a:t>Ligne 3, citerne CH21006C019 n'est plus au bloc 6A !  Bloc démoli pour nouveau</a:t>
                      </a:r>
                      <a:endParaRPr lang="fr-FR" sz="1000" b="0" i="0" u="none" strike="noStrike" dirty="0">
                        <a:solidFill>
                          <a:srgbClr val="00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26820540"/>
                  </a:ext>
                </a:extLst>
              </a:tr>
              <a:tr h="162805">
                <a:tc>
                  <a:txBody>
                    <a:bodyPr/>
                    <a:lstStyle/>
                    <a:p>
                      <a:pPr algn="l" fontAlgn="ctr"/>
                      <a:r>
                        <a:rPr lang="fr-FR" sz="1000" u="none" strike="noStrike" dirty="0">
                          <a:effectLst/>
                        </a:rPr>
                        <a:t>quartier.  La citerne au stockée au bloc 26 (à l'arrière) en attendant son</a:t>
                      </a:r>
                      <a:endParaRPr lang="fr-FR" sz="1000" b="0" i="0" u="none" strike="noStrike" dirty="0">
                        <a:solidFill>
                          <a:srgbClr val="00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81398867"/>
                  </a:ext>
                </a:extLst>
              </a:tr>
              <a:tr h="162805">
                <a:tc>
                  <a:txBody>
                    <a:bodyPr/>
                    <a:lstStyle/>
                    <a:p>
                      <a:pPr algn="l" fontAlgn="ctr"/>
                      <a:r>
                        <a:rPr lang="fr-FR" sz="1000" u="none" strike="noStrike" dirty="0">
                          <a:effectLst/>
                        </a:rPr>
                        <a:t>déménagement vers MELSBROEK en </a:t>
                      </a:r>
                      <a:r>
                        <a:rPr lang="fr-FR" sz="1000" u="none" strike="noStrike" dirty="0" err="1">
                          <a:effectLst/>
                        </a:rPr>
                        <a:t>uv</a:t>
                      </a:r>
                      <a:r>
                        <a:rPr lang="fr-FR" sz="1000" u="none" strike="noStrike" dirty="0">
                          <a:effectLst/>
                        </a:rPr>
                        <a:t>/</a:t>
                      </a:r>
                      <a:r>
                        <a:rPr lang="fr-FR" sz="1000" u="none" strike="noStrike" dirty="0" err="1">
                          <a:effectLst/>
                        </a:rPr>
                        <a:t>wx</a:t>
                      </a:r>
                      <a:r>
                        <a:rPr lang="fr-FR" sz="1000" u="none" strike="noStrike" dirty="0">
                          <a:effectLst/>
                        </a:rPr>
                        <a:t>/20yz.</a:t>
                      </a:r>
                      <a:endParaRPr lang="fr-FR" sz="1000" b="0" i="0" u="none" strike="noStrike" dirty="0">
                        <a:solidFill>
                          <a:srgbClr val="00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84298544"/>
                  </a:ext>
                </a:extLst>
              </a:tr>
              <a:tr h="162805">
                <a:tc>
                  <a:txBody>
                    <a:bodyPr/>
                    <a:lstStyle/>
                    <a:p>
                      <a:pPr algn="ctr" fontAlgn="ctr"/>
                      <a:endParaRPr lang="nl-BE" sz="1000" b="0" i="0" u="none" strike="noStrike" dirty="0">
                        <a:solidFill>
                          <a:srgbClr val="000000"/>
                        </a:solidFill>
                        <a:effectLst/>
                        <a:latin typeface="Ebrima" panose="02000000000000000000" pitchFamily="2" charset="0"/>
                      </a:endParaRPr>
                    </a:p>
                  </a:txBody>
                  <a:tcPr marL="7620" marR="7620" marT="7620" marB="0"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98116581"/>
                  </a:ext>
                </a:extLst>
              </a:tr>
              <a:tr h="162805">
                <a:tc>
                  <a:txBody>
                    <a:bodyPr/>
                    <a:lstStyle/>
                    <a:p>
                      <a:pPr algn="l" fontAlgn="ctr"/>
                      <a:r>
                        <a:rPr lang="fr-FR" sz="1000" u="none" strike="noStrike" dirty="0">
                          <a:effectLst/>
                        </a:rPr>
                        <a:t>Lignes 2 &amp; 4 : même numéro de rapport, mais aussi rapport pour la même cuve.</a:t>
                      </a:r>
                      <a:endParaRPr lang="fr-FR" sz="1000" b="0" i="0" u="none" strike="noStrike" dirty="0">
                        <a:solidFill>
                          <a:srgbClr val="FF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66036454"/>
                  </a:ext>
                </a:extLst>
              </a:tr>
              <a:tr h="162805">
                <a:tc>
                  <a:txBody>
                    <a:bodyPr/>
                    <a:lstStyle/>
                    <a:p>
                      <a:pPr algn="l" fontAlgn="ctr"/>
                      <a:r>
                        <a:rPr lang="fr-FR" sz="1000" u="none" strike="noStrike" dirty="0">
                          <a:effectLst/>
                        </a:rPr>
                        <a:t>Mail envoyé le 12/02/25 pour correction.</a:t>
                      </a:r>
                      <a:endParaRPr lang="fr-FR" sz="1000" b="0" i="0" u="none" strike="noStrike" dirty="0">
                        <a:solidFill>
                          <a:srgbClr val="FF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79923749"/>
                  </a:ext>
                </a:extLst>
              </a:tr>
              <a:tr h="162805">
                <a:tc>
                  <a:txBody>
                    <a:bodyPr/>
                    <a:lstStyle/>
                    <a:p>
                      <a:pPr algn="l" fontAlgn="ctr"/>
                      <a:r>
                        <a:rPr lang="fr-FR" sz="1000" u="none" strike="noStrike" dirty="0">
                          <a:effectLst/>
                        </a:rPr>
                        <a:t>Nouveau mail envoyé le 19/02/25 encore pire que les erreurs</a:t>
                      </a:r>
                      <a:endParaRPr lang="fr-FR" sz="1000" b="0" i="0" u="none" strike="noStrike" dirty="0">
                        <a:solidFill>
                          <a:srgbClr val="FF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42395693"/>
                  </a:ext>
                </a:extLst>
              </a:tr>
              <a:tr h="162805">
                <a:tc>
                  <a:txBody>
                    <a:bodyPr/>
                    <a:lstStyle/>
                    <a:p>
                      <a:pPr algn="l" fontAlgn="ctr"/>
                      <a:r>
                        <a:rPr lang="nl-BE" sz="1000" u="none" strike="noStrike" dirty="0">
                          <a:effectLst/>
                        </a:rPr>
                        <a:t>du mail du 12/02/25 !</a:t>
                      </a:r>
                      <a:endParaRPr lang="nl-BE" sz="1000" b="0" i="0" u="none" strike="noStrike" dirty="0">
                        <a:solidFill>
                          <a:srgbClr val="FF0000"/>
                        </a:solidFill>
                        <a:effectLst/>
                        <a:latin typeface="Ebrima" panose="02000000000000000000" pitchFamily="2"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15462140"/>
                  </a:ext>
                </a:extLst>
              </a:tr>
            </a:tbl>
          </a:graphicData>
        </a:graphic>
      </p:graphicFrame>
    </p:spTree>
    <p:extLst>
      <p:ext uri="{BB962C8B-B14F-4D97-AF65-F5344CB8AC3E}">
        <p14:creationId xmlns:p14="http://schemas.microsoft.com/office/powerpoint/2010/main" val="2625399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11DF418-9C55-85EC-983D-16713222BD05}"/>
              </a:ext>
            </a:extLst>
          </p:cNvPr>
          <p:cNvSpPr>
            <a:spLocks noGrp="1"/>
          </p:cNvSpPr>
          <p:nvPr>
            <p:ph type="body" sz="quarter" idx="13"/>
          </p:nvPr>
        </p:nvSpPr>
        <p:spPr>
          <a:xfrm>
            <a:off x="281009" y="745829"/>
            <a:ext cx="11293675" cy="1323439"/>
          </a:xfrm>
        </p:spPr>
        <p:txBody>
          <a:bodyPr/>
          <a:lstStyle/>
          <a:p>
            <a:r>
              <a:rPr lang="nl-BE" dirty="0"/>
              <a:t>Wettelijke controles </a:t>
            </a:r>
            <a:br>
              <a:rPr lang="nl-BE" dirty="0"/>
            </a:br>
            <a:r>
              <a:rPr lang="nl-BE" dirty="0"/>
              <a:t>&amp; Inspecties HS</a:t>
            </a:r>
          </a:p>
        </p:txBody>
      </p:sp>
      <p:graphicFrame>
        <p:nvGraphicFramePr>
          <p:cNvPr id="3" name="Table 2">
            <a:extLst>
              <a:ext uri="{FF2B5EF4-FFF2-40B4-BE49-F238E27FC236}">
                <a16:creationId xmlns:a16="http://schemas.microsoft.com/office/drawing/2014/main" id="{908DC358-5154-2754-F9DA-F378052D90C7}"/>
              </a:ext>
            </a:extLst>
          </p:cNvPr>
          <p:cNvGraphicFramePr>
            <a:graphicFrameLocks noGrp="1"/>
          </p:cNvGraphicFramePr>
          <p:nvPr>
            <p:extLst>
              <p:ext uri="{D42A27DB-BD31-4B8C-83A1-F6EECF244321}">
                <p14:modId xmlns:p14="http://schemas.microsoft.com/office/powerpoint/2010/main" val="2585178616"/>
              </p:ext>
            </p:extLst>
          </p:nvPr>
        </p:nvGraphicFramePr>
        <p:xfrm>
          <a:off x="6862813" y="0"/>
          <a:ext cx="5329187" cy="5890659"/>
        </p:xfrm>
        <a:graphic>
          <a:graphicData uri="http://schemas.openxmlformats.org/drawingml/2006/table">
            <a:tbl>
              <a:tblPr>
                <a:tableStyleId>{5C22544A-7EE6-4342-B048-85BDC9FD1C3A}</a:tableStyleId>
              </a:tblPr>
              <a:tblGrid>
                <a:gridCol w="611964">
                  <a:extLst>
                    <a:ext uri="{9D8B030D-6E8A-4147-A177-3AD203B41FA5}">
                      <a16:colId xmlns:a16="http://schemas.microsoft.com/office/drawing/2014/main" val="3538190116"/>
                    </a:ext>
                  </a:extLst>
                </a:gridCol>
                <a:gridCol w="1223928">
                  <a:extLst>
                    <a:ext uri="{9D8B030D-6E8A-4147-A177-3AD203B41FA5}">
                      <a16:colId xmlns:a16="http://schemas.microsoft.com/office/drawing/2014/main" val="3290954226"/>
                    </a:ext>
                  </a:extLst>
                </a:gridCol>
                <a:gridCol w="628175">
                  <a:extLst>
                    <a:ext uri="{9D8B030D-6E8A-4147-A177-3AD203B41FA5}">
                      <a16:colId xmlns:a16="http://schemas.microsoft.com/office/drawing/2014/main" val="900970341"/>
                    </a:ext>
                  </a:extLst>
                </a:gridCol>
                <a:gridCol w="927234">
                  <a:extLst>
                    <a:ext uri="{9D8B030D-6E8A-4147-A177-3AD203B41FA5}">
                      <a16:colId xmlns:a16="http://schemas.microsoft.com/office/drawing/2014/main" val="3239312046"/>
                    </a:ext>
                  </a:extLst>
                </a:gridCol>
                <a:gridCol w="1223928">
                  <a:extLst>
                    <a:ext uri="{9D8B030D-6E8A-4147-A177-3AD203B41FA5}">
                      <a16:colId xmlns:a16="http://schemas.microsoft.com/office/drawing/2014/main" val="3858091111"/>
                    </a:ext>
                  </a:extLst>
                </a:gridCol>
                <a:gridCol w="713958">
                  <a:extLst>
                    <a:ext uri="{9D8B030D-6E8A-4147-A177-3AD203B41FA5}">
                      <a16:colId xmlns:a16="http://schemas.microsoft.com/office/drawing/2014/main" val="1309991606"/>
                    </a:ext>
                  </a:extLst>
                </a:gridCol>
              </a:tblGrid>
              <a:tr h="589065">
                <a:tc>
                  <a:txBody>
                    <a:bodyPr/>
                    <a:lstStyle/>
                    <a:p>
                      <a:pPr algn="ctr" fontAlgn="ctr"/>
                      <a:r>
                        <a:rPr lang="nl-BE" sz="1100" u="none" strike="noStrike" dirty="0" err="1">
                          <a:effectLst/>
                        </a:rPr>
                        <a:t>Ligne</a:t>
                      </a:r>
                      <a:r>
                        <a:rPr lang="nl-BE" sz="1100" u="none" strike="noStrike" dirty="0">
                          <a:effectLst/>
                        </a:rPr>
                        <a:t>                   n°</a:t>
                      </a:r>
                      <a:endParaRPr lang="nl-BE" sz="1100" b="1"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Asset de </a:t>
                      </a:r>
                      <a:r>
                        <a:rPr lang="nl-BE" sz="1100" u="none" strike="noStrike" dirty="0" err="1">
                          <a:effectLst/>
                        </a:rPr>
                        <a:t>l'installation</a:t>
                      </a:r>
                      <a:endParaRPr lang="nl-BE" sz="1100" b="1"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N° de                   </a:t>
                      </a:r>
                      <a:r>
                        <a:rPr lang="nl-BE" sz="1100" u="none" strike="noStrike" dirty="0" err="1">
                          <a:effectLst/>
                        </a:rPr>
                        <a:t>bloc</a:t>
                      </a:r>
                      <a:endParaRPr lang="nl-BE" sz="1100" b="1"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Date du contrôle</a:t>
                      </a:r>
                      <a:endParaRPr lang="nl-BE" sz="1100" b="1"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Référence                                        rapport</a:t>
                      </a:r>
                      <a:endParaRPr lang="nl-BE" sz="1100" b="1"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Note du contrôle</a:t>
                      </a:r>
                      <a:endParaRPr lang="nl-BE" sz="1100" b="1" i="0" u="none" strike="noStrike">
                        <a:solidFill>
                          <a:srgbClr val="000000"/>
                        </a:solidFill>
                        <a:effectLst/>
                        <a:latin typeface="Ebrima" panose="02000000000000000000" pitchFamily="2" charset="0"/>
                      </a:endParaRPr>
                    </a:p>
                  </a:txBody>
                  <a:tcPr marL="7131" marR="7131" marT="7131" marB="0" anchor="ctr"/>
                </a:tc>
                <a:extLst>
                  <a:ext uri="{0D108BD9-81ED-4DB2-BD59-A6C34878D82A}">
                    <a16:rowId xmlns:a16="http://schemas.microsoft.com/office/drawing/2014/main" val="269724178"/>
                  </a:ext>
                </a:extLst>
              </a:tr>
              <a:tr h="294533">
                <a:tc>
                  <a:txBody>
                    <a:bodyPr/>
                    <a:lstStyle/>
                    <a:p>
                      <a:pPr algn="ctr" fontAlgn="ctr"/>
                      <a:r>
                        <a:rPr lang="nl-BE" sz="1100" u="none" strike="noStrike">
                          <a:effectLst/>
                        </a:rPr>
                        <a:t>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HC21006C001</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29</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18/02/2025</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0675-250218-07</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2797760934"/>
                  </a:ext>
                </a:extLst>
              </a:tr>
              <a:tr h="294533">
                <a:tc>
                  <a:txBody>
                    <a:bodyPr/>
                    <a:lstStyle/>
                    <a:p>
                      <a:pPr algn="ctr" fontAlgn="ctr"/>
                      <a:r>
                        <a:rPr lang="nl-BE" sz="1100" u="none" strike="noStrike">
                          <a:effectLst/>
                        </a:rPr>
                        <a:t>2</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HC21006C002</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4C</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0675-250218-09_01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1285278547"/>
                  </a:ext>
                </a:extLst>
              </a:tr>
              <a:tr h="294533">
                <a:tc>
                  <a:txBody>
                    <a:bodyPr/>
                    <a:lstStyle/>
                    <a:p>
                      <a:pPr algn="ctr" fontAlgn="ctr"/>
                      <a:r>
                        <a:rPr lang="nl-BE" sz="1100" u="none" strike="noStrike">
                          <a:effectLst/>
                        </a:rPr>
                        <a:t>3</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HC21006C003</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4A</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18/02/2025</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0675-250218-11_01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B</a:t>
                      </a:r>
                      <a:endParaRPr lang="nl-BE" sz="1100" b="0" i="0" u="none" strike="noStrike">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1973887854"/>
                  </a:ext>
                </a:extLst>
              </a:tr>
              <a:tr h="294533">
                <a:tc>
                  <a:txBody>
                    <a:bodyPr/>
                    <a:lstStyle/>
                    <a:p>
                      <a:pPr algn="ctr" fontAlgn="ctr"/>
                      <a:r>
                        <a:rPr lang="nl-BE" sz="1100" u="none" strike="noStrike">
                          <a:effectLst/>
                        </a:rPr>
                        <a:t>4</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HC21006C004</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4A</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0675-250218-12_01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3640059128"/>
                  </a:ext>
                </a:extLst>
              </a:tr>
              <a:tr h="294533">
                <a:tc>
                  <a:txBody>
                    <a:bodyPr/>
                    <a:lstStyle/>
                    <a:p>
                      <a:pPr algn="ctr" fontAlgn="ctr"/>
                      <a:r>
                        <a:rPr lang="nl-BE" sz="1100" u="none" strike="noStrike">
                          <a:effectLst/>
                        </a:rPr>
                        <a:t>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HC21006C005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4B</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18/02/2025</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0675-250218-10</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940047443"/>
                  </a:ext>
                </a:extLst>
              </a:tr>
              <a:tr h="294533">
                <a:tc>
                  <a:txBody>
                    <a:bodyPr/>
                    <a:lstStyle/>
                    <a:p>
                      <a:pPr algn="ctr" fontAlgn="ctr"/>
                      <a:r>
                        <a:rPr lang="nl-BE" sz="1100" u="none" strike="noStrike">
                          <a:effectLst/>
                        </a:rPr>
                        <a:t>6</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HC21006C006</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4D</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18/02/2025</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0675-250218-08</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997735139"/>
                  </a:ext>
                </a:extLst>
              </a:tr>
              <a:tr h="294533">
                <a:tc>
                  <a:txBody>
                    <a:bodyPr/>
                    <a:lstStyle/>
                    <a:p>
                      <a:pPr algn="ctr" fontAlgn="ctr"/>
                      <a:r>
                        <a:rPr lang="nl-BE" sz="1100" u="none" strike="noStrike">
                          <a:effectLst/>
                        </a:rPr>
                        <a:t>7</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HC21006C007</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0675-250218-13_01</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424968417"/>
                  </a:ext>
                </a:extLst>
              </a:tr>
              <a:tr h="294533">
                <a:tc>
                  <a:txBody>
                    <a:bodyPr/>
                    <a:lstStyle/>
                    <a:p>
                      <a:pPr algn="ctr" fontAlgn="ctr"/>
                      <a:r>
                        <a:rPr lang="nl-BE" sz="1100" u="none" strike="noStrike">
                          <a:effectLst/>
                        </a:rPr>
                        <a:t>8</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HC21006C008</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3</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18/02/2025</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0675-250218-14</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26273759"/>
                  </a:ext>
                </a:extLst>
              </a:tr>
              <a:tr h="294533">
                <a:tc>
                  <a:txBody>
                    <a:bodyPr/>
                    <a:lstStyle/>
                    <a:p>
                      <a:pPr algn="ctr" fontAlgn="ctr"/>
                      <a:r>
                        <a:rPr lang="nl-BE" sz="1100" u="none" strike="noStrike">
                          <a:effectLst/>
                        </a:rPr>
                        <a:t>9</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HC21006C009</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0675-250218-15</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464059290"/>
                  </a:ext>
                </a:extLst>
              </a:tr>
              <a:tr h="294533">
                <a:tc>
                  <a:txBody>
                    <a:bodyPr/>
                    <a:lstStyle/>
                    <a:p>
                      <a:pPr algn="ctr" fontAlgn="ctr"/>
                      <a:r>
                        <a:rPr lang="nl-BE" sz="1100" u="none" strike="noStrike" dirty="0">
                          <a:effectLst/>
                        </a:rPr>
                        <a:t>10</a:t>
                      </a:r>
                      <a:endParaRPr lang="nl-BE" sz="1100" b="0" i="0" u="none" strike="noStrike" dirty="0">
                        <a:solidFill>
                          <a:srgbClr val="000000"/>
                        </a:solidFill>
                        <a:effectLst/>
                        <a:latin typeface="Ebrima" panose="02000000000000000000" pitchFamily="2" charset="0"/>
                      </a:endParaRPr>
                    </a:p>
                  </a:txBody>
                  <a:tcPr marL="7131" marR="7131" marT="7131" marB="0" anchor="ctr">
                    <a:solidFill>
                      <a:schemeClr val="bg1"/>
                    </a:solidFill>
                  </a:tcPr>
                </a:tc>
                <a:tc>
                  <a:txBody>
                    <a:bodyPr/>
                    <a:lstStyle/>
                    <a:p>
                      <a:pPr algn="ctr" fontAlgn="ctr"/>
                      <a:r>
                        <a:rPr lang="nl-BE" sz="1100" u="none" strike="noStrike" dirty="0">
                          <a:effectLst/>
                        </a:rPr>
                        <a:t>HC21006C010</a:t>
                      </a:r>
                      <a:endParaRPr lang="nl-BE" sz="1100" b="0" i="0" u="none" strike="noStrike" dirty="0">
                        <a:solidFill>
                          <a:srgbClr val="000000"/>
                        </a:solidFill>
                        <a:effectLst/>
                        <a:latin typeface="Ebrima" panose="02000000000000000000" pitchFamily="2" charset="0"/>
                      </a:endParaRPr>
                    </a:p>
                  </a:txBody>
                  <a:tcPr marL="7131" marR="7131" marT="7131" marB="0" anchor="ctr">
                    <a:solidFill>
                      <a:schemeClr val="bg1"/>
                    </a:solidFill>
                  </a:tcPr>
                </a:tc>
                <a:tc>
                  <a:txBody>
                    <a:bodyPr/>
                    <a:lstStyle/>
                    <a:p>
                      <a:pPr algn="ctr" fontAlgn="ctr"/>
                      <a:r>
                        <a:rPr lang="nl-BE" sz="1100" u="none" strike="noStrike" dirty="0">
                          <a:effectLst/>
                        </a:rPr>
                        <a:t>6</a:t>
                      </a:r>
                      <a:endParaRPr lang="nl-BE" sz="1100" b="0" i="0" u="none" strike="noStrike" dirty="0">
                        <a:solidFill>
                          <a:srgbClr val="000000"/>
                        </a:solidFill>
                        <a:effectLst/>
                        <a:latin typeface="Ebrima" panose="02000000000000000000" pitchFamily="2" charset="0"/>
                      </a:endParaRPr>
                    </a:p>
                  </a:txBody>
                  <a:tcPr marL="7131" marR="7131" marT="7131" marB="0" anchor="ctr">
                    <a:solidFill>
                      <a:schemeClr val="bg1"/>
                    </a:solidFill>
                  </a:tcPr>
                </a:tc>
                <a:tc>
                  <a:txBody>
                    <a:bodyPr/>
                    <a:lstStyle/>
                    <a:p>
                      <a:pPr algn="ctr" fontAlgn="ctr"/>
                      <a:r>
                        <a:rPr lang="nl-BE" sz="1100" u="none" strike="noStrike" dirty="0">
                          <a:effectLst/>
                        </a:rPr>
                        <a:t>18/02/2025</a:t>
                      </a:r>
                      <a:endParaRPr lang="nl-BE" sz="1100" b="0" i="0" u="none" strike="noStrike" dirty="0">
                        <a:solidFill>
                          <a:srgbClr val="000000"/>
                        </a:solidFill>
                        <a:effectLst/>
                        <a:latin typeface="Ebrima" panose="02000000000000000000" pitchFamily="2" charset="0"/>
                      </a:endParaRPr>
                    </a:p>
                  </a:txBody>
                  <a:tcPr marL="7131" marR="7131" marT="7131" marB="0" anchor="ctr">
                    <a:solidFill>
                      <a:schemeClr val="bg1"/>
                    </a:solidFill>
                  </a:tcPr>
                </a:tc>
                <a:tc>
                  <a:txBody>
                    <a:bodyPr/>
                    <a:lstStyle/>
                    <a:p>
                      <a:pPr algn="ctr" fontAlgn="ctr"/>
                      <a:r>
                        <a:rPr lang="nl-BE" sz="1100" u="none" strike="noStrike" dirty="0">
                          <a:effectLst/>
                        </a:rPr>
                        <a:t>NEANT</a:t>
                      </a:r>
                      <a:endParaRPr lang="nl-BE" sz="1100" b="0" i="0" u="none" strike="noStrike" dirty="0">
                        <a:solidFill>
                          <a:srgbClr val="000000"/>
                        </a:solidFill>
                        <a:effectLst/>
                        <a:latin typeface="Ebrima" panose="02000000000000000000" pitchFamily="2" charset="0"/>
                      </a:endParaRPr>
                    </a:p>
                  </a:txBody>
                  <a:tcPr marL="7131" marR="7131" marT="7131" marB="0" anchor="ctr">
                    <a:solidFill>
                      <a:schemeClr val="bg1"/>
                    </a:solidFill>
                  </a:tcPr>
                </a:tc>
                <a:tc>
                  <a:txBody>
                    <a:bodyPr/>
                    <a:lstStyle/>
                    <a:p>
                      <a:pPr algn="ctr" fontAlgn="ctr"/>
                      <a:r>
                        <a:rPr lang="nl-BE" sz="1100" u="none" strike="noStrike" dirty="0">
                          <a:effectLst/>
                        </a:rPr>
                        <a:t> </a:t>
                      </a:r>
                      <a:endParaRPr lang="nl-BE" sz="1100" b="0" i="0" u="none" strike="noStrike" dirty="0">
                        <a:solidFill>
                          <a:srgbClr val="000000"/>
                        </a:solidFill>
                        <a:effectLst/>
                        <a:latin typeface="Ebrima" panose="02000000000000000000" pitchFamily="2" charset="0"/>
                      </a:endParaRPr>
                    </a:p>
                  </a:txBody>
                  <a:tcPr marL="7131" marR="7131" marT="7131" marB="0" anchor="ctr">
                    <a:solidFill>
                      <a:schemeClr val="bg1"/>
                    </a:solidFill>
                  </a:tcPr>
                </a:tc>
                <a:extLst>
                  <a:ext uri="{0D108BD9-81ED-4DB2-BD59-A6C34878D82A}">
                    <a16:rowId xmlns:a16="http://schemas.microsoft.com/office/drawing/2014/main" val="3488821552"/>
                  </a:ext>
                </a:extLst>
              </a:tr>
              <a:tr h="294533">
                <a:tc>
                  <a:txBody>
                    <a:bodyPr/>
                    <a:lstStyle/>
                    <a:p>
                      <a:pPr algn="ctr" fontAlgn="ctr"/>
                      <a:r>
                        <a:rPr lang="nl-BE" sz="1100" u="none" strike="noStrike">
                          <a:effectLst/>
                        </a:rPr>
                        <a:t>11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HC21006C011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13</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0675-250218-05_01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404317613"/>
                  </a:ext>
                </a:extLst>
              </a:tr>
              <a:tr h="294533">
                <a:tc>
                  <a:txBody>
                    <a:bodyPr/>
                    <a:lstStyle/>
                    <a:p>
                      <a:pPr algn="ctr" fontAlgn="ctr"/>
                      <a:r>
                        <a:rPr lang="nl-BE" sz="1100" u="none" strike="noStrike">
                          <a:effectLst/>
                        </a:rPr>
                        <a:t>12</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HC21006C012</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14</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0675-250218-03</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1820501829"/>
                  </a:ext>
                </a:extLst>
              </a:tr>
              <a:tr h="294533">
                <a:tc>
                  <a:txBody>
                    <a:bodyPr/>
                    <a:lstStyle/>
                    <a:p>
                      <a:pPr algn="ctr" fontAlgn="ctr"/>
                      <a:r>
                        <a:rPr lang="nl-BE" sz="1100" u="none" strike="noStrike">
                          <a:effectLst/>
                        </a:rPr>
                        <a:t>13</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HC21006C013</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17</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0675-250218-04</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3400730078"/>
                  </a:ext>
                </a:extLst>
              </a:tr>
              <a:tr h="294533">
                <a:tc>
                  <a:txBody>
                    <a:bodyPr/>
                    <a:lstStyle/>
                    <a:p>
                      <a:pPr algn="ctr" fontAlgn="ctr"/>
                      <a:r>
                        <a:rPr lang="nl-BE" sz="1100" u="none" strike="noStrike">
                          <a:effectLst/>
                        </a:rPr>
                        <a:t>14</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HC21006C014</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22</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0675-250218-02</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979244844"/>
                  </a:ext>
                </a:extLst>
              </a:tr>
              <a:tr h="294533">
                <a:tc>
                  <a:txBody>
                    <a:bodyPr/>
                    <a:lstStyle/>
                    <a:p>
                      <a:pPr algn="ctr" fontAlgn="ctr"/>
                      <a:r>
                        <a:rPr lang="nl-BE" sz="1100" u="none" strike="noStrike">
                          <a:effectLst/>
                        </a:rPr>
                        <a:t>15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HC21006C015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16</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18/02/2025</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0675-250218-01</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2550650981"/>
                  </a:ext>
                </a:extLst>
              </a:tr>
              <a:tr h="294533">
                <a:tc>
                  <a:txBody>
                    <a:bodyPr/>
                    <a:lstStyle/>
                    <a:p>
                      <a:pPr algn="ctr" fontAlgn="ctr"/>
                      <a:r>
                        <a:rPr lang="nl-BE" sz="1100" u="none" strike="noStrike">
                          <a:effectLst/>
                        </a:rPr>
                        <a:t>16</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HC21006C016</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18/02/2025</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0675-250218-06</a:t>
                      </a: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dirty="0">
                          <a:effectLst/>
                        </a:rPr>
                        <a:t>B</a:t>
                      </a:r>
                      <a:endParaRPr lang="nl-BE" sz="1100" b="0" i="0" u="none" strike="noStrike" dirty="0">
                        <a:solidFill>
                          <a:srgbClr val="000000"/>
                        </a:solidFill>
                        <a:effectLst/>
                        <a:latin typeface="Ebrima" panose="02000000000000000000" pitchFamily="2" charset="0"/>
                      </a:endParaRPr>
                    </a:p>
                  </a:txBody>
                  <a:tcPr marL="7131" marR="7131" marT="7131" marB="0" anchor="ctr">
                    <a:solidFill>
                      <a:srgbClr val="FFC000"/>
                    </a:solidFill>
                  </a:tcPr>
                </a:tc>
                <a:extLst>
                  <a:ext uri="{0D108BD9-81ED-4DB2-BD59-A6C34878D82A}">
                    <a16:rowId xmlns:a16="http://schemas.microsoft.com/office/drawing/2014/main" val="2558541857"/>
                  </a:ext>
                </a:extLst>
              </a:tr>
              <a:tr h="294533">
                <a:tc>
                  <a:txBody>
                    <a:bodyPr/>
                    <a:lstStyle/>
                    <a:p>
                      <a:pPr algn="ctr" fontAlgn="ctr"/>
                      <a:r>
                        <a:rPr lang="nl-BE" sz="1100" u="none" strike="noStrike">
                          <a:effectLst/>
                        </a:rPr>
                        <a:t>17</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HC21006C017</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131" marR="7131" marT="7131" marB="0" anchor="ct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131" marR="7131" marT="7131" marB="0" anchor="ctr"/>
                </a:tc>
                <a:extLst>
                  <a:ext uri="{0D108BD9-81ED-4DB2-BD59-A6C34878D82A}">
                    <a16:rowId xmlns:a16="http://schemas.microsoft.com/office/drawing/2014/main" val="823850844"/>
                  </a:ext>
                </a:extLst>
              </a:tr>
              <a:tr h="294533">
                <a:tc>
                  <a:txBody>
                    <a:bodyPr/>
                    <a:lstStyle/>
                    <a:p>
                      <a:pPr algn="ctr" fontAlgn="ctr"/>
                      <a:r>
                        <a:rPr lang="nl-BE" sz="1100" u="none" strike="noStrike">
                          <a:effectLst/>
                        </a:rPr>
                        <a:t>18</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HC21006C018</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r>
                        <a:rPr lang="nl-BE" sz="1100" u="none" strike="noStrike">
                          <a:effectLst/>
                        </a:rPr>
                        <a:t>11</a:t>
                      </a: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131" marR="7131" marT="7131" marB="0" anchor="ct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131" marR="7131" marT="7131" marB="0" anchor="ctr"/>
                </a:tc>
                <a:extLst>
                  <a:ext uri="{0D108BD9-81ED-4DB2-BD59-A6C34878D82A}">
                    <a16:rowId xmlns:a16="http://schemas.microsoft.com/office/drawing/2014/main" val="1290473120"/>
                  </a:ext>
                </a:extLst>
              </a:tr>
            </a:tbl>
          </a:graphicData>
        </a:graphic>
      </p:graphicFrame>
      <p:graphicFrame>
        <p:nvGraphicFramePr>
          <p:cNvPr id="6" name="Table 5">
            <a:extLst>
              <a:ext uri="{FF2B5EF4-FFF2-40B4-BE49-F238E27FC236}">
                <a16:creationId xmlns:a16="http://schemas.microsoft.com/office/drawing/2014/main" id="{BE66AFA8-F6ED-1FAF-F2C6-3F617FD2A32F}"/>
              </a:ext>
            </a:extLst>
          </p:cNvPr>
          <p:cNvGraphicFramePr>
            <a:graphicFrameLocks noGrp="1"/>
          </p:cNvGraphicFramePr>
          <p:nvPr>
            <p:extLst>
              <p:ext uri="{D42A27DB-BD31-4B8C-83A1-F6EECF244321}">
                <p14:modId xmlns:p14="http://schemas.microsoft.com/office/powerpoint/2010/main" val="3755650675"/>
              </p:ext>
            </p:extLst>
          </p:nvPr>
        </p:nvGraphicFramePr>
        <p:xfrm>
          <a:off x="472594" y="4969171"/>
          <a:ext cx="6072584" cy="1499005"/>
        </p:xfrm>
        <a:graphic>
          <a:graphicData uri="http://schemas.openxmlformats.org/drawingml/2006/table">
            <a:tbl>
              <a:tblPr>
                <a:tableStyleId>{5C22544A-7EE6-4342-B048-85BDC9FD1C3A}</a:tableStyleId>
              </a:tblPr>
              <a:tblGrid>
                <a:gridCol w="6072584">
                  <a:extLst>
                    <a:ext uri="{9D8B030D-6E8A-4147-A177-3AD203B41FA5}">
                      <a16:colId xmlns:a16="http://schemas.microsoft.com/office/drawing/2014/main" val="7965653"/>
                    </a:ext>
                  </a:extLst>
                </a:gridCol>
              </a:tblGrid>
              <a:tr h="299801">
                <a:tc>
                  <a:txBody>
                    <a:bodyPr/>
                    <a:lstStyle/>
                    <a:p>
                      <a:pPr algn="ctr" fontAlgn="ctr"/>
                      <a:r>
                        <a:rPr lang="nl-BE" sz="1100" u="sng" strike="noStrike" dirty="0">
                          <a:effectLst/>
                        </a:rPr>
                        <a:t>REMARQUES :</a:t>
                      </a:r>
                      <a:endParaRPr lang="nl-BE" sz="1100" b="1" i="0" u="sng" strike="noStrike" dirty="0">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3361472811"/>
                  </a:ext>
                </a:extLst>
              </a:tr>
              <a:tr h="299801">
                <a:tc>
                  <a:txBody>
                    <a:bodyPr/>
                    <a:lstStyle/>
                    <a:p>
                      <a:pPr algn="l" fontAlgn="ctr"/>
                      <a:r>
                        <a:rPr lang="fr-FR" sz="1100" u="none" strike="noStrike">
                          <a:effectLst/>
                        </a:rPr>
                        <a:t>Ligne 10 : Cabine C10 (HC21006C010) démolie suite travaux nieuw K.K.E.</a:t>
                      </a:r>
                      <a:endParaRPr lang="fr-FR"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2028755776"/>
                  </a:ext>
                </a:extLst>
              </a:tr>
              <a:tr h="299801">
                <a:tc>
                  <a:txBody>
                    <a:bodyPr/>
                    <a:lstStyle/>
                    <a:p>
                      <a:pPr algn="l" fontAlgn="ctr"/>
                      <a:r>
                        <a:rPr lang="fr-FR" sz="1100" u="none" strike="noStrike">
                          <a:effectLst/>
                        </a:rPr>
                        <a:t>Tableau H.T HC21006C010 à peut-être retirer des commandes suivantes !?</a:t>
                      </a:r>
                      <a:endParaRPr lang="fr-FR"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1234089496"/>
                  </a:ext>
                </a:extLst>
              </a:tr>
              <a:tr h="299801">
                <a:tc>
                  <a:txBody>
                    <a:bodyPr/>
                    <a:lstStyle/>
                    <a:p>
                      <a:pPr algn="l" fontAlgn="ctr"/>
                      <a:r>
                        <a:rPr lang="fr-FR" sz="1100" u="none" strike="noStrike">
                          <a:effectLst/>
                        </a:rPr>
                        <a:t>Ligne 17 : Nouvelle cabine (HC21006C017) à peut-être reprendre sur le contrat !?</a:t>
                      </a:r>
                      <a:endParaRPr lang="fr-FR"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456014160"/>
                  </a:ext>
                </a:extLst>
              </a:tr>
              <a:tr h="299801">
                <a:tc>
                  <a:txBody>
                    <a:bodyPr/>
                    <a:lstStyle/>
                    <a:p>
                      <a:pPr algn="l" fontAlgn="ctr"/>
                      <a:r>
                        <a:rPr lang="fr-FR" sz="1100" u="none" strike="noStrike" dirty="0">
                          <a:effectLst/>
                        </a:rPr>
                        <a:t>Ligne 18 : Nouvelle cabine (HC21006C018) pas encore en service !</a:t>
                      </a:r>
                      <a:endParaRPr lang="fr-FR" sz="1100" b="0" i="0" u="none" strike="noStrike" dirty="0">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2907689257"/>
                  </a:ext>
                </a:extLst>
              </a:tr>
            </a:tbl>
          </a:graphicData>
        </a:graphic>
      </p:graphicFrame>
      <p:graphicFrame>
        <p:nvGraphicFramePr>
          <p:cNvPr id="7" name="Table 6">
            <a:extLst>
              <a:ext uri="{FF2B5EF4-FFF2-40B4-BE49-F238E27FC236}">
                <a16:creationId xmlns:a16="http://schemas.microsoft.com/office/drawing/2014/main" id="{11E42083-67EC-2A5A-3D3B-0363B0D7AED3}"/>
              </a:ext>
            </a:extLst>
          </p:cNvPr>
          <p:cNvGraphicFramePr>
            <a:graphicFrameLocks noGrp="1"/>
          </p:cNvGraphicFramePr>
          <p:nvPr>
            <p:extLst>
              <p:ext uri="{D42A27DB-BD31-4B8C-83A1-F6EECF244321}">
                <p14:modId xmlns:p14="http://schemas.microsoft.com/office/powerpoint/2010/main" val="4001049137"/>
              </p:ext>
            </p:extLst>
          </p:nvPr>
        </p:nvGraphicFramePr>
        <p:xfrm>
          <a:off x="472595" y="2221293"/>
          <a:ext cx="6072584" cy="2567438"/>
        </p:xfrm>
        <a:graphic>
          <a:graphicData uri="http://schemas.openxmlformats.org/drawingml/2006/table">
            <a:tbl>
              <a:tblPr>
                <a:tableStyleId>{5C22544A-7EE6-4342-B048-85BDC9FD1C3A}</a:tableStyleId>
              </a:tblPr>
              <a:tblGrid>
                <a:gridCol w="1573463">
                  <a:extLst>
                    <a:ext uri="{9D8B030D-6E8A-4147-A177-3AD203B41FA5}">
                      <a16:colId xmlns:a16="http://schemas.microsoft.com/office/drawing/2014/main" val="3691838030"/>
                    </a:ext>
                  </a:extLst>
                </a:gridCol>
                <a:gridCol w="1020293">
                  <a:extLst>
                    <a:ext uri="{9D8B030D-6E8A-4147-A177-3AD203B41FA5}">
                      <a16:colId xmlns:a16="http://schemas.microsoft.com/office/drawing/2014/main" val="1812450903"/>
                    </a:ext>
                  </a:extLst>
                </a:gridCol>
                <a:gridCol w="983414">
                  <a:extLst>
                    <a:ext uri="{9D8B030D-6E8A-4147-A177-3AD203B41FA5}">
                      <a16:colId xmlns:a16="http://schemas.microsoft.com/office/drawing/2014/main" val="1159303509"/>
                    </a:ext>
                  </a:extLst>
                </a:gridCol>
                <a:gridCol w="1573463">
                  <a:extLst>
                    <a:ext uri="{9D8B030D-6E8A-4147-A177-3AD203B41FA5}">
                      <a16:colId xmlns:a16="http://schemas.microsoft.com/office/drawing/2014/main" val="4206464074"/>
                    </a:ext>
                  </a:extLst>
                </a:gridCol>
                <a:gridCol w="921951">
                  <a:extLst>
                    <a:ext uri="{9D8B030D-6E8A-4147-A177-3AD203B41FA5}">
                      <a16:colId xmlns:a16="http://schemas.microsoft.com/office/drawing/2014/main" val="1694276766"/>
                    </a:ext>
                  </a:extLst>
                </a:gridCol>
              </a:tblGrid>
              <a:tr h="513488">
                <a:tc gridSpan="5">
                  <a:txBody>
                    <a:bodyPr/>
                    <a:lstStyle/>
                    <a:p>
                      <a:pPr algn="ctr"/>
                      <a:r>
                        <a:rPr lang="nl-BE" dirty="0"/>
                        <a:t>RAPPORT DE CONTRÔLE LEGAL</a:t>
                      </a:r>
                    </a:p>
                  </a:txBody>
                  <a:tcPr anchor="ct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4260410322"/>
                  </a:ext>
                </a:extLst>
              </a:tr>
              <a:tr h="410790">
                <a:tc>
                  <a:txBody>
                    <a:bodyPr/>
                    <a:lstStyle/>
                    <a:p>
                      <a:pPr algn="ctr" fontAlgn="ctr"/>
                      <a:r>
                        <a:rPr lang="nl-BE" sz="1100" u="none" strike="noStrike" dirty="0" err="1">
                          <a:effectLst/>
                        </a:rPr>
                        <a:t>Contrôle</a:t>
                      </a:r>
                      <a:r>
                        <a:rPr lang="nl-BE" sz="1100" u="none" strike="noStrike" dirty="0">
                          <a:effectLst/>
                        </a:rPr>
                        <a:t> </a:t>
                      </a:r>
                      <a:r>
                        <a:rPr lang="nl-BE" sz="1100" u="none" strike="noStrike" dirty="0" err="1">
                          <a:effectLst/>
                        </a:rPr>
                        <a:t>réalisé</a:t>
                      </a:r>
                      <a:r>
                        <a:rPr lang="nl-BE" sz="1100" u="none" strike="noStrike" dirty="0">
                          <a:effectLst/>
                        </a:rPr>
                        <a:t> </a:t>
                      </a:r>
                      <a:r>
                        <a:rPr lang="nl-BE" sz="1100" u="none" strike="noStrike" dirty="0" err="1">
                          <a:effectLst/>
                        </a:rPr>
                        <a:t>sur</a:t>
                      </a:r>
                      <a:r>
                        <a:rPr lang="nl-BE" sz="1100" u="none" strike="noStrike" dirty="0">
                          <a:effectLst/>
                        </a:rPr>
                        <a:t> :</a:t>
                      </a:r>
                      <a:endParaRPr lang="nl-BE" sz="1100" b="0" i="0" u="none" strike="noStrike" dirty="0">
                        <a:solidFill>
                          <a:srgbClr val="000000"/>
                        </a:solidFill>
                        <a:effectLst/>
                        <a:latin typeface="Ebrima" panose="02000000000000000000" pitchFamily="2" charset="0"/>
                      </a:endParaRPr>
                    </a:p>
                  </a:txBody>
                  <a:tcPr marL="7620" marR="7620" marT="7620" marB="0" anchor="ctr"/>
                </a:tc>
                <a:tc gridSpan="2">
                  <a:txBody>
                    <a:bodyPr/>
                    <a:lstStyle/>
                    <a:p>
                      <a:pPr algn="ctr" fontAlgn="ctr"/>
                      <a:r>
                        <a:rPr lang="nl-BE" sz="1100" u="none" strike="noStrike" dirty="0">
                          <a:effectLst/>
                        </a:rPr>
                        <a:t>Cabines </a:t>
                      </a:r>
                      <a:r>
                        <a:rPr lang="nl-BE" sz="1100" u="none" strike="noStrike" dirty="0" err="1">
                          <a:effectLst/>
                        </a:rPr>
                        <a:t>H.Tension</a:t>
                      </a:r>
                      <a:endParaRPr lang="nl-BE" sz="1100" b="1" i="0" u="none" strike="noStrike" dirty="0">
                        <a:solidFill>
                          <a:srgbClr val="000000"/>
                        </a:solidFill>
                        <a:effectLst/>
                        <a:latin typeface="Ebrima" panose="02000000000000000000" pitchFamily="2" charset="0"/>
                      </a:endParaRPr>
                    </a:p>
                  </a:txBody>
                  <a:tcPr marL="7620" marR="7620" marT="7620" marB="0" anchor="ctr"/>
                </a:tc>
                <a:tc hMerge="1">
                  <a:txBody>
                    <a:bodyPr/>
                    <a:lstStyle/>
                    <a:p>
                      <a:endParaRPr lang="nl-BE"/>
                    </a:p>
                  </a:txBody>
                  <a:tcP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1" i="0" u="sng"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1783671481"/>
                  </a:ext>
                </a:extLst>
              </a:tr>
              <a:tr h="410790">
                <a:tc>
                  <a:txBody>
                    <a:bodyPr/>
                    <a:lstStyle/>
                    <a:p>
                      <a:pPr algn="ctr" fontAlgn="ctr"/>
                      <a:r>
                        <a:rPr lang="nl-BE" sz="1100" u="none" strike="noStrike">
                          <a:effectLst/>
                        </a:rPr>
                        <a:t>Contrôle réalisé par :</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Normec BTV</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C.M.I :</a:t>
                      </a: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3222895041"/>
                  </a:ext>
                </a:extLst>
              </a:tr>
              <a:tr h="410790">
                <a:tc>
                  <a:txBody>
                    <a:bodyPr/>
                    <a:lstStyle/>
                    <a:p>
                      <a:pPr algn="ctr" fontAlgn="ctr"/>
                      <a:r>
                        <a:rPr lang="nl-BE" sz="1100" u="none" strike="noStrike">
                          <a:effectLst/>
                        </a:rPr>
                        <a:t>Rapport réalisé le :</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20/02/2025</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S.L.P.P.T :</a:t>
                      </a: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a:effectLst/>
                        </a:rPr>
                        <a:t>20/02/2025</a:t>
                      </a:r>
                      <a:endParaRPr lang="nl-BE" sz="1100" b="0" i="0" u="none" strike="noStrike">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682467466"/>
                  </a:ext>
                </a:extLst>
              </a:tr>
              <a:tr h="410790">
                <a:tc>
                  <a:txBody>
                    <a:bodyPr/>
                    <a:lstStyle/>
                    <a:p>
                      <a:pPr algn="ctr" fontAlgn="ctr"/>
                      <a:r>
                        <a:rPr lang="nl-BE" sz="1100" u="none" strike="noStrike">
                          <a:effectLst/>
                        </a:rPr>
                        <a:t>Quartier concerné :</a:t>
                      </a:r>
                      <a:endParaRPr lang="nl-BE" sz="1100" b="0" i="0" u="none" strike="noStrike">
                        <a:solidFill>
                          <a:srgbClr val="000000"/>
                        </a:solidFill>
                        <a:effectLst/>
                        <a:latin typeface="Ebrima" panose="02000000000000000000" pitchFamily="2" charset="0"/>
                      </a:endParaRPr>
                    </a:p>
                  </a:txBody>
                  <a:tcPr marL="7620" marR="7620" marT="7620" marB="0" anchor="ctr"/>
                </a:tc>
                <a:tc gridSpan="2">
                  <a:txBody>
                    <a:bodyPr/>
                    <a:lstStyle/>
                    <a:p>
                      <a:pPr algn="ctr" fontAlgn="ctr"/>
                      <a:r>
                        <a:rPr lang="nl-BE" sz="1100" u="none" strike="noStrike">
                          <a:effectLst/>
                        </a:rPr>
                        <a:t>QRE / QU21006C</a:t>
                      </a:r>
                      <a:endParaRPr lang="nl-BE" sz="1100" b="0" i="0" u="none" strike="noStrike">
                        <a:solidFill>
                          <a:srgbClr val="000000"/>
                        </a:solidFill>
                        <a:effectLst/>
                        <a:latin typeface="Ebrima" panose="02000000000000000000" pitchFamily="2" charset="0"/>
                      </a:endParaRPr>
                    </a:p>
                  </a:txBody>
                  <a:tcPr marL="7620" marR="7620" marT="7620" marB="0" anchor="ctr"/>
                </a:tc>
                <a:tc hMerge="1">
                  <a:txBody>
                    <a:bodyPr/>
                    <a:lstStyle/>
                    <a:p>
                      <a:endParaRPr lang="nl-BE"/>
                    </a:p>
                  </a:txBody>
                  <a:tcPr/>
                </a:tc>
                <a:tc>
                  <a:txBody>
                    <a:bodyPr/>
                    <a:lstStyle/>
                    <a:p>
                      <a:pPr algn="ctr" fontAlgn="ctr"/>
                      <a:r>
                        <a:rPr lang="nl-BE" sz="1100" u="none" strike="noStrike" dirty="0" err="1">
                          <a:effectLst/>
                        </a:rPr>
                        <a:t>Environnement</a:t>
                      </a:r>
                      <a:r>
                        <a:rPr lang="nl-BE" sz="1100" u="none" strike="noStrike" dirty="0">
                          <a:effectLst/>
                        </a:rPr>
                        <a:t> :</a:t>
                      </a:r>
                      <a:endParaRPr lang="nl-BE" sz="1100" b="0" i="0" u="none" strike="noStrike" dirty="0">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20/02/2025</a:t>
                      </a:r>
                      <a:endParaRPr lang="nl-BE" sz="1100" b="0" i="0" u="none" strike="noStrike" dirty="0">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972241912"/>
                  </a:ext>
                </a:extLst>
              </a:tr>
              <a:tr h="410790">
                <a:tc>
                  <a:txBody>
                    <a:bodyPr/>
                    <a:lstStyle/>
                    <a:p>
                      <a:pPr algn="ctr" fontAlgn="ctr"/>
                      <a:r>
                        <a:rPr lang="nl-BE" sz="1100" u="none" strike="noStrike" dirty="0">
                          <a:effectLst/>
                        </a:rPr>
                        <a:t>Rédacteur du rapport :</a:t>
                      </a:r>
                      <a:endParaRPr lang="nl-BE" sz="1100" b="0" i="0" u="none" strike="noStrike" dirty="0">
                        <a:solidFill>
                          <a:srgbClr val="000000"/>
                        </a:solidFill>
                        <a:effectLst/>
                        <a:latin typeface="Ebrima" panose="02000000000000000000" pitchFamily="2" charset="0"/>
                      </a:endParaRPr>
                    </a:p>
                  </a:txBody>
                  <a:tcPr marL="7620" marR="7620" marT="7620" marB="0" anchor="ctr"/>
                </a:tc>
                <a:tc gridSpan="2">
                  <a:txBody>
                    <a:bodyPr/>
                    <a:lstStyle/>
                    <a:p>
                      <a:pPr algn="ctr" fontAlgn="ctr"/>
                      <a:r>
                        <a:rPr lang="nl-BE" sz="1100" u="none" strike="noStrike">
                          <a:effectLst/>
                        </a:rPr>
                        <a:t>1SC MARCHAL Stéphane</a:t>
                      </a:r>
                      <a:endParaRPr lang="nl-BE" sz="1100" b="0" i="0" u="none" strike="noStrike">
                        <a:solidFill>
                          <a:srgbClr val="000000"/>
                        </a:solidFill>
                        <a:effectLst/>
                        <a:latin typeface="Ebrima" panose="02000000000000000000" pitchFamily="2" charset="0"/>
                      </a:endParaRPr>
                    </a:p>
                  </a:txBody>
                  <a:tcPr marL="7620" marR="7620" marT="7620" marB="0" anchor="ctr"/>
                </a:tc>
                <a:tc hMerge="1">
                  <a:txBody>
                    <a:bodyPr/>
                    <a:lstStyle/>
                    <a:p>
                      <a:endParaRPr lang="nl-BE"/>
                    </a:p>
                  </a:txBody>
                  <a:tcPr/>
                </a:tc>
                <a:tc>
                  <a:txBody>
                    <a:bodyPr/>
                    <a:lstStyle/>
                    <a:p>
                      <a:pPr algn="ctr" fontAlgn="ctr"/>
                      <a:r>
                        <a:rPr lang="nl-BE" sz="1100" u="none" strike="noStrike">
                          <a:effectLst/>
                        </a:rPr>
                        <a:t>Quartier :</a:t>
                      </a:r>
                      <a:endParaRPr lang="nl-BE" sz="1100" b="0" i="0" u="none" strike="noStrike">
                        <a:solidFill>
                          <a:srgbClr val="000000"/>
                        </a:solidFill>
                        <a:effectLst/>
                        <a:latin typeface="Ebrima" panose="02000000000000000000" pitchFamily="2" charset="0"/>
                      </a:endParaRPr>
                    </a:p>
                  </a:txBody>
                  <a:tcPr marL="7620" marR="7620" marT="7620" marB="0" anchor="ctr"/>
                </a:tc>
                <a:tc>
                  <a:txBody>
                    <a:bodyPr/>
                    <a:lstStyle/>
                    <a:p>
                      <a:pPr algn="ctr" fontAlgn="ctr"/>
                      <a:r>
                        <a:rPr lang="nl-BE" sz="1100" u="none" strike="noStrike" dirty="0">
                          <a:effectLst/>
                        </a:rPr>
                        <a:t>20/02/2025</a:t>
                      </a:r>
                      <a:endParaRPr lang="nl-BE" sz="1100" b="0" i="0" u="none" strike="noStrike" dirty="0">
                        <a:solidFill>
                          <a:srgbClr val="000000"/>
                        </a:solidFill>
                        <a:effectLst/>
                        <a:latin typeface="Ebrima" panose="02000000000000000000" pitchFamily="2" charset="0"/>
                      </a:endParaRPr>
                    </a:p>
                  </a:txBody>
                  <a:tcPr marL="7620" marR="7620" marT="7620" marB="0" anchor="ctr"/>
                </a:tc>
                <a:extLst>
                  <a:ext uri="{0D108BD9-81ED-4DB2-BD59-A6C34878D82A}">
                    <a16:rowId xmlns:a16="http://schemas.microsoft.com/office/drawing/2014/main" val="3460831880"/>
                  </a:ext>
                </a:extLst>
              </a:tr>
            </a:tbl>
          </a:graphicData>
        </a:graphic>
      </p:graphicFrame>
    </p:spTree>
    <p:extLst>
      <p:ext uri="{BB962C8B-B14F-4D97-AF65-F5344CB8AC3E}">
        <p14:creationId xmlns:p14="http://schemas.microsoft.com/office/powerpoint/2010/main" val="35960022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AA04D7E-E881-6B6F-0B52-5EE8DDD59717}"/>
              </a:ext>
            </a:extLst>
          </p:cNvPr>
          <p:cNvSpPr>
            <a:spLocks noGrp="1"/>
          </p:cNvSpPr>
          <p:nvPr>
            <p:ph type="body" sz="quarter" idx="13"/>
          </p:nvPr>
        </p:nvSpPr>
        <p:spPr/>
        <p:txBody>
          <a:bodyPr/>
          <a:lstStyle/>
          <a:p>
            <a:r>
              <a:rPr lang="nl-BE" dirty="0"/>
              <a:t>Blok 1 toegang dak</a:t>
            </a:r>
          </a:p>
        </p:txBody>
      </p:sp>
      <p:sp>
        <p:nvSpPr>
          <p:cNvPr id="3" name="Text Placeholder 2">
            <a:extLst>
              <a:ext uri="{FF2B5EF4-FFF2-40B4-BE49-F238E27FC236}">
                <a16:creationId xmlns:a16="http://schemas.microsoft.com/office/drawing/2014/main" id="{CBC65443-03A1-1048-1DA6-CD4F05FCECC0}"/>
              </a:ext>
            </a:extLst>
          </p:cNvPr>
          <p:cNvSpPr>
            <a:spLocks noGrp="1"/>
          </p:cNvSpPr>
          <p:nvPr>
            <p:ph type="body" sz="quarter" idx="27"/>
          </p:nvPr>
        </p:nvSpPr>
        <p:spPr>
          <a:xfrm>
            <a:off x="281009" y="1548806"/>
            <a:ext cx="11237400" cy="4089476"/>
          </a:xfrm>
        </p:spPr>
        <p:txBody>
          <a:bodyPr/>
          <a:lstStyle/>
          <a:p>
            <a:r>
              <a:rPr lang="nl-BE" dirty="0"/>
              <a:t>Wij hebben de melding gekregen van een medewerker die tewerkgesteld is in blok 1  dat er een deur op de 7</a:t>
            </a:r>
            <a:r>
              <a:rPr lang="nl-BE" baseline="30000" dirty="0"/>
              <a:t>de</a:t>
            </a:r>
            <a:r>
              <a:rPr lang="nl-BE" dirty="0"/>
              <a:t>  verdieping die toegang geeft tot het dak open staat.</a:t>
            </a:r>
          </a:p>
          <a:p>
            <a:endParaRPr lang="nl-BE" dirty="0"/>
          </a:p>
          <a:p>
            <a:r>
              <a:rPr lang="nl-BE" dirty="0"/>
              <a:t>Na een </a:t>
            </a:r>
            <a:r>
              <a:rPr lang="nl-BE" dirty="0" err="1"/>
              <a:t>plaatsbezoek</a:t>
            </a:r>
            <a:r>
              <a:rPr lang="nl-BE" dirty="0"/>
              <a:t> van onze dienst, hebben we kunnen vaststellen dat deze deur effectief openstaat en een gevaar kan vormen voor de medewerkers omdat er geen valbeveiliging gemonteerd is op het dak Deze ruimte op de 7 de verdieping wordt vandaag gebruikt als kleedkamer door verschillende medewerkers / eenheden van blok 1.  </a:t>
            </a:r>
          </a:p>
          <a:p>
            <a:endParaRPr lang="nl-BE" dirty="0"/>
          </a:p>
          <a:p>
            <a:r>
              <a:rPr lang="nl-BE" dirty="0"/>
              <a:t>Er zal een rondgang met leden van het BOC en TSS Infra gepland worden.</a:t>
            </a:r>
          </a:p>
          <a:p>
            <a:endParaRPr lang="nl-BE" dirty="0"/>
          </a:p>
          <a:p>
            <a:r>
              <a:rPr lang="nl-BE" b="1" dirty="0">
                <a:solidFill>
                  <a:srgbClr val="FF0000"/>
                </a:solidFill>
              </a:rPr>
              <a:t>Afwachting rondgang BOC / Infra</a:t>
            </a:r>
          </a:p>
          <a:p>
            <a:endParaRPr lang="nl-BE" b="1" dirty="0">
              <a:solidFill>
                <a:srgbClr val="FF0000"/>
              </a:solidFill>
            </a:endParaRPr>
          </a:p>
          <a:p>
            <a:r>
              <a:rPr lang="nl-BE" sz="1600" dirty="0">
                <a:solidFill>
                  <a:srgbClr val="C00000"/>
                </a:solidFill>
              </a:rPr>
              <a:t>Het voorlopige en reeds eerder gegeven advies is: Het 7</a:t>
            </a:r>
            <a:r>
              <a:rPr lang="nl-BE" sz="1600" baseline="30000" dirty="0">
                <a:solidFill>
                  <a:srgbClr val="C00000"/>
                </a:solidFill>
              </a:rPr>
              <a:t>de</a:t>
            </a:r>
            <a:r>
              <a:rPr lang="nl-BE" sz="1600" dirty="0">
                <a:solidFill>
                  <a:srgbClr val="C00000"/>
                </a:solidFill>
              </a:rPr>
              <a:t> verdiep niet te gebruiken als vestiaire, opslag- of werkplaats en dit om de volgende redenen:</a:t>
            </a:r>
          </a:p>
          <a:p>
            <a:endParaRPr lang="nl-BE" sz="1600" dirty="0">
              <a:solidFill>
                <a:srgbClr val="C00000"/>
              </a:solidFill>
            </a:endParaRPr>
          </a:p>
          <a:p>
            <a:r>
              <a:rPr lang="nl-BE" sz="1600" dirty="0">
                <a:solidFill>
                  <a:srgbClr val="C00000"/>
                </a:solidFill>
              </a:rPr>
              <a:t>- De omkleedruimte voldoet aan de voorwaarden niet voorgeschreven in de CODEX over het welzijn op het werk.</a:t>
            </a:r>
          </a:p>
          <a:p>
            <a:r>
              <a:rPr lang="nl-BE" sz="1600" dirty="0">
                <a:solidFill>
                  <a:srgbClr val="C00000"/>
                </a:solidFill>
              </a:rPr>
              <a:t>- Als het 7</a:t>
            </a:r>
            <a:r>
              <a:rPr lang="nl-BE" sz="1600" baseline="30000" dirty="0">
                <a:solidFill>
                  <a:srgbClr val="C00000"/>
                </a:solidFill>
              </a:rPr>
              <a:t>de</a:t>
            </a:r>
            <a:r>
              <a:rPr lang="nl-BE" sz="1600" dirty="0">
                <a:solidFill>
                  <a:srgbClr val="C00000"/>
                </a:solidFill>
              </a:rPr>
              <a:t> verdiep wordt gebruikt als vestiaire, opslag- of werkplaats dient het gebouw als hoogbouw</a:t>
            </a:r>
            <a:br>
              <a:rPr lang="nl-BE" sz="1600" dirty="0">
                <a:solidFill>
                  <a:srgbClr val="C00000"/>
                </a:solidFill>
              </a:rPr>
            </a:br>
            <a:r>
              <a:rPr lang="nl-BE" sz="1600" dirty="0">
                <a:solidFill>
                  <a:srgbClr val="C00000"/>
                </a:solidFill>
              </a:rPr>
              <a:t>  beschouwd te worden en in dit geval niet conform is met de wettelijke voorschriften. (wet norm hoogbouw van</a:t>
            </a:r>
            <a:br>
              <a:rPr lang="nl-BE" sz="1600" dirty="0">
                <a:solidFill>
                  <a:srgbClr val="C00000"/>
                </a:solidFill>
              </a:rPr>
            </a:br>
            <a:r>
              <a:rPr lang="nl-BE" sz="1600" dirty="0">
                <a:solidFill>
                  <a:srgbClr val="C00000"/>
                </a:solidFill>
              </a:rPr>
              <a:t>  1972)</a:t>
            </a:r>
          </a:p>
          <a:p>
            <a:endParaRPr lang="nl-BE" dirty="0"/>
          </a:p>
        </p:txBody>
      </p:sp>
    </p:spTree>
    <p:extLst>
      <p:ext uri="{BB962C8B-B14F-4D97-AF65-F5344CB8AC3E}">
        <p14:creationId xmlns:p14="http://schemas.microsoft.com/office/powerpoint/2010/main" val="20509721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81FE687-7C56-F2EE-32E4-E1BC3BCD0C6B}"/>
              </a:ext>
            </a:extLst>
          </p:cNvPr>
          <p:cNvSpPr>
            <a:spLocks noGrp="1"/>
          </p:cNvSpPr>
          <p:nvPr>
            <p:ph type="body" sz="quarter" idx="13"/>
          </p:nvPr>
        </p:nvSpPr>
        <p:spPr/>
        <p:txBody>
          <a:bodyPr/>
          <a:lstStyle/>
          <a:p>
            <a:r>
              <a:rPr lang="nl-BE" dirty="0"/>
              <a:t>Toegang dak blok 4</a:t>
            </a:r>
          </a:p>
        </p:txBody>
      </p:sp>
      <p:sp>
        <p:nvSpPr>
          <p:cNvPr id="3" name="Text Placeholder 2">
            <a:extLst>
              <a:ext uri="{FF2B5EF4-FFF2-40B4-BE49-F238E27FC236}">
                <a16:creationId xmlns:a16="http://schemas.microsoft.com/office/drawing/2014/main" id="{8989854A-7CE5-BCD4-B05E-669CC2A39169}"/>
              </a:ext>
            </a:extLst>
          </p:cNvPr>
          <p:cNvSpPr>
            <a:spLocks noGrp="1"/>
          </p:cNvSpPr>
          <p:nvPr>
            <p:ph type="body" sz="quarter" idx="27"/>
          </p:nvPr>
        </p:nvSpPr>
        <p:spPr/>
        <p:txBody>
          <a:bodyPr/>
          <a:lstStyle/>
          <a:p>
            <a:pPr algn="just"/>
            <a:r>
              <a:rPr lang="nl-BE" dirty="0"/>
              <a:t>Onze dienst werd op de hoogte gebracht van ongeoorloofd gebruik van het dak op de 3</a:t>
            </a:r>
            <a:r>
              <a:rPr lang="nl-BE" baseline="30000" dirty="0"/>
              <a:t>de</a:t>
            </a:r>
            <a:r>
              <a:rPr lang="nl-BE" dirty="0"/>
              <a:t> verdieping van blok 4D. Personeel van FINABEL (stagiaires) zouden het dak gebruiken om te roken en een pauze te nemen.</a:t>
            </a:r>
          </a:p>
          <a:p>
            <a:endParaRPr lang="nl-BE" dirty="0"/>
          </a:p>
          <a:p>
            <a:pPr algn="just"/>
            <a:r>
              <a:rPr lang="nl-BE" dirty="0"/>
              <a:t>De toegang tot het dak is een nooduitgang die enkel in geval van nood mag gebruikt worden. De nodige signalisatie zal aangebracht worden en het hoofd van de eenheid werd van het misbruik op de hoogte gebracht.</a:t>
            </a:r>
          </a:p>
          <a:p>
            <a:endParaRPr lang="nl-BE" dirty="0"/>
          </a:p>
          <a:p>
            <a:pPr algn="just"/>
            <a:r>
              <a:rPr lang="nl-BE" dirty="0"/>
              <a:t>Op het dak is er , zoals bij alle gebouwen, geen valbeveiliging aanwezig waardoor bij (ongeoorloofd) gebruik van het dak valgevaar mogelijk is. Het is belangrijk om de medewerkers een degelijke opleiding en onthaal te geven betreffende de interne voorschriften, de gevaren en risico’s en de evacuatieprocedures. </a:t>
            </a:r>
          </a:p>
          <a:p>
            <a:endParaRPr lang="nl-BE" dirty="0"/>
          </a:p>
          <a:p>
            <a:pPr algn="just"/>
            <a:r>
              <a:rPr lang="nl-BE" dirty="0"/>
              <a:t>Er zal een rondgang met leden van het BOC en TSS Infra gepland worden.</a:t>
            </a:r>
          </a:p>
          <a:p>
            <a:endParaRPr lang="nl-BE" dirty="0"/>
          </a:p>
        </p:txBody>
      </p:sp>
    </p:spTree>
    <p:extLst>
      <p:ext uri="{BB962C8B-B14F-4D97-AF65-F5344CB8AC3E}">
        <p14:creationId xmlns:p14="http://schemas.microsoft.com/office/powerpoint/2010/main" val="19306069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0ABC3F4-249A-247B-8DFA-D78431709EF4}"/>
              </a:ext>
            </a:extLst>
          </p:cNvPr>
          <p:cNvSpPr>
            <a:spLocks noGrp="1"/>
          </p:cNvSpPr>
          <p:nvPr>
            <p:ph type="body" sz="quarter" idx="13"/>
          </p:nvPr>
        </p:nvSpPr>
        <p:spPr/>
        <p:txBody>
          <a:bodyPr/>
          <a:lstStyle/>
          <a:p>
            <a:r>
              <a:rPr lang="nl-BE" dirty="0"/>
              <a:t>New HK KKE</a:t>
            </a:r>
          </a:p>
        </p:txBody>
      </p:sp>
      <p:sp>
        <p:nvSpPr>
          <p:cNvPr id="3" name="Text Placeholder 2">
            <a:extLst>
              <a:ext uri="{FF2B5EF4-FFF2-40B4-BE49-F238E27FC236}">
                <a16:creationId xmlns:a16="http://schemas.microsoft.com/office/drawing/2014/main" id="{1231086E-016E-0FCA-4B94-367992FFD540}"/>
              </a:ext>
            </a:extLst>
          </p:cNvPr>
          <p:cNvSpPr>
            <a:spLocks noGrp="1"/>
          </p:cNvSpPr>
          <p:nvPr>
            <p:ph type="body" sz="quarter" idx="27"/>
          </p:nvPr>
        </p:nvSpPr>
        <p:spPr>
          <a:xfrm>
            <a:off x="281009" y="1453715"/>
            <a:ext cx="11237400" cy="4089476"/>
          </a:xfrm>
        </p:spPr>
        <p:txBody>
          <a:bodyPr/>
          <a:lstStyle/>
          <a:p>
            <a:pPr marL="285750" indent="-285750">
              <a:buFont typeface="Wingdings" panose="05000000000000000000" pitchFamily="2" charset="2"/>
              <a:buChar char="q"/>
            </a:pPr>
            <a:r>
              <a:rPr lang="nl-BE" dirty="0"/>
              <a:t>Toegang parking blokken 5, 6, … is afgesloten.</a:t>
            </a:r>
          </a:p>
          <a:p>
            <a:pPr marL="285750" indent="-285750">
              <a:buFont typeface="Wingdings" panose="05000000000000000000" pitchFamily="2" charset="2"/>
              <a:buChar char="q"/>
            </a:pPr>
            <a:endParaRPr lang="nl-BE" dirty="0"/>
          </a:p>
          <a:p>
            <a:pPr marL="285750" indent="-285750">
              <a:buFont typeface="Wingdings" panose="05000000000000000000" pitchFamily="2" charset="2"/>
              <a:buChar char="q"/>
            </a:pPr>
            <a:r>
              <a:rPr lang="nl-BE" dirty="0"/>
              <a:t>Er werd rondom de parking van blok 5 en de gebouwen 6.. Een omheining gebouwd.</a:t>
            </a:r>
          </a:p>
          <a:p>
            <a:pPr marL="285750" indent="-285750">
              <a:buFont typeface="Wingdings" panose="05000000000000000000" pitchFamily="2" charset="2"/>
              <a:buChar char="q"/>
            </a:pPr>
            <a:endParaRPr lang="nl-BE" dirty="0"/>
          </a:p>
          <a:p>
            <a:pPr marL="571500" indent="-285750">
              <a:buFont typeface="Wingdings" panose="05000000000000000000" pitchFamily="2" charset="2"/>
              <a:buChar char="§"/>
            </a:pPr>
            <a:r>
              <a:rPr lang="nl-BE" dirty="0">
                <a:hlinkClick r:id="rId2" action="ppaction://hlinkfile"/>
              </a:rPr>
              <a:t>18IP010-300-RE-HQ_CM_AL-PN-PMA-003-Werfinrichting fase A2</a:t>
            </a:r>
            <a:endParaRPr lang="nl-BE" dirty="0"/>
          </a:p>
          <a:p>
            <a:pPr marL="571500" indent="-285750">
              <a:buFont typeface="Wingdings" panose="05000000000000000000" pitchFamily="2" charset="2"/>
              <a:buChar char="§"/>
            </a:pPr>
            <a:r>
              <a:rPr lang="nl-BE" dirty="0"/>
              <a:t>18IP010-300-RE-HQ_CM_AL-PN-PMA-004-Werfinrichting fase B1</a:t>
            </a:r>
          </a:p>
          <a:p>
            <a:pPr marL="571500" indent="-285750">
              <a:buFont typeface="Wingdings" panose="05000000000000000000" pitchFamily="2" charset="2"/>
              <a:buChar char="§"/>
            </a:pPr>
            <a:r>
              <a:rPr lang="nl-BE" dirty="0"/>
              <a:t>18IP010-300-RE-HQ_CM_AL-PN-PMA-005-Werfinrichting fase B2 (1)</a:t>
            </a:r>
          </a:p>
          <a:p>
            <a:pPr marL="571500" indent="-285750">
              <a:buFont typeface="Wingdings" panose="05000000000000000000" pitchFamily="2" charset="2"/>
              <a:buChar char="§"/>
            </a:pPr>
            <a:r>
              <a:rPr lang="nl-BE" dirty="0"/>
              <a:t>18IP010-300-RE-HQ_CM_AL-PN-PMA-006-Werfinrichting fase B3</a:t>
            </a:r>
          </a:p>
          <a:p>
            <a:pPr marL="571500" indent="-285750">
              <a:buFont typeface="Wingdings" panose="05000000000000000000" pitchFamily="2" charset="2"/>
              <a:buChar char="§"/>
            </a:pPr>
            <a:r>
              <a:rPr lang="nl-BE" dirty="0"/>
              <a:t>KKE - Blok 5 Interventieplan tijdens werf 2</a:t>
            </a:r>
          </a:p>
          <a:p>
            <a:pPr marL="571500" indent="-285750">
              <a:buFont typeface="Wingdings" panose="05000000000000000000" pitchFamily="2" charset="2"/>
              <a:buChar char="§"/>
            </a:pPr>
            <a:endParaRPr lang="nl-BE" dirty="0"/>
          </a:p>
          <a:p>
            <a:pPr marL="269875" indent="-269875">
              <a:buFont typeface="Wingdings" panose="05000000000000000000" pitchFamily="2" charset="2"/>
              <a:buChar char="q"/>
            </a:pPr>
            <a:r>
              <a:rPr lang="nl-BE" dirty="0"/>
              <a:t>Het stockeren van aarde van New HQ op het maisveld naast blok 4 is gestart.</a:t>
            </a:r>
          </a:p>
          <a:p>
            <a:pPr marL="269875"/>
            <a:r>
              <a:rPr lang="nl-BE" dirty="0"/>
              <a:t>De nodige signalisatie en verkeerslichten werden geplaatst en de eenheden werden door het kwartier op de hoogte gebracht.</a:t>
            </a:r>
          </a:p>
          <a:p>
            <a:pPr marL="269875"/>
            <a:r>
              <a:rPr lang="nl-BE" dirty="0"/>
              <a:t>Er wordt gevraagd om de verkeersregels, signalisatiemiddelen en verkeerslichten te respecteren.</a:t>
            </a:r>
            <a:br>
              <a:rPr lang="nl-BE" dirty="0"/>
            </a:br>
            <a:endParaRPr lang="nl-BE" dirty="0"/>
          </a:p>
        </p:txBody>
      </p:sp>
    </p:spTree>
    <p:extLst>
      <p:ext uri="{BB962C8B-B14F-4D97-AF65-F5344CB8AC3E}">
        <p14:creationId xmlns:p14="http://schemas.microsoft.com/office/powerpoint/2010/main" val="15919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print of a building&#10;&#10;Description automatically generated">
            <a:extLst>
              <a:ext uri="{FF2B5EF4-FFF2-40B4-BE49-F238E27FC236}">
                <a16:creationId xmlns:a16="http://schemas.microsoft.com/office/drawing/2014/main" id="{E9EF6985-F517-5B71-5248-FCB957D50C7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425" r="4328"/>
          <a:stretch/>
        </p:blipFill>
        <p:spPr>
          <a:xfrm>
            <a:off x="0" y="-28575"/>
            <a:ext cx="8848725" cy="6858000"/>
          </a:xfrm>
          <a:prstGeom prst="rect">
            <a:avLst/>
          </a:prstGeom>
        </p:spPr>
      </p:pic>
      <p:sp>
        <p:nvSpPr>
          <p:cNvPr id="6" name="Rectangle 5">
            <a:extLst>
              <a:ext uri="{FF2B5EF4-FFF2-40B4-BE49-F238E27FC236}">
                <a16:creationId xmlns:a16="http://schemas.microsoft.com/office/drawing/2014/main" id="{342D9119-050F-9DFF-DAAB-5CA1DEC33623}"/>
              </a:ext>
            </a:extLst>
          </p:cNvPr>
          <p:cNvSpPr/>
          <p:nvPr/>
        </p:nvSpPr>
        <p:spPr>
          <a:xfrm>
            <a:off x="8848725" y="0"/>
            <a:ext cx="3343275" cy="6858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TextBox 6">
            <a:extLst>
              <a:ext uri="{FF2B5EF4-FFF2-40B4-BE49-F238E27FC236}">
                <a16:creationId xmlns:a16="http://schemas.microsoft.com/office/drawing/2014/main" id="{0984CD86-A996-74E0-ADF0-BC05E2FAD7AF}"/>
              </a:ext>
            </a:extLst>
          </p:cNvPr>
          <p:cNvSpPr txBox="1"/>
          <p:nvPr/>
        </p:nvSpPr>
        <p:spPr>
          <a:xfrm>
            <a:off x="9029700" y="590550"/>
            <a:ext cx="2943225" cy="369332"/>
          </a:xfrm>
          <a:prstGeom prst="rect">
            <a:avLst/>
          </a:prstGeom>
        </p:spPr>
        <p:txBody>
          <a:bodyPr wrap="square" rtlCol="0">
            <a:spAutoFit/>
          </a:bodyPr>
          <a:lstStyle/>
          <a:p>
            <a:r>
              <a:rPr lang="nl-BE" dirty="0"/>
              <a:t>Verzamelzone blok 5 werf</a:t>
            </a:r>
          </a:p>
        </p:txBody>
      </p:sp>
      <p:pic>
        <p:nvPicPr>
          <p:cNvPr id="1026" name="Picture 2" descr="Aluminium verzamelplaatsborden ISO 7010 &quot;Verzamelplaats&quot;">
            <a:extLst>
              <a:ext uri="{FF2B5EF4-FFF2-40B4-BE49-F238E27FC236}">
                <a16:creationId xmlns:a16="http://schemas.microsoft.com/office/drawing/2014/main" id="{4BC5D7C0-D350-5D9D-1E50-D20204DBD10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57525" y="3990974"/>
            <a:ext cx="371475" cy="37147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88AAD587-7D0E-6F31-20E4-11B23AE3A4DB}"/>
              </a:ext>
            </a:extLst>
          </p:cNvPr>
          <p:cNvSpPr txBox="1"/>
          <p:nvPr/>
        </p:nvSpPr>
        <p:spPr>
          <a:xfrm>
            <a:off x="9124949" y="5099000"/>
            <a:ext cx="2943225" cy="646331"/>
          </a:xfrm>
          <a:prstGeom prst="rect">
            <a:avLst/>
          </a:prstGeom>
          <a:ln w="107950">
            <a:solidFill>
              <a:srgbClr val="92D050"/>
            </a:solidFill>
          </a:ln>
        </p:spPr>
        <p:txBody>
          <a:bodyPr wrap="square" rtlCol="0">
            <a:spAutoFit/>
          </a:bodyPr>
          <a:lstStyle/>
          <a:p>
            <a:pPr algn="ctr"/>
            <a:r>
              <a:rPr lang="nl-BE" dirty="0"/>
              <a:t>Poort nooduitgang blok 5 werf</a:t>
            </a:r>
          </a:p>
        </p:txBody>
      </p:sp>
      <p:sp>
        <p:nvSpPr>
          <p:cNvPr id="13" name="TextBox 12">
            <a:extLst>
              <a:ext uri="{FF2B5EF4-FFF2-40B4-BE49-F238E27FC236}">
                <a16:creationId xmlns:a16="http://schemas.microsoft.com/office/drawing/2014/main" id="{5BB5D49E-1542-0C0E-4E34-33E95539645C}"/>
              </a:ext>
            </a:extLst>
          </p:cNvPr>
          <p:cNvSpPr txBox="1"/>
          <p:nvPr/>
        </p:nvSpPr>
        <p:spPr>
          <a:xfrm>
            <a:off x="9124950" y="6082784"/>
            <a:ext cx="2943225" cy="369332"/>
          </a:xfrm>
          <a:prstGeom prst="rect">
            <a:avLst/>
          </a:prstGeom>
          <a:ln w="85725">
            <a:solidFill>
              <a:srgbClr val="00B0F0"/>
            </a:solidFill>
          </a:ln>
        </p:spPr>
        <p:txBody>
          <a:bodyPr wrap="square" rtlCol="0">
            <a:spAutoFit/>
          </a:bodyPr>
          <a:lstStyle/>
          <a:p>
            <a:r>
              <a:rPr lang="nl-BE" dirty="0"/>
              <a:t>Poort werf vrachtwagens</a:t>
            </a:r>
          </a:p>
        </p:txBody>
      </p:sp>
      <p:sp>
        <p:nvSpPr>
          <p:cNvPr id="16" name="Freeform: Shape 15">
            <a:extLst>
              <a:ext uri="{FF2B5EF4-FFF2-40B4-BE49-F238E27FC236}">
                <a16:creationId xmlns:a16="http://schemas.microsoft.com/office/drawing/2014/main" id="{C7E209CF-5C45-7F3B-A6F7-CB7EF575A161}"/>
              </a:ext>
            </a:extLst>
          </p:cNvPr>
          <p:cNvSpPr/>
          <p:nvPr/>
        </p:nvSpPr>
        <p:spPr>
          <a:xfrm>
            <a:off x="3219450" y="4495800"/>
            <a:ext cx="5886450" cy="2314575"/>
          </a:xfrm>
          <a:custGeom>
            <a:avLst/>
            <a:gdLst>
              <a:gd name="connsiteX0" fmla="*/ 5886450 w 5886450"/>
              <a:gd name="connsiteY0" fmla="*/ 933450 h 2314575"/>
              <a:gd name="connsiteX1" fmla="*/ 2657475 w 5886450"/>
              <a:gd name="connsiteY1" fmla="*/ 923925 h 2314575"/>
              <a:gd name="connsiteX2" fmla="*/ 2657475 w 5886450"/>
              <a:gd name="connsiteY2" fmla="*/ 2314575 h 2314575"/>
              <a:gd name="connsiteX3" fmla="*/ 9525 w 5886450"/>
              <a:gd name="connsiteY3" fmla="*/ 2295525 h 2314575"/>
              <a:gd name="connsiteX4" fmla="*/ 0 w 5886450"/>
              <a:gd name="connsiteY4" fmla="*/ 0 h 2314575"/>
              <a:gd name="connsiteX5" fmla="*/ 0 w 5886450"/>
              <a:gd name="connsiteY5" fmla="*/ 0 h 231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86450" h="2314575">
                <a:moveTo>
                  <a:pt x="5886450" y="933450"/>
                </a:moveTo>
                <a:lnTo>
                  <a:pt x="2657475" y="923925"/>
                </a:lnTo>
                <a:lnTo>
                  <a:pt x="2657475" y="2314575"/>
                </a:lnTo>
                <a:lnTo>
                  <a:pt x="9525" y="2295525"/>
                </a:lnTo>
                <a:lnTo>
                  <a:pt x="0" y="0"/>
                </a:lnTo>
                <a:lnTo>
                  <a:pt x="0" y="0"/>
                </a:lnTo>
              </a:path>
            </a:pathLst>
          </a:custGeom>
          <a:noFill/>
          <a:ln w="66675">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7" name="Arrow: Right 16">
            <a:extLst>
              <a:ext uri="{FF2B5EF4-FFF2-40B4-BE49-F238E27FC236}">
                <a16:creationId xmlns:a16="http://schemas.microsoft.com/office/drawing/2014/main" id="{C4D0E9CD-2404-BF79-2BB7-70A4EA07BA5C}"/>
              </a:ext>
            </a:extLst>
          </p:cNvPr>
          <p:cNvSpPr/>
          <p:nvPr/>
        </p:nvSpPr>
        <p:spPr>
          <a:xfrm rot="16200000">
            <a:off x="3100391" y="4529137"/>
            <a:ext cx="247650" cy="180976"/>
          </a:xfrm>
          <a:prstGeom prst="rightArrow">
            <a:avLst/>
          </a:prstGeom>
          <a:solidFill>
            <a:srgbClr val="92D050"/>
          </a:solid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8" name="TextBox 17">
            <a:extLst>
              <a:ext uri="{FF2B5EF4-FFF2-40B4-BE49-F238E27FC236}">
                <a16:creationId xmlns:a16="http://schemas.microsoft.com/office/drawing/2014/main" id="{311EBDCF-1119-2E04-C1F9-697701D20ED4}"/>
              </a:ext>
            </a:extLst>
          </p:cNvPr>
          <p:cNvSpPr txBox="1"/>
          <p:nvPr/>
        </p:nvSpPr>
        <p:spPr>
          <a:xfrm>
            <a:off x="9248776" y="1365766"/>
            <a:ext cx="2571750" cy="369332"/>
          </a:xfrm>
          <a:prstGeom prst="rect">
            <a:avLst/>
          </a:prstGeom>
          <a:ln w="69850">
            <a:solidFill>
              <a:srgbClr val="FF0000"/>
            </a:solidFill>
            <a:prstDash val="dashDot"/>
          </a:ln>
        </p:spPr>
        <p:txBody>
          <a:bodyPr wrap="square" rtlCol="0">
            <a:spAutoFit/>
          </a:bodyPr>
          <a:lstStyle/>
          <a:p>
            <a:pPr algn="ctr"/>
            <a:r>
              <a:rPr lang="nl-BE" dirty="0"/>
              <a:t>Omheining fase A</a:t>
            </a:r>
          </a:p>
        </p:txBody>
      </p:sp>
      <p:sp>
        <p:nvSpPr>
          <p:cNvPr id="19" name="Freeform: Shape 18">
            <a:extLst>
              <a:ext uri="{FF2B5EF4-FFF2-40B4-BE49-F238E27FC236}">
                <a16:creationId xmlns:a16="http://schemas.microsoft.com/office/drawing/2014/main" id="{9ED670D5-0AC7-FD30-28FC-649B74284F8C}"/>
              </a:ext>
            </a:extLst>
          </p:cNvPr>
          <p:cNvSpPr/>
          <p:nvPr/>
        </p:nvSpPr>
        <p:spPr>
          <a:xfrm>
            <a:off x="2143125" y="4448175"/>
            <a:ext cx="4629150" cy="2057400"/>
          </a:xfrm>
          <a:custGeom>
            <a:avLst/>
            <a:gdLst>
              <a:gd name="connsiteX0" fmla="*/ 9525 w 4629150"/>
              <a:gd name="connsiteY0" fmla="*/ 2019300 h 2057400"/>
              <a:gd name="connsiteX1" fmla="*/ 0 w 4629150"/>
              <a:gd name="connsiteY1" fmla="*/ 1285875 h 2057400"/>
              <a:gd name="connsiteX2" fmla="*/ 38100 w 4629150"/>
              <a:gd name="connsiteY2" fmla="*/ 1238250 h 2057400"/>
              <a:gd name="connsiteX3" fmla="*/ 57150 w 4629150"/>
              <a:gd name="connsiteY3" fmla="*/ 523875 h 2057400"/>
              <a:gd name="connsiteX4" fmla="*/ 152400 w 4629150"/>
              <a:gd name="connsiteY4" fmla="*/ 409575 h 2057400"/>
              <a:gd name="connsiteX5" fmla="*/ 561975 w 4629150"/>
              <a:gd name="connsiteY5" fmla="*/ 619125 h 2057400"/>
              <a:gd name="connsiteX6" fmla="*/ 685800 w 4629150"/>
              <a:gd name="connsiteY6" fmla="*/ 628650 h 2057400"/>
              <a:gd name="connsiteX7" fmla="*/ 723900 w 4629150"/>
              <a:gd name="connsiteY7" fmla="*/ 0 h 2057400"/>
              <a:gd name="connsiteX8" fmla="*/ 1190625 w 4629150"/>
              <a:gd name="connsiteY8" fmla="*/ 19050 h 2057400"/>
              <a:gd name="connsiteX9" fmla="*/ 1209675 w 4629150"/>
              <a:gd name="connsiteY9" fmla="*/ 2047875 h 2057400"/>
              <a:gd name="connsiteX10" fmla="*/ 3419475 w 4629150"/>
              <a:gd name="connsiteY10" fmla="*/ 2057400 h 2057400"/>
              <a:gd name="connsiteX11" fmla="*/ 3448050 w 4629150"/>
              <a:gd name="connsiteY11" fmla="*/ 723900 h 2057400"/>
              <a:gd name="connsiteX12" fmla="*/ 4048125 w 4629150"/>
              <a:gd name="connsiteY12" fmla="*/ 733425 h 2057400"/>
              <a:gd name="connsiteX13" fmla="*/ 4076700 w 4629150"/>
              <a:gd name="connsiteY13" fmla="*/ 457200 h 2057400"/>
              <a:gd name="connsiteX14" fmla="*/ 4600575 w 4629150"/>
              <a:gd name="connsiteY14" fmla="*/ 476250 h 2057400"/>
              <a:gd name="connsiteX15" fmla="*/ 4629150 w 4629150"/>
              <a:gd name="connsiteY15" fmla="*/ 45720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29150" h="2057400">
                <a:moveTo>
                  <a:pt x="9525" y="2019300"/>
                </a:moveTo>
                <a:lnTo>
                  <a:pt x="0" y="1285875"/>
                </a:lnTo>
                <a:lnTo>
                  <a:pt x="38100" y="1238250"/>
                </a:lnTo>
                <a:lnTo>
                  <a:pt x="57150" y="523875"/>
                </a:lnTo>
                <a:lnTo>
                  <a:pt x="152400" y="409575"/>
                </a:lnTo>
                <a:lnTo>
                  <a:pt x="561975" y="619125"/>
                </a:lnTo>
                <a:lnTo>
                  <a:pt x="685800" y="628650"/>
                </a:lnTo>
                <a:lnTo>
                  <a:pt x="723900" y="0"/>
                </a:lnTo>
                <a:lnTo>
                  <a:pt x="1190625" y="19050"/>
                </a:lnTo>
                <a:lnTo>
                  <a:pt x="1209675" y="2047875"/>
                </a:lnTo>
                <a:lnTo>
                  <a:pt x="3419475" y="2057400"/>
                </a:lnTo>
                <a:lnTo>
                  <a:pt x="3448050" y="723900"/>
                </a:lnTo>
                <a:lnTo>
                  <a:pt x="4048125" y="733425"/>
                </a:lnTo>
                <a:lnTo>
                  <a:pt x="4076700" y="457200"/>
                </a:lnTo>
                <a:lnTo>
                  <a:pt x="4600575" y="476250"/>
                </a:lnTo>
                <a:lnTo>
                  <a:pt x="4629150" y="457200"/>
                </a:lnTo>
              </a:path>
            </a:pathLst>
          </a:custGeom>
          <a:noFill/>
          <a:ln w="57150">
            <a:solidFill>
              <a:srgbClr val="FF0000"/>
            </a:solidFill>
            <a:prstDash val="dash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0" name="Rectangle 19">
            <a:extLst>
              <a:ext uri="{FF2B5EF4-FFF2-40B4-BE49-F238E27FC236}">
                <a16:creationId xmlns:a16="http://schemas.microsoft.com/office/drawing/2014/main" id="{AE15C22F-6DBD-F9CF-81BE-2142E0C3DE64}"/>
              </a:ext>
            </a:extLst>
          </p:cNvPr>
          <p:cNvSpPr/>
          <p:nvPr/>
        </p:nvSpPr>
        <p:spPr>
          <a:xfrm>
            <a:off x="3133728" y="4419601"/>
            <a:ext cx="180976" cy="76200"/>
          </a:xfrm>
          <a:prstGeom prst="rect">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1" name="Rectangle 20">
            <a:extLst>
              <a:ext uri="{FF2B5EF4-FFF2-40B4-BE49-F238E27FC236}">
                <a16:creationId xmlns:a16="http://schemas.microsoft.com/office/drawing/2014/main" id="{82C72D02-56BA-5F7B-DC7C-B0CFCBB0F1E4}"/>
              </a:ext>
            </a:extLst>
          </p:cNvPr>
          <p:cNvSpPr/>
          <p:nvPr/>
        </p:nvSpPr>
        <p:spPr>
          <a:xfrm>
            <a:off x="3952875" y="6452116"/>
            <a:ext cx="190500" cy="101084"/>
          </a:xfrm>
          <a:prstGeom prst="rect">
            <a:avLst/>
          </a:prstGeom>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2" name="Freeform: Shape 21">
            <a:extLst>
              <a:ext uri="{FF2B5EF4-FFF2-40B4-BE49-F238E27FC236}">
                <a16:creationId xmlns:a16="http://schemas.microsoft.com/office/drawing/2014/main" id="{4523D213-BCBB-614B-52AE-250E5E72FE6B}"/>
              </a:ext>
            </a:extLst>
          </p:cNvPr>
          <p:cNvSpPr/>
          <p:nvPr/>
        </p:nvSpPr>
        <p:spPr>
          <a:xfrm>
            <a:off x="4038600" y="6267450"/>
            <a:ext cx="5057775" cy="371475"/>
          </a:xfrm>
          <a:custGeom>
            <a:avLst/>
            <a:gdLst>
              <a:gd name="connsiteX0" fmla="*/ 5057775 w 5057775"/>
              <a:gd name="connsiteY0" fmla="*/ 9525 h 371475"/>
              <a:gd name="connsiteX1" fmla="*/ 2000250 w 5057775"/>
              <a:gd name="connsiteY1" fmla="*/ 0 h 371475"/>
              <a:gd name="connsiteX2" fmla="*/ 2019300 w 5057775"/>
              <a:gd name="connsiteY2" fmla="*/ 371475 h 371475"/>
              <a:gd name="connsiteX3" fmla="*/ 0 w 5057775"/>
              <a:gd name="connsiteY3" fmla="*/ 371475 h 371475"/>
              <a:gd name="connsiteX4" fmla="*/ 9525 w 5057775"/>
              <a:gd name="connsiteY4" fmla="*/ 276225 h 371475"/>
              <a:gd name="connsiteX5" fmla="*/ 9525 w 5057775"/>
              <a:gd name="connsiteY5" fmla="*/ 276225 h 371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57775" h="371475">
                <a:moveTo>
                  <a:pt x="5057775" y="9525"/>
                </a:moveTo>
                <a:lnTo>
                  <a:pt x="2000250" y="0"/>
                </a:lnTo>
                <a:lnTo>
                  <a:pt x="2019300" y="371475"/>
                </a:lnTo>
                <a:lnTo>
                  <a:pt x="0" y="371475"/>
                </a:lnTo>
                <a:lnTo>
                  <a:pt x="9525" y="276225"/>
                </a:lnTo>
                <a:lnTo>
                  <a:pt x="9525" y="276225"/>
                </a:lnTo>
              </a:path>
            </a:pathLst>
          </a:custGeom>
          <a:noFill/>
          <a:ln w="635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3" name="Freeform: Shape 22">
            <a:extLst>
              <a:ext uri="{FF2B5EF4-FFF2-40B4-BE49-F238E27FC236}">
                <a16:creationId xmlns:a16="http://schemas.microsoft.com/office/drawing/2014/main" id="{DC0BBE89-59E0-DDA0-B777-281FEFBA8D7E}"/>
              </a:ext>
            </a:extLst>
          </p:cNvPr>
          <p:cNvSpPr/>
          <p:nvPr/>
        </p:nvSpPr>
        <p:spPr>
          <a:xfrm>
            <a:off x="6838954" y="1524000"/>
            <a:ext cx="2486025" cy="3409950"/>
          </a:xfrm>
          <a:custGeom>
            <a:avLst/>
            <a:gdLst>
              <a:gd name="connsiteX0" fmla="*/ 2486025 w 2486025"/>
              <a:gd name="connsiteY0" fmla="*/ 0 h 3409950"/>
              <a:gd name="connsiteX1" fmla="*/ 571500 w 2486025"/>
              <a:gd name="connsiteY1" fmla="*/ 9525 h 3409950"/>
              <a:gd name="connsiteX2" fmla="*/ 533400 w 2486025"/>
              <a:gd name="connsiteY2" fmla="*/ 3409950 h 3409950"/>
              <a:gd name="connsiteX3" fmla="*/ 0 w 2486025"/>
              <a:gd name="connsiteY3" fmla="*/ 3400425 h 3409950"/>
              <a:gd name="connsiteX4" fmla="*/ 0 w 2486025"/>
              <a:gd name="connsiteY4" fmla="*/ 3400425 h 3409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6025" h="3409950">
                <a:moveTo>
                  <a:pt x="2486025" y="0"/>
                </a:moveTo>
                <a:lnTo>
                  <a:pt x="571500" y="9525"/>
                </a:lnTo>
                <a:lnTo>
                  <a:pt x="533400" y="3409950"/>
                </a:lnTo>
                <a:lnTo>
                  <a:pt x="0" y="3400425"/>
                </a:lnTo>
                <a:lnTo>
                  <a:pt x="0" y="3400425"/>
                </a:lnTo>
              </a:path>
            </a:pathLst>
          </a:custGeom>
          <a:noFill/>
          <a:ln w="603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4" name="Arrow: Right 23">
            <a:extLst>
              <a:ext uri="{FF2B5EF4-FFF2-40B4-BE49-F238E27FC236}">
                <a16:creationId xmlns:a16="http://schemas.microsoft.com/office/drawing/2014/main" id="{21E7E6D2-152C-D161-7F2E-19F6702818A8}"/>
              </a:ext>
            </a:extLst>
          </p:cNvPr>
          <p:cNvSpPr/>
          <p:nvPr/>
        </p:nvSpPr>
        <p:spPr>
          <a:xfrm rot="10800000">
            <a:off x="6772275" y="4857750"/>
            <a:ext cx="304800" cy="142875"/>
          </a:xfrm>
          <a:prstGeom prst="right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 name="TextBox 1">
            <a:extLst>
              <a:ext uri="{FF2B5EF4-FFF2-40B4-BE49-F238E27FC236}">
                <a16:creationId xmlns:a16="http://schemas.microsoft.com/office/drawing/2014/main" id="{B1779BE9-2CA9-FFF0-9DF0-874986C4D544}"/>
              </a:ext>
            </a:extLst>
          </p:cNvPr>
          <p:cNvSpPr txBox="1"/>
          <p:nvPr/>
        </p:nvSpPr>
        <p:spPr>
          <a:xfrm>
            <a:off x="9234487" y="2965192"/>
            <a:ext cx="2571750" cy="923330"/>
          </a:xfrm>
          <a:prstGeom prst="rect">
            <a:avLst/>
          </a:prstGeom>
          <a:ln w="69850">
            <a:solidFill>
              <a:srgbClr val="FFC000"/>
            </a:solidFill>
            <a:prstDash val="sysDash"/>
          </a:ln>
        </p:spPr>
        <p:txBody>
          <a:bodyPr wrap="square" rtlCol="0">
            <a:spAutoFit/>
          </a:bodyPr>
          <a:lstStyle/>
          <a:p>
            <a:pPr algn="ctr"/>
            <a:r>
              <a:rPr lang="nl-BE" dirty="0"/>
              <a:t>Weg </a:t>
            </a:r>
            <a:r>
              <a:rPr lang="nl-BE" dirty="0" err="1"/>
              <a:t>Evac</a:t>
            </a:r>
            <a:r>
              <a:rPr lang="nl-BE" dirty="0"/>
              <a:t> onder begeleiding van Werf naar KKE</a:t>
            </a:r>
          </a:p>
        </p:txBody>
      </p:sp>
      <p:sp>
        <p:nvSpPr>
          <p:cNvPr id="3" name="Freeform: Shape 2">
            <a:extLst>
              <a:ext uri="{FF2B5EF4-FFF2-40B4-BE49-F238E27FC236}">
                <a16:creationId xmlns:a16="http://schemas.microsoft.com/office/drawing/2014/main" id="{0204026F-3673-41FE-DB32-B45A23BAB4B5}"/>
              </a:ext>
            </a:extLst>
          </p:cNvPr>
          <p:cNvSpPr/>
          <p:nvPr/>
        </p:nvSpPr>
        <p:spPr>
          <a:xfrm>
            <a:off x="3476730" y="4139921"/>
            <a:ext cx="532562" cy="2280976"/>
          </a:xfrm>
          <a:custGeom>
            <a:avLst/>
            <a:gdLst>
              <a:gd name="connsiteX0" fmla="*/ 0 w 532562"/>
              <a:gd name="connsiteY0" fmla="*/ 10048 h 2280976"/>
              <a:gd name="connsiteX1" fmla="*/ 462224 w 532562"/>
              <a:gd name="connsiteY1" fmla="*/ 0 h 2280976"/>
              <a:gd name="connsiteX2" fmla="*/ 532562 w 532562"/>
              <a:gd name="connsiteY2" fmla="*/ 2280976 h 2280976"/>
            </a:gdLst>
            <a:ahLst/>
            <a:cxnLst>
              <a:cxn ang="0">
                <a:pos x="connsiteX0" y="connsiteY0"/>
              </a:cxn>
              <a:cxn ang="0">
                <a:pos x="connsiteX1" y="connsiteY1"/>
              </a:cxn>
              <a:cxn ang="0">
                <a:pos x="connsiteX2" y="connsiteY2"/>
              </a:cxn>
            </a:cxnLst>
            <a:rect l="l" t="t" r="r" b="b"/>
            <a:pathLst>
              <a:path w="532562" h="2280976">
                <a:moveTo>
                  <a:pt x="0" y="10048"/>
                </a:moveTo>
                <a:lnTo>
                  <a:pt x="462224" y="0"/>
                </a:lnTo>
                <a:lnTo>
                  <a:pt x="532562" y="2280976"/>
                </a:lnTo>
              </a:path>
            </a:pathLst>
          </a:custGeom>
          <a:noFill/>
          <a:ln w="57150">
            <a:solidFill>
              <a:srgbClr val="FFC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 name="Freeform: Shape 3">
            <a:extLst>
              <a:ext uri="{FF2B5EF4-FFF2-40B4-BE49-F238E27FC236}">
                <a16:creationId xmlns:a16="http://schemas.microsoft.com/office/drawing/2014/main" id="{2B85C53C-5E98-C2C6-636C-415EDE5CB37E}"/>
              </a:ext>
            </a:extLst>
          </p:cNvPr>
          <p:cNvSpPr/>
          <p:nvPr/>
        </p:nvSpPr>
        <p:spPr>
          <a:xfrm>
            <a:off x="3979147" y="3416440"/>
            <a:ext cx="5184950" cy="1939331"/>
          </a:xfrm>
          <a:custGeom>
            <a:avLst/>
            <a:gdLst>
              <a:gd name="connsiteX0" fmla="*/ 5184950 w 5184950"/>
              <a:gd name="connsiteY0" fmla="*/ 0 h 1939331"/>
              <a:gd name="connsiteX1" fmla="*/ 0 w 5184950"/>
              <a:gd name="connsiteY1" fmla="*/ 1939331 h 1939331"/>
            </a:gdLst>
            <a:ahLst/>
            <a:cxnLst>
              <a:cxn ang="0">
                <a:pos x="connsiteX0" y="connsiteY0"/>
              </a:cxn>
              <a:cxn ang="0">
                <a:pos x="connsiteX1" y="connsiteY1"/>
              </a:cxn>
            </a:cxnLst>
            <a:rect l="l" t="t" r="r" b="b"/>
            <a:pathLst>
              <a:path w="5184950" h="1939331">
                <a:moveTo>
                  <a:pt x="5184950" y="0"/>
                </a:moveTo>
                <a:lnTo>
                  <a:pt x="0" y="1939331"/>
                </a:lnTo>
              </a:path>
            </a:pathLst>
          </a:custGeom>
          <a:noFill/>
          <a:ln w="60325">
            <a:solidFill>
              <a:srgbClr val="FFC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894619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0E2D0BB-B7AF-7249-5EA7-5C5D917A9FEB}"/>
              </a:ext>
            </a:extLst>
          </p:cNvPr>
          <p:cNvSpPr>
            <a:spLocks noGrp="1"/>
          </p:cNvSpPr>
          <p:nvPr>
            <p:ph type="body" sz="quarter" idx="13"/>
          </p:nvPr>
        </p:nvSpPr>
        <p:spPr/>
        <p:txBody>
          <a:bodyPr/>
          <a:lstStyle/>
          <a:p>
            <a:endParaRPr lang="nl-BE"/>
          </a:p>
        </p:txBody>
      </p:sp>
      <p:sp>
        <p:nvSpPr>
          <p:cNvPr id="3" name="Text Placeholder 2">
            <a:extLst>
              <a:ext uri="{FF2B5EF4-FFF2-40B4-BE49-F238E27FC236}">
                <a16:creationId xmlns:a16="http://schemas.microsoft.com/office/drawing/2014/main" id="{221771DA-51C2-D44D-5008-A7D5325D25CA}"/>
              </a:ext>
            </a:extLst>
          </p:cNvPr>
          <p:cNvSpPr>
            <a:spLocks noGrp="1"/>
          </p:cNvSpPr>
          <p:nvPr>
            <p:ph type="body" sz="quarter" idx="27"/>
          </p:nvPr>
        </p:nvSpPr>
        <p:spPr/>
        <p:txBody>
          <a:bodyPr/>
          <a:lstStyle/>
          <a:p>
            <a:endParaRPr lang="nl-BE"/>
          </a:p>
        </p:txBody>
      </p:sp>
      <p:pic>
        <p:nvPicPr>
          <p:cNvPr id="5" name="Picture 4" descr="A diagram of a building&#10;&#10;Description automatically generated">
            <a:extLst>
              <a:ext uri="{FF2B5EF4-FFF2-40B4-BE49-F238E27FC236}">
                <a16:creationId xmlns:a16="http://schemas.microsoft.com/office/drawing/2014/main" id="{C66BDC9D-4DA3-22AE-F67A-51E2EB62C2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5624" y="0"/>
            <a:ext cx="9700752" cy="6858000"/>
          </a:xfrm>
          <a:prstGeom prst="rect">
            <a:avLst/>
          </a:prstGeom>
        </p:spPr>
      </p:pic>
    </p:spTree>
    <p:extLst>
      <p:ext uri="{BB962C8B-B14F-4D97-AF65-F5344CB8AC3E}">
        <p14:creationId xmlns:p14="http://schemas.microsoft.com/office/powerpoint/2010/main" val="11362273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0ABC3F4-249A-247B-8DFA-D78431709EF4}"/>
              </a:ext>
            </a:extLst>
          </p:cNvPr>
          <p:cNvSpPr>
            <a:spLocks noGrp="1"/>
          </p:cNvSpPr>
          <p:nvPr>
            <p:ph type="body" sz="quarter" idx="13"/>
          </p:nvPr>
        </p:nvSpPr>
        <p:spPr/>
        <p:txBody>
          <a:bodyPr/>
          <a:lstStyle/>
          <a:p>
            <a:r>
              <a:rPr lang="nl-BE" dirty="0"/>
              <a:t>New HK KKE</a:t>
            </a:r>
          </a:p>
        </p:txBody>
      </p:sp>
      <p:sp>
        <p:nvSpPr>
          <p:cNvPr id="3" name="Text Placeholder 2">
            <a:extLst>
              <a:ext uri="{FF2B5EF4-FFF2-40B4-BE49-F238E27FC236}">
                <a16:creationId xmlns:a16="http://schemas.microsoft.com/office/drawing/2014/main" id="{1231086E-016E-0FCA-4B94-367992FFD540}"/>
              </a:ext>
            </a:extLst>
          </p:cNvPr>
          <p:cNvSpPr>
            <a:spLocks noGrp="1"/>
          </p:cNvSpPr>
          <p:nvPr>
            <p:ph type="body" sz="quarter" idx="27"/>
          </p:nvPr>
        </p:nvSpPr>
        <p:spPr>
          <a:xfrm>
            <a:off x="281009" y="1453715"/>
            <a:ext cx="11237400" cy="4089476"/>
          </a:xfrm>
        </p:spPr>
        <p:txBody>
          <a:bodyPr/>
          <a:lstStyle/>
          <a:p>
            <a:pPr marL="285750" indent="-285750">
              <a:buFont typeface="Wingdings" panose="05000000000000000000" pitchFamily="2" charset="2"/>
              <a:buChar char="q"/>
            </a:pPr>
            <a:r>
              <a:rPr lang="nl-BE" sz="2400" dirty="0"/>
              <a:t>LDPBW 08 neemt deel aan de SACO 4</a:t>
            </a:r>
          </a:p>
          <a:p>
            <a:pPr marL="285750" indent="-285750">
              <a:buFont typeface="Wingdings" panose="05000000000000000000" pitchFamily="2" charset="2"/>
              <a:buChar char="q"/>
            </a:pPr>
            <a:endParaRPr lang="nl-BE" sz="2400" dirty="0"/>
          </a:p>
          <a:p>
            <a:pPr marL="285750" indent="-285750">
              <a:buFont typeface="Wingdings" panose="05000000000000000000" pitchFamily="2" charset="2"/>
              <a:buChar char="q"/>
            </a:pPr>
            <a:r>
              <a:rPr lang="nl-BE" sz="2400" dirty="0"/>
              <a:t>LDPBW 08 neemt deel aan de SACO 2 (meeting met hoofd DPBW MR en projectverantwoordelijke over de werking)</a:t>
            </a:r>
          </a:p>
          <a:p>
            <a:pPr marL="285750" indent="-285750">
              <a:buFont typeface="Wingdings" panose="05000000000000000000" pitchFamily="2" charset="2"/>
              <a:buChar char="q"/>
            </a:pPr>
            <a:endParaRPr lang="nl-BE" sz="2400" dirty="0"/>
          </a:p>
          <a:p>
            <a:pPr marL="285750" indent="-285750">
              <a:buFont typeface="Wingdings" panose="05000000000000000000" pitchFamily="2" charset="2"/>
              <a:buChar char="q"/>
            </a:pPr>
            <a:r>
              <a:rPr lang="nl-BE" sz="2400" dirty="0"/>
              <a:t>Overleg HOC of BOC ?????.</a:t>
            </a:r>
          </a:p>
          <a:p>
            <a:pPr marL="285750" indent="-285750">
              <a:buFont typeface="Wingdings" panose="05000000000000000000" pitchFamily="2" charset="2"/>
              <a:buChar char="q"/>
            </a:pPr>
            <a:endParaRPr lang="nl-BE" dirty="0"/>
          </a:p>
        </p:txBody>
      </p:sp>
    </p:spTree>
    <p:extLst>
      <p:ext uri="{BB962C8B-B14F-4D97-AF65-F5344CB8AC3E}">
        <p14:creationId xmlns:p14="http://schemas.microsoft.com/office/powerpoint/2010/main" val="32459524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D40C2A2-4A8A-6669-BB5E-D98FF41F5B4E}"/>
              </a:ext>
            </a:extLst>
          </p:cNvPr>
          <p:cNvSpPr>
            <a:spLocks noGrp="1"/>
          </p:cNvSpPr>
          <p:nvPr>
            <p:ph type="body" sz="quarter" idx="13"/>
          </p:nvPr>
        </p:nvSpPr>
        <p:spPr/>
        <p:txBody>
          <a:bodyPr/>
          <a:lstStyle/>
          <a:p>
            <a:r>
              <a:rPr lang="nl-BE" dirty="0"/>
              <a:t>Modulair complex bouw</a:t>
            </a:r>
          </a:p>
        </p:txBody>
      </p:sp>
      <p:sp>
        <p:nvSpPr>
          <p:cNvPr id="3" name="Text Placeholder 2">
            <a:extLst>
              <a:ext uri="{FF2B5EF4-FFF2-40B4-BE49-F238E27FC236}">
                <a16:creationId xmlns:a16="http://schemas.microsoft.com/office/drawing/2014/main" id="{C39E5A2A-F28D-D0BF-F50D-5F4F13F1941F}"/>
              </a:ext>
            </a:extLst>
          </p:cNvPr>
          <p:cNvSpPr>
            <a:spLocks noGrp="1"/>
          </p:cNvSpPr>
          <p:nvPr>
            <p:ph type="body" sz="quarter" idx="27"/>
          </p:nvPr>
        </p:nvSpPr>
        <p:spPr/>
        <p:txBody>
          <a:bodyPr/>
          <a:lstStyle/>
          <a:p>
            <a:r>
              <a:rPr lang="nl-BE" dirty="0"/>
              <a:t>Onze dienst neemt sporadisch deel aan de SACO 4  vergaderingen van dit project.</a:t>
            </a:r>
          </a:p>
          <a:p>
            <a:r>
              <a:rPr lang="nl-BE" dirty="0"/>
              <a:t>Problemen communicatie en INP.</a:t>
            </a:r>
          </a:p>
          <a:p>
            <a:r>
              <a:rPr lang="nl-BE" dirty="0"/>
              <a:t>Wij en de MTE beschikken niet over alle Info.</a:t>
            </a:r>
          </a:p>
          <a:p>
            <a:endParaRPr lang="nl-BE" dirty="0"/>
          </a:p>
          <a:p>
            <a:r>
              <a:rPr lang="nl-BE" dirty="0">
                <a:solidFill>
                  <a:srgbClr val="C00000"/>
                </a:solidFill>
              </a:rPr>
              <a:t>(eerste meting was 2 werkdagen voor start werken)</a:t>
            </a:r>
          </a:p>
        </p:txBody>
      </p:sp>
    </p:spTree>
    <p:extLst>
      <p:ext uri="{BB962C8B-B14F-4D97-AF65-F5344CB8AC3E}">
        <p14:creationId xmlns:p14="http://schemas.microsoft.com/office/powerpoint/2010/main" val="1108852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1799463" y="1898077"/>
            <a:ext cx="8534400" cy="3168352"/>
            <a:chOff x="341313" y="1666875"/>
            <a:chExt cx="8534400" cy="2906713"/>
          </a:xfrm>
        </p:grpSpPr>
        <p:grpSp>
          <p:nvGrpSpPr>
            <p:cNvPr id="28" name="Group 5"/>
            <p:cNvGrpSpPr>
              <a:grpSpLocks/>
            </p:cNvGrpSpPr>
            <p:nvPr/>
          </p:nvGrpSpPr>
          <p:grpSpPr bwMode="auto">
            <a:xfrm>
              <a:off x="341313" y="1666875"/>
              <a:ext cx="8534400" cy="2906713"/>
              <a:chOff x="768" y="1392"/>
              <a:chExt cx="4368" cy="1488"/>
            </a:xfrm>
          </p:grpSpPr>
          <p:sp>
            <p:nvSpPr>
              <p:cNvPr id="36" name="AutoShape 6"/>
              <p:cNvSpPr>
                <a:spLocks noChangeArrowheads="1"/>
              </p:cNvSpPr>
              <p:nvPr/>
            </p:nvSpPr>
            <p:spPr bwMode="auto">
              <a:xfrm>
                <a:off x="768" y="1392"/>
                <a:ext cx="4368" cy="1488"/>
              </a:xfrm>
              <a:prstGeom prst="roundRect">
                <a:avLst>
                  <a:gd name="adj" fmla="val 9343"/>
                </a:avLst>
              </a:prstGeom>
              <a:solidFill>
                <a:srgbClr val="FFFFFF"/>
              </a:solidFill>
              <a:ln w="9525">
                <a:no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7" name="AutoShape 7"/>
              <p:cNvSpPr>
                <a:spLocks noChangeArrowheads="1"/>
              </p:cNvSpPr>
              <p:nvPr/>
            </p:nvSpPr>
            <p:spPr bwMode="auto">
              <a:xfrm>
                <a:off x="864" y="1488"/>
                <a:ext cx="4176" cy="1296"/>
              </a:xfrm>
              <a:prstGeom prst="roundRect">
                <a:avLst>
                  <a:gd name="adj" fmla="val 7639"/>
                </a:avLst>
              </a:prstGeom>
              <a:solidFill>
                <a:srgbClr val="FFFFFF"/>
              </a:solid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grpSp>
        <p:sp>
          <p:nvSpPr>
            <p:cNvPr id="29" name="Line 8"/>
            <p:cNvSpPr>
              <a:spLocks noChangeShapeType="1"/>
            </p:cNvSpPr>
            <p:nvPr/>
          </p:nvSpPr>
          <p:spPr bwMode="auto">
            <a:xfrm>
              <a:off x="1747838" y="1854200"/>
              <a:ext cx="0" cy="2532063"/>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0" name="Line 9"/>
            <p:cNvSpPr>
              <a:spLocks noChangeShapeType="1"/>
            </p:cNvSpPr>
            <p:nvPr/>
          </p:nvSpPr>
          <p:spPr bwMode="auto">
            <a:xfrm>
              <a:off x="1747838" y="2873375"/>
              <a:ext cx="6940550" cy="0"/>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1" name="Line 10"/>
            <p:cNvSpPr>
              <a:spLocks noChangeShapeType="1"/>
            </p:cNvSpPr>
            <p:nvPr/>
          </p:nvSpPr>
          <p:spPr bwMode="auto">
            <a:xfrm>
              <a:off x="6913563" y="2830513"/>
              <a:ext cx="0" cy="1512888"/>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2" name="Line 11"/>
            <p:cNvSpPr>
              <a:spLocks noChangeShapeType="1"/>
            </p:cNvSpPr>
            <p:nvPr/>
          </p:nvSpPr>
          <p:spPr bwMode="auto">
            <a:xfrm flipV="1">
              <a:off x="528638" y="3911600"/>
              <a:ext cx="6384925" cy="6350"/>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3" name="Text Box 13"/>
            <p:cNvSpPr txBox="1">
              <a:spLocks noChangeArrowheads="1"/>
            </p:cNvSpPr>
            <p:nvPr/>
          </p:nvSpPr>
          <p:spPr bwMode="auto">
            <a:xfrm>
              <a:off x="1685847" y="2020165"/>
              <a:ext cx="6933161" cy="646331"/>
            </a:xfrm>
            <a:prstGeom prst="rect">
              <a:avLst/>
            </a:prstGeom>
            <a:noFill/>
            <a:ln w="9525">
              <a:noFill/>
              <a:miter lim="800000"/>
              <a:headEnd/>
              <a:tailEnd/>
            </a:ln>
          </p:spPr>
          <p:txBody>
            <a:bodyPr wrap="square">
              <a:spAutoFit/>
            </a:bodyPr>
            <a:lstStyle/>
            <a:p>
              <a:pPr algn="ctr" fontAlgn="auto">
                <a:spcBef>
                  <a:spcPts val="600"/>
                </a:spcBef>
                <a:spcAft>
                  <a:spcPts val="0"/>
                </a:spcAft>
                <a:defRPr/>
              </a:pPr>
              <a:r>
                <a:rPr lang="en-GB" sz="3600" b="1" kern="0" dirty="0">
                  <a:solidFill>
                    <a:srgbClr val="000000"/>
                  </a:solidFill>
                  <a:latin typeface="Courier New" pitchFamily="49" charset="0"/>
                </a:rPr>
                <a:t>SLPPT 08 LDPBW</a:t>
              </a:r>
            </a:p>
          </p:txBody>
        </p:sp>
        <p:sp>
          <p:nvSpPr>
            <p:cNvPr id="34" name="Text Box 19"/>
            <p:cNvSpPr txBox="1">
              <a:spLocks noChangeArrowheads="1"/>
            </p:cNvSpPr>
            <p:nvPr/>
          </p:nvSpPr>
          <p:spPr bwMode="auto">
            <a:xfrm>
              <a:off x="1871663" y="3983038"/>
              <a:ext cx="5041900" cy="367069"/>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2000" b="1" kern="0" dirty="0" err="1">
                  <a:solidFill>
                    <a:srgbClr val="000000"/>
                  </a:solidFill>
                  <a:latin typeface="Courier New" pitchFamily="49" charset="0"/>
                </a:rPr>
                <a:t>Adjt</a:t>
              </a:r>
              <a:r>
                <a:rPr lang="en-US" sz="2000" b="1" kern="0" dirty="0">
                  <a:solidFill>
                    <a:srgbClr val="000000"/>
                  </a:solidFill>
                  <a:latin typeface="Courier New" pitchFamily="49" charset="0"/>
                </a:rPr>
                <a:t> Choubane H.</a:t>
              </a:r>
            </a:p>
          </p:txBody>
        </p:sp>
        <p:pic>
          <p:nvPicPr>
            <p:cNvPr id="35" name="Picture 29" descr="Logo Def VM Fr&amp;NL"/>
            <p:cNvPicPr>
              <a:picLocks noChangeAspect="1" noChangeArrowheads="1"/>
            </p:cNvPicPr>
            <p:nvPr/>
          </p:nvPicPr>
          <p:blipFill>
            <a:blip r:embed="rId3"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576263" y="1966913"/>
              <a:ext cx="11176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Rectangle 1"/>
          <p:cNvSpPr/>
          <p:nvPr/>
        </p:nvSpPr>
        <p:spPr>
          <a:xfrm>
            <a:off x="3048000" y="2967335"/>
            <a:ext cx="6096000" cy="1200329"/>
          </a:xfrm>
          <a:prstGeom prst="rect">
            <a:avLst/>
          </a:prstGeom>
        </p:spPr>
        <p:txBody>
          <a:bodyPr>
            <a:spAutoFit/>
          </a:bodyPr>
          <a:lstStyle/>
          <a:p>
            <a:pPr algn="ctr"/>
            <a:endParaRPr lang="it-IT" dirty="0"/>
          </a:p>
          <a:p>
            <a:pPr algn="ctr"/>
            <a:r>
              <a:rPr lang="it-IT" dirty="0"/>
              <a:t>CCB -</a:t>
            </a:r>
            <a:r>
              <a:rPr lang="it-IT" dirty="0" err="1"/>
              <a:t>Tech</a:t>
            </a:r>
            <a:r>
              <a:rPr lang="it-IT" dirty="0"/>
              <a:t> – </a:t>
            </a:r>
            <a:r>
              <a:rPr lang="it-IT" dirty="0" err="1"/>
              <a:t>Tech</a:t>
            </a:r>
            <a:r>
              <a:rPr lang="it-IT" dirty="0"/>
              <a:t> BOC</a:t>
            </a:r>
          </a:p>
          <a:p>
            <a:pPr algn="ctr"/>
            <a:r>
              <a:rPr lang="it-IT" dirty="0"/>
              <a:t>13/03/2025</a:t>
            </a:r>
            <a:br>
              <a:rPr lang="it-IT" dirty="0"/>
            </a:br>
            <a:r>
              <a:rPr lang="it-IT" dirty="0"/>
              <a:t>1ste Trim. 2025</a:t>
            </a:r>
          </a:p>
        </p:txBody>
      </p:sp>
      <p:pic>
        <p:nvPicPr>
          <p:cNvPr id="38" name="Picture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84168" y="3390197"/>
            <a:ext cx="1294801" cy="1294801"/>
          </a:xfrm>
          <a:prstGeom prst="rect">
            <a:avLst/>
          </a:prstGeom>
        </p:spPr>
      </p:pic>
    </p:spTree>
    <p:extLst>
      <p:ext uri="{BB962C8B-B14F-4D97-AF65-F5344CB8AC3E}">
        <p14:creationId xmlns:p14="http://schemas.microsoft.com/office/powerpoint/2010/main" val="9125576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3884E17-6CF9-1437-A14C-9D9614201B95}"/>
              </a:ext>
            </a:extLst>
          </p:cNvPr>
          <p:cNvSpPr>
            <a:spLocks noGrp="1"/>
          </p:cNvSpPr>
          <p:nvPr>
            <p:ph type="body" sz="quarter" idx="13"/>
          </p:nvPr>
        </p:nvSpPr>
        <p:spPr>
          <a:xfrm>
            <a:off x="281009" y="745829"/>
            <a:ext cx="11293675" cy="1323439"/>
          </a:xfrm>
        </p:spPr>
        <p:txBody>
          <a:bodyPr/>
          <a:lstStyle/>
          <a:p>
            <a:r>
              <a:rPr lang="nl-BE" dirty="0"/>
              <a:t>Analyse plaatsen nieuw branddetectiesystemen Blokken 11, 14, 14</a:t>
            </a:r>
            <a:r>
              <a:rPr lang="nl-BE" baseline="30000" dirty="0"/>
              <a:t>E</a:t>
            </a:r>
            <a:r>
              <a:rPr lang="nl-BE" dirty="0"/>
              <a:t> en 15 van ACOS IS.</a:t>
            </a:r>
          </a:p>
        </p:txBody>
      </p:sp>
      <p:sp>
        <p:nvSpPr>
          <p:cNvPr id="3" name="Text Placeholder 2">
            <a:extLst>
              <a:ext uri="{FF2B5EF4-FFF2-40B4-BE49-F238E27FC236}">
                <a16:creationId xmlns:a16="http://schemas.microsoft.com/office/drawing/2014/main" id="{605441B2-CDD0-6DE4-76E1-AC1783A8E527}"/>
              </a:ext>
            </a:extLst>
          </p:cNvPr>
          <p:cNvSpPr>
            <a:spLocks noGrp="1"/>
          </p:cNvSpPr>
          <p:nvPr>
            <p:ph type="body" sz="quarter" idx="27"/>
          </p:nvPr>
        </p:nvSpPr>
        <p:spPr>
          <a:xfrm>
            <a:off x="281009" y="2481942"/>
            <a:ext cx="11237400" cy="3387345"/>
          </a:xfrm>
        </p:spPr>
        <p:txBody>
          <a:bodyPr/>
          <a:lstStyle/>
          <a:p>
            <a:r>
              <a:rPr lang="nl-BE" dirty="0"/>
              <a:t>Er zal door onze dienst een analyse en advies opgemaakt worden voor het plaatsen van nieuwe branddetectie- en –meldsystemen voor de blokken 11, 14, 14E en 15 van ACOS IS.</a:t>
            </a:r>
          </a:p>
          <a:p>
            <a:endParaRPr lang="nl-BE" dirty="0"/>
          </a:p>
          <a:p>
            <a:r>
              <a:rPr lang="nl-BE" dirty="0"/>
              <a:t>Dit is noodzakelijk daar er voor deze installaties bepaalde onderdelen niet meer beschikbaar zijn.</a:t>
            </a:r>
          </a:p>
          <a:p>
            <a:pPr marL="285750" indent="-285750">
              <a:buFont typeface="Wingdings" panose="05000000000000000000" pitchFamily="2" charset="2"/>
              <a:buChar char="Ø"/>
            </a:pPr>
            <a:endParaRPr lang="nl-BE" dirty="0"/>
          </a:p>
          <a:p>
            <a:pPr marL="285750" indent="-285750">
              <a:buFont typeface="Wingdings" panose="05000000000000000000" pitchFamily="2" charset="2"/>
              <a:buChar char="Ø"/>
            </a:pPr>
            <a:r>
              <a:rPr lang="nl-BE" b="1" dirty="0"/>
              <a:t>RA is lopende en zal worden uitgevoerd door </a:t>
            </a:r>
            <a:r>
              <a:rPr lang="nl-BE" b="1" dirty="0" err="1"/>
              <a:t>Adjt</a:t>
            </a:r>
            <a:r>
              <a:rPr lang="nl-BE" b="1" dirty="0"/>
              <a:t> Choubane</a:t>
            </a:r>
          </a:p>
          <a:p>
            <a:pPr marL="285750" indent="-285750">
              <a:buFont typeface="Wingdings" panose="05000000000000000000" pitchFamily="2" charset="2"/>
              <a:buChar char="Ø"/>
            </a:pPr>
            <a:endParaRPr lang="nl-BE" b="1" dirty="0"/>
          </a:p>
          <a:p>
            <a:pPr marL="285750" indent="-285750">
              <a:buFont typeface="Wingdings" panose="05000000000000000000" pitchFamily="2" charset="2"/>
              <a:buChar char="Ø"/>
            </a:pPr>
            <a:r>
              <a:rPr lang="nl-BE" b="1" dirty="0"/>
              <a:t>De RA zal worden afgewerkt maar zal niet 100% zal Info bezitten.</a:t>
            </a:r>
          </a:p>
          <a:p>
            <a:endParaRPr lang="nl-BE" dirty="0"/>
          </a:p>
          <a:p>
            <a:endParaRPr lang="nl-BE" dirty="0"/>
          </a:p>
        </p:txBody>
      </p:sp>
    </p:spTree>
    <p:extLst>
      <p:ext uri="{BB962C8B-B14F-4D97-AF65-F5344CB8AC3E}">
        <p14:creationId xmlns:p14="http://schemas.microsoft.com/office/powerpoint/2010/main" val="12014376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672876" cy="1015663"/>
          </a:xfrm>
        </p:spPr>
        <p:txBody>
          <a:bodyPr/>
          <a:lstStyle/>
          <a:p>
            <a:r>
              <a:rPr lang="nl-BE" dirty="0"/>
              <a:t>Arbeidsongevallen.</a:t>
            </a:r>
          </a:p>
        </p:txBody>
      </p:sp>
      <p:pic>
        <p:nvPicPr>
          <p:cNvPr id="3" name="Picture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23571" y="4984315"/>
            <a:ext cx="1219183" cy="1219183"/>
          </a:xfrm>
          <a:prstGeom prst="rect">
            <a:avLst/>
          </a:prstGeom>
        </p:spPr>
      </p:pic>
    </p:spTree>
    <p:extLst>
      <p:ext uri="{BB962C8B-B14F-4D97-AF65-F5344CB8AC3E}">
        <p14:creationId xmlns:p14="http://schemas.microsoft.com/office/powerpoint/2010/main" val="8803143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281009" y="745829"/>
            <a:ext cx="11293675" cy="1323439"/>
          </a:xfrm>
        </p:spPr>
        <p:txBody>
          <a:bodyPr/>
          <a:lstStyle/>
          <a:p>
            <a:r>
              <a:rPr lang="nl-BE" dirty="0"/>
              <a:t>Arbeidsongevallen gelinkt aan infrastructuur KKE.</a:t>
            </a:r>
          </a:p>
        </p:txBody>
      </p:sp>
      <p:sp>
        <p:nvSpPr>
          <p:cNvPr id="4" name="Text Placeholder 3"/>
          <p:cNvSpPr>
            <a:spLocks noGrp="1"/>
          </p:cNvSpPr>
          <p:nvPr>
            <p:ph type="body" sz="quarter" idx="27"/>
          </p:nvPr>
        </p:nvSpPr>
        <p:spPr>
          <a:xfrm>
            <a:off x="281009" y="2723744"/>
            <a:ext cx="11237400" cy="2064989"/>
          </a:xfrm>
        </p:spPr>
        <p:txBody>
          <a:bodyPr/>
          <a:lstStyle/>
          <a:p>
            <a:pPr marL="542925" indent="-542925">
              <a:buFont typeface="Wingdings" panose="05000000000000000000" pitchFamily="2" charset="2"/>
              <a:buChar char="q"/>
            </a:pPr>
            <a:r>
              <a:rPr lang="nl-BE" sz="2800" dirty="0"/>
              <a:t>Er zijn geen ongevallen gebeurd die gelinkt kunnen worden aan de infrastructuur.</a:t>
            </a:r>
          </a:p>
          <a:p>
            <a:endParaRPr lang="nl-BE" sz="2800" dirty="0"/>
          </a:p>
          <a:p>
            <a:endParaRPr lang="nl-BE" sz="2800" dirty="0"/>
          </a:p>
          <a:p>
            <a:endParaRPr lang="nl-BE" sz="2800" dirty="0"/>
          </a:p>
          <a:p>
            <a:endParaRPr lang="nl-BE" dirty="0"/>
          </a:p>
          <a:p>
            <a:pPr marL="285750" indent="-285750">
              <a:buFontTx/>
              <a:buChar char="-"/>
            </a:pPr>
            <a:endParaRPr lang="nl-BE" dirty="0"/>
          </a:p>
          <a:p>
            <a:endParaRPr lang="nl-BE" dirty="0"/>
          </a:p>
        </p:txBody>
      </p:sp>
      <p:pic>
        <p:nvPicPr>
          <p:cNvPr id="5" name="Picture 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709954" y="136237"/>
            <a:ext cx="1219183" cy="1219183"/>
          </a:xfrm>
          <a:prstGeom prst="rect">
            <a:avLst/>
          </a:prstGeom>
        </p:spPr>
      </p:pic>
    </p:spTree>
    <p:extLst>
      <p:ext uri="{BB962C8B-B14F-4D97-AF65-F5344CB8AC3E}">
        <p14:creationId xmlns:p14="http://schemas.microsoft.com/office/powerpoint/2010/main" val="42945677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49571" y="1129989"/>
            <a:ext cx="8054502" cy="1323439"/>
          </a:xfrm>
          <a:prstGeom prst="rect">
            <a:avLst/>
          </a:prstGeom>
        </p:spPr>
        <p:txBody>
          <a:bodyPr wrap="square">
            <a:spAutoFit/>
          </a:bodyPr>
          <a:lstStyle/>
          <a:p>
            <a:pPr algn="just"/>
            <a:r>
              <a:rPr lang="nl-BE" altLang="en-US" sz="4400" b="1" dirty="0">
                <a:latin typeface="Arial" panose="020B0604020202020204" pitchFamily="34" charset="0"/>
                <a:cs typeface="Arial" panose="020B0604020202020204" pitchFamily="34" charset="0"/>
              </a:rPr>
              <a:t>Dienstmailbox</a:t>
            </a:r>
            <a:endParaRPr lang="nl-BE" sz="4400" b="1" dirty="0">
              <a:latin typeface="Arial" panose="020B0604020202020204" pitchFamily="34" charset="0"/>
              <a:cs typeface="Arial" panose="020B0604020202020204" pitchFamily="34" charset="0"/>
            </a:endParaRPr>
          </a:p>
          <a:p>
            <a:pPr marL="457200" indent="-457200" algn="just">
              <a:buFont typeface="+mj-lt"/>
              <a:buAutoNum type="arabicPeriod"/>
            </a:pPr>
            <a:endParaRPr lang="nl-BE" dirty="0"/>
          </a:p>
          <a:p>
            <a:pPr algn="just"/>
            <a:endParaRPr lang="en-US" dirty="0"/>
          </a:p>
        </p:txBody>
      </p:sp>
      <p:sp>
        <p:nvSpPr>
          <p:cNvPr id="4" name="Rectangle 3"/>
          <p:cNvSpPr/>
          <p:nvPr/>
        </p:nvSpPr>
        <p:spPr>
          <a:xfrm>
            <a:off x="1374056" y="2018591"/>
            <a:ext cx="8313907" cy="2554545"/>
          </a:xfrm>
          <a:prstGeom prst="rect">
            <a:avLst/>
          </a:prstGeom>
        </p:spPr>
        <p:txBody>
          <a:bodyPr wrap="square">
            <a:spAutoFit/>
          </a:bodyPr>
          <a:lstStyle/>
          <a:p>
            <a:pPr algn="ctr"/>
            <a:r>
              <a:rPr lang="nl-BE" sz="3200" dirty="0">
                <a:latin typeface="Arial" panose="020B0604020202020204" pitchFamily="34" charset="0"/>
                <a:cs typeface="Arial" panose="020B0604020202020204" pitchFamily="34" charset="0"/>
              </a:rPr>
              <a:t>Gelieve alle mails die niet persoonlijk zijn gericht te mailen naar de dienstmailbox namelijk </a:t>
            </a:r>
          </a:p>
          <a:p>
            <a:pPr algn="ctr"/>
            <a:endParaRPr lang="nl-BE" sz="3200" dirty="0">
              <a:latin typeface="Arial" panose="020B0604020202020204" pitchFamily="34" charset="0"/>
              <a:cs typeface="Arial" panose="020B0604020202020204" pitchFamily="34" charset="0"/>
            </a:endParaRPr>
          </a:p>
          <a:p>
            <a:pPr algn="ctr"/>
            <a:r>
              <a:rPr lang="nl-BE" sz="3200" dirty="0">
                <a:latin typeface="Arial" panose="020B0604020202020204" pitchFamily="34" charset="0"/>
                <a:cs typeface="Arial" panose="020B0604020202020204" pitchFamily="34" charset="0"/>
                <a:hlinkClick r:id="rId3"/>
              </a:rPr>
              <a:t>DGHWB-SLPPT08-EVERE@mil.be</a:t>
            </a:r>
            <a:endParaRPr lang="nl-BE"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0195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nl-BE" dirty="0"/>
              <a:t>LDPBW 08</a:t>
            </a:r>
          </a:p>
        </p:txBody>
      </p:sp>
      <p:pic>
        <p:nvPicPr>
          <p:cNvPr id="3" name="Picture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23571" y="4984315"/>
            <a:ext cx="1219183" cy="1219183"/>
          </a:xfrm>
          <a:prstGeom prst="rect">
            <a:avLst/>
          </a:prstGeom>
        </p:spPr>
      </p:pic>
    </p:spTree>
    <p:extLst>
      <p:ext uri="{BB962C8B-B14F-4D97-AF65-F5344CB8AC3E}">
        <p14:creationId xmlns:p14="http://schemas.microsoft.com/office/powerpoint/2010/main" val="1277539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A5A18F-895A-F52F-0F1A-58D806301D64}"/>
              </a:ext>
            </a:extLst>
          </p:cNvPr>
          <p:cNvSpPr>
            <a:spLocks noGrp="1"/>
          </p:cNvSpPr>
          <p:nvPr>
            <p:ph type="body" sz="half" idx="13"/>
          </p:nvPr>
        </p:nvSpPr>
        <p:spPr>
          <a:xfrm>
            <a:off x="691527" y="907088"/>
            <a:ext cx="11672876" cy="1015663"/>
          </a:xfrm>
        </p:spPr>
        <p:txBody>
          <a:bodyPr/>
          <a:lstStyle/>
          <a:p>
            <a:r>
              <a:rPr lang="nl-BE" dirty="0"/>
              <a:t>Personeel Dienst SLPPT 08	</a:t>
            </a:r>
          </a:p>
        </p:txBody>
      </p:sp>
      <p:graphicFrame>
        <p:nvGraphicFramePr>
          <p:cNvPr id="4" name="Table 3">
            <a:extLst>
              <a:ext uri="{FF2B5EF4-FFF2-40B4-BE49-F238E27FC236}">
                <a16:creationId xmlns:a16="http://schemas.microsoft.com/office/drawing/2014/main" id="{4B8EBA55-4E81-E1CF-37DC-098D1BDAC11E}"/>
              </a:ext>
            </a:extLst>
          </p:cNvPr>
          <p:cNvGraphicFramePr>
            <a:graphicFrameLocks noGrp="1"/>
          </p:cNvGraphicFramePr>
          <p:nvPr>
            <p:extLst>
              <p:ext uri="{D42A27DB-BD31-4B8C-83A1-F6EECF244321}">
                <p14:modId xmlns:p14="http://schemas.microsoft.com/office/powerpoint/2010/main" val="3104967739"/>
              </p:ext>
            </p:extLst>
          </p:nvPr>
        </p:nvGraphicFramePr>
        <p:xfrm>
          <a:off x="963827" y="2254254"/>
          <a:ext cx="9088088" cy="2345604"/>
        </p:xfrm>
        <a:graphic>
          <a:graphicData uri="http://schemas.openxmlformats.org/drawingml/2006/table">
            <a:tbl>
              <a:tblPr/>
              <a:tblGrid>
                <a:gridCol w="3167906">
                  <a:extLst>
                    <a:ext uri="{9D8B030D-6E8A-4147-A177-3AD203B41FA5}">
                      <a16:colId xmlns:a16="http://schemas.microsoft.com/office/drawing/2014/main" val="943359324"/>
                    </a:ext>
                  </a:extLst>
                </a:gridCol>
                <a:gridCol w="1600200">
                  <a:extLst>
                    <a:ext uri="{9D8B030D-6E8A-4147-A177-3AD203B41FA5}">
                      <a16:colId xmlns:a16="http://schemas.microsoft.com/office/drawing/2014/main" val="2590624654"/>
                    </a:ext>
                  </a:extLst>
                </a:gridCol>
                <a:gridCol w="4319982">
                  <a:extLst>
                    <a:ext uri="{9D8B030D-6E8A-4147-A177-3AD203B41FA5}">
                      <a16:colId xmlns:a16="http://schemas.microsoft.com/office/drawing/2014/main" val="150051768"/>
                    </a:ext>
                  </a:extLst>
                </a:gridCol>
              </a:tblGrid>
              <a:tr h="592708">
                <a:tc>
                  <a:txBody>
                    <a:bodyPr/>
                    <a:lstStyle/>
                    <a:p>
                      <a:r>
                        <a:rPr lang="nl-BE" sz="1700" dirty="0" err="1">
                          <a:solidFill>
                            <a:srgbClr val="0000FF"/>
                          </a:solidFill>
                          <a:effectLst/>
                        </a:rPr>
                        <a:t>Adjt</a:t>
                      </a:r>
                      <a:r>
                        <a:rPr lang="nl-BE" sz="1700" dirty="0">
                          <a:solidFill>
                            <a:srgbClr val="0000FF"/>
                          </a:solidFill>
                          <a:effectLst/>
                        </a:rPr>
                        <a:t> Choubane Housene</a:t>
                      </a: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r>
                        <a:rPr lang="nl-BE" sz="1700" dirty="0">
                          <a:solidFill>
                            <a:schemeClr val="tx1"/>
                          </a:solidFill>
                          <a:effectLst/>
                          <a:hlinkClick r:id="rId2">
                            <a:extLst>
                              <a:ext uri="{A12FA001-AC4F-418D-AE19-62706E023703}">
                                <ahyp:hlinkClr xmlns:ahyp="http://schemas.microsoft.com/office/drawing/2018/hyperlinkcolor" val="tx"/>
                              </a:ext>
                            </a:extLst>
                          </a:hlinkClick>
                        </a:rPr>
                        <a:t>+3224417019</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r>
                        <a:rPr lang="nl-BE" sz="1700" dirty="0">
                          <a:solidFill>
                            <a:schemeClr val="tx1"/>
                          </a:solidFill>
                          <a:effectLst/>
                          <a:hlinkClick r:id="rId3">
                            <a:extLst>
                              <a:ext uri="{A12FA001-AC4F-418D-AE19-62706E023703}">
                                <ahyp:hlinkClr xmlns:ahyp="http://schemas.microsoft.com/office/drawing/2018/hyperlinkcolor" val="tx"/>
                              </a:ext>
                            </a:extLst>
                          </a:hlinkClick>
                        </a:rPr>
                        <a:t>Housene.Choubane@mil.be</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829117512"/>
                  </a:ext>
                </a:extLst>
              </a:tr>
              <a:tr h="597150">
                <a:tc>
                  <a:txBody>
                    <a:bodyPr/>
                    <a:lstStyle/>
                    <a:p>
                      <a:r>
                        <a:rPr lang="nl-BE" sz="1700" dirty="0">
                          <a:solidFill>
                            <a:schemeClr val="bg1"/>
                          </a:solidFill>
                          <a:effectLst/>
                        </a:rPr>
                        <a:t>Dhr. Hallouzi Abdelouahad</a:t>
                      </a: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FF0000"/>
                    </a:solidFill>
                  </a:tcPr>
                </a:tc>
                <a:tc>
                  <a:txBody>
                    <a:bodyPr/>
                    <a:lstStyle/>
                    <a:p>
                      <a:r>
                        <a:rPr lang="nl-BE" sz="1700" dirty="0">
                          <a:solidFill>
                            <a:schemeClr val="bg1"/>
                          </a:solidFill>
                          <a:effectLst/>
                          <a:hlinkClick r:id="rId4">
                            <a:extLst>
                              <a:ext uri="{A12FA001-AC4F-418D-AE19-62706E023703}">
                                <ahyp:hlinkClr xmlns:ahyp="http://schemas.microsoft.com/office/drawing/2018/hyperlinkcolor" val="tx"/>
                              </a:ext>
                            </a:extLst>
                          </a:hlinkClick>
                        </a:rPr>
                        <a:t>+3224417869</a:t>
                      </a:r>
                      <a:endParaRPr lang="nl-BE" sz="1700" dirty="0">
                        <a:solidFill>
                          <a:schemeClr val="bg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FF0000"/>
                    </a:solidFill>
                  </a:tcPr>
                </a:tc>
                <a:tc>
                  <a:txBody>
                    <a:bodyPr/>
                    <a:lstStyle/>
                    <a:p>
                      <a:r>
                        <a:rPr lang="nl-BE" sz="1700" dirty="0">
                          <a:solidFill>
                            <a:schemeClr val="bg1"/>
                          </a:solidFill>
                          <a:effectLst/>
                          <a:hlinkClick r:id="rId5">
                            <a:extLst>
                              <a:ext uri="{A12FA001-AC4F-418D-AE19-62706E023703}">
                                <ahyp:hlinkClr xmlns:ahyp="http://schemas.microsoft.com/office/drawing/2018/hyperlinkcolor" val="tx"/>
                              </a:ext>
                            </a:extLst>
                          </a:hlinkClick>
                        </a:rPr>
                        <a:t>Abdelouahad.Hallouzi@mil.be</a:t>
                      </a:r>
                      <a:endParaRPr lang="nl-BE" sz="1700" dirty="0">
                        <a:solidFill>
                          <a:schemeClr val="bg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588714593"/>
                  </a:ext>
                </a:extLst>
              </a:tr>
              <a:tr h="621048">
                <a:tc>
                  <a:txBody>
                    <a:bodyPr/>
                    <a:lstStyle/>
                    <a:p>
                      <a:r>
                        <a:rPr lang="nl-BE" sz="1700" dirty="0">
                          <a:solidFill>
                            <a:srgbClr val="0000FF"/>
                          </a:solidFill>
                          <a:effectLst/>
                        </a:rPr>
                        <a:t>MTC Deppé Thierry*</a:t>
                      </a: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r>
                        <a:rPr lang="nl-BE" sz="1800" b="0" i="0" kern="1200" dirty="0">
                          <a:solidFill>
                            <a:schemeClr val="tx1"/>
                          </a:solidFill>
                          <a:effectLst/>
                          <a:latin typeface="+mn-lt"/>
                          <a:ea typeface="+mn-ea"/>
                          <a:cs typeface="+mn-cs"/>
                          <a:hlinkClick r:id="rId6">
                            <a:extLst>
                              <a:ext uri="{A12FA001-AC4F-418D-AE19-62706E023703}">
                                <ahyp:hlinkClr xmlns:ahyp="http://schemas.microsoft.com/office/drawing/2018/hyperlinkcolor" val="tx"/>
                              </a:ext>
                            </a:extLst>
                          </a:hlinkClick>
                        </a:rPr>
                        <a:t>+3224422990</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r>
                        <a:rPr lang="nl-BE" sz="1800" b="0" i="0" kern="1200" dirty="0">
                          <a:solidFill>
                            <a:schemeClr val="tx1"/>
                          </a:solidFill>
                          <a:effectLst/>
                          <a:latin typeface="+mn-lt"/>
                          <a:ea typeface="+mn-ea"/>
                          <a:cs typeface="+mn-cs"/>
                          <a:hlinkClick r:id="rId7">
                            <a:extLst>
                              <a:ext uri="{A12FA001-AC4F-418D-AE19-62706E023703}">
                                <ahyp:hlinkClr xmlns:ahyp="http://schemas.microsoft.com/office/drawing/2018/hyperlinkcolor" val="tx"/>
                              </a:ext>
                            </a:extLst>
                          </a:hlinkClick>
                        </a:rPr>
                        <a:t>thierry.Deppe@mil.be</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738692399"/>
                  </a:ext>
                </a:extLst>
              </a:tr>
              <a:tr h="534698">
                <a:tc>
                  <a:txBody>
                    <a:bodyPr/>
                    <a:lstStyle/>
                    <a:p>
                      <a:r>
                        <a:rPr lang="nl-BE" sz="1700" dirty="0">
                          <a:solidFill>
                            <a:srgbClr val="0000FF"/>
                          </a:solidFill>
                          <a:effectLst/>
                        </a:rPr>
                        <a:t>Dienstmailbox</a:t>
                      </a: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1"/>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800" dirty="0">
                          <a:solidFill>
                            <a:schemeClr val="tx1"/>
                          </a:solidFill>
                          <a:latin typeface="Arial" panose="020B0604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DGHWB-SLPPT08-EVERE@mil.be</a:t>
                      </a:r>
                      <a:endParaRPr lang="nl-BE" sz="1800" dirty="0">
                        <a:solidFill>
                          <a:schemeClr val="tx1"/>
                        </a:solidFill>
                        <a:latin typeface="Arial" panose="020B0604020202020204" pitchFamily="34" charset="0"/>
                        <a:cs typeface="Arial" panose="020B0604020202020204" pitchFamily="34" charset="0"/>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1"/>
                    </a:solidFill>
                  </a:tcPr>
                </a:tc>
                <a:tc hMerge="1">
                  <a:txBody>
                    <a:bodyPr/>
                    <a:lstStyle/>
                    <a:p>
                      <a:endParaRPr lang="nl-BE" sz="1700" dirty="0"/>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D3D3D3"/>
                    </a:solidFill>
                  </a:tcPr>
                </a:tc>
                <a:extLst>
                  <a:ext uri="{0D108BD9-81ED-4DB2-BD59-A6C34878D82A}">
                    <a16:rowId xmlns:a16="http://schemas.microsoft.com/office/drawing/2014/main" val="2640943286"/>
                  </a:ext>
                </a:extLst>
              </a:tr>
            </a:tbl>
          </a:graphicData>
        </a:graphic>
      </p:graphicFrame>
      <p:sp>
        <p:nvSpPr>
          <p:cNvPr id="3" name="TextBox 2">
            <a:extLst>
              <a:ext uri="{FF2B5EF4-FFF2-40B4-BE49-F238E27FC236}">
                <a16:creationId xmlns:a16="http://schemas.microsoft.com/office/drawing/2014/main" id="{36EDB34F-1B04-C417-186C-2E582DDF5D77}"/>
              </a:ext>
            </a:extLst>
          </p:cNvPr>
          <p:cNvSpPr txBox="1"/>
          <p:nvPr/>
        </p:nvSpPr>
        <p:spPr>
          <a:xfrm>
            <a:off x="963827" y="4928135"/>
            <a:ext cx="9088088" cy="923330"/>
          </a:xfrm>
          <a:prstGeom prst="rect">
            <a:avLst/>
          </a:prstGeom>
        </p:spPr>
        <p:txBody>
          <a:bodyPr wrap="square" rtlCol="0">
            <a:spAutoFit/>
          </a:bodyPr>
          <a:lstStyle/>
          <a:p>
            <a:r>
              <a:rPr lang="nl-BE" dirty="0"/>
              <a:t>Dhr. HALLOUZI heeft onze dienst en Defensie verlaten op 01 Mei 2025.</a:t>
            </a:r>
          </a:p>
          <a:p>
            <a:r>
              <a:rPr lang="nl-BE" dirty="0"/>
              <a:t>Dit zal een impact hebben op de werking van de LDPBW 08.</a:t>
            </a:r>
          </a:p>
          <a:p>
            <a:endParaRPr lang="nl-BE" dirty="0"/>
          </a:p>
        </p:txBody>
      </p:sp>
    </p:spTree>
    <p:extLst>
      <p:ext uri="{BB962C8B-B14F-4D97-AF65-F5344CB8AC3E}">
        <p14:creationId xmlns:p14="http://schemas.microsoft.com/office/powerpoint/2010/main" val="4192645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nl-BE" dirty="0"/>
              <a:t>Lopende zaken.</a:t>
            </a:r>
          </a:p>
        </p:txBody>
      </p:sp>
      <p:pic>
        <p:nvPicPr>
          <p:cNvPr id="3" name="Picture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23571" y="4984315"/>
            <a:ext cx="1219183" cy="1219183"/>
          </a:xfrm>
          <a:prstGeom prst="rect">
            <a:avLst/>
          </a:prstGeom>
        </p:spPr>
      </p:pic>
    </p:spTree>
    <p:extLst>
      <p:ext uri="{BB962C8B-B14F-4D97-AF65-F5344CB8AC3E}">
        <p14:creationId xmlns:p14="http://schemas.microsoft.com/office/powerpoint/2010/main" val="118090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466BD9D-383C-5F68-4889-0CD7F91EE990}"/>
              </a:ext>
            </a:extLst>
          </p:cNvPr>
          <p:cNvSpPr>
            <a:spLocks noGrp="1"/>
          </p:cNvSpPr>
          <p:nvPr>
            <p:ph type="body" sz="quarter" idx="13"/>
          </p:nvPr>
        </p:nvSpPr>
        <p:spPr/>
        <p:txBody>
          <a:bodyPr/>
          <a:lstStyle/>
          <a:p>
            <a:r>
              <a:rPr lang="nl-BE" dirty="0"/>
              <a:t>Werkplaatsdossiers KKE.</a:t>
            </a:r>
          </a:p>
        </p:txBody>
      </p:sp>
      <p:sp>
        <p:nvSpPr>
          <p:cNvPr id="4" name="Text Placeholder 3">
            <a:extLst>
              <a:ext uri="{FF2B5EF4-FFF2-40B4-BE49-F238E27FC236}">
                <a16:creationId xmlns:a16="http://schemas.microsoft.com/office/drawing/2014/main" id="{E51F317A-24DF-2B54-BBA2-DECC2DD8C064}"/>
              </a:ext>
            </a:extLst>
          </p:cNvPr>
          <p:cNvSpPr>
            <a:spLocks noGrp="1"/>
          </p:cNvSpPr>
          <p:nvPr>
            <p:ph type="body" sz="quarter" idx="27"/>
          </p:nvPr>
        </p:nvSpPr>
        <p:spPr>
          <a:xfrm>
            <a:off x="175905" y="1759647"/>
            <a:ext cx="11237400" cy="4089476"/>
          </a:xfrm>
        </p:spPr>
        <p:txBody>
          <a:bodyPr/>
          <a:lstStyle/>
          <a:p>
            <a:pPr marL="285750" indent="-285750">
              <a:buFont typeface="Wingdings" panose="05000000000000000000" pitchFamily="2" charset="2"/>
              <a:buChar char="§"/>
            </a:pPr>
            <a:r>
              <a:rPr lang="nl-BE" sz="2800" b="1" dirty="0"/>
              <a:t>Werkplaatsdossier PHD (DG </a:t>
            </a:r>
            <a:r>
              <a:rPr lang="nl-BE" sz="2800" b="1" dirty="0" err="1"/>
              <a:t>StratCom</a:t>
            </a:r>
            <a:r>
              <a:rPr lang="nl-BE" sz="2800" b="1" dirty="0"/>
              <a:t>).</a:t>
            </a:r>
          </a:p>
          <a:p>
            <a:pPr marL="285750" indent="-285750">
              <a:buFont typeface="Wingdings" panose="05000000000000000000" pitchFamily="2" charset="2"/>
              <a:buChar char="§"/>
            </a:pPr>
            <a:endParaRPr lang="nl-BE" sz="2800" b="1" dirty="0"/>
          </a:p>
          <a:p>
            <a:pPr marL="1028700" lvl="1">
              <a:buFont typeface="Wingdings" panose="05000000000000000000" pitchFamily="2" charset="2"/>
              <a:buChar char="§"/>
            </a:pPr>
            <a:r>
              <a:rPr lang="nl-BE" sz="2800" b="1" dirty="0"/>
              <a:t>Dossier is lopende </a:t>
            </a:r>
          </a:p>
          <a:p>
            <a:pPr marL="1485900" lvl="2">
              <a:buFont typeface="Wingdings" panose="05000000000000000000" pitchFamily="2" charset="2"/>
              <a:buChar char="§"/>
            </a:pPr>
            <a:r>
              <a:rPr lang="nl-BE" sz="2600" b="1" dirty="0"/>
              <a:t>(POC: </a:t>
            </a:r>
            <a:r>
              <a:rPr lang="nl-BE" sz="2600" b="1" strike="sngStrike" dirty="0" err="1">
                <a:solidFill>
                  <a:srgbClr val="FF0000"/>
                </a:solidFill>
              </a:rPr>
              <a:t>Adjt</a:t>
            </a:r>
            <a:r>
              <a:rPr lang="nl-BE" sz="2600" b="1" strike="sngStrike" dirty="0">
                <a:solidFill>
                  <a:srgbClr val="FF0000"/>
                </a:solidFill>
              </a:rPr>
              <a:t> DE ROO Yves</a:t>
            </a:r>
            <a:r>
              <a:rPr lang="nl-BE" sz="2600" b="1" dirty="0"/>
              <a:t>) </a:t>
            </a:r>
            <a:r>
              <a:rPr lang="nl-BE" sz="2600" b="1" dirty="0" err="1"/>
              <a:t>Adjt</a:t>
            </a:r>
            <a:r>
              <a:rPr lang="nl-BE" sz="2600" b="1" dirty="0"/>
              <a:t> SCHRAEPEN Sylvain</a:t>
            </a:r>
          </a:p>
          <a:p>
            <a:pPr marL="1485900" lvl="2">
              <a:buFont typeface="Wingdings" panose="05000000000000000000" pitchFamily="2" charset="2"/>
              <a:buChar char="§"/>
            </a:pPr>
            <a:r>
              <a:rPr lang="nl-BE" sz="2600" b="1" dirty="0"/>
              <a:t>Vanaf 01 Jul 24 MTC DEPPE Thierry</a:t>
            </a:r>
          </a:p>
          <a:p>
            <a:pPr marL="1485900" lvl="2">
              <a:buFont typeface="Wingdings" panose="05000000000000000000" pitchFamily="2" charset="2"/>
              <a:buChar char="§"/>
            </a:pPr>
            <a:r>
              <a:rPr lang="nl-BE" sz="2600" b="1" dirty="0"/>
              <a:t>( VOORLOPIG ON HOLD)</a:t>
            </a:r>
          </a:p>
          <a:p>
            <a:pPr marL="1485900" lvl="2">
              <a:buFont typeface="Wingdings" panose="05000000000000000000" pitchFamily="2" charset="2"/>
              <a:buChar char="§"/>
            </a:pPr>
            <a:endParaRPr lang="nl-BE" sz="2600" b="1" dirty="0"/>
          </a:p>
          <a:p>
            <a:pPr marL="285750">
              <a:tabLst>
                <a:tab pos="3770313" algn="l"/>
              </a:tabLst>
            </a:pPr>
            <a:br>
              <a:rPr lang="nl-BE" sz="2800" b="1" dirty="0"/>
            </a:br>
            <a:endParaRPr lang="nl-BE" sz="2800" b="1" dirty="0"/>
          </a:p>
        </p:txBody>
      </p:sp>
    </p:spTree>
    <p:extLst>
      <p:ext uri="{BB962C8B-B14F-4D97-AF65-F5344CB8AC3E}">
        <p14:creationId xmlns:p14="http://schemas.microsoft.com/office/powerpoint/2010/main" val="2815130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466BD9D-383C-5F68-4889-0CD7F91EE990}"/>
              </a:ext>
            </a:extLst>
          </p:cNvPr>
          <p:cNvSpPr>
            <a:spLocks noGrp="1"/>
          </p:cNvSpPr>
          <p:nvPr>
            <p:ph type="body" sz="quarter" idx="13"/>
          </p:nvPr>
        </p:nvSpPr>
        <p:spPr/>
        <p:txBody>
          <a:bodyPr/>
          <a:lstStyle/>
          <a:p>
            <a:r>
              <a:rPr lang="nl-BE" dirty="0"/>
              <a:t>Werkplaatsdossiers KKE.</a:t>
            </a:r>
          </a:p>
        </p:txBody>
      </p:sp>
      <p:sp>
        <p:nvSpPr>
          <p:cNvPr id="4" name="Text Placeholder 3">
            <a:extLst>
              <a:ext uri="{FF2B5EF4-FFF2-40B4-BE49-F238E27FC236}">
                <a16:creationId xmlns:a16="http://schemas.microsoft.com/office/drawing/2014/main" id="{E51F317A-24DF-2B54-BBA2-DECC2DD8C064}"/>
              </a:ext>
            </a:extLst>
          </p:cNvPr>
          <p:cNvSpPr>
            <a:spLocks noGrp="1"/>
          </p:cNvSpPr>
          <p:nvPr>
            <p:ph type="body" sz="quarter" idx="27"/>
          </p:nvPr>
        </p:nvSpPr>
        <p:spPr>
          <a:xfrm>
            <a:off x="175905" y="1384262"/>
            <a:ext cx="11237400" cy="4089476"/>
          </a:xfrm>
        </p:spPr>
        <p:txBody>
          <a:bodyPr/>
          <a:lstStyle/>
          <a:p>
            <a:pPr marL="1485900" lvl="2">
              <a:buFont typeface="Wingdings" panose="05000000000000000000" pitchFamily="2" charset="2"/>
              <a:buChar char="§"/>
            </a:pPr>
            <a:endParaRPr lang="nl-BE" sz="2600" b="1" dirty="0"/>
          </a:p>
          <a:p>
            <a:pPr marL="285750">
              <a:buFont typeface="Wingdings" panose="05000000000000000000" pitchFamily="2" charset="2"/>
              <a:buChar char="§"/>
              <a:tabLst>
                <a:tab pos="3770313" algn="l"/>
              </a:tabLst>
            </a:pPr>
            <a:r>
              <a:rPr lang="nl-BE" sz="2800" b="1" dirty="0"/>
              <a:t>Werkplaatsdossier ACOS IS.</a:t>
            </a:r>
          </a:p>
          <a:p>
            <a:pPr marL="285750">
              <a:buFont typeface="Wingdings" panose="05000000000000000000" pitchFamily="2" charset="2"/>
              <a:buChar char="§"/>
              <a:tabLst>
                <a:tab pos="3770313" algn="l"/>
              </a:tabLst>
            </a:pPr>
            <a:endParaRPr lang="nl-BE" sz="2800" b="1" dirty="0"/>
          </a:p>
          <a:p>
            <a:pPr marL="1028700" lvl="1" algn="just">
              <a:buFont typeface="Wingdings" panose="05000000000000000000" pitchFamily="2" charset="2"/>
              <a:buChar char="§"/>
              <a:tabLst>
                <a:tab pos="3770313" algn="l"/>
              </a:tabLst>
            </a:pPr>
            <a:r>
              <a:rPr lang="nl-BE" sz="2800" b="1" dirty="0"/>
              <a:t>De recent </a:t>
            </a:r>
            <a:r>
              <a:rPr lang="nl-BE" sz="2800" b="1" dirty="0" err="1"/>
              <a:t>inplaatsgestelde</a:t>
            </a:r>
            <a:r>
              <a:rPr lang="nl-BE" sz="2800" b="1" dirty="0"/>
              <a:t> (Fulltime) </a:t>
            </a:r>
            <a:r>
              <a:rPr lang="nl-BE" sz="2800" b="1" dirty="0" err="1"/>
              <a:t>AsPrev</a:t>
            </a:r>
            <a:r>
              <a:rPr lang="nl-BE" sz="2800" b="1" dirty="0"/>
              <a:t> ACOS IS </a:t>
            </a:r>
            <a:r>
              <a:rPr lang="nl-BE" sz="2800" b="1" dirty="0" err="1"/>
              <a:t>is</a:t>
            </a:r>
            <a:r>
              <a:rPr lang="nl-BE" sz="2800" b="1" dirty="0"/>
              <a:t> vanaf 01/03/2025 niet meer in dienst.</a:t>
            </a:r>
          </a:p>
          <a:p>
            <a:pPr lvl="1" indent="0" algn="just">
              <a:buNone/>
              <a:tabLst>
                <a:tab pos="3770313" algn="l"/>
              </a:tabLst>
            </a:pPr>
            <a:r>
              <a:rPr lang="nl-BE" sz="2800" b="1" dirty="0"/>
              <a:t>   Voorlopig is er nog geen nieuwe Fulltime </a:t>
            </a:r>
            <a:r>
              <a:rPr lang="nl-BE" sz="2800" b="1" dirty="0" err="1"/>
              <a:t>AsPrev</a:t>
            </a:r>
            <a:r>
              <a:rPr lang="nl-BE" sz="2800" b="1" dirty="0"/>
              <a:t> voorzien.</a:t>
            </a:r>
          </a:p>
          <a:p>
            <a:pPr lvl="1" indent="0" algn="just">
              <a:buNone/>
              <a:tabLst>
                <a:tab pos="3770313" algn="l"/>
              </a:tabLst>
            </a:pPr>
            <a:r>
              <a:rPr lang="nl-BE" sz="2800" b="1" dirty="0"/>
              <a:t>   De adjunct van de voormalige </a:t>
            </a:r>
            <a:r>
              <a:rPr lang="nl-BE" sz="2800" b="1" dirty="0" err="1"/>
              <a:t>AsPrev</a:t>
            </a:r>
            <a:r>
              <a:rPr lang="nl-BE" sz="2800" b="1" dirty="0"/>
              <a:t> (cumulfunctie en niet</a:t>
            </a:r>
            <a:br>
              <a:rPr lang="nl-BE" sz="2800" b="1" dirty="0"/>
            </a:br>
            <a:r>
              <a:rPr lang="nl-BE" sz="2800" b="1" dirty="0"/>
              <a:t>   gevormd) neemt voorlopig sommige de taken over.</a:t>
            </a:r>
          </a:p>
          <a:p>
            <a:pPr lvl="1" indent="0" algn="just">
              <a:buNone/>
              <a:tabLst>
                <a:tab pos="3770313" algn="l"/>
              </a:tabLst>
            </a:pPr>
            <a:endParaRPr lang="nl-BE" sz="2800" b="1" dirty="0"/>
          </a:p>
          <a:p>
            <a:pPr marL="981075" lvl="1" indent="-334963" algn="just">
              <a:buFont typeface="Wingdings" panose="05000000000000000000" pitchFamily="2" charset="2"/>
              <a:buChar char="§"/>
              <a:tabLst>
                <a:tab pos="3770313" algn="l"/>
              </a:tabLst>
            </a:pPr>
            <a:r>
              <a:rPr lang="nl-BE" sz="2800" b="1" dirty="0"/>
              <a:t>Er werd een mail overgemaakt aan ACOS IS (vraag of er een nieuwe </a:t>
            </a:r>
            <a:r>
              <a:rPr lang="nl-BE" sz="2800" b="1" dirty="0" err="1"/>
              <a:t>AsPrev</a:t>
            </a:r>
            <a:r>
              <a:rPr lang="nl-BE" sz="2800" b="1" dirty="0"/>
              <a:t> in plaats gesteld zal worden).</a:t>
            </a:r>
          </a:p>
          <a:p>
            <a:pPr lvl="1" indent="0" algn="just">
              <a:buNone/>
              <a:tabLst>
                <a:tab pos="3770313" algn="l"/>
              </a:tabLst>
            </a:pPr>
            <a:br>
              <a:rPr lang="nl-BE" sz="2800" b="1" dirty="0"/>
            </a:br>
            <a:endParaRPr lang="nl-BE" sz="2800" b="1" dirty="0"/>
          </a:p>
        </p:txBody>
      </p:sp>
    </p:spTree>
    <p:extLst>
      <p:ext uri="{BB962C8B-B14F-4D97-AF65-F5344CB8AC3E}">
        <p14:creationId xmlns:p14="http://schemas.microsoft.com/office/powerpoint/2010/main" val="217915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05CE2BB-5862-BB53-9233-54186576C679}"/>
              </a:ext>
            </a:extLst>
          </p:cNvPr>
          <p:cNvSpPr>
            <a:spLocks noGrp="1"/>
          </p:cNvSpPr>
          <p:nvPr>
            <p:ph type="body" sz="quarter" idx="13"/>
          </p:nvPr>
        </p:nvSpPr>
        <p:spPr/>
        <p:txBody>
          <a:bodyPr/>
          <a:lstStyle/>
          <a:p>
            <a:r>
              <a:rPr lang="nl-BE" dirty="0"/>
              <a:t>Ongediertebeheer blok 4</a:t>
            </a:r>
          </a:p>
        </p:txBody>
      </p:sp>
      <p:sp>
        <p:nvSpPr>
          <p:cNvPr id="3" name="Text Placeholder 2">
            <a:extLst>
              <a:ext uri="{FF2B5EF4-FFF2-40B4-BE49-F238E27FC236}">
                <a16:creationId xmlns:a16="http://schemas.microsoft.com/office/drawing/2014/main" id="{0FBB11F5-E720-7A4F-3B51-D4A616BE8669}"/>
              </a:ext>
            </a:extLst>
          </p:cNvPr>
          <p:cNvSpPr>
            <a:spLocks noGrp="1"/>
          </p:cNvSpPr>
          <p:nvPr>
            <p:ph type="body" sz="quarter" idx="27"/>
          </p:nvPr>
        </p:nvSpPr>
        <p:spPr/>
        <p:txBody>
          <a:bodyPr/>
          <a:lstStyle/>
          <a:p>
            <a:r>
              <a:rPr lang="nl-BE" sz="2800" dirty="0"/>
              <a:t>Opvolging door TSS Infra.</a:t>
            </a:r>
          </a:p>
          <a:p>
            <a:endParaRPr lang="nl-BE" sz="2800" dirty="0"/>
          </a:p>
          <a:p>
            <a:r>
              <a:rPr lang="nl-BE" sz="2800" dirty="0"/>
              <a:t>Onze dienst zal voor blok 4 een behoeftebepaling voor </a:t>
            </a:r>
            <a:r>
              <a:rPr lang="nl-BE" sz="2800" dirty="0" err="1"/>
              <a:t>inplaatsstelling</a:t>
            </a:r>
            <a:r>
              <a:rPr lang="nl-BE" sz="2800" dirty="0"/>
              <a:t> afvaleilanden.</a:t>
            </a:r>
          </a:p>
          <a:p>
            <a:r>
              <a:rPr lang="nl-BE" sz="2800" dirty="0"/>
              <a:t>Werd wegens ontslag PA en verlof  uitgesteld. </a:t>
            </a:r>
          </a:p>
          <a:p>
            <a:endParaRPr lang="nl-BE" dirty="0"/>
          </a:p>
        </p:txBody>
      </p:sp>
    </p:spTree>
    <p:extLst>
      <p:ext uri="{BB962C8B-B14F-4D97-AF65-F5344CB8AC3E}">
        <p14:creationId xmlns:p14="http://schemas.microsoft.com/office/powerpoint/2010/main" val="754572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0BA68C8-6701-A065-1E2D-14CCAFA34AA0}"/>
              </a:ext>
            </a:extLst>
          </p:cNvPr>
          <p:cNvSpPr>
            <a:spLocks noGrp="1"/>
          </p:cNvSpPr>
          <p:nvPr>
            <p:ph type="body" sz="quarter" idx="13"/>
          </p:nvPr>
        </p:nvSpPr>
        <p:spPr/>
        <p:txBody>
          <a:bodyPr/>
          <a:lstStyle/>
          <a:p>
            <a:r>
              <a:rPr lang="nl-BE" dirty="0"/>
              <a:t>Opmaak Jaarverslag door dienst SLPPT 08</a:t>
            </a:r>
          </a:p>
        </p:txBody>
      </p:sp>
      <p:sp>
        <p:nvSpPr>
          <p:cNvPr id="3" name="Text Placeholder 2">
            <a:extLst>
              <a:ext uri="{FF2B5EF4-FFF2-40B4-BE49-F238E27FC236}">
                <a16:creationId xmlns:a16="http://schemas.microsoft.com/office/drawing/2014/main" id="{800A7CB9-AB93-35DE-C5B8-D0B50F538027}"/>
              </a:ext>
            </a:extLst>
          </p:cNvPr>
          <p:cNvSpPr>
            <a:spLocks noGrp="1"/>
          </p:cNvSpPr>
          <p:nvPr>
            <p:ph type="body" sz="quarter" idx="27"/>
          </p:nvPr>
        </p:nvSpPr>
        <p:spPr/>
        <p:txBody>
          <a:bodyPr/>
          <a:lstStyle/>
          <a:p>
            <a:pPr algn="just"/>
            <a:r>
              <a:rPr lang="nl-BE" sz="3200" dirty="0"/>
              <a:t>Het jaarverslag van de LDPBW en de bijbehorende eenheden werd opgesteld en zal op het BOC voorgelegd worden.</a:t>
            </a:r>
          </a:p>
          <a:p>
            <a:pPr algn="just"/>
            <a:r>
              <a:rPr lang="nl-BE" sz="3200" dirty="0"/>
              <a:t>Het verslag werd opgesteld op basis van de voor ons beschikbare gegevens.</a:t>
            </a:r>
          </a:p>
          <a:p>
            <a:pPr algn="just"/>
            <a:r>
              <a:rPr lang="nl-BE" sz="3200" dirty="0"/>
              <a:t>Het verslag werd reeds via </a:t>
            </a:r>
            <a:r>
              <a:rPr lang="nl-BE" sz="3200" dirty="0" err="1"/>
              <a:t>doccom</a:t>
            </a:r>
            <a:r>
              <a:rPr lang="nl-BE" sz="3200" dirty="0"/>
              <a:t> en </a:t>
            </a:r>
            <a:r>
              <a:rPr lang="nl-BE" sz="3200" dirty="0" err="1"/>
              <a:t>edt</a:t>
            </a:r>
            <a:r>
              <a:rPr lang="nl-BE" sz="3200" dirty="0"/>
              <a:t> aan het BOC en de eenheden overgemaakt.</a:t>
            </a:r>
          </a:p>
        </p:txBody>
      </p:sp>
    </p:spTree>
    <p:extLst>
      <p:ext uri="{BB962C8B-B14F-4D97-AF65-F5344CB8AC3E}">
        <p14:creationId xmlns:p14="http://schemas.microsoft.com/office/powerpoint/2010/main" val="2677360150"/>
      </p:ext>
    </p:extLst>
  </p:cSld>
  <p:clrMapOvr>
    <a:masterClrMapping/>
  </p:clrMapOvr>
</p:sld>
</file>

<file path=ppt/theme/theme1.xml><?xml version="1.0" encoding="utf-8"?>
<a:theme xmlns:a="http://schemas.openxmlformats.org/drawingml/2006/main" name="Custom Design">
  <a:themeElements>
    <a:clrScheme name="Belgian Defence">
      <a:dk1>
        <a:srgbClr val="184652"/>
      </a:dk1>
      <a:lt1>
        <a:srgbClr val="FFFFFF"/>
      </a:lt1>
      <a:dk2>
        <a:srgbClr val="184652"/>
      </a:dk2>
      <a:lt2>
        <a:srgbClr val="F5F1E7"/>
      </a:lt2>
      <a:accent1>
        <a:srgbClr val="008991"/>
      </a:accent1>
      <a:accent2>
        <a:srgbClr val="E2EDF0"/>
      </a:accent2>
      <a:accent3>
        <a:srgbClr val="343531"/>
      </a:accent3>
      <a:accent4>
        <a:srgbClr val="6DA3C7"/>
      </a:accent4>
      <a:accent5>
        <a:srgbClr val="5E8541"/>
      </a:accent5>
      <a:accent6>
        <a:srgbClr val="4862A5"/>
      </a:accent6>
      <a:hlink>
        <a:srgbClr val="3B9EBA"/>
      </a:hlink>
      <a:folHlink>
        <a:srgbClr val="521C21"/>
      </a:folHlink>
    </a:clrScheme>
    <a:fontScheme name="Palanquin">
      <a:majorFont>
        <a:latin typeface="Palanquin Bold"/>
        <a:ea typeface=""/>
        <a:cs typeface=""/>
      </a:majorFont>
      <a:minorFont>
        <a:latin typeface="Palanquin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mageCreateDate xmlns="C64C079A-ABBC-4A11-A430-DE1D177D1884" xsi:nil="true"/>
    <lang xmlns="6aaf9d74-94c3-42e3-8811-9db25e5c3289">N</lang>
    <Category xmlns="c64c079a-abbc-4a11-a430-de1d177d1884">Powerpoint</Category>
    <Sub_x002d_Category xmlns="c64c079a-abbc-4a11-a430-de1d177d1884">Defence</Sub_x002d_Category>
    <wic_System_Copyright xmlns="http://schemas.microsoft.com/sharepoint/v3/fields" xsi:nil="true"/>
    <Layout_x0020_Files xmlns="c64c079a-abbc-4a11-a430-de1d177d1884">false</Layout_x0020_Files>
  </documentManagement>
</p:properties>
</file>

<file path=customXml/item3.xml><?xml version="1.0" encoding="utf-8"?>
<ct:contentTypeSchema xmlns:ct="http://schemas.microsoft.com/office/2006/metadata/contentType" xmlns:ma="http://schemas.microsoft.com/office/2006/metadata/properties/metaAttributes" ct:_="" ma:_="" ma:contentTypeName="Image" ma:contentTypeID="0x0101009148F5A04DDD49CBA7127AADA5FB792B00AADE34325A8B49CDA8BB4DB53328F214000B6DE016680F674DBC9DAEE4783B6637" ma:contentTypeVersion="3" ma:contentTypeDescription="Upload an image." ma:contentTypeScope="" ma:versionID="0161e275c92e5df4f53d46597c9c8080">
  <xsd:schema xmlns:xsd="http://www.w3.org/2001/XMLSchema" xmlns:xs="http://www.w3.org/2001/XMLSchema" xmlns:p="http://schemas.microsoft.com/office/2006/metadata/properties" xmlns:ns1="http://schemas.microsoft.com/sharepoint/v3" xmlns:ns2="C64C079A-ABBC-4A11-A430-DE1D177D1884" xmlns:ns3="6aaf9d74-94c3-42e3-8811-9db25e5c3289" xmlns:ns4="http://schemas.microsoft.com/sharepoint/v3/fields" xmlns:ns5="c64c079a-abbc-4a11-a430-de1d177d1884" targetNamespace="http://schemas.microsoft.com/office/2006/metadata/properties" ma:root="true" ma:fieldsID="58ce0466a3f6a43d641e35b8c9f7f0a1" ns1:_="" ns2:_="" ns3:_="" ns4:_="" ns5:_="">
    <xsd:import namespace="http://schemas.microsoft.com/sharepoint/v3"/>
    <xsd:import namespace="C64C079A-ABBC-4A11-A430-DE1D177D1884"/>
    <xsd:import namespace="6aaf9d74-94c3-42e3-8811-9db25e5c3289"/>
    <xsd:import namespace="http://schemas.microsoft.com/sharepoint/v3/fields"/>
    <xsd:import namespace="c64c079a-abbc-4a11-a430-de1d177d1884"/>
    <xsd:element name="properties">
      <xsd:complexType>
        <xsd:sequence>
          <xsd:element name="documentManagement">
            <xsd:complexType>
              <xsd:all>
                <xsd:element ref="ns3:lang"/>
                <xsd:element ref="ns1:FileRef" minOccurs="0"/>
                <xsd:element ref="ns1:File_x0020_Type" minOccurs="0"/>
                <xsd:element ref="ns1:HTML_x0020_File_x0020_Type" minOccurs="0"/>
                <xsd:element ref="ns1:FSObjType" minOccurs="0"/>
                <xsd:element ref="ns2:ThumbnailExists" minOccurs="0"/>
                <xsd:element ref="ns2:PreviewExists" minOccurs="0"/>
                <xsd:element ref="ns2:ImageWidth" minOccurs="0"/>
                <xsd:element ref="ns2:ImageHeight" minOccurs="0"/>
                <xsd:element ref="ns2:ImageCreateDate" minOccurs="0"/>
                <xsd:element ref="ns4:wic_System_Copyright" minOccurs="0"/>
                <xsd:element ref="ns5:Category" minOccurs="0"/>
                <xsd:element ref="ns5:Sub_x002d_Category" minOccurs="0"/>
                <xsd:element ref="ns5:Layout_x0020_Fil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9" nillable="true" ma:displayName="URL Path" ma:hidden="true" ma:list="Docs" ma:internalName="FileRef" ma:readOnly="true" ma:showField="FullUrl">
      <xsd:simpleType>
        <xsd:restriction base="dms:Lookup"/>
      </xsd:simpleType>
    </xsd:element>
    <xsd:element name="File_x0020_Type" ma:index="10" nillable="true" ma:displayName="File Type" ma:hidden="true" ma:internalName="File_x0020_Type" ma:readOnly="true">
      <xsd:simpleType>
        <xsd:restriction base="dms:Text"/>
      </xsd:simpleType>
    </xsd:element>
    <xsd:element name="HTML_x0020_File_x0020_Type" ma:index="11" nillable="true" ma:displayName="HTML File Type" ma:hidden="true" ma:internalName="HTML_x0020_File_x0020_Type" ma:readOnly="true">
      <xsd:simpleType>
        <xsd:restriction base="dms:Text"/>
      </xsd:simpleType>
    </xsd:element>
    <xsd:element name="FSObjType" ma:index="12" nillable="true" ma:displayName="Item Type" ma:hidden="true" ma:list="Docs" ma:internalName="FSObjType" ma:readOnly="true" ma:showField="FSType">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ThumbnailExists" ma:index="19" nillable="true" ma:displayName="Thumbnail Exists" ma:default="FALSE" ma:hidden="true" ma:internalName="ThumbnailExists" ma:readOnly="true">
      <xsd:simpleType>
        <xsd:restriction base="dms:Boolean"/>
      </xsd:simpleType>
    </xsd:element>
    <xsd:element name="PreviewExists" ma:index="20" nillable="true" ma:displayName="Preview Exists" ma:default="FALSE" ma:hidden="true" ma:internalName="PreviewExists" ma:readOnly="true">
      <xsd:simpleType>
        <xsd:restriction base="dms:Boolean"/>
      </xsd:simpleType>
    </xsd:element>
    <xsd:element name="ImageWidth" ma:index="21" nillable="true" ma:displayName="Width" ma:internalName="ImageWidth" ma:readOnly="true">
      <xsd:simpleType>
        <xsd:restriction base="dms:Unknown"/>
      </xsd:simpleType>
    </xsd:element>
    <xsd:element name="ImageHeight" ma:index="23" nillable="true" ma:displayName="Height" ma:internalName="ImageHeight" ma:readOnly="true">
      <xsd:simpleType>
        <xsd:restriction base="dms:Unknown"/>
      </xsd:simpleType>
    </xsd:element>
    <xsd:element name="ImageCreateDate" ma:index="24" nillable="true" ma:displayName="Date Picture Taken" ma:format="DateTime" ma:hidden="true" ma:internalName="ImageCreat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6aaf9d74-94c3-42e3-8811-9db25e5c3289" elementFormDefault="qualified">
    <xsd:import namespace="http://schemas.microsoft.com/office/2006/documentManagement/types"/>
    <xsd:import namespace="http://schemas.microsoft.com/office/infopath/2007/PartnerControls"/>
    <xsd:element name="lang" ma:index="8" ma:displayName="Lang" ma:default="-" ma:format="RadioButtons" ma:internalName="lang">
      <xsd:simpleType>
        <xsd:restriction base="dms:Choice">
          <xsd:enumeration value="N"/>
          <xsd:enumeration value="F"/>
          <xsd:enumeration value="NF"/>
          <xsd:enumeration value="D"/>
          <xsd:enumeration value="E"/>
          <xsd:enumeration valu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25" nillable="true" ma:displayName="Copyright" ma:internalName="wic_System_Copyrigh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Category" ma:index="26" nillable="true" ma:displayName="Category" ma:format="RadioButtons" ma:internalName="Category">
      <xsd:simpleType>
        <xsd:restriction base="dms:Choice">
          <xsd:enumeration value="Logo"/>
          <xsd:enumeration value="Asset"/>
          <xsd:enumeration value="Powerpoint"/>
        </xsd:restriction>
      </xsd:simpleType>
    </xsd:element>
    <xsd:element name="Sub_x002d_Category" ma:index="27" nillable="true" ma:displayName="Sub-Category" ma:format="RadioButtons" ma:internalName="Sub_x002d_Category">
      <xsd:simpleType>
        <xsd:restriction base="dms:Choice">
          <xsd:enumeration value="Components"/>
          <xsd:enumeration value="Defence"/>
          <xsd:enumeration value="Employer Branding"/>
          <xsd:enumeration value="Other Government assets"/>
          <xsd:enumeration value="------------------------------"/>
          <xsd:enumeration value="Defence 0800 Number"/>
          <xsd:enumeration value="Icons"/>
          <xsd:enumeration value="Patterns"/>
          <xsd:enumeration value="QR-Code"/>
          <xsd:enumeration value="Signature banner"/>
        </xsd:restriction>
      </xsd:simpleType>
    </xsd:element>
    <xsd:element name="Layout_x0020_Files" ma:index="28" nillable="true" ma:displayName="Layout Files" ma:default="0" ma:internalName="Layout_x0020_Files">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15"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084C7D9-EB7C-4807-BE66-DE32CD8BB3FA}">
  <ds:schemaRefs>
    <ds:schemaRef ds:uri="http://schemas.microsoft.com/sharepoint/v3/contenttype/forms"/>
  </ds:schemaRefs>
</ds:datastoreItem>
</file>

<file path=customXml/itemProps2.xml><?xml version="1.0" encoding="utf-8"?>
<ds:datastoreItem xmlns:ds="http://schemas.openxmlformats.org/officeDocument/2006/customXml" ds:itemID="{27D85E99-E7C1-414D-9999-EF1F43BE3D91}">
  <ds:schemaRefs>
    <ds:schemaRef ds:uri="http://schemas.microsoft.com/office/2006/documentManagement/types"/>
    <ds:schemaRef ds:uri="http://purl.org/dc/elements/1.1/"/>
    <ds:schemaRef ds:uri="http://schemas.microsoft.com/office/2006/metadata/properties"/>
    <ds:schemaRef ds:uri="6aaf9d74-94c3-42e3-8811-9db25e5c3289"/>
    <ds:schemaRef ds:uri="c64c079a-abbc-4a11-a430-de1d177d1884"/>
    <ds:schemaRef ds:uri="http://schemas.microsoft.com/sharepoint/v3"/>
    <ds:schemaRef ds:uri="http://purl.org/dc/terms/"/>
    <ds:schemaRef ds:uri="http://schemas.microsoft.com/sharepoint/v3/fields"/>
    <ds:schemaRef ds:uri="http://schemas.openxmlformats.org/package/2006/metadata/core-properties"/>
    <ds:schemaRef ds:uri="http://purl.org/dc/dcmitype/"/>
    <ds:schemaRef ds:uri="http://schemas.microsoft.com/office/infopath/2007/PartnerControls"/>
    <ds:schemaRef ds:uri="C64C079A-ABBC-4A11-A430-DE1D177D1884"/>
    <ds:schemaRef ds:uri="http://www.w3.org/XML/1998/namespace"/>
  </ds:schemaRefs>
</ds:datastoreItem>
</file>

<file path=customXml/itemProps3.xml><?xml version="1.0" encoding="utf-8"?>
<ds:datastoreItem xmlns:ds="http://schemas.openxmlformats.org/officeDocument/2006/customXml" ds:itemID="{205B8C05-565C-4141-AA10-D54C2FD265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64C079A-ABBC-4A11-A430-DE1D177D1884"/>
    <ds:schemaRef ds:uri="6aaf9d74-94c3-42e3-8811-9db25e5c3289"/>
    <ds:schemaRef ds:uri="http://schemas.microsoft.com/sharepoint/v3/fields"/>
    <ds:schemaRef ds:uri="c64c079a-abbc-4a11-a430-de1d177d18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6341</TotalTime>
  <Words>1648</Words>
  <Application>Microsoft Office PowerPoint</Application>
  <PresentationFormat>Widescreen</PresentationFormat>
  <Paragraphs>448</Paragraphs>
  <Slides>23</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Calibri</vt:lpstr>
      <vt:lpstr>Courier New</vt:lpstr>
      <vt:lpstr>Ebrima</vt:lpstr>
      <vt:lpstr>Palanquin</vt:lpstr>
      <vt:lpstr>Palanquin Bold</vt:lpstr>
      <vt:lpstr>Palanquin Regular</vt:lpstr>
      <vt:lpstr>Wingdings</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Belgian Defence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Delbouille Julie</dc:creator>
  <cp:keywords/>
  <cp:lastModifiedBy>Choubane Housene</cp:lastModifiedBy>
  <cp:revision>291</cp:revision>
  <cp:lastPrinted>2024-07-01T09:39:54Z</cp:lastPrinted>
  <dcterms:created xsi:type="dcterms:W3CDTF">2021-07-19T11:03:08Z</dcterms:created>
  <dcterms:modified xsi:type="dcterms:W3CDTF">2025-06-04T09:57:47Z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0x0101009148F5A04DDD49CBA7127AADA5FB792B00AADE34325A8B49CDA8BB4DB53328F214000B6DE016680F674DBC9DAEE4783B6637</vt:lpwstr>
  </property>
  <property fmtid="{D5CDD505-2E9C-101B-9397-08002B2CF9AE}" pid="3" name="Order">
    <vt:r8>13000</vt:r8>
  </property>
</Properties>
</file>