
<file path=[Content_Types].xml><?xml version="1.0" encoding="utf-8"?>
<Types xmlns="http://schemas.openxmlformats.org/package/2006/content-types">
  <Default Extension="bin" ContentType="application/vnd.openxmlformats-officedocument.oleObject"/>
  <Default Extension="docx" ContentType="application/vnd.openxmlformats-officedocument.wordprocessingml.documen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 ContentType="image/tiff"/>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18" r:id="rId4"/>
  </p:sldMasterIdLst>
  <p:notesMasterIdLst>
    <p:notesMasterId r:id="rId78"/>
  </p:notesMasterIdLst>
  <p:handoutMasterIdLst>
    <p:handoutMasterId r:id="rId79"/>
  </p:handoutMasterIdLst>
  <p:sldIdLst>
    <p:sldId id="271" r:id="rId5"/>
    <p:sldId id="258" r:id="rId6"/>
    <p:sldId id="482" r:id="rId7"/>
    <p:sldId id="485" r:id="rId8"/>
    <p:sldId id="486" r:id="rId9"/>
    <p:sldId id="484" r:id="rId10"/>
    <p:sldId id="488" r:id="rId11"/>
    <p:sldId id="489" r:id="rId12"/>
    <p:sldId id="490" r:id="rId13"/>
    <p:sldId id="491" r:id="rId14"/>
    <p:sldId id="492" r:id="rId15"/>
    <p:sldId id="493" r:id="rId16"/>
    <p:sldId id="494" r:id="rId17"/>
    <p:sldId id="495" r:id="rId18"/>
    <p:sldId id="496" r:id="rId19"/>
    <p:sldId id="497" r:id="rId20"/>
    <p:sldId id="498" r:id="rId21"/>
    <p:sldId id="499" r:id="rId22"/>
    <p:sldId id="500" r:id="rId23"/>
    <p:sldId id="501" r:id="rId24"/>
    <p:sldId id="502" r:id="rId25"/>
    <p:sldId id="483" r:id="rId26"/>
    <p:sldId id="505" r:id="rId27"/>
    <p:sldId id="503" r:id="rId28"/>
    <p:sldId id="507" r:id="rId29"/>
    <p:sldId id="508" r:id="rId30"/>
    <p:sldId id="509" r:id="rId31"/>
    <p:sldId id="510" r:id="rId32"/>
    <p:sldId id="511" r:id="rId33"/>
    <p:sldId id="512" r:id="rId34"/>
    <p:sldId id="513" r:id="rId35"/>
    <p:sldId id="514" r:id="rId36"/>
    <p:sldId id="515" r:id="rId37"/>
    <p:sldId id="328" r:id="rId38"/>
    <p:sldId id="282" r:id="rId39"/>
    <p:sldId id="444" r:id="rId40"/>
    <p:sldId id="369" r:id="rId41"/>
    <p:sldId id="370" r:id="rId42"/>
    <p:sldId id="331" r:id="rId43"/>
    <p:sldId id="388" r:id="rId44"/>
    <p:sldId id="386" r:id="rId45"/>
    <p:sldId id="333" r:id="rId46"/>
    <p:sldId id="325" r:id="rId47"/>
    <p:sldId id="374" r:id="rId48"/>
    <p:sldId id="287" r:id="rId49"/>
    <p:sldId id="520" r:id="rId50"/>
    <p:sldId id="443" r:id="rId51"/>
    <p:sldId id="335" r:id="rId52"/>
    <p:sldId id="337" r:id="rId53"/>
    <p:sldId id="419" r:id="rId54"/>
    <p:sldId id="430" r:id="rId55"/>
    <p:sldId id="431" r:id="rId56"/>
    <p:sldId id="432" r:id="rId57"/>
    <p:sldId id="394" r:id="rId58"/>
    <p:sldId id="473" r:id="rId59"/>
    <p:sldId id="475" r:id="rId60"/>
    <p:sldId id="440" r:id="rId61"/>
    <p:sldId id="521" r:id="rId62"/>
    <p:sldId id="522" r:id="rId63"/>
    <p:sldId id="518" r:id="rId64"/>
    <p:sldId id="519" r:id="rId65"/>
    <p:sldId id="517" r:id="rId66"/>
    <p:sldId id="487" r:id="rId67"/>
    <p:sldId id="516" r:id="rId68"/>
    <p:sldId id="433" r:id="rId69"/>
    <p:sldId id="351" r:id="rId70"/>
    <p:sldId id="296" r:id="rId71"/>
    <p:sldId id="434" r:id="rId72"/>
    <p:sldId id="453" r:id="rId73"/>
    <p:sldId id="456" r:id="rId74"/>
    <p:sldId id="441" r:id="rId75"/>
    <p:sldId id="304" r:id="rId76"/>
    <p:sldId id="305" r:id="rId77"/>
  </p:sldIdLst>
  <p:sldSz cx="12192000" cy="6858000"/>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llouzi Abdelouahad" initials="HA" lastIdx="0" clrIdx="0">
    <p:extLst>
      <p:ext uri="{19B8F6BF-5375-455C-9EA6-DF929625EA0E}">
        <p15:presenceInfo xmlns:p15="http://schemas.microsoft.com/office/powerpoint/2012/main" userId="S-1-5-21-1991655562-378500907-388384606-168787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D4CE7"/>
    <a:srgbClr val="142DAC"/>
    <a:srgbClr val="1A4652"/>
    <a:srgbClr val="475D63"/>
    <a:srgbClr val="184652"/>
    <a:srgbClr val="F5F1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43" autoAdjust="0"/>
    <p:restoredTop sz="77086" autoAdjust="0"/>
  </p:normalViewPr>
  <p:slideViewPr>
    <p:cSldViewPr snapToGrid="0">
      <p:cViewPr varScale="1">
        <p:scale>
          <a:sx n="81" d="100"/>
          <a:sy n="81" d="100"/>
        </p:scale>
        <p:origin x="1674" y="60"/>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handoutMaster" Target="handoutMasters/handoutMaster1.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notesMaster" Target="notesMasters/notesMaster1.xml"/><Relationship Id="rId8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s>
</file>

<file path=ppt/charts/_rels/chart1.xml.rels><?xml version="1.0" encoding="UTF-8" standalone="yes"?>
<Relationships xmlns="http://schemas.openxmlformats.org/package/2006/relationships"><Relationship Id="rId3" Type="http://schemas.openxmlformats.org/officeDocument/2006/relationships/oleObject" Target="file:///\\idcn.mil.intra\UnitData\DGHWB\CENTER\LDPBW08\08_Incidenten%20en%20ongevallen\Fg-Eg-GEg_2013-202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idcn.mil.intra\UnitData\DGHWB\CENTER\LDPBW08\08_Incidenten%20en%20ongevallen\Fg-Eg-GEg_2013-2022.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idcn.mil.intra\UnitData\DGHWB\CENTER\LDPBW08\08_Incidenten%20en%20ongevallen\Fg-Eg-GEg_2013-2022.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idcn.mil.intra\UnitData\DGHWB\CENTER\LDPBW08\08_Incidenten%20en%20ongevallen\Fg-Eg-GEg_2013-2022.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idcn.mil.intra\UnitData\DGHWB\CENTER\LDPBW08\08_Incidenten%20en%20ongevallen\Fg-Eg-GEg_2013-2022.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nl-BE"/>
              <a:t>Frequentiegraad (Fg)</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nl-BE"/>
        </a:p>
      </c:txPr>
    </c:title>
    <c:autoTitleDeleted val="0"/>
    <c:plotArea>
      <c:layout/>
      <c:lineChart>
        <c:grouping val="standard"/>
        <c:varyColors val="0"/>
        <c:ser>
          <c:idx val="0"/>
          <c:order val="0"/>
          <c:spPr>
            <a:ln w="31750" cap="rnd">
              <a:solidFill>
                <a:schemeClr val="accent1"/>
              </a:solidFill>
              <a:round/>
            </a:ln>
            <a:effectLst/>
          </c:spPr>
          <c:marker>
            <c:symbol val="circle"/>
            <c:size val="17"/>
            <c:spPr>
              <a:solidFill>
                <a:schemeClr val="accent1"/>
              </a:solidFill>
              <a:ln>
                <a:noFill/>
              </a:ln>
              <a:effectLst/>
            </c:spPr>
          </c:marker>
          <c:dLbls>
            <c:dLbl>
              <c:idx val="0"/>
              <c:layout>
                <c:manualLayout>
                  <c:x val="-3.7182332677165357E-2"/>
                  <c:y val="-5.185185941263625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B51-432E-A93D-4AA484041577}"/>
                </c:ext>
              </c:extLst>
            </c:dLbl>
            <c:dLbl>
              <c:idx val="1"/>
              <c:layout>
                <c:manualLayout>
                  <c:x val="-3.7927083333333333E-2"/>
                  <c:y val="-4.074074668135705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9B51-432E-A93D-4AA484041577}"/>
                </c:ext>
              </c:extLst>
            </c:dLbl>
            <c:dLbl>
              <c:idx val="2"/>
              <c:layout>
                <c:manualLayout>
                  <c:x val="-3.5789124015748033E-2"/>
                  <c:y val="-4.629630304699665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9B51-432E-A93D-4AA484041577}"/>
                </c:ext>
              </c:extLst>
            </c:dLbl>
            <c:dLbl>
              <c:idx val="3"/>
              <c:layout>
                <c:manualLayout>
                  <c:x val="-3.785162401574807E-2"/>
                  <c:y val="-5.185185941263632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9B51-432E-A93D-4AA484041577}"/>
                </c:ext>
              </c:extLst>
            </c:dLbl>
            <c:dLbl>
              <c:idx val="4"/>
              <c:layout>
                <c:manualLayout>
                  <c:x val="-3.7713582677165354E-2"/>
                  <c:y val="-5.740741577827591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B51-432E-A93D-4AA484041577}"/>
                </c:ext>
              </c:extLst>
            </c:dLbl>
            <c:dLbl>
              <c:idx val="5"/>
              <c:layout>
                <c:manualLayout>
                  <c:x val="-3.6278707349081368E-2"/>
                  <c:y val="-5.37037115345161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9B51-432E-A93D-4AA484041577}"/>
                </c:ext>
              </c:extLst>
            </c:dLbl>
            <c:dLbl>
              <c:idx val="6"/>
              <c:layout>
                <c:manualLayout>
                  <c:x val="-4.1679708005249422E-2"/>
                  <c:y val="-6.666667638767531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B51-432E-A93D-4AA484041577}"/>
                </c:ext>
              </c:extLst>
            </c:dLbl>
            <c:dLbl>
              <c:idx val="7"/>
              <c:layout>
                <c:manualLayout>
                  <c:x val="-4.2578166010498762E-2"/>
                  <c:y val="-6.666667638767517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9B51-432E-A93D-4AA484041577}"/>
                </c:ext>
              </c:extLst>
            </c:dLbl>
            <c:dLbl>
              <c:idx val="8"/>
              <c:layout>
                <c:manualLayout>
                  <c:x val="-3.8411499343832173E-2"/>
                  <c:y val="-4.814815516887652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9B51-432E-A93D-4AA484041577}"/>
                </c:ext>
              </c:extLst>
            </c:dLbl>
            <c:dLbl>
              <c:idx val="9"/>
              <c:layout>
                <c:manualLayout>
                  <c:x val="-3.5416666666666666E-2"/>
                  <c:y val="-5.370371153451618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9B51-432E-A93D-4AA484041577}"/>
                </c:ext>
              </c:extLst>
            </c:dLbl>
            <c:dLbl>
              <c:idx val="10"/>
              <c:layout>
                <c:manualLayout>
                  <c:x val="-3.2433727034120889E-2"/>
                  <c:y val="-5.000000729075638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9B51-432E-A93D-4AA484041577}"/>
                </c:ext>
              </c:extLst>
            </c:dLbl>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1"/>
                    </a:solidFill>
                    <a:latin typeface="+mn-lt"/>
                    <a:ea typeface="+mn-ea"/>
                    <a:cs typeface="+mn-cs"/>
                  </a:defRPr>
                </a:pPr>
                <a:endParaRPr lang="nl-B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'2014-2023'!$C$2:$M$2</c:f>
              <c:numCache>
                <c:formatCode>General</c:formatCode>
                <c:ptCount val="11"/>
                <c:pt idx="0">
                  <c:v>2014</c:v>
                </c:pt>
                <c:pt idx="1">
                  <c:v>2015</c:v>
                </c:pt>
                <c:pt idx="2">
                  <c:v>2016</c:v>
                </c:pt>
                <c:pt idx="3">
                  <c:v>2017</c:v>
                </c:pt>
                <c:pt idx="4">
                  <c:v>2018</c:v>
                </c:pt>
                <c:pt idx="5">
                  <c:v>2019</c:v>
                </c:pt>
                <c:pt idx="6">
                  <c:v>2020</c:v>
                </c:pt>
                <c:pt idx="7">
                  <c:v>2021</c:v>
                </c:pt>
                <c:pt idx="8">
                  <c:v>2022</c:v>
                </c:pt>
                <c:pt idx="9">
                  <c:v>2023</c:v>
                </c:pt>
                <c:pt idx="10">
                  <c:v>2024</c:v>
                </c:pt>
              </c:numCache>
            </c:numRef>
          </c:cat>
          <c:val>
            <c:numRef>
              <c:f>'2014-2023'!$C$3:$M$3</c:f>
              <c:numCache>
                <c:formatCode>General</c:formatCode>
                <c:ptCount val="11"/>
                <c:pt idx="0">
                  <c:v>2.67</c:v>
                </c:pt>
                <c:pt idx="1">
                  <c:v>3.09</c:v>
                </c:pt>
                <c:pt idx="2">
                  <c:v>2.73</c:v>
                </c:pt>
                <c:pt idx="3">
                  <c:v>1.98</c:v>
                </c:pt>
                <c:pt idx="4">
                  <c:v>1.96</c:v>
                </c:pt>
                <c:pt idx="5">
                  <c:v>2.4700000000000002</c:v>
                </c:pt>
                <c:pt idx="6">
                  <c:v>0.84</c:v>
                </c:pt>
                <c:pt idx="7">
                  <c:v>0.15</c:v>
                </c:pt>
                <c:pt idx="8">
                  <c:v>0.15</c:v>
                </c:pt>
                <c:pt idx="9">
                  <c:v>1.43</c:v>
                </c:pt>
                <c:pt idx="10">
                  <c:v>1.34</c:v>
                </c:pt>
              </c:numCache>
            </c:numRef>
          </c:val>
          <c:smooth val="0"/>
          <c:extLst>
            <c:ext xmlns:c16="http://schemas.microsoft.com/office/drawing/2014/chart" uri="{C3380CC4-5D6E-409C-BE32-E72D297353CC}">
              <c16:uniqueId val="{00000000-9B51-432E-A93D-4AA484041577}"/>
            </c:ext>
          </c:extLst>
        </c:ser>
        <c:dLbls>
          <c:dLblPos val="t"/>
          <c:showLegendKey val="0"/>
          <c:showVal val="1"/>
          <c:showCatName val="0"/>
          <c:showSerName val="0"/>
          <c:showPercent val="0"/>
          <c:showBubbleSize val="0"/>
        </c:dLbls>
        <c:marker val="1"/>
        <c:smooth val="0"/>
        <c:axId val="943655472"/>
        <c:axId val="943656912"/>
      </c:lineChart>
      <c:catAx>
        <c:axId val="94365547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400" b="1" i="0" u="none" strike="noStrike" kern="1200" cap="all" baseline="0">
                <a:solidFill>
                  <a:schemeClr val="tx2"/>
                </a:solidFill>
                <a:latin typeface="+mn-lt"/>
                <a:ea typeface="+mn-ea"/>
                <a:cs typeface="+mn-cs"/>
              </a:defRPr>
            </a:pPr>
            <a:endParaRPr lang="nl-BE"/>
          </a:p>
        </c:txPr>
        <c:crossAx val="943656912"/>
        <c:crosses val="autoZero"/>
        <c:auto val="1"/>
        <c:lblAlgn val="ctr"/>
        <c:lblOffset val="100"/>
        <c:noMultiLvlLbl val="0"/>
      </c:catAx>
      <c:valAx>
        <c:axId val="94365691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943655472"/>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nl-B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baseline="0">
                <a:solidFill>
                  <a:schemeClr val="tx2"/>
                </a:solidFill>
                <a:latin typeface="+mn-lt"/>
                <a:ea typeface="+mn-ea"/>
                <a:cs typeface="+mn-cs"/>
              </a:defRPr>
            </a:pPr>
            <a:r>
              <a:rPr lang="nl-BE" sz="2400">
                <a:solidFill>
                  <a:schemeClr val="tx2"/>
                </a:solidFill>
              </a:rPr>
              <a:t>Ernstgraad</a:t>
            </a:r>
            <a:r>
              <a:rPr lang="nl-BE" sz="2400" baseline="0">
                <a:solidFill>
                  <a:schemeClr val="tx2"/>
                </a:solidFill>
              </a:rPr>
              <a:t> (Eg)</a:t>
            </a:r>
            <a:endParaRPr lang="nl-BE" sz="2400">
              <a:solidFill>
                <a:schemeClr val="tx2"/>
              </a:solidFill>
            </a:endParaRPr>
          </a:p>
        </c:rich>
      </c:tx>
      <c:overlay val="0"/>
      <c:spPr>
        <a:noFill/>
        <a:ln>
          <a:noFill/>
        </a:ln>
        <a:effectLst/>
      </c:spPr>
      <c:txPr>
        <a:bodyPr rot="0" spcFirstLastPara="1" vertOverflow="ellipsis" vert="horz" wrap="square" anchor="ctr" anchorCtr="1"/>
        <a:lstStyle/>
        <a:p>
          <a:pPr>
            <a:defRPr sz="2400" b="1" i="0" u="none" strike="noStrike" kern="1200" baseline="0">
              <a:solidFill>
                <a:schemeClr val="tx2"/>
              </a:solidFill>
              <a:latin typeface="+mn-lt"/>
              <a:ea typeface="+mn-ea"/>
              <a:cs typeface="+mn-cs"/>
            </a:defRPr>
          </a:pPr>
          <a:endParaRPr lang="nl-BE"/>
        </a:p>
      </c:txPr>
    </c:title>
    <c:autoTitleDeleted val="0"/>
    <c:plotArea>
      <c:layout/>
      <c:lineChart>
        <c:grouping val="standard"/>
        <c:varyColors val="0"/>
        <c:ser>
          <c:idx val="1"/>
          <c:order val="0"/>
          <c:spPr>
            <a:ln w="31750" cap="rnd">
              <a:solidFill>
                <a:schemeClr val="accent2"/>
              </a:solidFill>
              <a:round/>
            </a:ln>
            <a:effectLst/>
          </c:spPr>
          <c:marker>
            <c:symbol val="circle"/>
            <c:size val="17"/>
            <c:spPr>
              <a:solidFill>
                <a:schemeClr val="accent2"/>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nl-B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'2014-2023'!$C$2:$M$2</c:f>
              <c:numCache>
                <c:formatCode>General</c:formatCode>
                <c:ptCount val="11"/>
                <c:pt idx="0">
                  <c:v>2014</c:v>
                </c:pt>
                <c:pt idx="1">
                  <c:v>2015</c:v>
                </c:pt>
                <c:pt idx="2">
                  <c:v>2016</c:v>
                </c:pt>
                <c:pt idx="3">
                  <c:v>2017</c:v>
                </c:pt>
                <c:pt idx="4">
                  <c:v>2018</c:v>
                </c:pt>
                <c:pt idx="5">
                  <c:v>2019</c:v>
                </c:pt>
                <c:pt idx="6">
                  <c:v>2020</c:v>
                </c:pt>
                <c:pt idx="7">
                  <c:v>2021</c:v>
                </c:pt>
                <c:pt idx="8">
                  <c:v>2022</c:v>
                </c:pt>
                <c:pt idx="9">
                  <c:v>2023</c:v>
                </c:pt>
                <c:pt idx="10">
                  <c:v>2024</c:v>
                </c:pt>
              </c:numCache>
            </c:numRef>
          </c:cat>
          <c:val>
            <c:numRef>
              <c:f>'2014-2023'!$C$4:$M$4</c:f>
              <c:numCache>
                <c:formatCode>General</c:formatCode>
                <c:ptCount val="11"/>
                <c:pt idx="0">
                  <c:v>0.04</c:v>
                </c:pt>
                <c:pt idx="1">
                  <c:v>0.05</c:v>
                </c:pt>
                <c:pt idx="2">
                  <c:v>0.04</c:v>
                </c:pt>
                <c:pt idx="3">
                  <c:v>0.04</c:v>
                </c:pt>
                <c:pt idx="4">
                  <c:v>0.06</c:v>
                </c:pt>
                <c:pt idx="5">
                  <c:v>0.03</c:v>
                </c:pt>
                <c:pt idx="6">
                  <c:v>0.02</c:v>
                </c:pt>
                <c:pt idx="7">
                  <c:v>0.01</c:v>
                </c:pt>
                <c:pt idx="8">
                  <c:v>0</c:v>
                </c:pt>
                <c:pt idx="9">
                  <c:v>0.04</c:v>
                </c:pt>
                <c:pt idx="10">
                  <c:v>0.02</c:v>
                </c:pt>
              </c:numCache>
            </c:numRef>
          </c:val>
          <c:smooth val="0"/>
          <c:extLst>
            <c:ext xmlns:c16="http://schemas.microsoft.com/office/drawing/2014/chart" uri="{C3380CC4-5D6E-409C-BE32-E72D297353CC}">
              <c16:uniqueId val="{00000000-2DA8-4FFE-AEFC-D3657F18526C}"/>
            </c:ext>
          </c:extLst>
        </c:ser>
        <c:ser>
          <c:idx val="0"/>
          <c:order val="1"/>
          <c:spPr>
            <a:ln w="31750" cap="rnd">
              <a:solidFill>
                <a:schemeClr val="accent1"/>
              </a:solidFill>
              <a:round/>
            </a:ln>
            <a:effectLst/>
          </c:spPr>
          <c:marker>
            <c:symbol val="circle"/>
            <c:size val="17"/>
            <c:spPr>
              <a:solidFill>
                <a:schemeClr val="accent1"/>
              </a:solidFill>
              <a:ln>
                <a:noFill/>
              </a:ln>
              <a:effectLst/>
            </c:spPr>
          </c:marker>
          <c:dLbls>
            <c:dLbl>
              <c:idx val="0"/>
              <c:layout>
                <c:manualLayout>
                  <c:x val="-4.2328166010498693E-2"/>
                  <c:y val="-4.814814814814814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2DA8-4FFE-AEFC-D3657F18526C}"/>
                </c:ext>
              </c:extLst>
            </c:dLbl>
            <c:dLbl>
              <c:idx val="1"/>
              <c:layout>
                <c:manualLayout>
                  <c:x val="-4.1059957349081362E-2"/>
                  <c:y val="-5.370370370370370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2DA8-4FFE-AEFC-D3657F18526C}"/>
                </c:ext>
              </c:extLst>
            </c:dLbl>
            <c:dLbl>
              <c:idx val="2"/>
              <c:layout>
                <c:manualLayout>
                  <c:x val="-3.7119832677165392E-2"/>
                  <c:y val="-4.259259259259259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2DA8-4FFE-AEFC-D3657F18526C}"/>
                </c:ext>
              </c:extLst>
            </c:dLbl>
            <c:dLbl>
              <c:idx val="3"/>
              <c:layout>
                <c:manualLayout>
                  <c:x val="-4.3369832677165356E-2"/>
                  <c:y val="-4.814814814814814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2DA8-4FFE-AEFC-D3657F18526C}"/>
                </c:ext>
              </c:extLst>
            </c:dLbl>
            <c:dLbl>
              <c:idx val="4"/>
              <c:layout>
                <c:manualLayout>
                  <c:x val="-3.9065124671916009E-2"/>
                  <c:y val="-5.185185185185187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2DA8-4FFE-AEFC-D3657F18526C}"/>
                </c:ext>
              </c:extLst>
            </c:dLbl>
            <c:dLbl>
              <c:idx val="5"/>
              <c:layout>
                <c:manualLayout>
                  <c:x val="-3.8713582677165355E-2"/>
                  <c:y val="-5.370370370370370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2DA8-4FFE-AEFC-D3657F18526C}"/>
                </c:ext>
              </c:extLst>
            </c:dLbl>
            <c:dLbl>
              <c:idx val="6"/>
              <c:layout>
                <c:manualLayout>
                  <c:x val="-3.8427083333333334E-2"/>
                  <c:y val="-5.555555555555562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2DA8-4FFE-AEFC-D3657F18526C}"/>
                </c:ext>
              </c:extLst>
            </c:dLbl>
            <c:dLbl>
              <c:idx val="7"/>
              <c:layout>
                <c:manualLayout>
                  <c:x val="-4.0328166010498767E-2"/>
                  <c:y val="-6.111111111111110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2DA8-4FFE-AEFC-D3657F18526C}"/>
                </c:ext>
              </c:extLst>
            </c:dLbl>
            <c:dLbl>
              <c:idx val="8"/>
              <c:layout>
                <c:manualLayout>
                  <c:x val="-2.6882874015748032E-2"/>
                  <c:y val="-5.185185185185198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2DA8-4FFE-AEFC-D3657F18526C}"/>
                </c:ext>
              </c:extLst>
            </c:dLbl>
            <c:dLbl>
              <c:idx val="9"/>
              <c:layout>
                <c:manualLayout>
                  <c:x val="-3.920316601049869E-2"/>
                  <c:y val="-4.629629629629629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2DA8-4FFE-AEFC-D3657F18526C}"/>
                </c:ext>
              </c:extLst>
            </c:dLbl>
            <c:dLbl>
              <c:idx val="10"/>
              <c:layout>
                <c:manualLayout>
                  <c:x val="-3.0464977034120887E-2"/>
                  <c:y val="-5.925925925925932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2DA8-4FFE-AEFC-D3657F18526C}"/>
                </c:ext>
              </c:extLst>
            </c:dLbl>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2"/>
                    </a:solidFill>
                    <a:latin typeface="+mn-lt"/>
                    <a:ea typeface="+mn-ea"/>
                    <a:cs typeface="+mn-cs"/>
                  </a:defRPr>
                </a:pPr>
                <a:endParaRPr lang="nl-B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'2014-2023'!$C$2:$M$2</c:f>
              <c:numCache>
                <c:formatCode>General</c:formatCode>
                <c:ptCount val="11"/>
                <c:pt idx="0">
                  <c:v>2014</c:v>
                </c:pt>
                <c:pt idx="1">
                  <c:v>2015</c:v>
                </c:pt>
                <c:pt idx="2">
                  <c:v>2016</c:v>
                </c:pt>
                <c:pt idx="3">
                  <c:v>2017</c:v>
                </c:pt>
                <c:pt idx="4">
                  <c:v>2018</c:v>
                </c:pt>
                <c:pt idx="5">
                  <c:v>2019</c:v>
                </c:pt>
                <c:pt idx="6">
                  <c:v>2020</c:v>
                </c:pt>
                <c:pt idx="7">
                  <c:v>2021</c:v>
                </c:pt>
                <c:pt idx="8">
                  <c:v>2022</c:v>
                </c:pt>
                <c:pt idx="9">
                  <c:v>2023</c:v>
                </c:pt>
                <c:pt idx="10">
                  <c:v>2024</c:v>
                </c:pt>
              </c:numCache>
            </c:numRef>
          </c:cat>
          <c:val>
            <c:numRef>
              <c:f>'2014-2023'!$C$5:$M$5</c:f>
              <c:numCache>
                <c:formatCode>General</c:formatCode>
                <c:ptCount val="11"/>
                <c:pt idx="0">
                  <c:v>0.04</c:v>
                </c:pt>
                <c:pt idx="1">
                  <c:v>0.05</c:v>
                </c:pt>
                <c:pt idx="2">
                  <c:v>0.04</c:v>
                </c:pt>
                <c:pt idx="3">
                  <c:v>0.04</c:v>
                </c:pt>
                <c:pt idx="4">
                  <c:v>0.06</c:v>
                </c:pt>
                <c:pt idx="5">
                  <c:v>0.03</c:v>
                </c:pt>
                <c:pt idx="6">
                  <c:v>0.02</c:v>
                </c:pt>
                <c:pt idx="7">
                  <c:v>0.01</c:v>
                </c:pt>
                <c:pt idx="8">
                  <c:v>0</c:v>
                </c:pt>
                <c:pt idx="9">
                  <c:v>0.04</c:v>
                </c:pt>
                <c:pt idx="10">
                  <c:v>0.02</c:v>
                </c:pt>
              </c:numCache>
            </c:numRef>
          </c:val>
          <c:smooth val="0"/>
          <c:extLst>
            <c:ext xmlns:c16="http://schemas.microsoft.com/office/drawing/2014/chart" uri="{C3380CC4-5D6E-409C-BE32-E72D297353CC}">
              <c16:uniqueId val="{00000001-2DA8-4FFE-AEFC-D3657F18526C}"/>
            </c:ext>
          </c:extLst>
        </c:ser>
        <c:dLbls>
          <c:dLblPos val="ctr"/>
          <c:showLegendKey val="0"/>
          <c:showVal val="1"/>
          <c:showCatName val="0"/>
          <c:showSerName val="0"/>
          <c:showPercent val="0"/>
          <c:showBubbleSize val="0"/>
        </c:dLbls>
        <c:marker val="1"/>
        <c:smooth val="0"/>
        <c:axId val="401740152"/>
        <c:axId val="401744472"/>
      </c:lineChart>
      <c:catAx>
        <c:axId val="40174015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400" b="1" i="0" u="none" strike="noStrike" kern="1200" cap="all" baseline="0">
                <a:solidFill>
                  <a:schemeClr val="tx2"/>
                </a:solidFill>
                <a:latin typeface="+mn-lt"/>
                <a:ea typeface="+mn-ea"/>
                <a:cs typeface="+mn-cs"/>
              </a:defRPr>
            </a:pPr>
            <a:endParaRPr lang="nl-BE"/>
          </a:p>
        </c:txPr>
        <c:crossAx val="401744472"/>
        <c:crosses val="autoZero"/>
        <c:auto val="1"/>
        <c:lblAlgn val="ctr"/>
        <c:lblOffset val="100"/>
        <c:noMultiLvlLbl val="0"/>
      </c:catAx>
      <c:valAx>
        <c:axId val="40174447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401740152"/>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nl-B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baseline="0">
                <a:solidFill>
                  <a:schemeClr val="tx2"/>
                </a:solidFill>
                <a:latin typeface="+mn-lt"/>
                <a:ea typeface="+mn-ea"/>
                <a:cs typeface="+mn-cs"/>
              </a:defRPr>
            </a:pPr>
            <a:r>
              <a:rPr lang="nl-BE" sz="2400">
                <a:solidFill>
                  <a:schemeClr val="tx2"/>
                </a:solidFill>
              </a:rPr>
              <a:t>Globale Ernstgraad</a:t>
            </a:r>
            <a:r>
              <a:rPr lang="nl-BE" sz="2400" baseline="0">
                <a:solidFill>
                  <a:schemeClr val="tx2"/>
                </a:solidFill>
              </a:rPr>
              <a:t> (GEg)</a:t>
            </a:r>
            <a:endParaRPr lang="nl-BE" sz="2400">
              <a:solidFill>
                <a:schemeClr val="tx2"/>
              </a:solidFill>
            </a:endParaRPr>
          </a:p>
        </c:rich>
      </c:tx>
      <c:overlay val="0"/>
      <c:spPr>
        <a:noFill/>
        <a:ln>
          <a:noFill/>
        </a:ln>
        <a:effectLst/>
      </c:spPr>
      <c:txPr>
        <a:bodyPr rot="0" spcFirstLastPara="1" vertOverflow="ellipsis" vert="horz" wrap="square" anchor="ctr" anchorCtr="1"/>
        <a:lstStyle/>
        <a:p>
          <a:pPr>
            <a:defRPr sz="2400" b="1" i="0" u="none" strike="noStrike" kern="1200" baseline="0">
              <a:solidFill>
                <a:schemeClr val="tx2"/>
              </a:solidFill>
              <a:latin typeface="+mn-lt"/>
              <a:ea typeface="+mn-ea"/>
              <a:cs typeface="+mn-cs"/>
            </a:defRPr>
          </a:pPr>
          <a:endParaRPr lang="nl-BE"/>
        </a:p>
      </c:txPr>
    </c:title>
    <c:autoTitleDeleted val="0"/>
    <c:plotArea>
      <c:layout/>
      <c:lineChart>
        <c:grouping val="standard"/>
        <c:varyColors val="0"/>
        <c:ser>
          <c:idx val="0"/>
          <c:order val="0"/>
          <c:spPr>
            <a:ln w="31750" cap="rnd">
              <a:solidFill>
                <a:schemeClr val="accent1"/>
              </a:solidFill>
              <a:round/>
            </a:ln>
            <a:effectLst/>
          </c:spPr>
          <c:marker>
            <c:symbol val="circle"/>
            <c:size val="17"/>
            <c:spPr>
              <a:solidFill>
                <a:schemeClr val="accent1"/>
              </a:solidFill>
              <a:ln>
                <a:noFill/>
              </a:ln>
              <a:effectLst/>
            </c:spPr>
          </c:marker>
          <c:dLbls>
            <c:dLbl>
              <c:idx val="0"/>
              <c:layout>
                <c:manualLayout>
                  <c:x val="-3.920316601049869E-2"/>
                  <c:y val="-5.925925925925926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EF1-4E28-A299-3A3CC0258A27}"/>
                </c:ext>
              </c:extLst>
            </c:dLbl>
            <c:dLbl>
              <c:idx val="1"/>
              <c:layout>
                <c:manualLayout>
                  <c:x val="-3.8976624015748029E-2"/>
                  <c:y val="-5.740740740740744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3EF1-4E28-A299-3A3CC0258A27}"/>
                </c:ext>
              </c:extLst>
            </c:dLbl>
            <c:dLbl>
              <c:idx val="2"/>
              <c:layout>
                <c:manualLayout>
                  <c:x val="-3.9203166010498725E-2"/>
                  <c:y val="-5.925925925925926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EF1-4E28-A299-3A3CC0258A27}"/>
                </c:ext>
              </c:extLst>
            </c:dLbl>
            <c:dLbl>
              <c:idx val="3"/>
              <c:layout>
                <c:manualLayout>
                  <c:x val="-4.2328166010498686E-2"/>
                  <c:y val="-5.18518518518518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3EF1-4E28-A299-3A3CC0258A27}"/>
                </c:ext>
              </c:extLst>
            </c:dLbl>
            <c:dLbl>
              <c:idx val="4"/>
              <c:layout>
                <c:manualLayout>
                  <c:x val="-3.9065124671916009E-2"/>
                  <c:y val="-5.925925925925926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3EF1-4E28-A299-3A3CC0258A27}"/>
                </c:ext>
              </c:extLst>
            </c:dLbl>
            <c:dLbl>
              <c:idx val="5"/>
              <c:layout>
                <c:manualLayout>
                  <c:x val="-3.8713582677165355E-2"/>
                  <c:y val="-6.296296296296302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3EF1-4E28-A299-3A3CC0258A27}"/>
                </c:ext>
              </c:extLst>
            </c:dLbl>
            <c:dLbl>
              <c:idx val="6"/>
              <c:layout>
                <c:manualLayout>
                  <c:x val="-3.8427083333333334E-2"/>
                  <c:y val="-6.111111111111110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3EF1-4E28-A299-3A3CC0258A27}"/>
                </c:ext>
              </c:extLst>
            </c:dLbl>
            <c:dLbl>
              <c:idx val="7"/>
              <c:layout>
                <c:manualLayout>
                  <c:x val="-3.7203166010498688E-2"/>
                  <c:y val="-5.925925925925926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3EF1-4E28-A299-3A3CC0258A27}"/>
                </c:ext>
              </c:extLst>
            </c:dLbl>
            <c:dLbl>
              <c:idx val="9"/>
              <c:layout>
                <c:manualLayout>
                  <c:x val="-4.1286499343832023E-2"/>
                  <c:y val="-5.740740740740740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3EF1-4E28-A299-3A3CC0258A27}"/>
                </c:ext>
              </c:extLst>
            </c:dLbl>
            <c:dLbl>
              <c:idx val="10"/>
              <c:layout>
                <c:manualLayout>
                  <c:x val="-3.0464977034120887E-2"/>
                  <c:y val="-5.925925925925932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3EF1-4E28-A299-3A3CC0258A27}"/>
                </c:ext>
              </c:extLst>
            </c:dLbl>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2"/>
                    </a:solidFill>
                    <a:latin typeface="+mn-lt"/>
                    <a:ea typeface="+mn-ea"/>
                    <a:cs typeface="+mn-cs"/>
                  </a:defRPr>
                </a:pPr>
                <a:endParaRPr lang="nl-B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'2014-2023'!$C$2:$M$2</c:f>
              <c:numCache>
                <c:formatCode>General</c:formatCode>
                <c:ptCount val="11"/>
                <c:pt idx="0">
                  <c:v>2014</c:v>
                </c:pt>
                <c:pt idx="1">
                  <c:v>2015</c:v>
                </c:pt>
                <c:pt idx="2">
                  <c:v>2016</c:v>
                </c:pt>
                <c:pt idx="3">
                  <c:v>2017</c:v>
                </c:pt>
                <c:pt idx="4">
                  <c:v>2018</c:v>
                </c:pt>
                <c:pt idx="5">
                  <c:v>2019</c:v>
                </c:pt>
                <c:pt idx="6">
                  <c:v>2020</c:v>
                </c:pt>
                <c:pt idx="7">
                  <c:v>2021</c:v>
                </c:pt>
                <c:pt idx="8">
                  <c:v>2022</c:v>
                </c:pt>
                <c:pt idx="9">
                  <c:v>2023</c:v>
                </c:pt>
                <c:pt idx="10">
                  <c:v>2024</c:v>
                </c:pt>
              </c:numCache>
            </c:numRef>
          </c:cat>
          <c:val>
            <c:numRef>
              <c:f>'2014-2023'!$C$5:$M$5</c:f>
              <c:numCache>
                <c:formatCode>General</c:formatCode>
                <c:ptCount val="11"/>
                <c:pt idx="0">
                  <c:v>0.04</c:v>
                </c:pt>
                <c:pt idx="1">
                  <c:v>0.05</c:v>
                </c:pt>
                <c:pt idx="2">
                  <c:v>0.04</c:v>
                </c:pt>
                <c:pt idx="3">
                  <c:v>0.04</c:v>
                </c:pt>
                <c:pt idx="4">
                  <c:v>0.06</c:v>
                </c:pt>
                <c:pt idx="5">
                  <c:v>0.03</c:v>
                </c:pt>
                <c:pt idx="6">
                  <c:v>0.02</c:v>
                </c:pt>
                <c:pt idx="7">
                  <c:v>0.01</c:v>
                </c:pt>
                <c:pt idx="8">
                  <c:v>0</c:v>
                </c:pt>
                <c:pt idx="9">
                  <c:v>0.04</c:v>
                </c:pt>
                <c:pt idx="10">
                  <c:v>0.02</c:v>
                </c:pt>
              </c:numCache>
            </c:numRef>
          </c:val>
          <c:smooth val="0"/>
          <c:extLst>
            <c:ext xmlns:c16="http://schemas.microsoft.com/office/drawing/2014/chart" uri="{C3380CC4-5D6E-409C-BE32-E72D297353CC}">
              <c16:uniqueId val="{00000000-3EF1-4E28-A299-3A3CC0258A27}"/>
            </c:ext>
          </c:extLst>
        </c:ser>
        <c:dLbls>
          <c:dLblPos val="ctr"/>
          <c:showLegendKey val="0"/>
          <c:showVal val="1"/>
          <c:showCatName val="0"/>
          <c:showSerName val="0"/>
          <c:showPercent val="0"/>
          <c:showBubbleSize val="0"/>
        </c:dLbls>
        <c:marker val="1"/>
        <c:smooth val="0"/>
        <c:axId val="401740152"/>
        <c:axId val="401744472"/>
      </c:lineChart>
      <c:catAx>
        <c:axId val="40174015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400" b="1" i="0" u="none" strike="noStrike" kern="1200" cap="all" baseline="0">
                <a:solidFill>
                  <a:schemeClr val="tx2"/>
                </a:solidFill>
                <a:latin typeface="+mn-lt"/>
                <a:ea typeface="+mn-ea"/>
                <a:cs typeface="+mn-cs"/>
              </a:defRPr>
            </a:pPr>
            <a:endParaRPr lang="nl-BE"/>
          </a:p>
        </c:txPr>
        <c:crossAx val="401744472"/>
        <c:crosses val="autoZero"/>
        <c:auto val="1"/>
        <c:lblAlgn val="ctr"/>
        <c:lblOffset val="100"/>
        <c:noMultiLvlLbl val="0"/>
      </c:catAx>
      <c:valAx>
        <c:axId val="40174447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401740152"/>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nl-B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baseline="0">
                <a:solidFill>
                  <a:schemeClr val="tx2"/>
                </a:solidFill>
                <a:latin typeface="+mn-lt"/>
                <a:ea typeface="+mn-ea"/>
                <a:cs typeface="+mn-cs"/>
              </a:defRPr>
            </a:pPr>
            <a:r>
              <a:rPr lang="nl-BE" sz="2400">
                <a:solidFill>
                  <a:schemeClr val="tx2"/>
                </a:solidFill>
              </a:rPr>
              <a:t>Arbeidswegongevallen.</a:t>
            </a:r>
          </a:p>
        </c:rich>
      </c:tx>
      <c:overlay val="0"/>
      <c:spPr>
        <a:noFill/>
        <a:ln>
          <a:noFill/>
        </a:ln>
        <a:effectLst/>
      </c:spPr>
      <c:txPr>
        <a:bodyPr rot="0" spcFirstLastPara="1" vertOverflow="ellipsis" vert="horz" wrap="square" anchor="ctr" anchorCtr="1"/>
        <a:lstStyle/>
        <a:p>
          <a:pPr>
            <a:defRPr sz="2400" b="1" i="0" u="none" strike="noStrike" kern="1200" baseline="0">
              <a:solidFill>
                <a:schemeClr val="tx2"/>
              </a:solidFill>
              <a:latin typeface="+mn-lt"/>
              <a:ea typeface="+mn-ea"/>
              <a:cs typeface="+mn-cs"/>
            </a:defRPr>
          </a:pPr>
          <a:endParaRPr lang="nl-BE"/>
        </a:p>
      </c:txPr>
    </c:title>
    <c:autoTitleDeleted val="0"/>
    <c:plotArea>
      <c:layout/>
      <c:lineChart>
        <c:grouping val="standard"/>
        <c:varyColors val="0"/>
        <c:ser>
          <c:idx val="0"/>
          <c:order val="0"/>
          <c:spPr>
            <a:ln w="31750" cap="rnd">
              <a:solidFill>
                <a:schemeClr val="accent1"/>
              </a:solidFill>
              <a:round/>
            </a:ln>
            <a:effectLst/>
          </c:spPr>
          <c:marker>
            <c:symbol val="circle"/>
            <c:size val="17"/>
            <c:spPr>
              <a:solidFill>
                <a:schemeClr val="accent1"/>
              </a:solidFill>
              <a:ln>
                <a:noFill/>
              </a:ln>
              <a:effectLst/>
            </c:spPr>
          </c:marker>
          <c:dLbls>
            <c:dLbl>
              <c:idx val="1"/>
              <c:layout>
                <c:manualLayout>
                  <c:x val="-2.703125E-2"/>
                  <c:y val="-5.925925925925932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D46-4036-9A7C-3108AD4A222D}"/>
                </c:ext>
              </c:extLst>
            </c:dLbl>
            <c:dLbl>
              <c:idx val="3"/>
              <c:layout>
                <c:manualLayout>
                  <c:x val="-2.7479166666666666E-2"/>
                  <c:y val="-7.222222222222221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D46-4036-9A7C-3108AD4A222D}"/>
                </c:ext>
              </c:extLst>
            </c:dLbl>
            <c:dLbl>
              <c:idx val="4"/>
              <c:layout>
                <c:manualLayout>
                  <c:x val="-2.8541666666666667E-2"/>
                  <c:y val="-5.185185185185188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D46-4036-9A7C-3108AD4A222D}"/>
                </c:ext>
              </c:extLst>
            </c:dLbl>
            <c:dLbl>
              <c:idx val="5"/>
              <c:layout>
                <c:manualLayout>
                  <c:x val="-2.9679708005249422E-2"/>
                  <c:y val="-5.555555555555555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CD46-4036-9A7C-3108AD4A222D}"/>
                </c:ext>
              </c:extLst>
            </c:dLbl>
            <c:dLbl>
              <c:idx val="6"/>
              <c:layout>
                <c:manualLayout>
                  <c:x val="-2.6179708005249422E-2"/>
                  <c:y val="-5.18518518518518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D46-4036-9A7C-3108AD4A222D}"/>
                </c:ext>
              </c:extLst>
            </c:dLbl>
            <c:dLbl>
              <c:idx val="7"/>
              <c:layout>
                <c:manualLayout>
                  <c:x val="-2.6179708005249346E-2"/>
                  <c:y val="-5.370370370370377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CD46-4036-9A7C-3108AD4A222D}"/>
                </c:ext>
              </c:extLst>
            </c:dLbl>
            <c:dLbl>
              <c:idx val="8"/>
              <c:layout>
                <c:manualLayout>
                  <c:x val="-2.9380249343832023E-2"/>
                  <c:y val="-5.370370370370370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CD46-4036-9A7C-3108AD4A222D}"/>
                </c:ext>
              </c:extLst>
            </c:dLbl>
            <c:dLbl>
              <c:idx val="9"/>
              <c:layout>
                <c:manualLayout>
                  <c:x val="-2.4171916010498687E-2"/>
                  <c:y val="-4.814814814814814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CD46-4036-9A7C-3108AD4A222D}"/>
                </c:ext>
              </c:extLst>
            </c:dLbl>
            <c:dLbl>
              <c:idx val="10"/>
              <c:layout>
                <c:manualLayout>
                  <c:x val="-2.8255249343832022E-2"/>
                  <c:y val="-5.18518518518518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CD46-4036-9A7C-3108AD4A222D}"/>
                </c:ext>
              </c:extLst>
            </c:dLbl>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2"/>
                    </a:solidFill>
                    <a:latin typeface="+mn-lt"/>
                    <a:ea typeface="+mn-ea"/>
                    <a:cs typeface="+mn-cs"/>
                  </a:defRPr>
                </a:pPr>
                <a:endParaRPr lang="nl-B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'2014-2023'!$C$2:$M$2</c:f>
              <c:numCache>
                <c:formatCode>General</c:formatCode>
                <c:ptCount val="11"/>
                <c:pt idx="0">
                  <c:v>2014</c:v>
                </c:pt>
                <c:pt idx="1">
                  <c:v>2015</c:v>
                </c:pt>
                <c:pt idx="2">
                  <c:v>2016</c:v>
                </c:pt>
                <c:pt idx="3">
                  <c:v>2017</c:v>
                </c:pt>
                <c:pt idx="4">
                  <c:v>2018</c:v>
                </c:pt>
                <c:pt idx="5">
                  <c:v>2019</c:v>
                </c:pt>
                <c:pt idx="6">
                  <c:v>2020</c:v>
                </c:pt>
                <c:pt idx="7">
                  <c:v>2021</c:v>
                </c:pt>
                <c:pt idx="8">
                  <c:v>2022</c:v>
                </c:pt>
                <c:pt idx="9">
                  <c:v>2023</c:v>
                </c:pt>
                <c:pt idx="10">
                  <c:v>2024</c:v>
                </c:pt>
              </c:numCache>
            </c:numRef>
          </c:cat>
          <c:val>
            <c:numRef>
              <c:f>'2014-2023'!$C$6:$M$6</c:f>
              <c:numCache>
                <c:formatCode>General</c:formatCode>
                <c:ptCount val="11"/>
                <c:pt idx="1">
                  <c:v>14</c:v>
                </c:pt>
                <c:pt idx="3">
                  <c:v>22</c:v>
                </c:pt>
                <c:pt idx="4">
                  <c:v>34</c:v>
                </c:pt>
                <c:pt idx="5">
                  <c:v>40</c:v>
                </c:pt>
                <c:pt idx="6">
                  <c:v>17</c:v>
                </c:pt>
                <c:pt idx="7">
                  <c:v>17</c:v>
                </c:pt>
                <c:pt idx="8">
                  <c:v>12</c:v>
                </c:pt>
                <c:pt idx="9">
                  <c:v>21</c:v>
                </c:pt>
                <c:pt idx="10">
                  <c:v>24</c:v>
                </c:pt>
              </c:numCache>
            </c:numRef>
          </c:val>
          <c:smooth val="0"/>
          <c:extLst>
            <c:ext xmlns:c16="http://schemas.microsoft.com/office/drawing/2014/chart" uri="{C3380CC4-5D6E-409C-BE32-E72D297353CC}">
              <c16:uniqueId val="{00000000-CD46-4036-9A7C-3108AD4A222D}"/>
            </c:ext>
          </c:extLst>
        </c:ser>
        <c:dLbls>
          <c:dLblPos val="ctr"/>
          <c:showLegendKey val="0"/>
          <c:showVal val="1"/>
          <c:showCatName val="0"/>
          <c:showSerName val="0"/>
          <c:showPercent val="0"/>
          <c:showBubbleSize val="0"/>
        </c:dLbls>
        <c:marker val="1"/>
        <c:smooth val="0"/>
        <c:axId val="943672032"/>
        <c:axId val="943671312"/>
      </c:lineChart>
      <c:catAx>
        <c:axId val="94367203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400" b="1" i="0" u="none" strike="noStrike" kern="1200" cap="all" baseline="0">
                <a:solidFill>
                  <a:schemeClr val="tx2"/>
                </a:solidFill>
                <a:latin typeface="+mn-lt"/>
                <a:ea typeface="+mn-ea"/>
                <a:cs typeface="+mn-cs"/>
              </a:defRPr>
            </a:pPr>
            <a:endParaRPr lang="nl-BE"/>
          </a:p>
        </c:txPr>
        <c:crossAx val="943671312"/>
        <c:crosses val="autoZero"/>
        <c:auto val="1"/>
        <c:lblAlgn val="ctr"/>
        <c:lblOffset val="100"/>
        <c:noMultiLvlLbl val="0"/>
      </c:catAx>
      <c:valAx>
        <c:axId val="94367131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943672032"/>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nl-B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baseline="0">
                <a:solidFill>
                  <a:schemeClr val="tx1"/>
                </a:solidFill>
                <a:latin typeface="+mn-lt"/>
                <a:ea typeface="+mn-ea"/>
                <a:cs typeface="+mn-cs"/>
              </a:defRPr>
            </a:pPr>
            <a:r>
              <a:rPr lang="nl-BE" sz="2400">
                <a:solidFill>
                  <a:schemeClr val="tx1"/>
                </a:solidFill>
              </a:rPr>
              <a:t>Aantal arbeidsongevallen met AGR.</a:t>
            </a:r>
          </a:p>
        </c:rich>
      </c:tx>
      <c:overlay val="0"/>
      <c:spPr>
        <a:noFill/>
        <a:ln>
          <a:noFill/>
        </a:ln>
        <a:effectLst/>
      </c:spPr>
      <c:txPr>
        <a:bodyPr rot="0" spcFirstLastPara="1" vertOverflow="ellipsis" vert="horz" wrap="square" anchor="ctr" anchorCtr="1"/>
        <a:lstStyle/>
        <a:p>
          <a:pPr>
            <a:defRPr sz="2400" b="1" i="0" u="none" strike="noStrike" kern="1200" baseline="0">
              <a:solidFill>
                <a:schemeClr val="tx1"/>
              </a:solidFill>
              <a:latin typeface="+mn-lt"/>
              <a:ea typeface="+mn-ea"/>
              <a:cs typeface="+mn-cs"/>
            </a:defRPr>
          </a:pPr>
          <a:endParaRPr lang="nl-BE"/>
        </a:p>
      </c:txPr>
    </c:title>
    <c:autoTitleDeleted val="0"/>
    <c:plotArea>
      <c:layout/>
      <c:lineChart>
        <c:grouping val="standard"/>
        <c:varyColors val="0"/>
        <c:ser>
          <c:idx val="0"/>
          <c:order val="0"/>
          <c:spPr>
            <a:ln w="31750" cap="rnd">
              <a:solidFill>
                <a:schemeClr val="accent1"/>
              </a:solidFill>
              <a:round/>
            </a:ln>
            <a:effectLst/>
          </c:spPr>
          <c:marker>
            <c:symbol val="circle"/>
            <c:size val="17"/>
            <c:spPr>
              <a:solidFill>
                <a:schemeClr val="accent1"/>
              </a:solidFill>
              <a:ln>
                <a:noFill/>
              </a:ln>
              <a:effectLst/>
            </c:spPr>
          </c:marker>
          <c:dLbls>
            <c:dLbl>
              <c:idx val="3"/>
              <c:layout>
                <c:manualLayout>
                  <c:x val="-2.7031250000000038E-2"/>
                  <c:y val="-4.444445092511678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0DA-4BB2-B4A5-8F1F6A9FFCA7}"/>
                </c:ext>
              </c:extLst>
            </c:dLbl>
            <c:dLbl>
              <c:idx val="4"/>
              <c:layout>
                <c:manualLayout>
                  <c:x val="-2.5031250000000001E-2"/>
                  <c:y val="-5.185185941263625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60DA-4BB2-B4A5-8F1F6A9FFCA7}"/>
                </c:ext>
              </c:extLst>
            </c:dLbl>
            <c:dLbl>
              <c:idx val="5"/>
              <c:layout>
                <c:manualLayout>
                  <c:x val="-2.6541666666666668E-2"/>
                  <c:y val="-5.370371153451615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0DA-4BB2-B4A5-8F1F6A9FFCA7}"/>
                </c:ext>
              </c:extLst>
            </c:dLbl>
            <c:dLbl>
              <c:idx val="6"/>
              <c:layout>
                <c:manualLayout>
                  <c:x val="-2.1291666666666667E-2"/>
                  <c:y val="-5.370371153451625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60DA-4BB2-B4A5-8F1F6A9FFCA7}"/>
                </c:ext>
              </c:extLst>
            </c:dLbl>
            <c:dLbl>
              <c:idx val="7"/>
              <c:layout>
                <c:manualLayout>
                  <c:x val="-2.0067749343831945E-2"/>
                  <c:y val="-6.481482426579544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0DA-4BB2-B4A5-8F1F6A9FFCA7}"/>
                </c:ext>
              </c:extLst>
            </c:dLbl>
            <c:dLbl>
              <c:idx val="8"/>
              <c:layout>
                <c:manualLayout>
                  <c:x val="-2.0067749343832021E-2"/>
                  <c:y val="-5.740741577827598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60DA-4BB2-B4A5-8F1F6A9FFCA7}"/>
                </c:ext>
              </c:extLst>
            </c:dLbl>
            <c:dLbl>
              <c:idx val="9"/>
              <c:layout>
                <c:manualLayout>
                  <c:x val="-2.6072916666666668E-2"/>
                  <c:y val="-5.555556365639601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60DA-4BB2-B4A5-8F1F6A9FFCA7}"/>
                </c:ext>
              </c:extLst>
            </c:dLbl>
            <c:dLbl>
              <c:idx val="10"/>
              <c:layout>
                <c:manualLayout>
                  <c:x val="-2.1929708005249498E-2"/>
                  <c:y val="-5.925926790015578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60DA-4BB2-B4A5-8F1F6A9FFCA7}"/>
                </c:ext>
              </c:extLst>
            </c:dLbl>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1"/>
                    </a:solidFill>
                    <a:latin typeface="+mn-lt"/>
                    <a:ea typeface="+mn-ea"/>
                    <a:cs typeface="+mn-cs"/>
                  </a:defRPr>
                </a:pPr>
                <a:endParaRPr lang="nl-B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'2014-2023'!$C$2:$M$2</c:f>
              <c:numCache>
                <c:formatCode>General</c:formatCode>
                <c:ptCount val="11"/>
                <c:pt idx="0">
                  <c:v>2014</c:v>
                </c:pt>
                <c:pt idx="1">
                  <c:v>2015</c:v>
                </c:pt>
                <c:pt idx="2">
                  <c:v>2016</c:v>
                </c:pt>
                <c:pt idx="3">
                  <c:v>2017</c:v>
                </c:pt>
                <c:pt idx="4">
                  <c:v>2018</c:v>
                </c:pt>
                <c:pt idx="5">
                  <c:v>2019</c:v>
                </c:pt>
                <c:pt idx="6">
                  <c:v>2020</c:v>
                </c:pt>
                <c:pt idx="7">
                  <c:v>2021</c:v>
                </c:pt>
                <c:pt idx="8">
                  <c:v>2022</c:v>
                </c:pt>
                <c:pt idx="9">
                  <c:v>2023</c:v>
                </c:pt>
                <c:pt idx="10">
                  <c:v>2024</c:v>
                </c:pt>
              </c:numCache>
            </c:numRef>
          </c:cat>
          <c:val>
            <c:numRef>
              <c:f>'2014-2023'!$C$9:$M$9</c:f>
              <c:numCache>
                <c:formatCode>General</c:formatCode>
                <c:ptCount val="11"/>
                <c:pt idx="3">
                  <c:v>14</c:v>
                </c:pt>
                <c:pt idx="4">
                  <c:v>11</c:v>
                </c:pt>
                <c:pt idx="5">
                  <c:v>13</c:v>
                </c:pt>
                <c:pt idx="6">
                  <c:v>2</c:v>
                </c:pt>
                <c:pt idx="7">
                  <c:v>1</c:v>
                </c:pt>
                <c:pt idx="8">
                  <c:v>1</c:v>
                </c:pt>
                <c:pt idx="9">
                  <c:v>11</c:v>
                </c:pt>
                <c:pt idx="10">
                  <c:v>9</c:v>
                </c:pt>
              </c:numCache>
            </c:numRef>
          </c:val>
          <c:smooth val="0"/>
          <c:extLst>
            <c:ext xmlns:c16="http://schemas.microsoft.com/office/drawing/2014/chart" uri="{C3380CC4-5D6E-409C-BE32-E72D297353CC}">
              <c16:uniqueId val="{00000000-60DA-4BB2-B4A5-8F1F6A9FFCA7}"/>
            </c:ext>
          </c:extLst>
        </c:ser>
        <c:dLbls>
          <c:dLblPos val="ctr"/>
          <c:showLegendKey val="0"/>
          <c:showVal val="1"/>
          <c:showCatName val="0"/>
          <c:showSerName val="0"/>
          <c:showPercent val="0"/>
          <c:showBubbleSize val="0"/>
        </c:dLbls>
        <c:marker val="1"/>
        <c:smooth val="0"/>
        <c:axId val="637009768"/>
        <c:axId val="637008328"/>
      </c:lineChart>
      <c:catAx>
        <c:axId val="63700976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400" b="1" i="0" u="none" strike="noStrike" kern="1200" cap="all" baseline="0">
                <a:solidFill>
                  <a:schemeClr val="tx1"/>
                </a:solidFill>
                <a:latin typeface="+mn-lt"/>
                <a:ea typeface="+mn-ea"/>
                <a:cs typeface="+mn-cs"/>
              </a:defRPr>
            </a:pPr>
            <a:endParaRPr lang="nl-BE"/>
          </a:p>
        </c:txPr>
        <c:crossAx val="637008328"/>
        <c:crosses val="autoZero"/>
        <c:auto val="1"/>
        <c:lblAlgn val="ctr"/>
        <c:lblOffset val="100"/>
        <c:noMultiLvlLbl val="0"/>
      </c:catAx>
      <c:valAx>
        <c:axId val="637008328"/>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637009768"/>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nl-BE"/>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baseline="0">
                <a:solidFill>
                  <a:schemeClr val="tx1"/>
                </a:solidFill>
                <a:latin typeface="+mn-lt"/>
                <a:ea typeface="+mn-ea"/>
                <a:cs typeface="+mn-cs"/>
              </a:defRPr>
            </a:pPr>
            <a:r>
              <a:rPr lang="nl-BE" sz="2400">
                <a:solidFill>
                  <a:schemeClr val="tx1"/>
                </a:solidFill>
              </a:rPr>
              <a:t>Aantal</a:t>
            </a:r>
            <a:r>
              <a:rPr lang="nl-BE" sz="2400" baseline="0">
                <a:solidFill>
                  <a:schemeClr val="tx1"/>
                </a:solidFill>
              </a:rPr>
              <a:t> dagen AGR - AO</a:t>
            </a:r>
            <a:r>
              <a:rPr lang="nl-BE" sz="2400">
                <a:solidFill>
                  <a:schemeClr val="tx1"/>
                </a:solidFill>
              </a:rPr>
              <a:t>.</a:t>
            </a:r>
          </a:p>
        </c:rich>
      </c:tx>
      <c:overlay val="0"/>
      <c:spPr>
        <a:noFill/>
        <a:ln>
          <a:noFill/>
        </a:ln>
        <a:effectLst/>
      </c:spPr>
      <c:txPr>
        <a:bodyPr rot="0" spcFirstLastPara="1" vertOverflow="ellipsis" vert="horz" wrap="square" anchor="ctr" anchorCtr="1"/>
        <a:lstStyle/>
        <a:p>
          <a:pPr>
            <a:defRPr sz="2400" b="1" i="0" u="none" strike="noStrike" kern="1200" baseline="0">
              <a:solidFill>
                <a:schemeClr val="tx1"/>
              </a:solidFill>
              <a:latin typeface="+mn-lt"/>
              <a:ea typeface="+mn-ea"/>
              <a:cs typeface="+mn-cs"/>
            </a:defRPr>
          </a:pPr>
          <a:endParaRPr lang="nl-BE"/>
        </a:p>
      </c:txPr>
    </c:title>
    <c:autoTitleDeleted val="0"/>
    <c:plotArea>
      <c:layout/>
      <c:lineChart>
        <c:grouping val="standard"/>
        <c:varyColors val="0"/>
        <c:ser>
          <c:idx val="0"/>
          <c:order val="0"/>
          <c:spPr>
            <a:ln w="31750" cap="rnd">
              <a:solidFill>
                <a:schemeClr val="accent1"/>
              </a:solidFill>
              <a:round/>
            </a:ln>
            <a:effectLst/>
          </c:spPr>
          <c:marker>
            <c:symbol val="circle"/>
            <c:size val="17"/>
            <c:spPr>
              <a:solidFill>
                <a:schemeClr val="accent1"/>
              </a:solidFill>
              <a:ln>
                <a:noFill/>
              </a:ln>
              <a:effectLst/>
            </c:spPr>
          </c:marker>
          <c:dLbls>
            <c:dLbl>
              <c:idx val="3"/>
              <c:layout>
                <c:manualLayout>
                  <c:x val="-4.7854166666666705E-2"/>
                  <c:y val="-6.66666666666666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154-4354-987F-CFC1551B3459}"/>
                </c:ext>
              </c:extLst>
            </c:dLbl>
            <c:dLbl>
              <c:idx val="4"/>
              <c:layout>
                <c:manualLayout>
                  <c:x val="-4.7687500000000001E-2"/>
                  <c:y val="-7.777777777777777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154-4354-987F-CFC1551B3459}"/>
                </c:ext>
              </c:extLst>
            </c:dLbl>
            <c:dLbl>
              <c:idx val="5"/>
              <c:layout>
                <c:manualLayout>
                  <c:x val="-4.3749999999999997E-2"/>
                  <c:y val="-7.777777777777777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154-4354-987F-CFC1551B3459}"/>
                </c:ext>
              </c:extLst>
            </c:dLbl>
            <c:dLbl>
              <c:idx val="6"/>
              <c:layout>
                <c:manualLayout>
                  <c:x val="-3.7125000000000075E-2"/>
                  <c:y val="-7.962962962962963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C154-4354-987F-CFC1551B3459}"/>
                </c:ext>
              </c:extLst>
            </c:dLbl>
            <c:dLbl>
              <c:idx val="7"/>
              <c:layout>
                <c:manualLayout>
                  <c:x val="-3.622916666666659E-2"/>
                  <c:y val="-5.18518518518518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154-4354-987F-CFC1551B3459}"/>
                </c:ext>
              </c:extLst>
            </c:dLbl>
            <c:dLbl>
              <c:idx val="8"/>
              <c:layout>
                <c:manualLayout>
                  <c:x val="-4.1229166666666664E-2"/>
                  <c:y val="-8.333333333333332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C154-4354-987F-CFC1551B3459}"/>
                </c:ext>
              </c:extLst>
            </c:dLbl>
            <c:dLbl>
              <c:idx val="9"/>
              <c:layout>
                <c:manualLayout>
                  <c:x val="-4.8291666666666823E-2"/>
                  <c:y val="-6.85185185185185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C154-4354-987F-CFC1551B3459}"/>
                </c:ext>
              </c:extLst>
            </c:dLbl>
            <c:dLbl>
              <c:idx val="10"/>
              <c:layout>
                <c:manualLayout>
                  <c:x val="-2.5892060367454069E-2"/>
                  <c:y val="-8.703703703703710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C154-4354-987F-CFC1551B3459}"/>
                </c:ext>
              </c:extLst>
            </c:dLbl>
            <c:spPr>
              <a:noFill/>
              <a:ln>
                <a:noFill/>
              </a:ln>
              <a:effectLst/>
            </c:spPr>
            <c:txPr>
              <a:bodyPr rot="0" spcFirstLastPara="1" vertOverflow="ellipsis" vert="horz" wrap="square" lIns="38100" tIns="19050" rIns="38100" bIns="19050" anchor="ctr" anchorCtr="1">
                <a:spAutoFit/>
              </a:bodyPr>
              <a:lstStyle/>
              <a:p>
                <a:pPr>
                  <a:defRPr sz="4000" b="1" i="0" u="none" strike="noStrike" kern="1200" baseline="0">
                    <a:solidFill>
                      <a:schemeClr val="tx1"/>
                    </a:solidFill>
                    <a:latin typeface="+mn-lt"/>
                    <a:ea typeface="+mn-ea"/>
                    <a:cs typeface="+mn-cs"/>
                  </a:defRPr>
                </a:pPr>
                <a:endParaRPr lang="nl-B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'2014-2023'!$C$2:$M$2</c:f>
              <c:numCache>
                <c:formatCode>General</c:formatCode>
                <c:ptCount val="11"/>
                <c:pt idx="0">
                  <c:v>2014</c:v>
                </c:pt>
                <c:pt idx="1">
                  <c:v>2015</c:v>
                </c:pt>
                <c:pt idx="2">
                  <c:v>2016</c:v>
                </c:pt>
                <c:pt idx="3">
                  <c:v>2017</c:v>
                </c:pt>
                <c:pt idx="4">
                  <c:v>2018</c:v>
                </c:pt>
                <c:pt idx="5">
                  <c:v>2019</c:v>
                </c:pt>
                <c:pt idx="6">
                  <c:v>2020</c:v>
                </c:pt>
                <c:pt idx="7">
                  <c:v>2021</c:v>
                </c:pt>
                <c:pt idx="8">
                  <c:v>2022</c:v>
                </c:pt>
                <c:pt idx="9">
                  <c:v>2023</c:v>
                </c:pt>
                <c:pt idx="10">
                  <c:v>2024</c:v>
                </c:pt>
              </c:numCache>
            </c:numRef>
          </c:cat>
          <c:val>
            <c:numRef>
              <c:f>'2014-2023'!$C$8:$M$8</c:f>
              <c:numCache>
                <c:formatCode>General</c:formatCode>
                <c:ptCount val="11"/>
                <c:pt idx="3">
                  <c:v>320</c:v>
                </c:pt>
                <c:pt idx="4">
                  <c:v>347</c:v>
                </c:pt>
                <c:pt idx="5">
                  <c:v>177</c:v>
                </c:pt>
                <c:pt idx="6">
                  <c:v>35</c:v>
                </c:pt>
                <c:pt idx="7">
                  <c:v>63</c:v>
                </c:pt>
                <c:pt idx="8">
                  <c:v>20</c:v>
                </c:pt>
                <c:pt idx="9">
                  <c:v>338</c:v>
                </c:pt>
                <c:pt idx="10">
                  <c:v>112</c:v>
                </c:pt>
              </c:numCache>
            </c:numRef>
          </c:val>
          <c:smooth val="0"/>
          <c:extLst>
            <c:ext xmlns:c16="http://schemas.microsoft.com/office/drawing/2014/chart" uri="{C3380CC4-5D6E-409C-BE32-E72D297353CC}">
              <c16:uniqueId val="{00000000-C154-4354-987F-CFC1551B3459}"/>
            </c:ext>
          </c:extLst>
        </c:ser>
        <c:dLbls>
          <c:dLblPos val="ctr"/>
          <c:showLegendKey val="0"/>
          <c:showVal val="1"/>
          <c:showCatName val="0"/>
          <c:showSerName val="0"/>
          <c:showPercent val="0"/>
          <c:showBubbleSize val="0"/>
        </c:dLbls>
        <c:marker val="1"/>
        <c:smooth val="0"/>
        <c:axId val="637009768"/>
        <c:axId val="637008328"/>
      </c:lineChart>
      <c:catAx>
        <c:axId val="63700976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400" b="1" i="0" u="none" strike="noStrike" kern="1200" cap="all" baseline="0">
                <a:solidFill>
                  <a:schemeClr val="tx1"/>
                </a:solidFill>
                <a:latin typeface="+mn-lt"/>
                <a:ea typeface="+mn-ea"/>
                <a:cs typeface="+mn-cs"/>
              </a:defRPr>
            </a:pPr>
            <a:endParaRPr lang="nl-BE"/>
          </a:p>
        </c:txPr>
        <c:crossAx val="637008328"/>
        <c:crosses val="autoZero"/>
        <c:auto val="1"/>
        <c:lblAlgn val="ctr"/>
        <c:lblOffset val="100"/>
        <c:noMultiLvlLbl val="0"/>
      </c:catAx>
      <c:valAx>
        <c:axId val="637008328"/>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637009768"/>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nl-B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sz="quarter" idx="1"/>
          </p:nvPr>
        </p:nvSpPr>
        <p:spPr>
          <a:xfrm>
            <a:off x="3970938" y="0"/>
            <a:ext cx="3037840" cy="466434"/>
          </a:xfrm>
          <a:prstGeom prst="rect">
            <a:avLst/>
          </a:prstGeom>
        </p:spPr>
        <p:txBody>
          <a:bodyPr vert="horz" lIns="91440" tIns="45720" rIns="91440" bIns="45720" rtlCol="0"/>
          <a:lstStyle>
            <a:lvl1pPr algn="r">
              <a:defRPr sz="1200"/>
            </a:lvl1pPr>
          </a:lstStyle>
          <a:p>
            <a:fld id="{0D4179AA-4A50-4F90-80DA-F8289B511D89}" type="datetimeFigureOut">
              <a:rPr lang="fr-BE" smtClean="0"/>
              <a:t>12-06-25</a:t>
            </a:fld>
            <a:endParaRPr lang="fr-BE"/>
          </a:p>
        </p:txBody>
      </p:sp>
      <p:sp>
        <p:nvSpPr>
          <p:cNvPr id="4" name="Footer Placeholder 3"/>
          <p:cNvSpPr>
            <a:spLocks noGrp="1"/>
          </p:cNvSpPr>
          <p:nvPr>
            <p:ph type="ftr" sz="quarter" idx="2"/>
          </p:nvPr>
        </p:nvSpPr>
        <p:spPr>
          <a:xfrm>
            <a:off x="0" y="8829968"/>
            <a:ext cx="3037840" cy="466433"/>
          </a:xfrm>
          <a:prstGeom prst="rect">
            <a:avLst/>
          </a:prstGeom>
        </p:spPr>
        <p:txBody>
          <a:bodyPr vert="horz" lIns="91440" tIns="45720" rIns="91440" bIns="45720" rtlCol="0" anchor="b"/>
          <a:lstStyle>
            <a:lvl1pPr algn="l">
              <a:defRPr sz="1200"/>
            </a:lvl1pPr>
          </a:lstStyle>
          <a:p>
            <a:endParaRPr lang="fr-BE"/>
          </a:p>
        </p:txBody>
      </p:sp>
      <p:sp>
        <p:nvSpPr>
          <p:cNvPr id="5" name="Slide Number Placeholder 4"/>
          <p:cNvSpPr>
            <a:spLocks noGrp="1"/>
          </p:cNvSpPr>
          <p:nvPr>
            <p:ph type="sldNum" sz="quarter" idx="3"/>
          </p:nvPr>
        </p:nvSpPr>
        <p:spPr>
          <a:xfrm>
            <a:off x="3970938" y="8829968"/>
            <a:ext cx="3037840" cy="466433"/>
          </a:xfrm>
          <a:prstGeom prst="rect">
            <a:avLst/>
          </a:prstGeom>
        </p:spPr>
        <p:txBody>
          <a:bodyPr vert="horz" lIns="91440" tIns="45720" rIns="91440" bIns="45720" rtlCol="0" anchor="b"/>
          <a:lstStyle>
            <a:lvl1pPr algn="r">
              <a:defRPr sz="1200"/>
            </a:lvl1pPr>
          </a:lstStyle>
          <a:p>
            <a:fld id="{2658E8E4-87F3-420F-8B16-5A2047EAB20C}" type="slidenum">
              <a:rPr lang="fr-BE" smtClean="0"/>
              <a:t>‹#›</a:t>
            </a:fld>
            <a:endParaRPr lang="fr-BE"/>
          </a:p>
        </p:txBody>
      </p:sp>
    </p:spTree>
    <p:extLst>
      <p:ext uri="{BB962C8B-B14F-4D97-AF65-F5344CB8AC3E}">
        <p14:creationId xmlns:p14="http://schemas.microsoft.com/office/powerpoint/2010/main" val="19474422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970938" y="0"/>
            <a:ext cx="3037840" cy="466434"/>
          </a:xfrm>
          <a:prstGeom prst="rect">
            <a:avLst/>
          </a:prstGeom>
        </p:spPr>
        <p:txBody>
          <a:bodyPr vert="horz" lIns="91440" tIns="45720" rIns="91440" bIns="45720" rtlCol="0"/>
          <a:lstStyle>
            <a:lvl1pPr algn="r">
              <a:defRPr sz="1200"/>
            </a:lvl1pPr>
          </a:lstStyle>
          <a:p>
            <a:fld id="{E17556EB-5C46-4556-B6B9-ADE43D09CF46}" type="datetimeFigureOut">
              <a:rPr lang="fr-BE" smtClean="0"/>
              <a:t>12-06-25</a:t>
            </a:fld>
            <a:endParaRPr lang="fr-BE"/>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701041" y="4473894"/>
            <a:ext cx="5608320" cy="366045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6" name="Footer Placeholder 5"/>
          <p:cNvSpPr>
            <a:spLocks noGrp="1"/>
          </p:cNvSpPr>
          <p:nvPr>
            <p:ph type="ftr" sz="quarter" idx="4"/>
          </p:nvPr>
        </p:nvSpPr>
        <p:spPr>
          <a:xfrm>
            <a:off x="0" y="8829968"/>
            <a:ext cx="3037840" cy="466433"/>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970938" y="8829968"/>
            <a:ext cx="3037840" cy="466433"/>
          </a:xfrm>
          <a:prstGeom prst="rect">
            <a:avLst/>
          </a:prstGeom>
        </p:spPr>
        <p:txBody>
          <a:bodyPr vert="horz" lIns="91440" tIns="45720" rIns="91440" bIns="45720" rtlCol="0" anchor="b"/>
          <a:lstStyle>
            <a:lvl1pPr algn="r">
              <a:defRPr sz="1200"/>
            </a:lvl1pPr>
          </a:lstStyle>
          <a:p>
            <a:fld id="{D64F2C25-99DC-4E03-B761-F0DD23C54933}" type="slidenum">
              <a:rPr lang="fr-BE" smtClean="0"/>
              <a:t>‹#›</a:t>
            </a:fld>
            <a:endParaRPr lang="fr-BE"/>
          </a:p>
        </p:txBody>
      </p:sp>
    </p:spTree>
    <p:extLst>
      <p:ext uri="{BB962C8B-B14F-4D97-AF65-F5344CB8AC3E}">
        <p14:creationId xmlns:p14="http://schemas.microsoft.com/office/powerpoint/2010/main" val="4228317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nl-BE" dirty="0"/>
              <a:t>Deze briefing is enkel in het Nederlands</a:t>
            </a:r>
          </a:p>
          <a:p>
            <a:pPr marL="171450" indent="-171450">
              <a:buFontTx/>
              <a:buChar char="-"/>
            </a:pPr>
            <a:endParaRPr lang="nl-BE" dirty="0"/>
          </a:p>
          <a:p>
            <a:pPr marL="171450" indent="-171450">
              <a:buFontTx/>
              <a:buChar char="-"/>
            </a:pPr>
            <a:r>
              <a:rPr lang="nl-BE" dirty="0"/>
              <a:t>Regelgeving</a:t>
            </a:r>
            <a:r>
              <a:rPr lang="nl-BE" baseline="0" dirty="0"/>
              <a:t> zijnde  de Welzijnswet en militaire richtlijnen</a:t>
            </a:r>
            <a:endParaRPr lang="nl-BE" dirty="0"/>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a:t>
            </a:fld>
            <a:endParaRPr lang="fr-BE"/>
          </a:p>
        </p:txBody>
      </p:sp>
    </p:spTree>
    <p:extLst>
      <p:ext uri="{BB962C8B-B14F-4D97-AF65-F5344CB8AC3E}">
        <p14:creationId xmlns:p14="http://schemas.microsoft.com/office/powerpoint/2010/main" val="38889690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21</a:t>
            </a:fld>
            <a:endParaRPr lang="fr-BE"/>
          </a:p>
        </p:txBody>
      </p:sp>
    </p:spTree>
    <p:extLst>
      <p:ext uri="{BB962C8B-B14F-4D97-AF65-F5344CB8AC3E}">
        <p14:creationId xmlns:p14="http://schemas.microsoft.com/office/powerpoint/2010/main" val="461118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24</a:t>
            </a:fld>
            <a:endParaRPr lang="fr-BE"/>
          </a:p>
        </p:txBody>
      </p:sp>
    </p:spTree>
    <p:extLst>
      <p:ext uri="{BB962C8B-B14F-4D97-AF65-F5344CB8AC3E}">
        <p14:creationId xmlns:p14="http://schemas.microsoft.com/office/powerpoint/2010/main" val="24790889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26</a:t>
            </a:fld>
            <a:endParaRPr lang="fr-BE"/>
          </a:p>
        </p:txBody>
      </p:sp>
    </p:spTree>
    <p:extLst>
      <p:ext uri="{BB962C8B-B14F-4D97-AF65-F5344CB8AC3E}">
        <p14:creationId xmlns:p14="http://schemas.microsoft.com/office/powerpoint/2010/main" val="15787489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27</a:t>
            </a:fld>
            <a:endParaRPr lang="fr-BE"/>
          </a:p>
        </p:txBody>
      </p:sp>
    </p:spTree>
    <p:extLst>
      <p:ext uri="{BB962C8B-B14F-4D97-AF65-F5344CB8AC3E}">
        <p14:creationId xmlns:p14="http://schemas.microsoft.com/office/powerpoint/2010/main" val="14594952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28</a:t>
            </a:fld>
            <a:endParaRPr lang="fr-BE"/>
          </a:p>
        </p:txBody>
      </p:sp>
    </p:spTree>
    <p:extLst>
      <p:ext uri="{BB962C8B-B14F-4D97-AF65-F5344CB8AC3E}">
        <p14:creationId xmlns:p14="http://schemas.microsoft.com/office/powerpoint/2010/main" val="4788971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30</a:t>
            </a:fld>
            <a:endParaRPr lang="fr-BE"/>
          </a:p>
        </p:txBody>
      </p:sp>
    </p:spTree>
    <p:extLst>
      <p:ext uri="{BB962C8B-B14F-4D97-AF65-F5344CB8AC3E}">
        <p14:creationId xmlns:p14="http://schemas.microsoft.com/office/powerpoint/2010/main" val="23558170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31</a:t>
            </a:fld>
            <a:endParaRPr lang="fr-BE"/>
          </a:p>
        </p:txBody>
      </p:sp>
    </p:spTree>
    <p:extLst>
      <p:ext uri="{BB962C8B-B14F-4D97-AF65-F5344CB8AC3E}">
        <p14:creationId xmlns:p14="http://schemas.microsoft.com/office/powerpoint/2010/main" val="38174750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Stand van </a:t>
            </a:r>
            <a:r>
              <a:rPr lang="fr-BE" dirty="0" err="1"/>
              <a:t>zaken</a:t>
            </a:r>
            <a:r>
              <a:rPr lang="fr-BE" dirty="0"/>
              <a:t> op 11/06/2025</a:t>
            </a:r>
          </a:p>
          <a:p>
            <a:endParaRPr lang="fr-BE" dirty="0"/>
          </a:p>
          <a:p>
            <a:r>
              <a:rPr lang="fr-BE" dirty="0"/>
              <a:t>Er </a:t>
            </a:r>
            <a:r>
              <a:rPr lang="fr-BE" dirty="0" err="1"/>
              <a:t>wordt</a:t>
            </a:r>
            <a:r>
              <a:rPr lang="fr-BE" dirty="0"/>
              <a:t> </a:t>
            </a:r>
            <a:r>
              <a:rPr lang="fr-BE" dirty="0" err="1"/>
              <a:t>nogmaals</a:t>
            </a:r>
            <a:r>
              <a:rPr lang="fr-BE" dirty="0"/>
              <a:t> </a:t>
            </a:r>
            <a:r>
              <a:rPr lang="fr-BE" dirty="0" err="1"/>
              <a:t>aan</a:t>
            </a:r>
            <a:r>
              <a:rPr lang="fr-BE" dirty="0"/>
              <a:t> de </a:t>
            </a:r>
            <a:r>
              <a:rPr lang="fr-BE" dirty="0" err="1"/>
              <a:t>eenheden</a:t>
            </a:r>
            <a:r>
              <a:rPr lang="fr-BE" dirty="0"/>
              <a:t> </a:t>
            </a:r>
            <a:r>
              <a:rPr lang="fr-BE" dirty="0" err="1"/>
              <a:t>gevraagd</a:t>
            </a:r>
            <a:r>
              <a:rPr lang="fr-BE" dirty="0"/>
              <a:t> om hun </a:t>
            </a:r>
            <a:r>
              <a:rPr lang="fr-BE" dirty="0" err="1"/>
              <a:t>driemaandelijkse</a:t>
            </a:r>
            <a:r>
              <a:rPr lang="fr-BE" dirty="0"/>
              <a:t> </a:t>
            </a:r>
            <a:r>
              <a:rPr lang="fr-BE" dirty="0" err="1"/>
              <a:t>verslagen</a:t>
            </a:r>
            <a:r>
              <a:rPr lang="fr-BE" dirty="0"/>
              <a:t> </a:t>
            </a:r>
            <a:r>
              <a:rPr lang="fr-BE" dirty="0" err="1"/>
              <a:t>tijdig</a:t>
            </a:r>
            <a:r>
              <a:rPr lang="fr-BE" dirty="0"/>
              <a:t> op te </a:t>
            </a:r>
            <a:r>
              <a:rPr lang="fr-BE" dirty="0" err="1"/>
              <a:t>stellen</a:t>
            </a:r>
            <a:r>
              <a:rPr lang="fr-BE" dirty="0"/>
              <a:t> en over te </a:t>
            </a:r>
            <a:r>
              <a:rPr lang="fr-BE" dirty="0" err="1"/>
              <a:t>maken</a:t>
            </a:r>
            <a:r>
              <a:rPr lang="fr-BE" dirty="0"/>
              <a:t> </a:t>
            </a:r>
            <a:r>
              <a:rPr lang="fr-BE" dirty="0" err="1"/>
              <a:t>aan</a:t>
            </a:r>
            <a:r>
              <a:rPr lang="fr-BE" dirty="0"/>
              <a:t> de LDPBW 08.</a:t>
            </a:r>
          </a:p>
          <a:p>
            <a:endParaRPr lang="fr-BE" dirty="0"/>
          </a:p>
          <a:p>
            <a:r>
              <a:rPr lang="fr-BE" dirty="0"/>
              <a:t>- Het </a:t>
            </a:r>
            <a:r>
              <a:rPr lang="fr-BE" dirty="0" err="1"/>
              <a:t>driemaandelijks</a:t>
            </a:r>
            <a:r>
              <a:rPr lang="fr-BE" dirty="0"/>
              <a:t> </a:t>
            </a:r>
            <a:r>
              <a:rPr lang="fr-BE" dirty="0" err="1"/>
              <a:t>verslag</a:t>
            </a:r>
            <a:r>
              <a:rPr lang="fr-BE" dirty="0"/>
              <a:t> </a:t>
            </a:r>
            <a:r>
              <a:rPr lang="fr-BE" dirty="0" err="1"/>
              <a:t>dient</a:t>
            </a:r>
            <a:r>
              <a:rPr lang="fr-BE" dirty="0"/>
              <a:t> </a:t>
            </a:r>
            <a:r>
              <a:rPr lang="fr-BE" dirty="0" err="1"/>
              <a:t>ten</a:t>
            </a:r>
            <a:r>
              <a:rPr lang="fr-BE" dirty="0"/>
              <a:t> </a:t>
            </a:r>
            <a:r>
              <a:rPr lang="fr-BE" dirty="0" err="1"/>
              <a:t>laatste</a:t>
            </a:r>
            <a:r>
              <a:rPr lang="fr-BE" dirty="0"/>
              <a:t> in de </a:t>
            </a:r>
            <a:r>
              <a:rPr lang="fr-BE" dirty="0" err="1"/>
              <a:t>maand</a:t>
            </a:r>
            <a:r>
              <a:rPr lang="fr-BE" dirty="0"/>
              <a:t> </a:t>
            </a:r>
            <a:r>
              <a:rPr lang="fr-BE" dirty="0" err="1"/>
              <a:t>volgend</a:t>
            </a:r>
            <a:r>
              <a:rPr lang="fr-BE" dirty="0"/>
              <a:t> op </a:t>
            </a:r>
            <a:r>
              <a:rPr lang="fr-BE" dirty="0" err="1"/>
              <a:t>een</a:t>
            </a:r>
            <a:r>
              <a:rPr lang="fr-BE" dirty="0"/>
              <a:t> </a:t>
            </a:r>
            <a:r>
              <a:rPr lang="fr-BE" dirty="0" err="1"/>
              <a:t>trimester</a:t>
            </a:r>
            <a:r>
              <a:rPr lang="fr-BE" dirty="0"/>
              <a:t> </a:t>
            </a:r>
            <a:r>
              <a:rPr lang="fr-BE" dirty="0" err="1"/>
              <a:t>overgemaakt</a:t>
            </a:r>
            <a:r>
              <a:rPr lang="fr-BE" dirty="0"/>
              <a:t> te </a:t>
            </a:r>
            <a:r>
              <a:rPr lang="fr-BE" dirty="0" err="1"/>
              <a:t>worden</a:t>
            </a:r>
            <a:r>
              <a:rPr lang="fr-BE" dirty="0"/>
              <a:t> </a:t>
            </a:r>
            <a:r>
              <a:rPr lang="fr-BE" dirty="0" err="1"/>
              <a:t>aan</a:t>
            </a:r>
            <a:r>
              <a:rPr lang="fr-BE" dirty="0"/>
              <a:t> de LDPBW 08.</a:t>
            </a:r>
          </a:p>
          <a:p>
            <a:r>
              <a:rPr lang="fr-BE" dirty="0"/>
              <a:t>- De LPP/PLP </a:t>
            </a:r>
            <a:r>
              <a:rPr lang="fr-BE" dirty="0" err="1"/>
              <a:t>dienen</a:t>
            </a:r>
            <a:r>
              <a:rPr lang="fr-BE" dirty="0"/>
              <a:t> </a:t>
            </a:r>
            <a:r>
              <a:rPr lang="fr-BE" dirty="0" err="1"/>
              <a:t>ten</a:t>
            </a:r>
            <a:r>
              <a:rPr lang="fr-BE" dirty="0"/>
              <a:t> </a:t>
            </a:r>
            <a:r>
              <a:rPr lang="fr-BE" dirty="0" err="1"/>
              <a:t>laatste</a:t>
            </a:r>
            <a:r>
              <a:rPr lang="fr-BE" dirty="0"/>
              <a:t> </a:t>
            </a:r>
            <a:r>
              <a:rPr lang="fr-BE" dirty="0" err="1"/>
              <a:t>eind</a:t>
            </a:r>
            <a:r>
              <a:rPr lang="fr-BE" dirty="0"/>
              <a:t> </a:t>
            </a:r>
            <a:r>
              <a:rPr lang="fr-BE" dirty="0" err="1"/>
              <a:t>maart</a:t>
            </a:r>
            <a:r>
              <a:rPr lang="fr-BE" dirty="0"/>
              <a:t> (na de briefing van de LDPBW) </a:t>
            </a:r>
            <a:r>
              <a:rPr lang="fr-BE" dirty="0" err="1"/>
              <a:t>overgemaakt</a:t>
            </a:r>
            <a:r>
              <a:rPr lang="fr-BE" dirty="0"/>
              <a:t> te </a:t>
            </a:r>
            <a:r>
              <a:rPr lang="fr-BE" dirty="0" err="1"/>
              <a:t>worden</a:t>
            </a:r>
            <a:r>
              <a:rPr lang="fr-BE" dirty="0"/>
              <a:t> </a:t>
            </a:r>
            <a:r>
              <a:rPr lang="fr-BE" dirty="0" err="1"/>
              <a:t>aan</a:t>
            </a:r>
            <a:r>
              <a:rPr lang="fr-BE" dirty="0"/>
              <a:t> de LDPBW en het </a:t>
            </a:r>
            <a:r>
              <a:rPr lang="fr-BE" dirty="0" err="1"/>
              <a:t>Srt</a:t>
            </a:r>
            <a:r>
              <a:rPr lang="fr-BE" dirty="0"/>
              <a:t> BOC 08.</a:t>
            </a:r>
          </a:p>
        </p:txBody>
      </p:sp>
      <p:sp>
        <p:nvSpPr>
          <p:cNvPr id="4" name="Slide Number Placeholder 3"/>
          <p:cNvSpPr>
            <a:spLocks noGrp="1"/>
          </p:cNvSpPr>
          <p:nvPr>
            <p:ph type="sldNum" sz="quarter" idx="10"/>
          </p:nvPr>
        </p:nvSpPr>
        <p:spPr/>
        <p:txBody>
          <a:bodyPr/>
          <a:lstStyle/>
          <a:p>
            <a:fld id="{D64F2C25-99DC-4E03-B761-F0DD23C54933}" type="slidenum">
              <a:rPr lang="fr-BE" smtClean="0"/>
              <a:t>35</a:t>
            </a:fld>
            <a:endParaRPr lang="fr-BE"/>
          </a:p>
        </p:txBody>
      </p:sp>
    </p:spTree>
    <p:extLst>
      <p:ext uri="{BB962C8B-B14F-4D97-AF65-F5344CB8AC3E}">
        <p14:creationId xmlns:p14="http://schemas.microsoft.com/office/powerpoint/2010/main" val="24378677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Eenheden die nog niet bevestigd hebben dienen dit ASAP te doen</a:t>
            </a:r>
          </a:p>
        </p:txBody>
      </p:sp>
      <p:sp>
        <p:nvSpPr>
          <p:cNvPr id="4" name="Slide Number Placeholder 3"/>
          <p:cNvSpPr>
            <a:spLocks noGrp="1"/>
          </p:cNvSpPr>
          <p:nvPr>
            <p:ph type="sldNum" sz="quarter" idx="5"/>
          </p:nvPr>
        </p:nvSpPr>
        <p:spPr/>
        <p:txBody>
          <a:bodyPr/>
          <a:lstStyle/>
          <a:p>
            <a:fld id="{D64F2C25-99DC-4E03-B761-F0DD23C54933}" type="slidenum">
              <a:rPr lang="fr-BE" smtClean="0"/>
              <a:t>40</a:t>
            </a:fld>
            <a:endParaRPr lang="fr-BE"/>
          </a:p>
        </p:txBody>
      </p:sp>
    </p:spTree>
    <p:extLst>
      <p:ext uri="{BB962C8B-B14F-4D97-AF65-F5344CB8AC3E}">
        <p14:creationId xmlns:p14="http://schemas.microsoft.com/office/powerpoint/2010/main" val="19866218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41</a:t>
            </a:fld>
            <a:endParaRPr lang="fr-BE"/>
          </a:p>
        </p:txBody>
      </p:sp>
    </p:spTree>
    <p:extLst>
      <p:ext uri="{BB962C8B-B14F-4D97-AF65-F5344CB8AC3E}">
        <p14:creationId xmlns:p14="http://schemas.microsoft.com/office/powerpoint/2010/main" val="1870621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Op 17 jaar 5 jaar voorziene plaatsen bezet</a:t>
            </a:r>
          </a:p>
        </p:txBody>
      </p:sp>
      <p:sp>
        <p:nvSpPr>
          <p:cNvPr id="4" name="Slide Number Placeholder 3"/>
          <p:cNvSpPr>
            <a:spLocks noGrp="1"/>
          </p:cNvSpPr>
          <p:nvPr>
            <p:ph type="sldNum" sz="quarter" idx="5"/>
          </p:nvPr>
        </p:nvSpPr>
        <p:spPr/>
        <p:txBody>
          <a:bodyPr/>
          <a:lstStyle/>
          <a:p>
            <a:fld id="{D64F2C25-99DC-4E03-B761-F0DD23C54933}" type="slidenum">
              <a:rPr lang="fr-BE" smtClean="0"/>
              <a:t>5</a:t>
            </a:fld>
            <a:endParaRPr lang="fr-BE"/>
          </a:p>
        </p:txBody>
      </p:sp>
    </p:spTree>
    <p:extLst>
      <p:ext uri="{BB962C8B-B14F-4D97-AF65-F5344CB8AC3E}">
        <p14:creationId xmlns:p14="http://schemas.microsoft.com/office/powerpoint/2010/main" val="5054996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45</a:t>
            </a:fld>
            <a:endParaRPr lang="fr-BE"/>
          </a:p>
        </p:txBody>
      </p:sp>
    </p:spTree>
    <p:extLst>
      <p:ext uri="{BB962C8B-B14F-4D97-AF65-F5344CB8AC3E}">
        <p14:creationId xmlns:p14="http://schemas.microsoft.com/office/powerpoint/2010/main" val="11801219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46</a:t>
            </a:fld>
            <a:endParaRPr lang="fr-BE"/>
          </a:p>
        </p:txBody>
      </p:sp>
    </p:spTree>
    <p:extLst>
      <p:ext uri="{BB962C8B-B14F-4D97-AF65-F5344CB8AC3E}">
        <p14:creationId xmlns:p14="http://schemas.microsoft.com/office/powerpoint/2010/main" val="35058997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47</a:t>
            </a:fld>
            <a:endParaRPr lang="fr-BE"/>
          </a:p>
        </p:txBody>
      </p:sp>
    </p:spTree>
    <p:extLst>
      <p:ext uri="{BB962C8B-B14F-4D97-AF65-F5344CB8AC3E}">
        <p14:creationId xmlns:p14="http://schemas.microsoft.com/office/powerpoint/2010/main" val="24626514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49</a:t>
            </a:fld>
            <a:endParaRPr lang="fr-BE"/>
          </a:p>
        </p:txBody>
      </p:sp>
    </p:spTree>
    <p:extLst>
      <p:ext uri="{BB962C8B-B14F-4D97-AF65-F5344CB8AC3E}">
        <p14:creationId xmlns:p14="http://schemas.microsoft.com/office/powerpoint/2010/main" val="6881574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50</a:t>
            </a:fld>
            <a:endParaRPr lang="fr-BE"/>
          </a:p>
        </p:txBody>
      </p:sp>
    </p:spTree>
    <p:extLst>
      <p:ext uri="{BB962C8B-B14F-4D97-AF65-F5344CB8AC3E}">
        <p14:creationId xmlns:p14="http://schemas.microsoft.com/office/powerpoint/2010/main" val="22245144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800" dirty="0">
                <a:effectLst/>
                <a:latin typeface="Calibri" panose="020F0502020204030204" pitchFamily="34" charset="0"/>
                <a:ea typeface="Calibri" panose="020F0502020204030204" pitchFamily="34" charset="0"/>
              </a:rPr>
              <a:t>Dag Isabelle, </a:t>
            </a:r>
          </a:p>
          <a:p>
            <a:r>
              <a:rPr lang="nl-BE" sz="1800" dirty="0">
                <a:effectLst/>
                <a:latin typeface="Calibri" panose="020F0502020204030204" pitchFamily="34" charset="0"/>
                <a:ea typeface="Calibri" panose="020F0502020204030204" pitchFamily="34" charset="0"/>
              </a:rPr>
              <a:t> </a:t>
            </a:r>
          </a:p>
          <a:p>
            <a:r>
              <a:rPr lang="nl-BE" sz="1800" dirty="0">
                <a:effectLst/>
                <a:latin typeface="Calibri" panose="020F0502020204030204" pitchFamily="34" charset="0"/>
                <a:ea typeface="Calibri" panose="020F0502020204030204" pitchFamily="34" charset="0"/>
              </a:rPr>
              <a:t>Korte samenvatting van het bezoek van de brandweer:</a:t>
            </a:r>
          </a:p>
          <a:p>
            <a:pPr marL="342900" lvl="0" indent="-342900">
              <a:buFont typeface="Calibri" panose="020F0502020204030204" pitchFamily="34" charset="0"/>
              <a:buChar char="-"/>
            </a:pPr>
            <a:r>
              <a:rPr lang="nl-BE" sz="1800" b="1" u="sng" dirty="0">
                <a:effectLst/>
                <a:latin typeface="Calibri" panose="020F0502020204030204" pitchFamily="34" charset="0"/>
                <a:ea typeface="Times New Roman" panose="02020603050405020304" pitchFamily="18" charset="0"/>
              </a:rPr>
              <a:t>Een 2</a:t>
            </a:r>
            <a:r>
              <a:rPr lang="nl-BE" sz="1800" b="1" u="sng" baseline="30000" dirty="0">
                <a:effectLst/>
                <a:latin typeface="Calibri" panose="020F0502020204030204" pitchFamily="34" charset="0"/>
                <a:ea typeface="Times New Roman" panose="02020603050405020304" pitchFamily="18" charset="0"/>
              </a:rPr>
              <a:t>e</a:t>
            </a:r>
            <a:r>
              <a:rPr lang="nl-BE" sz="1800" b="1" u="sng" dirty="0">
                <a:effectLst/>
                <a:latin typeface="Calibri" panose="020F0502020204030204" pitchFamily="34" charset="0"/>
                <a:ea typeface="Times New Roman" panose="02020603050405020304" pitchFamily="18" charset="0"/>
              </a:rPr>
              <a:t> hydrant is noodzakelijk</a:t>
            </a:r>
            <a:r>
              <a:rPr lang="nl-BE" sz="1800" dirty="0">
                <a:effectLst/>
                <a:latin typeface="Calibri" panose="020F0502020204030204" pitchFamily="34" charset="0"/>
                <a:ea typeface="Times New Roman" panose="02020603050405020304" pitchFamily="18" charset="0"/>
              </a:rPr>
              <a:t>, ze willen een hydrant om de 100m wat wil zeggen dat de hydrant aan de sporthal (en deze in het maisveld ook) te ver gelegen zijn van het gebouw om een interventie in vleugel A mogelijk te maken. </a:t>
            </a:r>
            <a:endParaRPr lang="nl-BE" sz="1800" dirty="0">
              <a:effectLst/>
              <a:latin typeface="Calibri" panose="020F0502020204030204" pitchFamily="34" charset="0"/>
              <a:ea typeface="Calibri" panose="020F0502020204030204" pitchFamily="34" charset="0"/>
            </a:endParaRPr>
          </a:p>
          <a:p>
            <a:pPr marL="342900" lvl="0" indent="-342900">
              <a:buFont typeface="Calibri" panose="020F0502020204030204" pitchFamily="34" charset="0"/>
              <a:buChar char="-"/>
            </a:pPr>
            <a:r>
              <a:rPr lang="nl-BE" sz="1800" dirty="0">
                <a:effectLst/>
                <a:latin typeface="Calibri" panose="020F0502020204030204" pitchFamily="34" charset="0"/>
                <a:ea typeface="Times New Roman" panose="02020603050405020304" pitchFamily="18" charset="0"/>
              </a:rPr>
              <a:t>De </a:t>
            </a:r>
            <a:r>
              <a:rPr lang="nl-BE" sz="1800" b="1" u="sng" dirty="0">
                <a:effectLst/>
                <a:latin typeface="Calibri" panose="020F0502020204030204" pitchFamily="34" charset="0"/>
                <a:ea typeface="Times New Roman" panose="02020603050405020304" pitchFamily="18" charset="0"/>
              </a:rPr>
              <a:t>hydrant mag ook niet tegen het gebouw staan</a:t>
            </a:r>
            <a:r>
              <a:rPr lang="nl-BE" sz="1800" dirty="0">
                <a:effectLst/>
                <a:latin typeface="Calibri" panose="020F0502020204030204" pitchFamily="34" charset="0"/>
                <a:ea typeface="Times New Roman" panose="02020603050405020304" pitchFamily="18" charset="0"/>
              </a:rPr>
              <a:t>, maar moet er ver genoeg van af liggen, aan de andere kant van de brandweg en voorbij de hoek van het gebouw. Ik heb hem aangeduid op het interventieplan in bijlage. </a:t>
            </a:r>
            <a:endParaRPr lang="nl-BE" sz="1800" dirty="0">
              <a:effectLst/>
              <a:latin typeface="Calibri" panose="020F0502020204030204" pitchFamily="34" charset="0"/>
              <a:ea typeface="Calibri" panose="020F0502020204030204" pitchFamily="34" charset="0"/>
            </a:endParaRPr>
          </a:p>
          <a:p>
            <a:r>
              <a:rPr lang="nl-BE" sz="1800" dirty="0">
                <a:effectLst/>
                <a:latin typeface="Calibri" panose="020F0502020204030204" pitchFamily="34" charset="0"/>
                <a:ea typeface="Calibri" panose="020F0502020204030204" pitchFamily="34" charset="0"/>
              </a:rPr>
              <a:t> </a:t>
            </a:r>
          </a:p>
          <a:p>
            <a:r>
              <a:rPr lang="nl-BE" sz="1800" dirty="0">
                <a:effectLst/>
                <a:latin typeface="Calibri" panose="020F0502020204030204" pitchFamily="34" charset="0"/>
                <a:ea typeface="Calibri" panose="020F0502020204030204" pitchFamily="34" charset="0"/>
              </a:rPr>
              <a:t>Wat betreft de uitgangen en doorgangseenheden: </a:t>
            </a:r>
          </a:p>
          <a:p>
            <a:pPr marL="342900" lvl="0" indent="-342900">
              <a:buFont typeface="Calibri" panose="020F0502020204030204" pitchFamily="34" charset="0"/>
              <a:buChar char="-"/>
            </a:pPr>
            <a:r>
              <a:rPr lang="nl-BE" sz="1800" dirty="0">
                <a:effectLst/>
                <a:latin typeface="Calibri" panose="020F0502020204030204" pitchFamily="34" charset="0"/>
                <a:ea typeface="Times New Roman" panose="02020603050405020304" pitchFamily="18" charset="0"/>
              </a:rPr>
              <a:t>Wanneer er 4 doorgangseenheden op het gelijkvloers zijn, is dit voldoende naar aantal uitgangen en nooduitgangen toe. (er zijn maximaal 180 personen per verdiep aanwezig)</a:t>
            </a:r>
            <a:endParaRPr lang="nl-BE" sz="1800" dirty="0">
              <a:effectLst/>
              <a:latin typeface="Calibri" panose="020F0502020204030204" pitchFamily="34" charset="0"/>
              <a:ea typeface="Calibri" panose="020F0502020204030204" pitchFamily="34" charset="0"/>
            </a:endParaRPr>
          </a:p>
          <a:p>
            <a:pPr marL="342900" lvl="0" indent="-342900">
              <a:buFont typeface="Calibri" panose="020F0502020204030204" pitchFamily="34" charset="0"/>
              <a:buChar char="-"/>
            </a:pPr>
            <a:r>
              <a:rPr lang="nl-BE" sz="1800" dirty="0">
                <a:effectLst/>
                <a:latin typeface="Calibri" panose="020F0502020204030204" pitchFamily="34" charset="0"/>
                <a:ea typeface="Times New Roman" panose="02020603050405020304" pitchFamily="18" charset="0"/>
              </a:rPr>
              <a:t>Elke uitgang moet minstens 80cm zijn, alsook de wegen er naar toe. </a:t>
            </a:r>
            <a:endParaRPr lang="nl-BE" sz="1800" dirty="0">
              <a:effectLst/>
              <a:latin typeface="Calibri" panose="020F0502020204030204" pitchFamily="34" charset="0"/>
              <a:ea typeface="Calibri" panose="020F0502020204030204" pitchFamily="34" charset="0"/>
            </a:endParaRPr>
          </a:p>
          <a:p>
            <a:pPr marL="342900" lvl="0" indent="-342900">
              <a:buFont typeface="Calibri" panose="020F0502020204030204" pitchFamily="34" charset="0"/>
              <a:buChar char="-"/>
            </a:pPr>
            <a:r>
              <a:rPr lang="nl-BE" sz="1800" dirty="0">
                <a:effectLst/>
                <a:latin typeface="Calibri" panose="020F0502020204030204" pitchFamily="34" charset="0"/>
                <a:ea typeface="Times New Roman" panose="02020603050405020304" pitchFamily="18" charset="0"/>
              </a:rPr>
              <a:t>Naar bevoorrading toe werd er aangegeven dat er een dubbele deur moet zijn, langs waar ook een transpallet makkelijk binnen kan. </a:t>
            </a:r>
            <a:endParaRPr lang="nl-BE" sz="1800" dirty="0">
              <a:effectLst/>
              <a:latin typeface="Calibri" panose="020F0502020204030204" pitchFamily="34" charset="0"/>
              <a:ea typeface="Calibri" panose="020F0502020204030204" pitchFamily="34" charset="0"/>
            </a:endParaRPr>
          </a:p>
          <a:p>
            <a:pPr marL="342900" lvl="0" indent="-342900">
              <a:buFont typeface="Calibri" panose="020F0502020204030204" pitchFamily="34" charset="0"/>
              <a:buChar char="-"/>
            </a:pPr>
            <a:r>
              <a:rPr lang="nl-BE" sz="1800" dirty="0">
                <a:effectLst/>
                <a:latin typeface="Calibri" panose="020F0502020204030204" pitchFamily="34" charset="0"/>
                <a:ea typeface="Times New Roman" panose="02020603050405020304" pitchFamily="18" charset="0"/>
              </a:rPr>
              <a:t>Voorgesteld is om doorgang C’ en de doorgang tussen de gang en het lokaal C-011 , 80 cm te maken en deur B’ en de doorgang tussen de gang het lokaal C-020 (tegenover de trap) minstens 120cm breed te maken (120 cm  = 2 doorgangseenheden). </a:t>
            </a:r>
            <a:endParaRPr lang="nl-BE" sz="1800" dirty="0">
              <a:effectLst/>
              <a:latin typeface="Calibri" panose="020F0502020204030204" pitchFamily="34" charset="0"/>
              <a:ea typeface="Calibri" panose="020F0502020204030204" pitchFamily="34" charset="0"/>
            </a:endParaRPr>
          </a:p>
          <a:p>
            <a:pPr marL="342900" lvl="0" indent="-342900">
              <a:buFont typeface="Calibri" panose="020F0502020204030204" pitchFamily="34" charset="0"/>
              <a:buChar char="-"/>
            </a:pPr>
            <a:r>
              <a:rPr lang="nl-BE" sz="1800" dirty="0">
                <a:effectLst/>
                <a:latin typeface="Calibri" panose="020F0502020204030204" pitchFamily="34" charset="0"/>
                <a:ea typeface="Times New Roman" panose="02020603050405020304" pitchFamily="18" charset="0"/>
              </a:rPr>
              <a:t>De deuren moeten naar buiten open draaien en moeten bij brand zonder extra handeling te openen zijn. </a:t>
            </a:r>
            <a:endParaRPr lang="nl-BE" sz="1800" dirty="0">
              <a:effectLst/>
              <a:latin typeface="Calibri" panose="020F0502020204030204" pitchFamily="34" charset="0"/>
              <a:ea typeface="Calibri" panose="020F0502020204030204" pitchFamily="34" charset="0"/>
            </a:endParaRPr>
          </a:p>
          <a:p>
            <a:r>
              <a:rPr lang="nl-BE" sz="1800" dirty="0">
                <a:effectLst/>
                <a:latin typeface="Calibri" panose="020F0502020204030204" pitchFamily="34" charset="0"/>
                <a:ea typeface="Calibri" panose="020F0502020204030204" pitchFamily="34" charset="0"/>
              </a:rPr>
              <a:t> </a:t>
            </a:r>
          </a:p>
          <a:p>
            <a:r>
              <a:rPr lang="nl-BE" sz="1800" dirty="0">
                <a:effectLst/>
                <a:latin typeface="Calibri" panose="020F0502020204030204" pitchFamily="34" charset="0"/>
                <a:ea typeface="Calibri" panose="020F0502020204030204" pitchFamily="34" charset="0"/>
              </a:rPr>
              <a:t>Wat betreft de verlichting en signalisatie</a:t>
            </a:r>
          </a:p>
          <a:p>
            <a:pPr marL="342900" lvl="0" indent="-342900">
              <a:buFont typeface="Calibri" panose="020F0502020204030204" pitchFamily="34" charset="0"/>
              <a:buChar char="-"/>
            </a:pPr>
            <a:r>
              <a:rPr lang="nl-BE" sz="1800" dirty="0">
                <a:effectLst/>
                <a:latin typeface="Calibri" panose="020F0502020204030204" pitchFamily="34" charset="0"/>
                <a:ea typeface="Times New Roman" panose="02020603050405020304" pitchFamily="18" charset="0"/>
              </a:rPr>
              <a:t>De bestaande veiligheidsverlichting moet aangepast worden zodat de deuren en de vluchtweg goed aangegeven is.</a:t>
            </a:r>
            <a:endParaRPr lang="nl-BE" sz="1800" dirty="0">
              <a:effectLst/>
              <a:latin typeface="Calibri" panose="020F0502020204030204" pitchFamily="34" charset="0"/>
              <a:ea typeface="Calibri" panose="020F0502020204030204" pitchFamily="34" charset="0"/>
            </a:endParaRPr>
          </a:p>
          <a:p>
            <a:pPr marL="342900" lvl="0" indent="-342900">
              <a:buFont typeface="Calibri" panose="020F0502020204030204" pitchFamily="34" charset="0"/>
              <a:buChar char="-"/>
            </a:pPr>
            <a:r>
              <a:rPr lang="nl-BE" sz="1800" dirty="0">
                <a:effectLst/>
                <a:latin typeface="Calibri" panose="020F0502020204030204" pitchFamily="34" charset="0"/>
                <a:ea typeface="Times New Roman" panose="02020603050405020304" pitchFamily="18" charset="0"/>
              </a:rPr>
              <a:t>De pictogrammen moeten eveneens aangepast worden. </a:t>
            </a:r>
            <a:endParaRPr lang="nl-BE" sz="1800" dirty="0">
              <a:effectLst/>
              <a:latin typeface="Calibri" panose="020F0502020204030204" pitchFamily="34" charset="0"/>
              <a:ea typeface="Calibri" panose="020F0502020204030204" pitchFamily="34" charset="0"/>
            </a:endParaRPr>
          </a:p>
          <a:p>
            <a:r>
              <a:rPr lang="nl-BE" sz="1800" dirty="0">
                <a:effectLst/>
                <a:latin typeface="Calibri" panose="020F0502020204030204" pitchFamily="34" charset="0"/>
                <a:ea typeface="Calibri" panose="020F0502020204030204" pitchFamily="34" charset="0"/>
              </a:rPr>
              <a:t> </a:t>
            </a:r>
          </a:p>
          <a:p>
            <a:r>
              <a:rPr lang="nl-BE" sz="1800" dirty="0" err="1">
                <a:effectLst/>
                <a:latin typeface="Calibri" panose="020F0502020204030204" pitchFamily="34" charset="0"/>
                <a:ea typeface="Calibri" panose="020F0502020204030204" pitchFamily="34" charset="0"/>
              </a:rPr>
              <a:t>Mvg</a:t>
            </a:r>
            <a:r>
              <a:rPr lang="nl-BE" sz="1800" dirty="0">
                <a:effectLst/>
                <a:latin typeface="Calibri" panose="020F0502020204030204" pitchFamily="34" charset="0"/>
                <a:ea typeface="Calibri" panose="020F0502020204030204" pitchFamily="34" charset="0"/>
              </a:rPr>
              <a:t>, </a:t>
            </a:r>
          </a:p>
          <a:p>
            <a:r>
              <a:rPr lang="nl-BE" sz="1800" dirty="0">
                <a:effectLst/>
                <a:latin typeface="Calibri" panose="020F0502020204030204" pitchFamily="34" charset="0"/>
                <a:ea typeface="Calibri" panose="020F0502020204030204" pitchFamily="34" charset="0"/>
              </a:rPr>
              <a:t>Katrien </a:t>
            </a:r>
          </a:p>
          <a:p>
            <a:r>
              <a:rPr lang="nl-BE" sz="1800" dirty="0">
                <a:effectLst/>
                <a:latin typeface="Calibri" panose="020F0502020204030204" pitchFamily="34" charset="0"/>
                <a:ea typeface="Calibri" panose="020F0502020204030204" pitchFamily="34" charset="0"/>
              </a:rPr>
              <a:t> </a:t>
            </a:r>
          </a:p>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54</a:t>
            </a:fld>
            <a:endParaRPr lang="fr-BE"/>
          </a:p>
        </p:txBody>
      </p:sp>
    </p:spTree>
    <p:extLst>
      <p:ext uri="{BB962C8B-B14F-4D97-AF65-F5344CB8AC3E}">
        <p14:creationId xmlns:p14="http://schemas.microsoft.com/office/powerpoint/2010/main" val="939244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55</a:t>
            </a:fld>
            <a:endParaRPr lang="fr-BE"/>
          </a:p>
        </p:txBody>
      </p:sp>
    </p:spTree>
    <p:extLst>
      <p:ext uri="{BB962C8B-B14F-4D97-AF65-F5344CB8AC3E}">
        <p14:creationId xmlns:p14="http://schemas.microsoft.com/office/powerpoint/2010/main" val="11911234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57</a:t>
            </a:fld>
            <a:endParaRPr lang="fr-BE"/>
          </a:p>
        </p:txBody>
      </p:sp>
    </p:spTree>
    <p:extLst>
      <p:ext uri="{BB962C8B-B14F-4D97-AF65-F5344CB8AC3E}">
        <p14:creationId xmlns:p14="http://schemas.microsoft.com/office/powerpoint/2010/main" val="34648930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61</a:t>
            </a:fld>
            <a:endParaRPr lang="fr-BE"/>
          </a:p>
        </p:txBody>
      </p:sp>
    </p:spTree>
    <p:extLst>
      <p:ext uri="{BB962C8B-B14F-4D97-AF65-F5344CB8AC3E}">
        <p14:creationId xmlns:p14="http://schemas.microsoft.com/office/powerpoint/2010/main" val="28404090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65</a:t>
            </a:fld>
            <a:endParaRPr lang="fr-BE"/>
          </a:p>
        </p:txBody>
      </p:sp>
    </p:spTree>
    <p:extLst>
      <p:ext uri="{BB962C8B-B14F-4D97-AF65-F5344CB8AC3E}">
        <p14:creationId xmlns:p14="http://schemas.microsoft.com/office/powerpoint/2010/main" val="4033516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7</a:t>
            </a:fld>
            <a:endParaRPr lang="fr-BE"/>
          </a:p>
        </p:txBody>
      </p:sp>
    </p:spTree>
    <p:extLst>
      <p:ext uri="{BB962C8B-B14F-4D97-AF65-F5344CB8AC3E}">
        <p14:creationId xmlns:p14="http://schemas.microsoft.com/office/powerpoint/2010/main" val="10191311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a:t>Alleen</a:t>
            </a:r>
            <a:r>
              <a:rPr lang="fr-BE" dirty="0"/>
              <a:t> AO in </a:t>
            </a:r>
            <a:r>
              <a:rPr lang="fr-BE" dirty="0" err="1"/>
              <a:t>volgende</a:t>
            </a:r>
            <a:r>
              <a:rPr lang="fr-BE" dirty="0"/>
              <a:t> slides.</a:t>
            </a:r>
          </a:p>
          <a:p>
            <a:endParaRPr lang="fr-BE" dirty="0"/>
          </a:p>
          <a:p>
            <a:r>
              <a:rPr lang="fr-BE" dirty="0"/>
              <a:t>Alle AO en </a:t>
            </a:r>
            <a:r>
              <a:rPr lang="fr-BE" dirty="0" err="1"/>
              <a:t>verkeersongevallen</a:t>
            </a:r>
            <a:r>
              <a:rPr lang="fr-BE" dirty="0"/>
              <a:t> </a:t>
            </a:r>
            <a:r>
              <a:rPr lang="fr-BE" dirty="0" err="1"/>
              <a:t>tonen</a:t>
            </a:r>
            <a:r>
              <a:rPr lang="fr-BE" dirty="0"/>
              <a:t> of </a:t>
            </a:r>
            <a:r>
              <a:rPr lang="fr-BE" dirty="0" err="1"/>
              <a:t>enkel</a:t>
            </a:r>
            <a:r>
              <a:rPr lang="fr-BE" dirty="0"/>
              <a:t> </a:t>
            </a:r>
            <a:r>
              <a:rPr lang="fr-BE" dirty="0" err="1"/>
              <a:t>deze</a:t>
            </a:r>
            <a:r>
              <a:rPr lang="fr-BE" dirty="0"/>
              <a:t> </a:t>
            </a:r>
            <a:r>
              <a:rPr lang="fr-BE" dirty="0" err="1"/>
              <a:t>vanaf</a:t>
            </a:r>
            <a:r>
              <a:rPr lang="fr-BE" dirty="0"/>
              <a:t> </a:t>
            </a:r>
            <a:r>
              <a:rPr lang="fr-BE" dirty="0" err="1"/>
              <a:t>aantal</a:t>
            </a:r>
            <a:r>
              <a:rPr lang="fr-BE" dirty="0"/>
              <a:t> </a:t>
            </a:r>
            <a:r>
              <a:rPr lang="fr-BE" dirty="0" err="1"/>
              <a:t>dagen</a:t>
            </a:r>
            <a:r>
              <a:rPr lang="fr-BE" dirty="0"/>
              <a:t> AGR en/of </a:t>
            </a:r>
            <a:r>
              <a:rPr lang="fr-BE" dirty="0" err="1"/>
              <a:t>hoge</a:t>
            </a:r>
            <a:r>
              <a:rPr lang="fr-BE" dirty="0"/>
              <a:t> schade</a:t>
            </a:r>
          </a:p>
        </p:txBody>
      </p:sp>
      <p:sp>
        <p:nvSpPr>
          <p:cNvPr id="4" name="Slide Number Placeholder 3"/>
          <p:cNvSpPr>
            <a:spLocks noGrp="1"/>
          </p:cNvSpPr>
          <p:nvPr>
            <p:ph type="sldNum" sz="quarter" idx="10"/>
          </p:nvPr>
        </p:nvSpPr>
        <p:spPr/>
        <p:txBody>
          <a:bodyPr/>
          <a:lstStyle/>
          <a:p>
            <a:fld id="{D64F2C25-99DC-4E03-B761-F0DD23C54933}" type="slidenum">
              <a:rPr lang="fr-BE" smtClean="0"/>
              <a:t>67</a:t>
            </a:fld>
            <a:endParaRPr lang="fr-BE"/>
          </a:p>
        </p:txBody>
      </p:sp>
    </p:spTree>
    <p:extLst>
      <p:ext uri="{BB962C8B-B14F-4D97-AF65-F5344CB8AC3E}">
        <p14:creationId xmlns:p14="http://schemas.microsoft.com/office/powerpoint/2010/main" val="32218799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70</a:t>
            </a:fld>
            <a:endParaRPr lang="fr-BE"/>
          </a:p>
        </p:txBody>
      </p:sp>
    </p:spTree>
    <p:extLst>
      <p:ext uri="{BB962C8B-B14F-4D97-AF65-F5344CB8AC3E}">
        <p14:creationId xmlns:p14="http://schemas.microsoft.com/office/powerpoint/2010/main" val="257759586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72</a:t>
            </a:fld>
            <a:endParaRPr lang="fr-BE"/>
          </a:p>
        </p:txBody>
      </p:sp>
    </p:spTree>
    <p:extLst>
      <p:ext uri="{BB962C8B-B14F-4D97-AF65-F5344CB8AC3E}">
        <p14:creationId xmlns:p14="http://schemas.microsoft.com/office/powerpoint/2010/main" val="18932376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73</a:t>
            </a:fld>
            <a:endParaRPr lang="fr-BE"/>
          </a:p>
        </p:txBody>
      </p:sp>
    </p:spTree>
    <p:extLst>
      <p:ext uri="{BB962C8B-B14F-4D97-AF65-F5344CB8AC3E}">
        <p14:creationId xmlns:p14="http://schemas.microsoft.com/office/powerpoint/2010/main" val="27636789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20000"/>
              </a:lnSpc>
              <a:spcAft>
                <a:spcPts val="30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 </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20000"/>
              </a:lnSpc>
              <a:spcAft>
                <a:spcPts val="300"/>
              </a:spcAft>
              <a:tabLst>
                <a:tab pos="1980565" algn="l"/>
              </a:tabLst>
            </a:pPr>
            <a:r>
              <a:rPr lang="nl-BE" sz="1800" b="1" u="sng" dirty="0" err="1">
                <a:effectLst/>
                <a:latin typeface="Calibri" panose="020F0502020204030204" pitchFamily="34" charset="0"/>
                <a:ea typeface="Calibri" panose="020F0502020204030204" pitchFamily="34" charset="0"/>
                <a:cs typeface="Times New Roman" panose="02020603050405020304" pitchFamily="18" charset="0"/>
              </a:rPr>
              <a:t>Fg</a:t>
            </a:r>
            <a:r>
              <a:rPr lang="nl-BE" sz="1800" b="1" u="sng" dirty="0">
                <a:effectLst/>
                <a:latin typeface="Calibri" panose="020F0502020204030204" pitchFamily="34" charset="0"/>
                <a:ea typeface="Calibri" panose="020F0502020204030204" pitchFamily="34" charset="0"/>
                <a:cs typeface="Times New Roman" panose="02020603050405020304" pitchFamily="18" charset="0"/>
              </a:rPr>
              <a:t> (Frequentiegraad)</a:t>
            </a: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br>
              <a:rPr lang="nl-BE" sz="1800" dirty="0">
                <a:effectLst/>
                <a:latin typeface="Calibri" panose="020F0502020204030204" pitchFamily="34" charset="0"/>
                <a:ea typeface="Calibri" panose="020F0502020204030204" pitchFamily="34" charset="0"/>
                <a:cs typeface="Times New Roman" panose="02020603050405020304" pitchFamily="18" charset="0"/>
              </a:rPr>
            </a:br>
            <a:br>
              <a:rPr lang="nl-BE" sz="1800" dirty="0">
                <a:effectLst/>
                <a:latin typeface="Calibri" panose="020F0502020204030204" pitchFamily="34" charset="0"/>
                <a:ea typeface="Calibri" panose="020F0502020204030204" pitchFamily="34" charset="0"/>
                <a:cs typeface="Times New Roman" panose="02020603050405020304" pitchFamily="18" charset="0"/>
              </a:rPr>
            </a:br>
            <a:r>
              <a:rPr lang="nl-BE" sz="1800" dirty="0">
                <a:effectLst/>
                <a:latin typeface="Calibri" panose="020F0502020204030204" pitchFamily="34" charset="0"/>
                <a:ea typeface="Calibri" panose="020F0502020204030204" pitchFamily="34" charset="0"/>
                <a:cs typeface="Times New Roman" panose="02020603050405020304" pitchFamily="18" charset="0"/>
              </a:rPr>
              <a:t>- Als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Fg</a:t>
            </a:r>
            <a:r>
              <a:rPr lang="nl-BE" sz="1800" dirty="0">
                <a:effectLst/>
                <a:latin typeface="Calibri" panose="020F0502020204030204" pitchFamily="34" charset="0"/>
                <a:ea typeface="Calibri" panose="020F0502020204030204" pitchFamily="34" charset="0"/>
                <a:cs typeface="Times New Roman" panose="02020603050405020304" pitchFamily="18" charset="0"/>
              </a:rPr>
              <a:t> = X komt X overeen met het aantal arbeidsongevallen per jaar op ongeveer 600 werknemers</a:t>
            </a:r>
          </a:p>
          <a:p>
            <a:pPr algn="l">
              <a:lnSpc>
                <a:spcPct val="120000"/>
              </a:lnSpc>
              <a:spcAft>
                <a:spcPts val="300"/>
              </a:spcAft>
              <a:tabLst>
                <a:tab pos="1980565"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   AO met minstens 4 dagen AGR</a:t>
            </a:r>
            <a:br>
              <a:rPr lang="nl-BE" sz="1800" dirty="0">
                <a:effectLst/>
                <a:latin typeface="Calibri" panose="020F0502020204030204" pitchFamily="34" charset="0"/>
                <a:ea typeface="Calibri" panose="020F0502020204030204" pitchFamily="34" charset="0"/>
                <a:cs typeface="Times New Roman" panose="02020603050405020304" pitchFamily="18" charset="0"/>
              </a:rPr>
            </a:br>
            <a:br>
              <a:rPr lang="nl-BE" sz="1800" dirty="0">
                <a:effectLst/>
                <a:latin typeface="Calibri" panose="020F0502020204030204" pitchFamily="34" charset="0"/>
                <a:ea typeface="Calibri" panose="020F0502020204030204" pitchFamily="34" charset="0"/>
                <a:cs typeface="Times New Roman" panose="02020603050405020304" pitchFamily="18" charset="0"/>
              </a:rPr>
            </a:b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Fg</a:t>
            </a:r>
            <a:r>
              <a:rPr lang="nl-BE" sz="1800" dirty="0">
                <a:effectLst/>
                <a:latin typeface="Calibri" panose="020F0502020204030204" pitchFamily="34" charset="0"/>
                <a:ea typeface="Calibri" panose="020F0502020204030204" pitchFamily="34" charset="0"/>
                <a:cs typeface="Times New Roman" panose="02020603050405020304" pitchFamily="18" charset="0"/>
              </a:rPr>
              <a:t> = 100 komt overeen met:	</a:t>
            </a:r>
            <a:r>
              <a:rPr lang="fr-FR" sz="18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nl-BE" sz="1800" dirty="0">
                <a:effectLst/>
                <a:latin typeface="Calibri" panose="020F0502020204030204" pitchFamily="34" charset="0"/>
                <a:ea typeface="Calibri" panose="020F0502020204030204" pitchFamily="34" charset="0"/>
                <a:cs typeface="Times New Roman" panose="02020603050405020304" pitchFamily="18" charset="0"/>
              </a:rPr>
              <a:t> 1 op 6 werknemers heeft jaarlijks een arbeidsongeval;</a:t>
            </a:r>
            <a:br>
              <a:rPr lang="nl-BE" sz="1800" dirty="0">
                <a:effectLst/>
                <a:latin typeface="Calibri" panose="020F0502020204030204" pitchFamily="34" charset="0"/>
                <a:ea typeface="Calibri" panose="020F0502020204030204" pitchFamily="34" charset="0"/>
                <a:cs typeface="Times New Roman" panose="02020603050405020304" pitchFamily="18" charset="0"/>
              </a:rPr>
            </a:b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r>
              <a:rPr lang="fr-FR" sz="18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nl-BE" sz="1800" dirty="0">
                <a:effectLst/>
                <a:latin typeface="Calibri" panose="020F0502020204030204" pitchFamily="34" charset="0"/>
                <a:ea typeface="Calibri" panose="020F0502020204030204" pitchFamily="34" charset="0"/>
                <a:cs typeface="Times New Roman" panose="02020603050405020304" pitchFamily="18" charset="0"/>
              </a:rPr>
              <a:t> 100 arbeidsongevallen in loopbaan van 15 werknemers;</a:t>
            </a:r>
            <a:br>
              <a:rPr lang="nl-BE" sz="1800" dirty="0">
                <a:effectLst/>
                <a:latin typeface="Calibri" panose="020F0502020204030204" pitchFamily="34" charset="0"/>
                <a:ea typeface="Calibri" panose="020F0502020204030204" pitchFamily="34" charset="0"/>
                <a:cs typeface="Times New Roman" panose="02020603050405020304" pitchFamily="18" charset="0"/>
              </a:rPr>
            </a:b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r>
              <a:rPr lang="fr-FR" sz="18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nl-BE" sz="1800" dirty="0">
                <a:effectLst/>
                <a:latin typeface="Calibri" panose="020F0502020204030204" pitchFamily="34" charset="0"/>
                <a:ea typeface="Calibri" panose="020F0502020204030204" pitchFamily="34" charset="0"/>
                <a:cs typeface="Times New Roman" panose="02020603050405020304" pitchFamily="18" charset="0"/>
              </a:rPr>
              <a:t> 7 arbeidsongevallen per werknemer in loopbaan van 40 jaar</a:t>
            </a:r>
          </a:p>
          <a:p>
            <a:pPr algn="l">
              <a:lnSpc>
                <a:spcPct val="120000"/>
              </a:lnSpc>
              <a:spcAft>
                <a:spcPts val="300"/>
              </a:spcAft>
              <a:tabLst>
                <a:tab pos="1980565"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p>
          <a:p>
            <a:pPr algn="l">
              <a:lnSpc>
                <a:spcPct val="120000"/>
              </a:lnSpc>
              <a:spcAft>
                <a:spcPts val="300"/>
              </a:spcAft>
              <a:tabLst>
                <a:tab pos="1980565" algn="l"/>
              </a:tabLst>
            </a:pPr>
            <a:r>
              <a:rPr lang="nl-BE" sz="1800" b="1" u="sng" dirty="0" err="1">
                <a:effectLst/>
                <a:latin typeface="Calibri" panose="020F0502020204030204" pitchFamily="34" charset="0"/>
                <a:ea typeface="Calibri" panose="020F0502020204030204" pitchFamily="34" charset="0"/>
                <a:cs typeface="Times New Roman" panose="02020603050405020304" pitchFamily="18" charset="0"/>
              </a:rPr>
              <a:t>Egw</a:t>
            </a:r>
            <a:r>
              <a:rPr lang="nl-BE" sz="1800" b="1" u="sng" dirty="0">
                <a:effectLst/>
                <a:latin typeface="Calibri" panose="020F0502020204030204" pitchFamily="34" charset="0"/>
                <a:ea typeface="Calibri" panose="020F0502020204030204" pitchFamily="34" charset="0"/>
                <a:cs typeface="Times New Roman" panose="02020603050405020304" pitchFamily="18" charset="0"/>
              </a:rPr>
              <a:t> (Werkelijke ernstgraad)</a:t>
            </a:r>
            <a:br>
              <a:rPr lang="nl-BE" sz="1800" dirty="0">
                <a:effectLst/>
                <a:latin typeface="Calibri" panose="020F0502020204030204" pitchFamily="34" charset="0"/>
                <a:ea typeface="Calibri" panose="020F0502020204030204" pitchFamily="34" charset="0"/>
                <a:cs typeface="Times New Roman" panose="02020603050405020304" pitchFamily="18" charset="0"/>
              </a:rPr>
            </a:br>
            <a:br>
              <a:rPr lang="nl-BE" sz="1800" dirty="0">
                <a:effectLst/>
                <a:latin typeface="Calibri" panose="020F0502020204030204" pitchFamily="34" charset="0"/>
                <a:ea typeface="Calibri" panose="020F0502020204030204" pitchFamily="34" charset="0"/>
                <a:cs typeface="Times New Roman" panose="02020603050405020304" pitchFamily="18" charset="0"/>
              </a:rPr>
            </a:b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Egw</a:t>
            </a:r>
            <a:r>
              <a:rPr lang="nl-BE" sz="1800" dirty="0">
                <a:effectLst/>
                <a:latin typeface="Calibri" panose="020F0502020204030204" pitchFamily="34" charset="0"/>
                <a:ea typeface="Calibri" panose="020F0502020204030204" pitchFamily="34" charset="0"/>
                <a:cs typeface="Times New Roman" panose="02020603050405020304" pitchFamily="18" charset="0"/>
              </a:rPr>
              <a:t> = 1 komt overeen met : 1,5 dagen afwezigheid per jaar voor alle werknemers.   </a:t>
            </a:r>
          </a:p>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8</a:t>
            </a:fld>
            <a:endParaRPr lang="fr-BE"/>
          </a:p>
        </p:txBody>
      </p:sp>
    </p:spTree>
    <p:extLst>
      <p:ext uri="{BB962C8B-B14F-4D97-AF65-F5344CB8AC3E}">
        <p14:creationId xmlns:p14="http://schemas.microsoft.com/office/powerpoint/2010/main" val="29607548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lnSpc>
                <a:spcPct val="120000"/>
              </a:lnSpc>
              <a:spcAft>
                <a:spcPts val="300"/>
              </a:spcAft>
              <a:tabLst>
                <a:tab pos="1980565" algn="l"/>
              </a:tabLst>
            </a:pPr>
            <a:r>
              <a:rPr lang="nl-BE" sz="1200" b="1" u="sng" dirty="0" err="1">
                <a:effectLst/>
                <a:latin typeface="Calibri" panose="020F0502020204030204" pitchFamily="34" charset="0"/>
                <a:ea typeface="Calibri" panose="020F0502020204030204" pitchFamily="34" charset="0"/>
                <a:cs typeface="Times New Roman" panose="02020603050405020304" pitchFamily="18" charset="0"/>
              </a:rPr>
              <a:t>Fg</a:t>
            </a:r>
            <a:r>
              <a:rPr lang="nl-BE" sz="1200" b="1" u="sng" dirty="0">
                <a:effectLst/>
                <a:latin typeface="Calibri" panose="020F0502020204030204" pitchFamily="34" charset="0"/>
                <a:ea typeface="Calibri" panose="020F0502020204030204" pitchFamily="34" charset="0"/>
                <a:cs typeface="Times New Roman" panose="02020603050405020304" pitchFamily="18" charset="0"/>
              </a:rPr>
              <a:t> (Frequentiegraad)</a:t>
            </a:r>
            <a:r>
              <a:rPr lang="nl-BE" sz="1200" dirty="0">
                <a:effectLst/>
                <a:latin typeface="Calibri" panose="020F0502020204030204" pitchFamily="34" charset="0"/>
                <a:ea typeface="Calibri" panose="020F0502020204030204" pitchFamily="34" charset="0"/>
                <a:cs typeface="Times New Roman" panose="02020603050405020304" pitchFamily="18" charset="0"/>
              </a:rPr>
              <a:t> </a:t>
            </a:r>
            <a:br>
              <a:rPr lang="nl-BE" sz="1200" dirty="0">
                <a:effectLst/>
                <a:latin typeface="Calibri" panose="020F0502020204030204" pitchFamily="34" charset="0"/>
                <a:ea typeface="Calibri" panose="020F0502020204030204" pitchFamily="34" charset="0"/>
                <a:cs typeface="Times New Roman" panose="02020603050405020304" pitchFamily="18" charset="0"/>
              </a:rPr>
            </a:br>
            <a:br>
              <a:rPr lang="nl-BE" sz="1200" dirty="0">
                <a:effectLst/>
                <a:latin typeface="Calibri" panose="020F0502020204030204" pitchFamily="34" charset="0"/>
                <a:ea typeface="Calibri" panose="020F0502020204030204" pitchFamily="34" charset="0"/>
                <a:cs typeface="Times New Roman" panose="02020603050405020304" pitchFamily="18" charset="0"/>
              </a:rPr>
            </a:br>
            <a:r>
              <a:rPr lang="nl-BE" sz="1200" dirty="0">
                <a:effectLst/>
                <a:latin typeface="Calibri" panose="020F0502020204030204" pitchFamily="34" charset="0"/>
                <a:ea typeface="Calibri" panose="020F0502020204030204" pitchFamily="34" charset="0"/>
                <a:cs typeface="Times New Roman" panose="02020603050405020304" pitchFamily="18" charset="0"/>
              </a:rPr>
              <a:t>- Als </a:t>
            </a:r>
            <a:r>
              <a:rPr lang="nl-BE" sz="1200" dirty="0" err="1">
                <a:effectLst/>
                <a:latin typeface="Calibri" panose="020F0502020204030204" pitchFamily="34" charset="0"/>
                <a:ea typeface="Calibri" panose="020F0502020204030204" pitchFamily="34" charset="0"/>
                <a:cs typeface="Times New Roman" panose="02020603050405020304" pitchFamily="18" charset="0"/>
              </a:rPr>
              <a:t>Fg</a:t>
            </a:r>
            <a:r>
              <a:rPr lang="nl-BE" sz="1200" dirty="0">
                <a:effectLst/>
                <a:latin typeface="Calibri" panose="020F0502020204030204" pitchFamily="34" charset="0"/>
                <a:ea typeface="Calibri" panose="020F0502020204030204" pitchFamily="34" charset="0"/>
                <a:cs typeface="Times New Roman" panose="02020603050405020304" pitchFamily="18" charset="0"/>
              </a:rPr>
              <a:t> = X komt X overeen met het aantal arbeidsongevallen per jaar op ongeveer 600 werknemers</a:t>
            </a:r>
          </a:p>
          <a:p>
            <a:pPr algn="l">
              <a:lnSpc>
                <a:spcPct val="120000"/>
              </a:lnSpc>
              <a:spcAft>
                <a:spcPts val="300"/>
              </a:spcAft>
              <a:tabLst>
                <a:tab pos="1980565" algn="l"/>
              </a:tabLst>
            </a:pPr>
            <a:r>
              <a:rPr lang="nl-BE" sz="1200" dirty="0">
                <a:effectLst/>
                <a:latin typeface="Calibri" panose="020F0502020204030204" pitchFamily="34" charset="0"/>
                <a:ea typeface="Calibri" panose="020F0502020204030204" pitchFamily="34" charset="0"/>
                <a:cs typeface="Times New Roman" panose="02020603050405020304" pitchFamily="18" charset="0"/>
              </a:rPr>
              <a:t>   AO met minstens 4 dagen AGR</a:t>
            </a:r>
            <a:br>
              <a:rPr lang="nl-BE" sz="1200" dirty="0">
                <a:effectLst/>
                <a:latin typeface="Calibri" panose="020F0502020204030204" pitchFamily="34" charset="0"/>
                <a:ea typeface="Calibri" panose="020F0502020204030204" pitchFamily="34" charset="0"/>
                <a:cs typeface="Times New Roman" panose="02020603050405020304" pitchFamily="18" charset="0"/>
              </a:rPr>
            </a:br>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9</a:t>
            </a:fld>
            <a:endParaRPr lang="fr-BE"/>
          </a:p>
        </p:txBody>
      </p:sp>
    </p:spTree>
    <p:extLst>
      <p:ext uri="{BB962C8B-B14F-4D97-AF65-F5344CB8AC3E}">
        <p14:creationId xmlns:p14="http://schemas.microsoft.com/office/powerpoint/2010/main" val="24198560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11</a:t>
            </a:fld>
            <a:endParaRPr lang="fr-BE"/>
          </a:p>
        </p:txBody>
      </p:sp>
    </p:spTree>
    <p:extLst>
      <p:ext uri="{BB962C8B-B14F-4D97-AF65-F5344CB8AC3E}">
        <p14:creationId xmlns:p14="http://schemas.microsoft.com/office/powerpoint/2010/main" val="7013520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sz="1200" b="1" u="sng" dirty="0" err="1">
                <a:effectLst/>
                <a:latin typeface="Calibri" panose="020F0502020204030204" pitchFamily="34" charset="0"/>
                <a:ea typeface="Calibri" panose="020F0502020204030204" pitchFamily="34" charset="0"/>
                <a:cs typeface="Times New Roman" panose="02020603050405020304" pitchFamily="18" charset="0"/>
              </a:rPr>
              <a:t>Egw</a:t>
            </a:r>
            <a:r>
              <a:rPr lang="nl-BE" sz="1200" b="1" u="sng" dirty="0">
                <a:effectLst/>
                <a:latin typeface="Calibri" panose="020F0502020204030204" pitchFamily="34" charset="0"/>
                <a:ea typeface="Calibri" panose="020F0502020204030204" pitchFamily="34" charset="0"/>
                <a:cs typeface="Times New Roman" panose="02020603050405020304" pitchFamily="18" charset="0"/>
              </a:rPr>
              <a:t> (Werkelijke ernstgraad)</a:t>
            </a:r>
            <a:br>
              <a:rPr lang="nl-BE" sz="1200" dirty="0">
                <a:effectLst/>
                <a:latin typeface="Calibri" panose="020F0502020204030204" pitchFamily="34" charset="0"/>
                <a:ea typeface="Calibri" panose="020F0502020204030204" pitchFamily="34" charset="0"/>
                <a:cs typeface="Times New Roman" panose="02020603050405020304" pitchFamily="18" charset="0"/>
              </a:rPr>
            </a:br>
            <a:br>
              <a:rPr lang="nl-BE" sz="1200" dirty="0">
                <a:effectLst/>
                <a:latin typeface="Calibri" panose="020F0502020204030204" pitchFamily="34" charset="0"/>
                <a:ea typeface="Calibri" panose="020F0502020204030204" pitchFamily="34" charset="0"/>
                <a:cs typeface="Times New Roman" panose="02020603050405020304" pitchFamily="18" charset="0"/>
              </a:rPr>
            </a:br>
            <a:r>
              <a:rPr lang="nl-BE" sz="1200" dirty="0">
                <a:effectLst/>
                <a:latin typeface="Calibri" panose="020F0502020204030204" pitchFamily="34" charset="0"/>
                <a:ea typeface="Calibri" panose="020F0502020204030204" pitchFamily="34" charset="0"/>
                <a:cs typeface="Times New Roman" panose="02020603050405020304" pitchFamily="18" charset="0"/>
              </a:rPr>
              <a:t>- </a:t>
            </a:r>
            <a:r>
              <a:rPr lang="nl-BE" sz="1200" dirty="0" err="1">
                <a:effectLst/>
                <a:latin typeface="Calibri" panose="020F0502020204030204" pitchFamily="34" charset="0"/>
                <a:ea typeface="Calibri" panose="020F0502020204030204" pitchFamily="34" charset="0"/>
                <a:cs typeface="Times New Roman" panose="02020603050405020304" pitchFamily="18" charset="0"/>
              </a:rPr>
              <a:t>Egw</a:t>
            </a:r>
            <a:r>
              <a:rPr lang="nl-BE" sz="1200" dirty="0">
                <a:effectLst/>
                <a:latin typeface="Calibri" panose="020F0502020204030204" pitchFamily="34" charset="0"/>
                <a:ea typeface="Calibri" panose="020F0502020204030204" pitchFamily="34" charset="0"/>
                <a:cs typeface="Times New Roman" panose="02020603050405020304" pitchFamily="18" charset="0"/>
              </a:rPr>
              <a:t> = 1 komt overeen met : 1,5 dagen afwezigheid per jaar voor alle werknemers.   </a:t>
            </a:r>
          </a:p>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13</a:t>
            </a:fld>
            <a:endParaRPr lang="fr-BE"/>
          </a:p>
        </p:txBody>
      </p:sp>
    </p:spTree>
    <p:extLst>
      <p:ext uri="{BB962C8B-B14F-4D97-AF65-F5344CB8AC3E}">
        <p14:creationId xmlns:p14="http://schemas.microsoft.com/office/powerpoint/2010/main" val="2883237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In het jaarverslag zijn de getallen betreffende de arbeidswegongevallen met de dood tot gevolg foutief.</a:t>
            </a:r>
          </a:p>
          <a:p>
            <a:r>
              <a:rPr lang="nl-BE" dirty="0"/>
              <a:t>Deze zijn voor alle jaren 0</a:t>
            </a:r>
          </a:p>
        </p:txBody>
      </p:sp>
      <p:sp>
        <p:nvSpPr>
          <p:cNvPr id="4" name="Slide Number Placeholder 3"/>
          <p:cNvSpPr>
            <a:spLocks noGrp="1"/>
          </p:cNvSpPr>
          <p:nvPr>
            <p:ph type="sldNum" sz="quarter" idx="5"/>
          </p:nvPr>
        </p:nvSpPr>
        <p:spPr/>
        <p:txBody>
          <a:bodyPr/>
          <a:lstStyle/>
          <a:p>
            <a:fld id="{D64F2C25-99DC-4E03-B761-F0DD23C54933}" type="slidenum">
              <a:rPr lang="fr-BE" smtClean="0"/>
              <a:t>15</a:t>
            </a:fld>
            <a:endParaRPr lang="fr-BE"/>
          </a:p>
        </p:txBody>
      </p:sp>
    </p:spTree>
    <p:extLst>
      <p:ext uri="{BB962C8B-B14F-4D97-AF65-F5344CB8AC3E}">
        <p14:creationId xmlns:p14="http://schemas.microsoft.com/office/powerpoint/2010/main" val="22285883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20</a:t>
            </a:fld>
            <a:endParaRPr lang="fr-BE"/>
          </a:p>
        </p:txBody>
      </p:sp>
    </p:spTree>
    <p:extLst>
      <p:ext uri="{BB962C8B-B14F-4D97-AF65-F5344CB8AC3E}">
        <p14:creationId xmlns:p14="http://schemas.microsoft.com/office/powerpoint/2010/main" val="38589688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a:p>
        </p:txBody>
      </p:sp>
      <p:pic>
        <p:nvPicPr>
          <p:cNvPr id="7" name="Picture 6" descr="Picture 6"/>
          <p:cNvPicPr>
            <a:picLocks noChangeAspect="1"/>
          </p:cNvPicPr>
          <p:nvPr userDrawn="1"/>
        </p:nvPicPr>
        <p:blipFill>
          <a:blip r:embed="rId2"/>
          <a:stretch>
            <a:fillRect/>
          </a:stretch>
        </p:blipFill>
        <p:spPr>
          <a:xfrm>
            <a:off x="1522" y="-2275"/>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kern="0" baseline="0">
                <a:solidFill>
                  <a:srgbClr val="F5F1E9"/>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4" name="Text Placeholder 18"/>
          <p:cNvSpPr>
            <a:spLocks noGrp="1"/>
          </p:cNvSpPr>
          <p:nvPr>
            <p:ph type="body" sz="quarter" idx="16" hasCustomPrompt="1"/>
          </p:nvPr>
        </p:nvSpPr>
        <p:spPr>
          <a:xfrm>
            <a:off x="376962" y="1186891"/>
            <a:ext cx="8220788" cy="245463"/>
          </a:xfrm>
          <a:prstGeom prst="rect">
            <a:avLst/>
          </a:prstGeom>
        </p:spPr>
        <p:txBody>
          <a:bodyPr/>
          <a:lstStyle>
            <a:lvl1pPr marL="0" indent="0">
              <a:buNone/>
              <a:defRPr sz="1100" b="0" i="0" cap="none" spc="300" baseline="0">
                <a:solidFill>
                  <a:schemeClr val="bg1"/>
                </a:solidFill>
                <a:latin typeface="Palanquin Regular" panose="020B0004020203020204" pitchFamily="34" charset="0"/>
              </a:defRPr>
            </a:lvl1pPr>
          </a:lstStyle>
          <a:p>
            <a:pPr lvl="0"/>
            <a:r>
              <a:rPr lang="fr-BE" dirty="0"/>
              <a:t>Day </a:t>
            </a:r>
            <a:r>
              <a:rPr lang="fr-BE" dirty="0" err="1"/>
              <a:t>Month</a:t>
            </a:r>
            <a:r>
              <a:rPr lang="fr-BE" dirty="0"/>
              <a:t> </a:t>
            </a:r>
            <a:r>
              <a:rPr lang="fr-BE" dirty="0" err="1"/>
              <a:t>Year</a:t>
            </a:r>
            <a:endParaRPr lang="fr-BE" dirty="0"/>
          </a:p>
        </p:txBody>
      </p:sp>
      <p:sp>
        <p:nvSpPr>
          <p:cNvPr id="13" name="Rectangle 6">
            <a:extLst>
              <a:ext uri="{FF2B5EF4-FFF2-40B4-BE49-F238E27FC236}">
                <a16:creationId xmlns:a16="http://schemas.microsoft.com/office/drawing/2014/main" id="{4F9F5938-E2C8-BC4B-A548-3C47C2F9BF03}"/>
              </a:ext>
            </a:extLst>
          </p:cNvPr>
          <p:cNvSpPr/>
          <p:nvPr userDrawn="1"/>
        </p:nvSpPr>
        <p:spPr>
          <a:xfrm>
            <a:off x="475512" y="1016332"/>
            <a:ext cx="496039" cy="45720"/>
          </a:xfrm>
          <a:prstGeom prst="rect">
            <a:avLst/>
          </a:prstGeom>
          <a:solidFill>
            <a:srgbClr val="FFFFFF"/>
          </a:solidFill>
          <a:ln w="12700">
            <a:miter lim="400000"/>
          </a:ln>
        </p:spPr>
        <p:txBody>
          <a:bodyPr lIns="45719" rIns="45719" anchor="ctr"/>
          <a:lstStyle/>
          <a:p>
            <a:pPr algn="ctr">
              <a:defRPr sz="2200">
                <a:solidFill>
                  <a:srgbClr val="FFFFFF"/>
                </a:solidFill>
              </a:defRPr>
            </a:pPr>
            <a:endParaRPr/>
          </a:p>
        </p:txBody>
      </p:sp>
      <p:sp>
        <p:nvSpPr>
          <p:cNvPr id="3" name="Text Placeholder 2"/>
          <p:cNvSpPr>
            <a:spLocks noGrp="1"/>
          </p:cNvSpPr>
          <p:nvPr>
            <p:ph type="body" sz="quarter" idx="17" hasCustomPrompt="1"/>
          </p:nvPr>
        </p:nvSpPr>
        <p:spPr>
          <a:xfrm>
            <a:off x="376962" y="436595"/>
            <a:ext cx="8233638" cy="198253"/>
          </a:xfrm>
        </p:spPr>
        <p:txBody>
          <a:bodyPr>
            <a:noAutofit/>
          </a:bodyPr>
          <a:lstStyle>
            <a:lvl1pPr>
              <a:defRPr sz="1300" cap="all" spc="300" baseline="0">
                <a:solidFill>
                  <a:schemeClr val="bg1"/>
                </a:solidFill>
                <a:latin typeface="Palanquin Bold" panose="020B0004020203020204" pitchFamily="34" charset="0"/>
              </a:defRPr>
            </a:lvl1pPr>
          </a:lstStyle>
          <a:p>
            <a:pPr lvl="0"/>
            <a:r>
              <a:rPr lang="en-US" dirty="0"/>
              <a:t>department</a:t>
            </a:r>
            <a:endParaRPr lang="fr-BE" dirty="0"/>
          </a:p>
        </p:txBody>
      </p:sp>
      <p:sp>
        <p:nvSpPr>
          <p:cNvPr id="18" name="Text Placeholder 2"/>
          <p:cNvSpPr>
            <a:spLocks noGrp="1"/>
          </p:cNvSpPr>
          <p:nvPr>
            <p:ph type="body" sz="quarter" idx="18" hasCustomPrompt="1"/>
          </p:nvPr>
        </p:nvSpPr>
        <p:spPr>
          <a:xfrm>
            <a:off x="376962" y="653898"/>
            <a:ext cx="8220788" cy="237595"/>
          </a:xfrm>
        </p:spPr>
        <p:txBody>
          <a:bodyPr>
            <a:noAutofit/>
          </a:bodyPr>
          <a:lstStyle>
            <a:lvl1pPr>
              <a:defRPr sz="1300" cap="all" spc="300" baseline="0">
                <a:solidFill>
                  <a:schemeClr val="bg1"/>
                </a:solidFill>
                <a:latin typeface="Palanquin Regular" panose="020B0004020203020204" pitchFamily="34" charset="0"/>
              </a:defRPr>
            </a:lvl1pPr>
          </a:lstStyle>
          <a:p>
            <a:pPr lvl="0"/>
            <a:r>
              <a:rPr lang="en-US" dirty="0"/>
              <a:t>RANK - name</a:t>
            </a:r>
            <a:endParaRPr lang="fr-BE" dirty="0"/>
          </a:p>
        </p:txBody>
      </p:sp>
      <p:pic>
        <p:nvPicPr>
          <p:cNvPr id="12"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1711455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0" name="Slide Number Placeholder 5"/>
          <p:cNvSpPr txBox="1">
            <a:spLocks/>
          </p:cNvSpPr>
          <p:nvPr userDrawn="1"/>
        </p:nvSpPr>
        <p:spPr>
          <a:xfrm>
            <a:off x="8763000" y="65087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a:p>
        </p:txBody>
      </p:sp>
      <p:pic>
        <p:nvPicPr>
          <p:cNvPr id="7" name="Picture 6" descr="Picture 6"/>
          <p:cNvPicPr>
            <a:picLocks noChangeAspect="1"/>
          </p:cNvPicPr>
          <p:nvPr userDrawn="1"/>
        </p:nvPicPr>
        <p:blipFill>
          <a:blip r:embed="rId2"/>
          <a:stretch>
            <a:fillRect/>
          </a:stretch>
        </p:blipFill>
        <p:spPr>
          <a:xfrm>
            <a:off x="1522" y="-2275"/>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rgbClr val="F5F1E9"/>
                </a:solidFill>
                <a:latin typeface="Palanquin Bold"/>
                <a:ea typeface="Palanquin Bold"/>
                <a:cs typeface="Palanquin Bold"/>
                <a:sym typeface="Palanquin Bold"/>
              </a:defRPr>
            </a:lvl1pPr>
          </a:lstStyle>
          <a:p>
            <a:r>
              <a:rPr lang="fr-BE" dirty="0"/>
              <a:t>Questions</a:t>
            </a:r>
            <a:endParaRPr dirty="0"/>
          </a:p>
        </p:txBody>
      </p:sp>
      <p:pic>
        <p:nvPicPr>
          <p:cNvPr id="12"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2777798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15" name="Picture 2" descr="Picture 2"/>
          <p:cNvPicPr>
            <a:picLocks noChangeAspect="1"/>
          </p:cNvPicPr>
          <p:nvPr userDrawn="1"/>
        </p:nvPicPr>
        <p:blipFill>
          <a:blip r:embed="rId2"/>
          <a:stretch>
            <a:fillRect/>
          </a:stretch>
        </p:blipFill>
        <p:spPr>
          <a:xfrm>
            <a:off x="0" y="858"/>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rgbClr val="F5F1E9"/>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6" name="Text Placeholder 2">
            <a:extLst>
              <a:ext uri="{FF2B5EF4-FFF2-40B4-BE49-F238E27FC236}">
                <a16:creationId xmlns:a16="http://schemas.microsoft.com/office/drawing/2014/main" id="{35B39D68-2118-624A-A3D1-0FC50A3053DD}"/>
              </a:ext>
            </a:extLst>
          </p:cNvPr>
          <p:cNvSpPr>
            <a:spLocks noGrp="1"/>
          </p:cNvSpPr>
          <p:nvPr>
            <p:ph type="body" sz="quarter" idx="14" hasCustomPrompt="1"/>
          </p:nvPr>
        </p:nvSpPr>
        <p:spPr>
          <a:xfrm>
            <a:off x="352162" y="5901969"/>
            <a:ext cx="2115219" cy="956032"/>
          </a:xfrm>
          <a:prstGeom prst="rect">
            <a:avLst/>
          </a:prstGeom>
        </p:spPr>
        <p:txBody>
          <a:bodyPr/>
          <a:lstStyle>
            <a:lvl1pPr marL="0" marR="0" indent="0" algn="l" defTabSz="914400" rtl="0" fontAlgn="auto" latinLnBrk="0" hangingPunct="0">
              <a:lnSpc>
                <a:spcPct val="100000"/>
              </a:lnSpc>
              <a:spcBef>
                <a:spcPts val="0"/>
              </a:spcBef>
              <a:spcAft>
                <a:spcPts val="0"/>
              </a:spcAft>
              <a:buClrTx/>
              <a:buSzTx/>
              <a:buFontTx/>
              <a:buNone/>
              <a:tabLst/>
              <a:defRPr kumimoji="0" lang="nl-NL" sz="3000" b="0" i="0" u="none" strike="noStrike" cap="none" spc="0" normalizeH="0" baseline="0" dirty="0">
                <a:ln>
                  <a:noFill/>
                </a:ln>
                <a:solidFill>
                  <a:srgbClr val="1A4652"/>
                </a:solidFill>
                <a:effectLst/>
                <a:uFillTx/>
                <a:latin typeface="Palanquin Bold"/>
                <a:ea typeface="Palanquin Bold"/>
                <a:cs typeface="Palanquin Bold"/>
                <a:sym typeface="Palanquin Bold"/>
              </a:defRPr>
            </a:lvl1pPr>
          </a:lstStyle>
          <a:p>
            <a:pPr lvl="0"/>
            <a:r>
              <a:rPr lang="en-US" dirty="0"/>
              <a:t>SUBTITLE</a:t>
            </a:r>
            <a:endParaRPr lang="nl-NL" dirty="0"/>
          </a:p>
        </p:txBody>
      </p:sp>
      <p:pic>
        <p:nvPicPr>
          <p:cNvPr id="10"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3481247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2">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10" name="Picture 4" descr="Picture 4"/>
          <p:cNvPicPr>
            <a:picLocks noChangeAspect="1"/>
          </p:cNvPicPr>
          <p:nvPr userDrawn="1"/>
        </p:nvPicPr>
        <p:blipFill>
          <a:blip r:embed="rId2"/>
          <a:stretch>
            <a:fillRect/>
          </a:stretch>
        </p:blipFill>
        <p:spPr>
          <a:xfrm>
            <a:off x="761" y="427"/>
            <a:ext cx="12190478" cy="6857144"/>
          </a:xfrm>
          <a:prstGeom prst="rect">
            <a:avLst/>
          </a:prstGeom>
          <a:ln w="12700">
            <a:miter lim="400000"/>
          </a:ln>
        </p:spPr>
      </p:pic>
      <p:sp>
        <p:nvSpPr>
          <p:cNvPr id="12" name="Rectangle 6"/>
          <p:cNvSpPr/>
          <p:nvPr userDrawn="1"/>
        </p:nvSpPr>
        <p:spPr>
          <a:xfrm>
            <a:off x="0" y="5286373"/>
            <a:ext cx="220574" cy="519114"/>
          </a:xfrm>
          <a:prstGeom prst="rect">
            <a:avLst/>
          </a:prstGeom>
          <a:solidFill>
            <a:srgbClr val="1A4652"/>
          </a:solidFill>
          <a:ln w="12700">
            <a:miter lim="400000"/>
          </a:ln>
        </p:spPr>
        <p:txBody>
          <a:bodyPr lIns="45719" rIns="45719" anchor="ctr"/>
          <a:lstStyle/>
          <a:p>
            <a:pPr algn="just">
              <a:defRPr>
                <a:solidFill>
                  <a:srgbClr val="FFFFFF"/>
                </a:solidFill>
              </a:defRPr>
            </a:pPr>
            <a:endParaRPr/>
          </a:p>
        </p:txBody>
      </p:sp>
      <p:sp>
        <p:nvSpPr>
          <p:cNvPr id="14" name="TextBox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baseline="0">
                <a:solidFill>
                  <a:srgbClr val="1A4652"/>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pic>
        <p:nvPicPr>
          <p:cNvPr id="7" name="Picture 7" descr="Picture 7"/>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2176371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verview Slide ">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14" hasCustomPrompt="1"/>
          </p:nvPr>
        </p:nvSpPr>
        <p:spPr>
          <a:xfrm>
            <a:off x="1959338" y="2315675"/>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Introduction</a:t>
            </a:r>
            <a:endParaRPr dirty="0"/>
          </a:p>
        </p:txBody>
      </p:sp>
      <p:sp>
        <p:nvSpPr>
          <p:cNvPr id="14" name="TextBox 9">
            <a:extLst>
              <a:ext uri="{FF2B5EF4-FFF2-40B4-BE49-F238E27FC236}">
                <a16:creationId xmlns:a16="http://schemas.microsoft.com/office/drawing/2014/main" id="{E14C724D-8150-584E-B310-03760B61CF59}"/>
              </a:ext>
            </a:extLst>
          </p:cNvPr>
          <p:cNvSpPr txBox="1">
            <a:spLocks noGrp="1"/>
          </p:cNvSpPr>
          <p:nvPr>
            <p:ph type="body" sz="quarter" idx="15" hasCustomPrompt="1"/>
          </p:nvPr>
        </p:nvSpPr>
        <p:spPr>
          <a:xfrm>
            <a:off x="1959338" y="2944368"/>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1</a:t>
            </a:r>
            <a:endParaRPr dirty="0"/>
          </a:p>
        </p:txBody>
      </p:sp>
      <p:sp>
        <p:nvSpPr>
          <p:cNvPr id="15"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8" y="3573061"/>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2</a:t>
            </a:r>
            <a:endParaRPr dirty="0"/>
          </a:p>
        </p:txBody>
      </p:sp>
      <p:sp>
        <p:nvSpPr>
          <p:cNvPr id="16" name="TextBox 9">
            <a:extLst>
              <a:ext uri="{FF2B5EF4-FFF2-40B4-BE49-F238E27FC236}">
                <a16:creationId xmlns:a16="http://schemas.microsoft.com/office/drawing/2014/main" id="{E14C724D-8150-584E-B310-03760B61CF59}"/>
              </a:ext>
            </a:extLst>
          </p:cNvPr>
          <p:cNvSpPr txBox="1">
            <a:spLocks noGrp="1"/>
          </p:cNvSpPr>
          <p:nvPr>
            <p:ph type="body" sz="quarter" idx="17" hasCustomPrompt="1"/>
          </p:nvPr>
        </p:nvSpPr>
        <p:spPr>
          <a:xfrm>
            <a:off x="1959338" y="4223394"/>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3</a:t>
            </a:r>
            <a:endParaRPr dirty="0"/>
          </a:p>
        </p:txBody>
      </p:sp>
      <p:sp>
        <p:nvSpPr>
          <p:cNvPr id="17" name="TextBox 9">
            <a:extLst>
              <a:ext uri="{FF2B5EF4-FFF2-40B4-BE49-F238E27FC236}">
                <a16:creationId xmlns:a16="http://schemas.microsoft.com/office/drawing/2014/main" id="{E14C724D-8150-584E-B310-03760B61CF59}"/>
              </a:ext>
            </a:extLst>
          </p:cNvPr>
          <p:cNvSpPr txBox="1">
            <a:spLocks noGrp="1"/>
          </p:cNvSpPr>
          <p:nvPr>
            <p:ph type="body" sz="quarter" idx="18" hasCustomPrompt="1"/>
          </p:nvPr>
        </p:nvSpPr>
        <p:spPr>
          <a:xfrm>
            <a:off x="1959338" y="4873947"/>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Conclusion</a:t>
            </a:r>
            <a:endParaRPr dirty="0"/>
          </a:p>
        </p:txBody>
      </p:sp>
      <p:sp>
        <p:nvSpPr>
          <p:cNvPr id="18" name="Text Placeholder 5"/>
          <p:cNvSpPr>
            <a:spLocks noGrp="1"/>
          </p:cNvSpPr>
          <p:nvPr>
            <p:ph type="body" sz="quarter" idx="19" hasCustomPrompt="1"/>
          </p:nvPr>
        </p:nvSpPr>
        <p:spPr>
          <a:xfrm>
            <a:off x="1068800" y="2246070"/>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1</a:t>
            </a:r>
            <a:endParaRPr lang="fr-BE" dirty="0"/>
          </a:p>
        </p:txBody>
      </p:sp>
      <p:sp>
        <p:nvSpPr>
          <p:cNvPr id="19" name="Text Placeholder 5"/>
          <p:cNvSpPr>
            <a:spLocks noGrp="1"/>
          </p:cNvSpPr>
          <p:nvPr>
            <p:ph type="body" sz="quarter" idx="20" hasCustomPrompt="1"/>
          </p:nvPr>
        </p:nvSpPr>
        <p:spPr>
          <a:xfrm>
            <a:off x="1068800" y="2879796"/>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2</a:t>
            </a:r>
            <a:endParaRPr lang="fr-BE" dirty="0"/>
          </a:p>
        </p:txBody>
      </p:sp>
      <p:sp>
        <p:nvSpPr>
          <p:cNvPr id="20" name="Text Placeholder 5"/>
          <p:cNvSpPr>
            <a:spLocks noGrp="1"/>
          </p:cNvSpPr>
          <p:nvPr>
            <p:ph type="body" sz="quarter" idx="21" hasCustomPrompt="1"/>
          </p:nvPr>
        </p:nvSpPr>
        <p:spPr>
          <a:xfrm>
            <a:off x="1068800" y="3513522"/>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3</a:t>
            </a:r>
            <a:endParaRPr lang="fr-BE" dirty="0"/>
          </a:p>
        </p:txBody>
      </p:sp>
      <p:sp>
        <p:nvSpPr>
          <p:cNvPr id="21" name="Text Placeholder 5"/>
          <p:cNvSpPr>
            <a:spLocks noGrp="1"/>
          </p:cNvSpPr>
          <p:nvPr>
            <p:ph type="body" sz="quarter" idx="22" hasCustomPrompt="1"/>
          </p:nvPr>
        </p:nvSpPr>
        <p:spPr>
          <a:xfrm>
            <a:off x="1068800" y="4158823"/>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4</a:t>
            </a:r>
            <a:endParaRPr lang="fr-BE" dirty="0"/>
          </a:p>
        </p:txBody>
      </p:sp>
      <p:sp>
        <p:nvSpPr>
          <p:cNvPr id="22" name="Text Placeholder 5"/>
          <p:cNvSpPr>
            <a:spLocks noGrp="1"/>
          </p:cNvSpPr>
          <p:nvPr>
            <p:ph type="body" sz="quarter" idx="23" hasCustomPrompt="1"/>
          </p:nvPr>
        </p:nvSpPr>
        <p:spPr>
          <a:xfrm>
            <a:off x="1068800" y="4809698"/>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5</a:t>
            </a:r>
            <a:endParaRPr lang="fr-BE" dirty="0"/>
          </a:p>
        </p:txBody>
      </p:sp>
      <p:pic>
        <p:nvPicPr>
          <p:cNvPr id="24"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4212160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rutured Text Slide">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23"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7" y="3434889"/>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A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4"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1959338" y="2234495"/>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5" name="Text Placeholder 9">
            <a:extLst>
              <a:ext uri="{FF2B5EF4-FFF2-40B4-BE49-F238E27FC236}">
                <a16:creationId xmlns:a16="http://schemas.microsoft.com/office/drawing/2014/main" id="{E14C724D-8150-584E-B310-03760B61CF59}"/>
              </a:ext>
            </a:extLst>
          </p:cNvPr>
          <p:cNvSpPr txBox="1">
            <a:spLocks noGrp="1"/>
          </p:cNvSpPr>
          <p:nvPr>
            <p:ph type="body" sz="quarter" idx="28" hasCustomPrompt="1"/>
          </p:nvPr>
        </p:nvSpPr>
        <p:spPr>
          <a:xfrm>
            <a:off x="1959338" y="4635283"/>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A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6" name="Text Placeholder 5"/>
          <p:cNvSpPr>
            <a:spLocks noGrp="1"/>
          </p:cNvSpPr>
          <p:nvPr>
            <p:ph type="body" sz="quarter" idx="24" hasCustomPrompt="1"/>
          </p:nvPr>
        </p:nvSpPr>
        <p:spPr>
          <a:xfrm>
            <a:off x="1055131" y="2234495"/>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1</a:t>
            </a:r>
            <a:endParaRPr lang="fr-BE" dirty="0"/>
          </a:p>
        </p:txBody>
      </p:sp>
      <p:sp>
        <p:nvSpPr>
          <p:cNvPr id="27" name="Text Placeholder 5"/>
          <p:cNvSpPr>
            <a:spLocks noGrp="1"/>
          </p:cNvSpPr>
          <p:nvPr>
            <p:ph type="body" sz="quarter" idx="25" hasCustomPrompt="1"/>
          </p:nvPr>
        </p:nvSpPr>
        <p:spPr>
          <a:xfrm>
            <a:off x="1064972" y="3434889"/>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2</a:t>
            </a:r>
            <a:endParaRPr lang="fr-BE" dirty="0"/>
          </a:p>
        </p:txBody>
      </p:sp>
      <p:sp>
        <p:nvSpPr>
          <p:cNvPr id="28" name="Text Placeholder 5"/>
          <p:cNvSpPr>
            <a:spLocks noGrp="1"/>
          </p:cNvSpPr>
          <p:nvPr>
            <p:ph type="body" sz="quarter" idx="26" hasCustomPrompt="1"/>
          </p:nvPr>
        </p:nvSpPr>
        <p:spPr>
          <a:xfrm>
            <a:off x="1055130" y="4635283"/>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3</a:t>
            </a:r>
            <a:endParaRPr lang="fr-BE" dirty="0"/>
          </a:p>
        </p:txBody>
      </p:sp>
      <p:pic>
        <p:nvPicPr>
          <p:cNvPr id="13"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2230062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pic>
        <p:nvPicPr>
          <p:cNvPr id="6"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644648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pic>
        <p:nvPicPr>
          <p:cNvPr id="6" name="Picture 4" descr="Picture 4"/>
          <p:cNvPicPr>
            <a:picLocks noChangeAspect="1"/>
          </p:cNvPicPr>
          <p:nvPr userDrawn="1"/>
        </p:nvPicPr>
        <p:blipFill>
          <a:blip r:embed="rId2"/>
          <a:stretch>
            <a:fillRect/>
          </a:stretch>
        </p:blipFill>
        <p:spPr>
          <a:xfrm>
            <a:off x="761" y="427"/>
            <a:ext cx="12190478" cy="6857144"/>
          </a:xfrm>
          <a:prstGeom prst="rect">
            <a:avLst/>
          </a:prstGeom>
          <a:ln w="12700">
            <a:miter lim="400000"/>
          </a:ln>
        </p:spPr>
      </p:pic>
      <p:sp>
        <p:nvSpPr>
          <p:cNvPr id="8" name="Rectangle 7">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1A4652"/>
          </a:solidFill>
          <a:ln w="12700">
            <a:miter lim="400000"/>
          </a:ln>
        </p:spPr>
        <p:txBody>
          <a:bodyPr lIns="45719" rIns="45719" anchor="ctr"/>
          <a:lstStyle/>
          <a:p>
            <a:pPr algn="just">
              <a:defRPr>
                <a:solidFill>
                  <a:srgbClr val="FFFFFF"/>
                </a:solidFill>
              </a:defRPr>
            </a:pPr>
            <a:endParaRPr/>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9" y="745829"/>
            <a:ext cx="11293675" cy="707886"/>
          </a:xfrm>
          <a:prstGeom prst="rect">
            <a:avLst/>
          </a:prstGeom>
        </p:spPr>
        <p:txBody>
          <a:bodyPr wrap="square">
            <a:spAutoFit/>
          </a:bodyPr>
          <a:lstStyle>
            <a:lvl1pPr marL="0" indent="0">
              <a:lnSpc>
                <a:spcPct val="100000"/>
              </a:lnSpc>
              <a:spcBef>
                <a:spcPts val="0"/>
              </a:spcBef>
              <a:buSzTx/>
              <a:buFontTx/>
              <a:buNone/>
              <a:defRPr sz="4000" baseline="0">
                <a:solidFill>
                  <a:srgbClr val="1A4652"/>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sp>
        <p:nvSpPr>
          <p:cNvPr id="16"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pic>
        <p:nvPicPr>
          <p:cNvPr id="10" name="Picture 7" descr="Picture 7"/>
          <p:cNvPicPr>
            <a:picLocks noChangeAspect="1"/>
          </p:cNvPicPr>
          <p:nvPr userDrawn="1"/>
        </p:nvPicPr>
        <p:blipFill>
          <a:blip r:embed="rId3"/>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1331326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Slide 1">
    <p:spTree>
      <p:nvGrpSpPr>
        <p:cNvPr id="1" name=""/>
        <p:cNvGrpSpPr/>
        <p:nvPr/>
      </p:nvGrpSpPr>
      <p:grpSpPr>
        <a:xfrm>
          <a:off x="0" y="0"/>
          <a:ext cx="0" cy="0"/>
          <a:chOff x="0" y="0"/>
          <a:chExt cx="0" cy="0"/>
        </a:xfrm>
      </p:grpSpPr>
      <p:sp>
        <p:nvSpPr>
          <p:cNvPr id="4" name="Rectangle 2"/>
          <p:cNvSpPr/>
          <p:nvPr userDrawn="1"/>
        </p:nvSpPr>
        <p:spPr>
          <a:xfrm>
            <a:off x="0" y="0"/>
            <a:ext cx="4343400" cy="6858000"/>
          </a:xfrm>
          <a:prstGeom prst="rect">
            <a:avLst/>
          </a:prstGeom>
          <a:solidFill>
            <a:srgbClr val="D9D9D9"/>
          </a:solidFill>
          <a:ln w="12700">
            <a:miter lim="400000"/>
          </a:ln>
        </p:spPr>
        <p:txBody>
          <a:bodyPr lIns="45719" rIns="45719" anchor="ctr"/>
          <a:lstStyle/>
          <a:p>
            <a:pPr algn="ctr">
              <a:defRPr>
                <a:solidFill>
                  <a:srgbClr val="D9D9D9"/>
                </a:solidFill>
              </a:defRPr>
            </a:pPr>
            <a:endParaRPr/>
          </a:p>
        </p:txBody>
      </p:sp>
      <p:sp>
        <p:nvSpPr>
          <p:cNvPr id="5" name="Rectangle 8"/>
          <p:cNvSpPr/>
          <p:nvPr userDrawn="1"/>
        </p:nvSpPr>
        <p:spPr>
          <a:xfrm>
            <a:off x="4343400" y="2170444"/>
            <a:ext cx="146100"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8" name="TextBox 9"/>
          <p:cNvSpPr txBox="1">
            <a:spLocks noGrp="1"/>
          </p:cNvSpPr>
          <p:nvPr>
            <p:ph type="body" sz="quarter" idx="13" hasCustomPrompt="1"/>
          </p:nvPr>
        </p:nvSpPr>
        <p:spPr>
          <a:xfrm>
            <a:off x="4624409" y="2027180"/>
            <a:ext cx="557403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4624409" y="2875333"/>
            <a:ext cx="5574033" cy="2338694"/>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a:t>
            </a:r>
          </a:p>
        </p:txBody>
      </p:sp>
      <p:sp>
        <p:nvSpPr>
          <p:cNvPr id="10" name="Picture Placeholder 2"/>
          <p:cNvSpPr>
            <a:spLocks noGrp="1"/>
          </p:cNvSpPr>
          <p:nvPr>
            <p:ph type="pic" sz="quarter" idx="28"/>
          </p:nvPr>
        </p:nvSpPr>
        <p:spPr>
          <a:xfrm>
            <a:off x="0" y="0"/>
            <a:ext cx="4337050" cy="6858000"/>
          </a:xfrm>
          <a:prstGeom prst="rect">
            <a:avLst/>
          </a:prstGeom>
        </p:spPr>
        <p:txBody>
          <a:bodyPr/>
          <a:lstStyle>
            <a:lvl1pPr marL="0" indent="0" algn="ctr">
              <a:buFontTx/>
              <a:buNone/>
              <a:defRPr sz="2000" i="1">
                <a:noFill/>
                <a:latin typeface="Palanquin" panose="020B0004020203020204" pitchFamily="34" charset="0"/>
                <a:cs typeface="Palanquin" panose="020B0004020203020204" pitchFamily="34" charset="0"/>
              </a:defRPr>
            </a:lvl1pPr>
          </a:lstStyle>
          <a:p>
            <a:endParaRPr lang="fr-BE" dirty="0"/>
          </a:p>
        </p:txBody>
      </p:sp>
      <p:pic>
        <p:nvPicPr>
          <p:cNvPr id="11"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1573056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lide 2">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610600" y="6356350"/>
            <a:ext cx="2743200" cy="365125"/>
          </a:xfrm>
          <a:prstGeom prst="rect">
            <a:avLst/>
          </a:prstGeom>
        </p:spPr>
        <p:txBody>
          <a:bodyPr/>
          <a:lstStyle/>
          <a:p>
            <a:fld id="{31868436-61E3-4D76-BA88-7E0BF7E3DF6A}" type="slidenum">
              <a:rPr lang="fr-BE" smtClean="0"/>
              <a:t>‹#›</a:t>
            </a:fld>
            <a:endParaRPr lang="fr-BE"/>
          </a:p>
        </p:txBody>
      </p:sp>
      <p:sp>
        <p:nvSpPr>
          <p:cNvPr id="4" name="Rectangle 2"/>
          <p:cNvSpPr/>
          <p:nvPr userDrawn="1"/>
        </p:nvSpPr>
        <p:spPr>
          <a:xfrm>
            <a:off x="7848600" y="0"/>
            <a:ext cx="4343400" cy="6858000"/>
          </a:xfrm>
          <a:prstGeom prst="rect">
            <a:avLst/>
          </a:prstGeom>
          <a:solidFill>
            <a:srgbClr val="1A4652"/>
          </a:solidFill>
          <a:ln w="12700">
            <a:miter lim="400000"/>
          </a:ln>
        </p:spPr>
        <p:txBody>
          <a:bodyPr lIns="45719" rIns="45719" anchor="ctr"/>
          <a:lstStyle/>
          <a:p>
            <a:pPr algn="ctr">
              <a:defRPr>
                <a:solidFill>
                  <a:srgbClr val="FFFFFF"/>
                </a:solidFill>
              </a:defRPr>
            </a:pPr>
            <a:endParaRPr/>
          </a:p>
        </p:txBody>
      </p:sp>
      <p:sp>
        <p:nvSpPr>
          <p:cNvPr id="5" name="Rectangle 4"/>
          <p:cNvSpPr/>
          <p:nvPr userDrawn="1"/>
        </p:nvSpPr>
        <p:spPr>
          <a:xfrm>
            <a:off x="0" y="0"/>
            <a:ext cx="7848600"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7"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8388790" y="677042"/>
            <a:ext cx="3263021" cy="5004509"/>
          </a:xfrm>
          <a:prstGeom prst="rect">
            <a:avLst/>
          </a:prstGeom>
        </p:spPr>
        <p:txBody>
          <a:bodyPr wrap="square">
            <a:noAutofit/>
          </a:bodyPr>
          <a:lstStyle>
            <a:lvl1pPr marL="0" indent="0">
              <a:lnSpc>
                <a:spcPct val="100000"/>
              </a:lnSpc>
              <a:spcBef>
                <a:spcPts val="0"/>
              </a:spcBef>
              <a:buSzTx/>
              <a:buFontTx/>
              <a:buNone/>
              <a:defRPr kumimoji="0" sz="1800" b="0" i="0" u="none" strike="noStrike" cap="none" spc="0" normalizeH="0" baseline="0" dirty="0">
                <a:ln>
                  <a:noFill/>
                </a:ln>
                <a:solidFill>
                  <a:schemeClr val="bg1"/>
                </a:solidFill>
                <a:effectLst/>
                <a:uFillTx/>
                <a:latin typeface="Palanquin Regular"/>
                <a:ea typeface="Arial"/>
                <a:cs typeface="Arial"/>
                <a:sym typeface="Arial"/>
              </a:defRPr>
            </a:lvl1pPr>
          </a:lstStyle>
          <a:p>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a:t>
            </a:r>
          </a:p>
        </p:txBody>
      </p:sp>
      <p:sp>
        <p:nvSpPr>
          <p:cNvPr id="9"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
        <p:nvSpPr>
          <p:cNvPr id="10" name="Picture Placeholder 9"/>
          <p:cNvSpPr>
            <a:spLocks noGrp="1"/>
          </p:cNvSpPr>
          <p:nvPr>
            <p:ph type="pic" sz="quarter" idx="28"/>
          </p:nvPr>
        </p:nvSpPr>
        <p:spPr>
          <a:xfrm>
            <a:off x="0" y="0"/>
            <a:ext cx="7848600" cy="6858000"/>
          </a:xfrm>
        </p:spPr>
        <p:txBody>
          <a:bodyPr/>
          <a:lstStyle>
            <a:lvl1pPr>
              <a:defRPr>
                <a:noFill/>
              </a:defRPr>
            </a:lvl1pPr>
          </a:lstStyle>
          <a:p>
            <a:endParaRPr lang="fr-BE" dirty="0"/>
          </a:p>
        </p:txBody>
      </p:sp>
      <p:pic>
        <p:nvPicPr>
          <p:cNvPr id="12" name="Picture 1" descr="Picture 1"/>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648048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ext Placeholder 2"/>
          <p:cNvSpPr>
            <a:spLocks noGrp="1"/>
          </p:cNvSpPr>
          <p:nvPr>
            <p:ph type="body" idx="1"/>
          </p:nvPr>
        </p:nvSpPr>
        <p:spPr>
          <a:xfrm>
            <a:off x="838200" y="1825625"/>
            <a:ext cx="10515600" cy="427908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a:p>
            <a:pPr lvl="4"/>
            <a:endParaRPr lang="en-US" dirty="0"/>
          </a:p>
          <a:p>
            <a:pPr lvl="4"/>
            <a:endParaRPr lang="fr-BE" dirty="0"/>
          </a:p>
        </p:txBody>
      </p:sp>
      <p:sp>
        <p:nvSpPr>
          <p:cNvPr id="11"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Tree>
    <p:extLst>
      <p:ext uri="{BB962C8B-B14F-4D97-AF65-F5344CB8AC3E}">
        <p14:creationId xmlns:p14="http://schemas.microsoft.com/office/powerpoint/2010/main" val="2447900341"/>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35" r:id="rId3"/>
    <p:sldLayoutId id="2147483729" r:id="rId4"/>
    <p:sldLayoutId id="2147483730" r:id="rId5"/>
    <p:sldLayoutId id="2147483731" r:id="rId6"/>
    <p:sldLayoutId id="2147483736" r:id="rId7"/>
    <p:sldLayoutId id="2147483737" r:id="rId8"/>
    <p:sldLayoutId id="2147483738" r:id="rId9"/>
    <p:sldLayoutId id="2147483734"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kern="1200" baseline="0">
          <a:solidFill>
            <a:srgbClr val="184652"/>
          </a:solidFill>
          <a:latin typeface="+mn-lt"/>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hyperlink" Target="file:///C:\Users\choubane.h\AppData\Local\Microsoft\Windows\INetCache\Content.Outlook\KNYOB51T\Actions%20-%20Demandes%20-%20Wo's\Ponts%20El&#233;vateurs\Ctl.%20PON%202024\Wo%2050381120\LV21006C008_21006C_18-06-24_A%20(1).pdf" TargetMode="External"/><Relationship Id="rId2" Type="http://schemas.openxmlformats.org/officeDocument/2006/relationships/hyperlink" Target="file:///C:\Users\choubane.h\AppData\Local\Microsoft\Windows\INetCache\Content.Outlook\KNYOB51T\Actions%20-%20Demandes%20-%20Wo's\Ponts%20El&#233;vateurs\Ctl.%20PON%202024\Wo%2050381120\LV21006C007_21006C_18-06-24_A.pdf" TargetMode="External"/><Relationship Id="rId1" Type="http://schemas.openxmlformats.org/officeDocument/2006/relationships/slideLayout" Target="../slideLayouts/slideLayout7.xml"/><Relationship Id="rId4" Type="http://schemas.openxmlformats.org/officeDocument/2006/relationships/hyperlink" Target="file:///C:\Users\choubane.h\AppData\Local\Microsoft\Windows\INetCache\Content.Outlook\KNYOB51T\Actions%20-%20Demandes%20-%20Wo's\Ponts%20El&#233;vateurs\Ctl.%20PON%202024\Wo%2050381120\LV21006C009_21006C_18-06-24_A.pdf"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package" Target="../embeddings/Microsoft_Word_Document.docx"/><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hyperlink" Target="mailto:+DGHWB-AMT-EVERE-COLLAB@mil.be" TargetMode="Externa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hyperlink" Target="tel:+3224417019" TargetMode="External"/><Relationship Id="rId7" Type="http://schemas.openxmlformats.org/officeDocument/2006/relationships/hyperlink" Target="mailto:DGHWB-SLPPT08-EVERE@mil.be" TargetMode="External"/><Relationship Id="rId2" Type="http://schemas.openxmlformats.org/officeDocument/2006/relationships/image" Target="../media/image11.png"/><Relationship Id="rId1" Type="http://schemas.openxmlformats.org/officeDocument/2006/relationships/slideLayout" Target="../slideLayouts/slideLayout3.xml"/><Relationship Id="rId6" Type="http://schemas.openxmlformats.org/officeDocument/2006/relationships/hyperlink" Target="mailto:thierry.Deppe@mil.be" TargetMode="External"/><Relationship Id="rId5" Type="http://schemas.openxmlformats.org/officeDocument/2006/relationships/hyperlink" Target="tel:+3224422990" TargetMode="External"/><Relationship Id="rId10" Type="http://schemas.openxmlformats.org/officeDocument/2006/relationships/image" Target="../media/image14.jpeg"/><Relationship Id="rId4" Type="http://schemas.openxmlformats.org/officeDocument/2006/relationships/hyperlink" Target="mailto:Housene.Choubane@mil.be" TargetMode="External"/><Relationship Id="rId9" Type="http://schemas.openxmlformats.org/officeDocument/2006/relationships/image" Target="../media/image13.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hyperlink" Target="https://units.mil.intra/sites/DGHWB/SIPPT_IDPBW_Risk_Management/LDPBW_SLPPT8/Pages/Home.aspx"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hyperlink" Target="https://units.mil.intra/sites/DGHWB/SIPPT_IDPBW_Risk_Management/LDPBW_SLPPT8/Pages/ActorenPrev.aspx" TargetMode="Externa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hyperlink" Target="https://units.mil.intra/sites/DGHWB/SIPPT_IDPBW_Risk_Management/LDPBW_SLPPT8/Punctuele%20Risico%20Analyse/20240426_PU_24-00079687-RA%20storten%20en%20opslaan%20aarde%20KKE.docx"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5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18.gif"/></Relationships>
</file>

<file path=ppt/slides/_rels/slide5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22.tif"/><Relationship Id="rId4" Type="http://schemas.openxmlformats.org/officeDocument/2006/relationships/image" Target="../media/image21.tif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6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28.png"/><Relationship Id="rId7" Type="http://schemas.openxmlformats.org/officeDocument/2006/relationships/image" Target="../media/image32.jpe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hyperlink" Target="mailto:DGHWB-SLPPT08-EVERE@mil.be" TargetMode="External"/><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352162" y="5092589"/>
            <a:ext cx="11672876" cy="923330"/>
          </a:xfrm>
        </p:spPr>
        <p:txBody>
          <a:bodyPr/>
          <a:lstStyle/>
          <a:p>
            <a:r>
              <a:rPr lang="fr-BE" sz="5400" dirty="0"/>
              <a:t>BOC 12/06/2025 (1ste Trim 2025)</a:t>
            </a:r>
          </a:p>
        </p:txBody>
      </p:sp>
      <p:sp>
        <p:nvSpPr>
          <p:cNvPr id="3" name="Text Placeholder 2"/>
          <p:cNvSpPr>
            <a:spLocks noGrp="1"/>
          </p:cNvSpPr>
          <p:nvPr>
            <p:ph type="body" sz="quarter" idx="16"/>
          </p:nvPr>
        </p:nvSpPr>
        <p:spPr/>
        <p:txBody>
          <a:bodyPr>
            <a:normAutofit lnSpcReduction="10000"/>
          </a:bodyPr>
          <a:lstStyle/>
          <a:p>
            <a:r>
              <a:rPr lang="fr-BE" dirty="0"/>
              <a:t>12/06/2025</a:t>
            </a:r>
          </a:p>
        </p:txBody>
      </p:sp>
      <p:sp>
        <p:nvSpPr>
          <p:cNvPr id="4" name="Text Placeholder 3"/>
          <p:cNvSpPr>
            <a:spLocks noGrp="1"/>
          </p:cNvSpPr>
          <p:nvPr>
            <p:ph type="body" sz="quarter" idx="17"/>
          </p:nvPr>
        </p:nvSpPr>
        <p:spPr/>
        <p:txBody>
          <a:bodyPr/>
          <a:lstStyle/>
          <a:p>
            <a:r>
              <a:rPr lang="fr-BE" dirty="0"/>
              <a:t>SLLPT 08</a:t>
            </a:r>
          </a:p>
        </p:txBody>
      </p:sp>
      <p:sp>
        <p:nvSpPr>
          <p:cNvPr id="5" name="Text Placeholder 4"/>
          <p:cNvSpPr>
            <a:spLocks noGrp="1"/>
          </p:cNvSpPr>
          <p:nvPr>
            <p:ph type="body" sz="quarter" idx="18"/>
          </p:nvPr>
        </p:nvSpPr>
        <p:spPr/>
        <p:txBody>
          <a:bodyPr/>
          <a:lstStyle/>
          <a:p>
            <a:r>
              <a:rPr lang="fr-BE" dirty="0"/>
              <a:t>Adjt Choubane</a:t>
            </a:r>
          </a:p>
        </p:txBody>
      </p:sp>
    </p:spTree>
    <p:extLst>
      <p:ext uri="{BB962C8B-B14F-4D97-AF65-F5344CB8AC3E}">
        <p14:creationId xmlns:p14="http://schemas.microsoft.com/office/powerpoint/2010/main" val="831469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2101189-F769-985F-C55C-41E7ADA8E7F9}"/>
              </a:ext>
            </a:extLst>
          </p:cNvPr>
          <p:cNvSpPr>
            <a:spLocks noGrp="1"/>
          </p:cNvSpPr>
          <p:nvPr>
            <p:ph type="body" sz="half" idx="13"/>
          </p:nvPr>
        </p:nvSpPr>
        <p:spPr/>
        <p:txBody>
          <a:bodyPr/>
          <a:lstStyle/>
          <a:p>
            <a:r>
              <a:rPr lang="nl-BE" dirty="0"/>
              <a:t>Evolutie ernstgraden (Eg).</a:t>
            </a:r>
          </a:p>
        </p:txBody>
      </p:sp>
    </p:spTree>
    <p:extLst>
      <p:ext uri="{BB962C8B-B14F-4D97-AF65-F5344CB8AC3E}">
        <p14:creationId xmlns:p14="http://schemas.microsoft.com/office/powerpoint/2010/main" val="3161563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BFAA04C0-E5BF-0798-7903-9601C65E6A10}"/>
              </a:ext>
            </a:extLst>
          </p:cNvPr>
          <p:cNvGraphicFramePr/>
          <p:nvPr>
            <p:extLst>
              <p:ext uri="{D42A27DB-BD31-4B8C-83A1-F6EECF244321}">
                <p14:modId xmlns:p14="http://schemas.microsoft.com/office/powerpoint/2010/main" val="3316951769"/>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FBC700-585E-34B5-25F6-23D81106A4C8}"/>
              </a:ext>
            </a:extLst>
          </p:cNvPr>
          <p:cNvSpPr txBox="1"/>
          <p:nvPr/>
        </p:nvSpPr>
        <p:spPr>
          <a:xfrm>
            <a:off x="118753" y="5343483"/>
            <a:ext cx="7362702" cy="461665"/>
          </a:xfrm>
          <a:prstGeom prst="rect">
            <a:avLst/>
          </a:prstGeom>
        </p:spPr>
        <p:txBody>
          <a:bodyPr wrap="square" rtlCol="0">
            <a:spAutoFit/>
          </a:bodyPr>
          <a:lstStyle/>
          <a:p>
            <a:r>
              <a:rPr lang="nl-BE" sz="2400" b="1" dirty="0">
                <a:solidFill>
                  <a:srgbClr val="00B050"/>
                </a:solidFill>
              </a:rPr>
              <a:t>Geen arbeidswegongevallen met de dood tot gevolg.</a:t>
            </a:r>
          </a:p>
        </p:txBody>
      </p:sp>
    </p:spTree>
    <p:extLst>
      <p:ext uri="{BB962C8B-B14F-4D97-AF65-F5344CB8AC3E}">
        <p14:creationId xmlns:p14="http://schemas.microsoft.com/office/powerpoint/2010/main" val="12610976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9C19924-858F-3874-58FB-A6587F4F7B6F}"/>
              </a:ext>
            </a:extLst>
          </p:cNvPr>
          <p:cNvSpPr>
            <a:spLocks noGrp="1"/>
          </p:cNvSpPr>
          <p:nvPr>
            <p:ph type="body" sz="half" idx="13"/>
          </p:nvPr>
        </p:nvSpPr>
        <p:spPr>
          <a:xfrm>
            <a:off x="352162" y="5092589"/>
            <a:ext cx="11672876" cy="1938992"/>
          </a:xfrm>
        </p:spPr>
        <p:txBody>
          <a:bodyPr/>
          <a:lstStyle/>
          <a:p>
            <a:r>
              <a:rPr lang="nl-BE" dirty="0"/>
              <a:t>Evolutie Globale ernstgraden (</a:t>
            </a:r>
            <a:r>
              <a:rPr lang="nl-BE" dirty="0" err="1"/>
              <a:t>Geg</a:t>
            </a:r>
            <a:r>
              <a:rPr lang="nl-BE" dirty="0"/>
              <a:t>).</a:t>
            </a:r>
          </a:p>
        </p:txBody>
      </p:sp>
    </p:spTree>
    <p:extLst>
      <p:ext uri="{BB962C8B-B14F-4D97-AF65-F5344CB8AC3E}">
        <p14:creationId xmlns:p14="http://schemas.microsoft.com/office/powerpoint/2010/main" val="31456334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99012FAC-8BC7-CFA4-1E92-9B8DD555CE9D}"/>
              </a:ext>
            </a:extLst>
          </p:cNvPr>
          <p:cNvGraphicFramePr/>
          <p:nvPr>
            <p:extLst>
              <p:ext uri="{D42A27DB-BD31-4B8C-83A1-F6EECF244321}">
                <p14:modId xmlns:p14="http://schemas.microsoft.com/office/powerpoint/2010/main" val="4139866644"/>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476371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BA5B9F0-19E7-B20F-052B-FC3715CCB187}"/>
              </a:ext>
            </a:extLst>
          </p:cNvPr>
          <p:cNvSpPr>
            <a:spLocks noGrp="1"/>
          </p:cNvSpPr>
          <p:nvPr>
            <p:ph type="body" sz="half" idx="13"/>
          </p:nvPr>
        </p:nvSpPr>
        <p:spPr/>
        <p:txBody>
          <a:bodyPr/>
          <a:lstStyle/>
          <a:p>
            <a:r>
              <a:rPr lang="nl-BE" dirty="0"/>
              <a:t>Evolutie Arbeidswegongevallen.</a:t>
            </a:r>
          </a:p>
        </p:txBody>
      </p:sp>
    </p:spTree>
    <p:extLst>
      <p:ext uri="{BB962C8B-B14F-4D97-AF65-F5344CB8AC3E}">
        <p14:creationId xmlns:p14="http://schemas.microsoft.com/office/powerpoint/2010/main" val="12951596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84375B09-9A01-384D-9534-F235CA490945}"/>
              </a:ext>
            </a:extLst>
          </p:cNvPr>
          <p:cNvGraphicFramePr/>
          <p:nvPr>
            <p:extLst>
              <p:ext uri="{D42A27DB-BD31-4B8C-83A1-F6EECF244321}">
                <p14:modId xmlns:p14="http://schemas.microsoft.com/office/powerpoint/2010/main" val="558297357"/>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810164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281E4CF-6CA0-3926-A4A5-4F5984590796}"/>
              </a:ext>
            </a:extLst>
          </p:cNvPr>
          <p:cNvSpPr>
            <a:spLocks noGrp="1"/>
          </p:cNvSpPr>
          <p:nvPr>
            <p:ph type="body" sz="half" idx="13"/>
          </p:nvPr>
        </p:nvSpPr>
        <p:spPr>
          <a:xfrm>
            <a:off x="352162" y="5092589"/>
            <a:ext cx="11672876" cy="1938992"/>
          </a:xfrm>
        </p:spPr>
        <p:txBody>
          <a:bodyPr/>
          <a:lstStyle/>
          <a:p>
            <a:r>
              <a:rPr lang="nl-BE" dirty="0"/>
              <a:t>Evolutie arbeidsongevallen met AGR.</a:t>
            </a:r>
          </a:p>
        </p:txBody>
      </p:sp>
    </p:spTree>
    <p:extLst>
      <p:ext uri="{BB962C8B-B14F-4D97-AF65-F5344CB8AC3E}">
        <p14:creationId xmlns:p14="http://schemas.microsoft.com/office/powerpoint/2010/main" val="4179774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A8E22FFD-AD8C-47C4-8BC8-5A54E38A8F18}"/>
              </a:ext>
            </a:extLst>
          </p:cNvPr>
          <p:cNvGraphicFramePr/>
          <p:nvPr>
            <p:extLst>
              <p:ext uri="{D42A27DB-BD31-4B8C-83A1-F6EECF244321}">
                <p14:modId xmlns:p14="http://schemas.microsoft.com/office/powerpoint/2010/main" val="2015901299"/>
              </p:ext>
            </p:extLst>
          </p:nvPr>
        </p:nvGraphicFramePr>
        <p:xfrm>
          <a:off x="0" y="0"/>
          <a:ext cx="12192000" cy="685799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007584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05411E5-62DE-7975-DFE0-651596444F87}"/>
              </a:ext>
            </a:extLst>
          </p:cNvPr>
          <p:cNvSpPr>
            <a:spLocks noGrp="1"/>
          </p:cNvSpPr>
          <p:nvPr>
            <p:ph type="body" sz="half" idx="13"/>
          </p:nvPr>
        </p:nvSpPr>
        <p:spPr/>
        <p:txBody>
          <a:bodyPr/>
          <a:lstStyle/>
          <a:p>
            <a:r>
              <a:rPr lang="nl-BE" dirty="0"/>
              <a:t>Evolutie dagen AGR van AO.</a:t>
            </a:r>
          </a:p>
        </p:txBody>
      </p:sp>
    </p:spTree>
    <p:extLst>
      <p:ext uri="{BB962C8B-B14F-4D97-AF65-F5344CB8AC3E}">
        <p14:creationId xmlns:p14="http://schemas.microsoft.com/office/powerpoint/2010/main" val="27154030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064A4B0D-8118-4E66-993A-5908B0C9AABE}"/>
              </a:ext>
            </a:extLst>
          </p:cNvPr>
          <p:cNvGraphicFramePr/>
          <p:nvPr>
            <p:extLst>
              <p:ext uri="{D42A27DB-BD31-4B8C-83A1-F6EECF244321}">
                <p14:modId xmlns:p14="http://schemas.microsoft.com/office/powerpoint/2010/main" val="1773051213"/>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989223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1827172" y="1898077"/>
            <a:ext cx="8534400" cy="3168352"/>
            <a:chOff x="341313" y="1666875"/>
            <a:chExt cx="8534400" cy="2906713"/>
          </a:xfrm>
        </p:grpSpPr>
        <p:grpSp>
          <p:nvGrpSpPr>
            <p:cNvPr id="28" name="Group 5"/>
            <p:cNvGrpSpPr>
              <a:grpSpLocks/>
            </p:cNvGrpSpPr>
            <p:nvPr/>
          </p:nvGrpSpPr>
          <p:grpSpPr bwMode="auto">
            <a:xfrm>
              <a:off x="341313" y="1666875"/>
              <a:ext cx="8534400" cy="2906713"/>
              <a:chOff x="768" y="1392"/>
              <a:chExt cx="4368" cy="1488"/>
            </a:xfrm>
          </p:grpSpPr>
          <p:sp>
            <p:nvSpPr>
              <p:cNvPr id="36" name="AutoShape 6"/>
              <p:cNvSpPr>
                <a:spLocks noChangeArrowheads="1"/>
              </p:cNvSpPr>
              <p:nvPr/>
            </p:nvSpPr>
            <p:spPr bwMode="auto">
              <a:xfrm>
                <a:off x="768" y="1392"/>
                <a:ext cx="4368" cy="1488"/>
              </a:xfrm>
              <a:prstGeom prst="roundRect">
                <a:avLst>
                  <a:gd name="adj" fmla="val 9343"/>
                </a:avLst>
              </a:prstGeom>
              <a:solidFill>
                <a:srgbClr val="FFFFFF"/>
              </a:solidFill>
              <a:ln w="9525">
                <a:no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7" name="AutoShape 7"/>
              <p:cNvSpPr>
                <a:spLocks noChangeArrowheads="1"/>
              </p:cNvSpPr>
              <p:nvPr/>
            </p:nvSpPr>
            <p:spPr bwMode="auto">
              <a:xfrm>
                <a:off x="864" y="1488"/>
                <a:ext cx="4176" cy="1296"/>
              </a:xfrm>
              <a:prstGeom prst="roundRect">
                <a:avLst>
                  <a:gd name="adj" fmla="val 7639"/>
                </a:avLst>
              </a:prstGeom>
              <a:solidFill>
                <a:srgbClr val="FFFFFF"/>
              </a:solid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grpSp>
        <p:sp>
          <p:nvSpPr>
            <p:cNvPr id="29" name="Line 8"/>
            <p:cNvSpPr>
              <a:spLocks noChangeShapeType="1"/>
            </p:cNvSpPr>
            <p:nvPr/>
          </p:nvSpPr>
          <p:spPr bwMode="auto">
            <a:xfrm>
              <a:off x="1747838" y="1854200"/>
              <a:ext cx="0" cy="2532063"/>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0" name="Line 9"/>
            <p:cNvSpPr>
              <a:spLocks noChangeShapeType="1"/>
            </p:cNvSpPr>
            <p:nvPr/>
          </p:nvSpPr>
          <p:spPr bwMode="auto">
            <a:xfrm>
              <a:off x="1747838" y="2873375"/>
              <a:ext cx="6940550" cy="0"/>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1" name="Line 10"/>
            <p:cNvSpPr>
              <a:spLocks noChangeShapeType="1"/>
            </p:cNvSpPr>
            <p:nvPr/>
          </p:nvSpPr>
          <p:spPr bwMode="auto">
            <a:xfrm>
              <a:off x="6913563" y="2830513"/>
              <a:ext cx="0" cy="1512888"/>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2" name="Line 11"/>
            <p:cNvSpPr>
              <a:spLocks noChangeShapeType="1"/>
            </p:cNvSpPr>
            <p:nvPr/>
          </p:nvSpPr>
          <p:spPr bwMode="auto">
            <a:xfrm flipV="1">
              <a:off x="528638" y="3911600"/>
              <a:ext cx="6384925" cy="6350"/>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3" name="Text Box 13"/>
            <p:cNvSpPr txBox="1">
              <a:spLocks noChangeArrowheads="1"/>
            </p:cNvSpPr>
            <p:nvPr/>
          </p:nvSpPr>
          <p:spPr bwMode="auto">
            <a:xfrm>
              <a:off x="1685847" y="2020165"/>
              <a:ext cx="6933161" cy="646331"/>
            </a:xfrm>
            <a:prstGeom prst="rect">
              <a:avLst/>
            </a:prstGeom>
            <a:noFill/>
            <a:ln w="9525">
              <a:noFill/>
              <a:miter lim="800000"/>
              <a:headEnd/>
              <a:tailEnd/>
            </a:ln>
          </p:spPr>
          <p:txBody>
            <a:bodyPr wrap="square">
              <a:spAutoFit/>
            </a:bodyPr>
            <a:lstStyle/>
            <a:p>
              <a:pPr algn="ctr" fontAlgn="auto">
                <a:spcBef>
                  <a:spcPts val="600"/>
                </a:spcBef>
                <a:spcAft>
                  <a:spcPts val="0"/>
                </a:spcAft>
                <a:defRPr/>
              </a:pPr>
              <a:r>
                <a:rPr lang="en-GB" sz="3600" b="1" kern="0" dirty="0">
                  <a:solidFill>
                    <a:srgbClr val="000000"/>
                  </a:solidFill>
                  <a:latin typeface="Courier New" pitchFamily="49" charset="0"/>
                </a:rPr>
                <a:t>SLPPT 08 LDPBW</a:t>
              </a:r>
            </a:p>
          </p:txBody>
        </p:sp>
        <p:sp>
          <p:nvSpPr>
            <p:cNvPr id="34" name="Text Box 19"/>
            <p:cNvSpPr txBox="1">
              <a:spLocks noChangeArrowheads="1"/>
            </p:cNvSpPr>
            <p:nvPr/>
          </p:nvSpPr>
          <p:spPr bwMode="auto">
            <a:xfrm>
              <a:off x="1871663" y="3983038"/>
              <a:ext cx="5041900" cy="367069"/>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2000" b="1" kern="0" dirty="0" err="1">
                  <a:solidFill>
                    <a:srgbClr val="000000"/>
                  </a:solidFill>
                  <a:latin typeface="Courier New" pitchFamily="49" charset="0"/>
                </a:rPr>
                <a:t>Adjt</a:t>
              </a:r>
              <a:r>
                <a:rPr lang="en-US" sz="2000" b="1" kern="0" dirty="0">
                  <a:solidFill>
                    <a:srgbClr val="000000"/>
                  </a:solidFill>
                  <a:latin typeface="Courier New" pitchFamily="49" charset="0"/>
                </a:rPr>
                <a:t> Choubane H.</a:t>
              </a:r>
            </a:p>
          </p:txBody>
        </p:sp>
        <p:pic>
          <p:nvPicPr>
            <p:cNvPr id="35" name="Picture 29" descr="Logo Def VM Fr&amp;NL"/>
            <p:cNvPicPr>
              <a:picLocks noChangeAspect="1" noChangeArrowheads="1"/>
            </p:cNvPicPr>
            <p:nvPr/>
          </p:nvPicPr>
          <p:blipFill>
            <a:blip r:embed="rId3"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576263" y="1966913"/>
              <a:ext cx="11176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Rectangle 1"/>
          <p:cNvSpPr/>
          <p:nvPr/>
        </p:nvSpPr>
        <p:spPr>
          <a:xfrm>
            <a:off x="3048000" y="2967335"/>
            <a:ext cx="6096000" cy="1200329"/>
          </a:xfrm>
          <a:prstGeom prst="rect">
            <a:avLst/>
          </a:prstGeom>
        </p:spPr>
        <p:txBody>
          <a:bodyPr>
            <a:spAutoFit/>
          </a:bodyPr>
          <a:lstStyle/>
          <a:p>
            <a:pPr algn="ctr"/>
            <a:endParaRPr lang="it-IT" dirty="0"/>
          </a:p>
          <a:p>
            <a:pPr algn="ctr"/>
            <a:r>
              <a:rPr lang="it-IT" dirty="0"/>
              <a:t>CCB 08 – BOC 08</a:t>
            </a:r>
          </a:p>
          <a:p>
            <a:pPr algn="ctr"/>
            <a:r>
              <a:rPr lang="it-IT" dirty="0"/>
              <a:t>12/06/2025</a:t>
            </a:r>
            <a:br>
              <a:rPr lang="it-IT" dirty="0"/>
            </a:br>
            <a:r>
              <a:rPr lang="it-IT" dirty="0"/>
              <a:t>1steTrim 2025</a:t>
            </a:r>
          </a:p>
        </p:txBody>
      </p:sp>
      <p:pic>
        <p:nvPicPr>
          <p:cNvPr id="38" name="Picture 3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84168" y="3390197"/>
            <a:ext cx="1294801" cy="1294801"/>
          </a:xfrm>
          <a:prstGeom prst="rect">
            <a:avLst/>
          </a:prstGeom>
        </p:spPr>
      </p:pic>
    </p:spTree>
    <p:extLst>
      <p:ext uri="{BB962C8B-B14F-4D97-AF65-F5344CB8AC3E}">
        <p14:creationId xmlns:p14="http://schemas.microsoft.com/office/powerpoint/2010/main" val="9125576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57559A5-041C-6C0A-698D-DF388FA1CD46}"/>
              </a:ext>
            </a:extLst>
          </p:cNvPr>
          <p:cNvSpPr>
            <a:spLocks noGrp="1"/>
          </p:cNvSpPr>
          <p:nvPr>
            <p:ph type="body" sz="half" idx="13"/>
          </p:nvPr>
        </p:nvSpPr>
        <p:spPr>
          <a:xfrm>
            <a:off x="352162" y="5092589"/>
            <a:ext cx="11672876" cy="1938992"/>
          </a:xfrm>
        </p:spPr>
        <p:txBody>
          <a:bodyPr/>
          <a:lstStyle/>
          <a:p>
            <a:r>
              <a:rPr lang="nl-BE" dirty="0"/>
              <a:t>Overzicht ongevallen militaire </a:t>
            </a:r>
            <a:r>
              <a:rPr lang="nl-BE" dirty="0" err="1"/>
              <a:t>specifiteit</a:t>
            </a:r>
            <a:r>
              <a:rPr lang="nl-BE" dirty="0"/>
              <a:t>.</a:t>
            </a:r>
          </a:p>
        </p:txBody>
      </p:sp>
    </p:spTree>
    <p:extLst>
      <p:ext uri="{BB962C8B-B14F-4D97-AF65-F5344CB8AC3E}">
        <p14:creationId xmlns:p14="http://schemas.microsoft.com/office/powerpoint/2010/main" val="4483532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269F7A00-3B6E-E1D8-0DA2-BA50A49F73AF}"/>
              </a:ext>
            </a:extLst>
          </p:cNvPr>
          <p:cNvGraphicFramePr>
            <a:graphicFrameLocks noGrp="1"/>
          </p:cNvGraphicFramePr>
          <p:nvPr>
            <p:extLst>
              <p:ext uri="{D42A27DB-BD31-4B8C-83A1-F6EECF244321}">
                <p14:modId xmlns:p14="http://schemas.microsoft.com/office/powerpoint/2010/main" val="3049591064"/>
              </p:ext>
            </p:extLst>
          </p:nvPr>
        </p:nvGraphicFramePr>
        <p:xfrm>
          <a:off x="2" y="1"/>
          <a:ext cx="12191998" cy="6857988"/>
        </p:xfrm>
        <a:graphic>
          <a:graphicData uri="http://schemas.openxmlformats.org/drawingml/2006/table">
            <a:tbl>
              <a:tblPr firstRow="1" bandRow="1">
                <a:tableStyleId>{5C22544A-7EE6-4342-B048-85BDC9FD1C3A}</a:tableStyleId>
              </a:tblPr>
              <a:tblGrid>
                <a:gridCol w="1741714">
                  <a:extLst>
                    <a:ext uri="{9D8B030D-6E8A-4147-A177-3AD203B41FA5}">
                      <a16:colId xmlns:a16="http://schemas.microsoft.com/office/drawing/2014/main" val="3439194545"/>
                    </a:ext>
                  </a:extLst>
                </a:gridCol>
                <a:gridCol w="1741714">
                  <a:extLst>
                    <a:ext uri="{9D8B030D-6E8A-4147-A177-3AD203B41FA5}">
                      <a16:colId xmlns:a16="http://schemas.microsoft.com/office/drawing/2014/main" val="2210000878"/>
                    </a:ext>
                  </a:extLst>
                </a:gridCol>
                <a:gridCol w="1741714">
                  <a:extLst>
                    <a:ext uri="{9D8B030D-6E8A-4147-A177-3AD203B41FA5}">
                      <a16:colId xmlns:a16="http://schemas.microsoft.com/office/drawing/2014/main" val="1938697093"/>
                    </a:ext>
                  </a:extLst>
                </a:gridCol>
                <a:gridCol w="1741714">
                  <a:extLst>
                    <a:ext uri="{9D8B030D-6E8A-4147-A177-3AD203B41FA5}">
                      <a16:colId xmlns:a16="http://schemas.microsoft.com/office/drawing/2014/main" val="2830294657"/>
                    </a:ext>
                  </a:extLst>
                </a:gridCol>
                <a:gridCol w="1741714">
                  <a:extLst>
                    <a:ext uri="{9D8B030D-6E8A-4147-A177-3AD203B41FA5}">
                      <a16:colId xmlns:a16="http://schemas.microsoft.com/office/drawing/2014/main" val="1293690753"/>
                    </a:ext>
                  </a:extLst>
                </a:gridCol>
                <a:gridCol w="1741714">
                  <a:extLst>
                    <a:ext uri="{9D8B030D-6E8A-4147-A177-3AD203B41FA5}">
                      <a16:colId xmlns:a16="http://schemas.microsoft.com/office/drawing/2014/main" val="3975401493"/>
                    </a:ext>
                  </a:extLst>
                </a:gridCol>
                <a:gridCol w="1741714">
                  <a:extLst>
                    <a:ext uri="{9D8B030D-6E8A-4147-A177-3AD203B41FA5}">
                      <a16:colId xmlns:a16="http://schemas.microsoft.com/office/drawing/2014/main" val="632472400"/>
                    </a:ext>
                  </a:extLst>
                </a:gridCol>
              </a:tblGrid>
              <a:tr h="405960">
                <a:tc>
                  <a:txBody>
                    <a:bodyPr/>
                    <a:lstStyle/>
                    <a:p>
                      <a:pPr algn="ctr"/>
                      <a:r>
                        <a:rPr lang="nl-BE" sz="1200" dirty="0"/>
                        <a:t>Eenheid</a:t>
                      </a:r>
                    </a:p>
                  </a:txBody>
                  <a:tcPr anchor="ctr"/>
                </a:tc>
                <a:tc>
                  <a:txBody>
                    <a:bodyPr/>
                    <a:lstStyle/>
                    <a:p>
                      <a:pPr algn="ctr"/>
                      <a:r>
                        <a:rPr lang="nl-BE" sz="1200" dirty="0"/>
                        <a:t>Sport</a:t>
                      </a:r>
                    </a:p>
                  </a:txBody>
                  <a:tcPr anchor="ctr"/>
                </a:tc>
                <a:tc>
                  <a:txBody>
                    <a:bodyPr/>
                    <a:lstStyle/>
                    <a:p>
                      <a:pPr algn="ctr"/>
                      <a:r>
                        <a:rPr lang="nl-BE" sz="1200" dirty="0"/>
                        <a:t>Dodelijke sport</a:t>
                      </a:r>
                    </a:p>
                  </a:txBody>
                  <a:tcPr anchor="ctr"/>
                </a:tc>
                <a:tc>
                  <a:txBody>
                    <a:bodyPr/>
                    <a:lstStyle/>
                    <a:p>
                      <a:pPr algn="ctr"/>
                      <a:r>
                        <a:rPr lang="nl-BE" sz="1200" dirty="0" err="1"/>
                        <a:t>Oef&amp;Man</a:t>
                      </a:r>
                      <a:endParaRPr lang="nl-BE" sz="1200" dirty="0"/>
                    </a:p>
                  </a:txBody>
                  <a:tcPr anchor="ctr"/>
                </a:tc>
                <a:tc>
                  <a:txBody>
                    <a:bodyPr/>
                    <a:lstStyle/>
                    <a:p>
                      <a:pPr algn="ctr"/>
                      <a:r>
                        <a:rPr lang="nl-BE" sz="1200" dirty="0"/>
                        <a:t>Dodelijke </a:t>
                      </a:r>
                      <a:r>
                        <a:rPr lang="nl-BE" sz="1200" dirty="0" err="1"/>
                        <a:t>Oef&amp;Man</a:t>
                      </a:r>
                      <a:endParaRPr lang="nl-BE" sz="1200" dirty="0"/>
                    </a:p>
                  </a:txBody>
                  <a:tcPr anchor="ctr"/>
                </a:tc>
                <a:tc>
                  <a:txBody>
                    <a:bodyPr/>
                    <a:lstStyle/>
                    <a:p>
                      <a:pPr algn="ctr"/>
                      <a:r>
                        <a:rPr lang="nl-BE" sz="1200" dirty="0" err="1"/>
                        <a:t>Ops</a:t>
                      </a:r>
                      <a:endParaRPr lang="nl-BE" sz="1200" dirty="0"/>
                    </a:p>
                  </a:txBody>
                  <a:tcPr anchor="ctr"/>
                </a:tc>
                <a:tc>
                  <a:txBody>
                    <a:bodyPr/>
                    <a:lstStyle/>
                    <a:p>
                      <a:pPr algn="ctr"/>
                      <a:r>
                        <a:rPr lang="nl-BE" sz="1200" dirty="0"/>
                        <a:t>Dodelijke </a:t>
                      </a:r>
                      <a:r>
                        <a:rPr lang="nl-BE" sz="1200" dirty="0" err="1"/>
                        <a:t>Ops</a:t>
                      </a:r>
                      <a:endParaRPr lang="nl-BE" sz="1200" dirty="0"/>
                    </a:p>
                  </a:txBody>
                  <a:tcPr anchor="ctr"/>
                </a:tc>
                <a:extLst>
                  <a:ext uri="{0D108BD9-81ED-4DB2-BD59-A6C34878D82A}">
                    <a16:rowId xmlns:a16="http://schemas.microsoft.com/office/drawing/2014/main" val="165096363"/>
                  </a:ext>
                </a:extLst>
              </a:tr>
              <a:tr h="252033">
                <a:tc>
                  <a:txBody>
                    <a:bodyPr/>
                    <a:lstStyle/>
                    <a:p>
                      <a:pPr algn="ctr">
                        <a:lnSpc>
                          <a:spcPct val="120000"/>
                        </a:lnSpc>
                        <a:spcBef>
                          <a:spcPts val="300"/>
                        </a:spcBef>
                        <a:spcAft>
                          <a:spcPts val="300"/>
                        </a:spcAft>
                      </a:pPr>
                      <a:r>
                        <a:rPr lang="fr-FR"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ACOS IS</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07000"/>
                        </a:lnSpc>
                        <a:spcBef>
                          <a:spcPts val="300"/>
                        </a:spcBef>
                        <a:spcAft>
                          <a:spcPts val="300"/>
                        </a:spcAft>
                      </a:pPr>
                      <a:r>
                        <a:rPr lang="nl-BE" sz="1000">
                          <a:solidFill>
                            <a:srgbClr val="000000"/>
                          </a:solidFill>
                          <a:effectLst/>
                          <a:latin typeface="Comic Sans MS" panose="030F0702030302020204" pitchFamily="66" charset="0"/>
                          <a:ea typeface="Times New Roman" panose="02020603050405020304" pitchFamily="18" charset="0"/>
                          <a:cs typeface="Arial" panose="020B0604020202020204" pitchFamily="34" charset="0"/>
                        </a:rPr>
                        <a:t>0</a:t>
                      </a:r>
                      <a:endParaRPr lang="nl-BE" sz="1000">
                        <a:effectLst/>
                        <a:latin typeface="Arial" panose="020B0604020202020204" pitchFamily="34" charset="0"/>
                        <a:ea typeface="Times New Roman" panose="02020603050405020304" pitchFamily="18" charset="0"/>
                        <a:cs typeface="Times New Roman" panose="02020603050405020304" pitchFamily="18" charset="0"/>
                      </a:endParaRPr>
                    </a:p>
                  </a:txBody>
                  <a:tcPr marL="45085" marR="45085" marT="0" marB="0" anchor="ctr"/>
                </a:tc>
                <a:extLst>
                  <a:ext uri="{0D108BD9-81ED-4DB2-BD59-A6C34878D82A}">
                    <a16:rowId xmlns:a16="http://schemas.microsoft.com/office/drawing/2014/main" val="276051954"/>
                  </a:ext>
                </a:extLst>
              </a:tr>
              <a:tr h="252033">
                <a:tc>
                  <a:txBody>
                    <a:bodyPr/>
                    <a:lstStyle/>
                    <a:p>
                      <a:pPr algn="ctr">
                        <a:lnSpc>
                          <a:spcPct val="120000"/>
                        </a:lnSpc>
                        <a:spcBef>
                          <a:spcPts val="300"/>
                        </a:spcBef>
                        <a:spcAft>
                          <a:spcPts val="300"/>
                        </a:spcAft>
                      </a:pPr>
                      <a:r>
                        <a:rPr lang="fr-FR" sz="1000" b="1" dirty="0">
                          <a:effectLst/>
                          <a:latin typeface="Comic Sans MS" panose="030F0702030302020204" pitchFamily="66" charset="0"/>
                          <a:ea typeface="Calibri" panose="020F0502020204030204" pitchFamily="34" charset="0"/>
                          <a:cs typeface="Arial" panose="020B0604020202020204" pitchFamily="34" charset="0"/>
                        </a:rPr>
                        <a:t>ACOS R&amp;O</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2367974059"/>
                  </a:ext>
                </a:extLst>
              </a:tr>
              <a:tr h="252033">
                <a:tc>
                  <a:txBody>
                    <a:bodyPr/>
                    <a:lstStyle/>
                    <a:p>
                      <a:pPr algn="ctr">
                        <a:lnSpc>
                          <a:spcPct val="120000"/>
                        </a:lnSpc>
                        <a:spcBef>
                          <a:spcPts val="300"/>
                        </a:spcBef>
                        <a:spcAft>
                          <a:spcPts val="300"/>
                        </a:spcAft>
                      </a:pPr>
                      <a:r>
                        <a:rPr lang="fr-FR"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ACOS STRAT</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200" b="1" dirty="0">
                          <a:solidFill>
                            <a:srgbClr val="FF0000"/>
                          </a:solidFill>
                          <a:effectLst/>
                          <a:latin typeface="Comic Sans MS" panose="030F0702030302020204" pitchFamily="66" charset="0"/>
                          <a:ea typeface="Calibri" panose="020F0502020204030204" pitchFamily="34" charset="0"/>
                          <a:cs typeface="Arial" panose="020B0604020202020204" pitchFamily="34" charset="0"/>
                        </a:rPr>
                        <a:t>1</a:t>
                      </a:r>
                      <a:endParaRPr lang="nl-BE" sz="12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352803551"/>
                  </a:ext>
                </a:extLst>
              </a:tr>
              <a:tr h="252033">
                <a:tc>
                  <a:txBody>
                    <a:bodyPr/>
                    <a:lstStyle/>
                    <a:p>
                      <a:pPr algn="ctr">
                        <a:lnSpc>
                          <a:spcPct val="120000"/>
                        </a:lnSpc>
                        <a:spcBef>
                          <a:spcPts val="300"/>
                        </a:spcBef>
                        <a:spcAft>
                          <a:spcPts val="300"/>
                        </a:spcAft>
                      </a:pPr>
                      <a:r>
                        <a:rPr lang="fr-FR" sz="1000" b="1" dirty="0">
                          <a:effectLst/>
                          <a:latin typeface="Comic Sans MS" panose="030F0702030302020204" pitchFamily="66" charset="0"/>
                          <a:ea typeface="Calibri" panose="020F0502020204030204" pitchFamily="34" charset="0"/>
                          <a:cs typeface="Arial" panose="020B0604020202020204" pitchFamily="34" charset="0"/>
                        </a:rPr>
                        <a:t>DG H&amp;WB</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rgbClr val="FF0000"/>
                          </a:solidFill>
                          <a:effectLst/>
                          <a:latin typeface="Comic Sans MS" panose="030F0702030302020204" pitchFamily="66" charset="0"/>
                          <a:ea typeface="Calibri" panose="020F0502020204030204" pitchFamily="34" charset="0"/>
                          <a:cs typeface="Arial" panose="020B0604020202020204" pitchFamily="34" charset="0"/>
                        </a:rPr>
                        <a:t>2</a:t>
                      </a:r>
                      <a:endParaRPr lang="nl-BE" sz="11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2254328639"/>
                  </a:ext>
                </a:extLst>
              </a:tr>
              <a:tr h="252033">
                <a:tc>
                  <a:txBody>
                    <a:bodyPr/>
                    <a:lstStyle/>
                    <a:p>
                      <a:pPr algn="ctr">
                        <a:lnSpc>
                          <a:spcPct val="120000"/>
                        </a:lnSpc>
                        <a:spcBef>
                          <a:spcPts val="300"/>
                        </a:spcBef>
                        <a:spcAft>
                          <a:spcPts val="300"/>
                        </a:spcAft>
                      </a:pPr>
                      <a:r>
                        <a:rPr lang="en-US"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Bn HK Sf St KKE</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en-GB"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en-GB"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en-GB" sz="1000"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en-GB" sz="1000"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en-GB"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en-GB"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3739552521"/>
                  </a:ext>
                </a:extLst>
              </a:tr>
              <a:tr h="252033">
                <a:tc>
                  <a:txBody>
                    <a:bodyPr/>
                    <a:lstStyle/>
                    <a:p>
                      <a:pPr algn="ctr">
                        <a:lnSpc>
                          <a:spcPct val="120000"/>
                        </a:lnSpc>
                        <a:spcBef>
                          <a:spcPts val="300"/>
                        </a:spcBef>
                        <a:spcAft>
                          <a:spcPts val="300"/>
                        </a:spcAft>
                      </a:pPr>
                      <a:r>
                        <a:rPr lang="en-US" sz="1000" b="1" dirty="0">
                          <a:effectLst/>
                          <a:latin typeface="Comic Sans MS" panose="030F0702030302020204" pitchFamily="66" charset="0"/>
                          <a:ea typeface="Calibri" panose="020F0502020204030204" pitchFamily="34" charset="0"/>
                          <a:cs typeface="Arial" panose="020B0604020202020204" pitchFamily="34" charset="0"/>
                        </a:rPr>
                        <a:t>CC Infra</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3403791188"/>
                  </a:ext>
                </a:extLst>
              </a:tr>
              <a:tr h="252033">
                <a:tc>
                  <a:txBody>
                    <a:bodyPr/>
                    <a:lstStyle/>
                    <a:p>
                      <a:pPr algn="ctr">
                        <a:lnSpc>
                          <a:spcPct val="120000"/>
                        </a:lnSpc>
                        <a:spcBef>
                          <a:spcPts val="300"/>
                        </a:spcBef>
                        <a:spcAft>
                          <a:spcPts val="300"/>
                        </a:spcAft>
                      </a:pPr>
                      <a:r>
                        <a:rPr lang="en-US"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COMOPSAIR</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200" b="1" dirty="0">
                          <a:solidFill>
                            <a:srgbClr val="FF0000"/>
                          </a:solidFill>
                          <a:effectLst/>
                          <a:latin typeface="Comic Sans MS" panose="030F0702030302020204" pitchFamily="66" charset="0"/>
                          <a:ea typeface="Calibri" panose="020F0502020204030204" pitchFamily="34" charset="0"/>
                          <a:cs typeface="Arial" panose="020B0604020202020204" pitchFamily="34" charset="0"/>
                        </a:rPr>
                        <a:t>1</a:t>
                      </a:r>
                      <a:endParaRPr lang="nl-BE" sz="12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3480386068"/>
                  </a:ext>
                </a:extLst>
              </a:tr>
              <a:tr h="252033">
                <a:tc>
                  <a:txBody>
                    <a:bodyPr/>
                    <a:lstStyle/>
                    <a:p>
                      <a:pPr algn="ctr">
                        <a:lnSpc>
                          <a:spcPct val="120000"/>
                        </a:lnSpc>
                        <a:spcBef>
                          <a:spcPts val="300"/>
                        </a:spcBef>
                        <a:spcAft>
                          <a:spcPts val="300"/>
                        </a:spcAft>
                      </a:pPr>
                      <a:r>
                        <a:rPr lang="en-US" sz="1000" b="1" dirty="0">
                          <a:effectLst/>
                          <a:latin typeface="Comic Sans MS" panose="030F0702030302020204" pitchFamily="66" charset="0"/>
                          <a:ea typeface="Calibri" panose="020F0502020204030204" pitchFamily="34" charset="0"/>
                          <a:cs typeface="Arial" panose="020B0604020202020204" pitchFamily="34" charset="0"/>
                        </a:rPr>
                        <a:t>Belgian Army Staff</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2218788836"/>
                  </a:ext>
                </a:extLst>
              </a:tr>
              <a:tr h="252033">
                <a:tc>
                  <a:txBody>
                    <a:bodyPr/>
                    <a:lstStyle/>
                    <a:p>
                      <a:pPr algn="ctr">
                        <a:lnSpc>
                          <a:spcPct val="120000"/>
                        </a:lnSpc>
                        <a:spcBef>
                          <a:spcPts val="300"/>
                        </a:spcBef>
                        <a:spcAft>
                          <a:spcPts val="300"/>
                        </a:spcAft>
                      </a:pPr>
                      <a:r>
                        <a:rPr lang="en-US"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COMOPSMED</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3381730071"/>
                  </a:ext>
                </a:extLst>
              </a:tr>
              <a:tr h="252033">
                <a:tc>
                  <a:txBody>
                    <a:bodyPr/>
                    <a:lstStyle/>
                    <a:p>
                      <a:pPr algn="ctr">
                        <a:lnSpc>
                          <a:spcPct val="120000"/>
                        </a:lnSpc>
                        <a:spcBef>
                          <a:spcPts val="300"/>
                        </a:spcBef>
                        <a:spcAft>
                          <a:spcPts val="300"/>
                        </a:spcAft>
                      </a:pPr>
                      <a:r>
                        <a:rPr lang="en-US" sz="1000" b="1" dirty="0">
                          <a:effectLst/>
                          <a:latin typeface="Comic Sans MS" panose="030F0702030302020204" pitchFamily="66" charset="0"/>
                          <a:ea typeface="Calibri" panose="020F0502020204030204" pitchFamily="34" charset="0"/>
                          <a:cs typeface="Arial" panose="020B0604020202020204" pitchFamily="34" charset="0"/>
                        </a:rPr>
                        <a:t>DG </a:t>
                      </a:r>
                      <a:r>
                        <a:rPr lang="en-US" sz="1000" b="1" dirty="0" err="1">
                          <a:effectLst/>
                          <a:latin typeface="Comic Sans MS" panose="030F0702030302020204" pitchFamily="66" charset="0"/>
                          <a:ea typeface="Calibri" panose="020F0502020204030204" pitchFamily="34" charset="0"/>
                          <a:cs typeface="Arial" panose="020B0604020202020204" pitchFamily="34" charset="0"/>
                        </a:rPr>
                        <a:t>BudFin</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200" b="1" dirty="0">
                          <a:solidFill>
                            <a:srgbClr val="FF0000"/>
                          </a:solidFill>
                          <a:effectLst/>
                          <a:latin typeface="Comic Sans MS" panose="030F0702030302020204" pitchFamily="66" charset="0"/>
                          <a:ea typeface="Calibri" panose="020F0502020204030204" pitchFamily="34" charset="0"/>
                          <a:cs typeface="Arial" panose="020B0604020202020204" pitchFamily="34" charset="0"/>
                        </a:rPr>
                        <a:t>2</a:t>
                      </a:r>
                      <a:endParaRPr lang="nl-BE" sz="12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2531092682"/>
                  </a:ext>
                </a:extLst>
              </a:tr>
              <a:tr h="252033">
                <a:tc>
                  <a:txBody>
                    <a:bodyPr/>
                    <a:lstStyle/>
                    <a:p>
                      <a:pPr algn="ctr">
                        <a:lnSpc>
                          <a:spcPct val="120000"/>
                        </a:lnSpc>
                        <a:spcBef>
                          <a:spcPts val="300"/>
                        </a:spcBef>
                        <a:spcAft>
                          <a:spcPts val="300"/>
                        </a:spcAft>
                      </a:pPr>
                      <a:r>
                        <a:rPr lang="en-US"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DG Strat COM</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1467137833"/>
                  </a:ext>
                </a:extLst>
              </a:tr>
              <a:tr h="252033">
                <a:tc>
                  <a:txBody>
                    <a:bodyPr/>
                    <a:lstStyle/>
                    <a:p>
                      <a:pPr algn="ctr">
                        <a:lnSpc>
                          <a:spcPct val="120000"/>
                        </a:lnSpc>
                        <a:spcBef>
                          <a:spcPts val="300"/>
                        </a:spcBef>
                        <a:spcAft>
                          <a:spcPts val="300"/>
                        </a:spcAft>
                      </a:pPr>
                      <a:r>
                        <a:rPr lang="en-US" sz="1000" b="1" dirty="0">
                          <a:effectLst/>
                          <a:latin typeface="Comic Sans MS" panose="030F0702030302020204" pitchFamily="66" charset="0"/>
                          <a:ea typeface="Calibri" panose="020F0502020204030204" pitchFamily="34" charset="0"/>
                          <a:cs typeface="Arial" panose="020B0604020202020204" pitchFamily="34" charset="0"/>
                        </a:rPr>
                        <a:t>DG HR</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3585256393"/>
                  </a:ext>
                </a:extLst>
              </a:tr>
              <a:tr h="252033">
                <a:tc>
                  <a:txBody>
                    <a:bodyPr/>
                    <a:lstStyle/>
                    <a:p>
                      <a:pPr algn="ctr">
                        <a:lnSpc>
                          <a:spcPct val="120000"/>
                        </a:lnSpc>
                        <a:spcBef>
                          <a:spcPts val="300"/>
                        </a:spcBef>
                        <a:spcAft>
                          <a:spcPts val="300"/>
                        </a:spcAft>
                      </a:pPr>
                      <a:r>
                        <a:rPr lang="en-US"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DG </a:t>
                      </a:r>
                      <a:r>
                        <a:rPr lang="en-US" sz="1000" b="1" dirty="0" err="1">
                          <a:solidFill>
                            <a:srgbClr val="000000"/>
                          </a:solidFill>
                          <a:effectLst/>
                          <a:latin typeface="Comic Sans MS" panose="030F0702030302020204" pitchFamily="66" charset="0"/>
                          <a:ea typeface="Calibri" panose="020F0502020204030204" pitchFamily="34" charset="0"/>
                          <a:cs typeface="Arial" panose="020B0604020202020204" pitchFamily="34" charset="0"/>
                        </a:rPr>
                        <a:t>Jur</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3031778848"/>
                  </a:ext>
                </a:extLst>
              </a:tr>
              <a:tr h="252033">
                <a:tc>
                  <a:txBody>
                    <a:bodyPr/>
                    <a:lstStyle/>
                    <a:p>
                      <a:pPr algn="ctr">
                        <a:lnSpc>
                          <a:spcPct val="120000"/>
                        </a:lnSpc>
                        <a:spcBef>
                          <a:spcPts val="300"/>
                        </a:spcBef>
                        <a:spcAft>
                          <a:spcPts val="300"/>
                        </a:spcAft>
                      </a:pPr>
                      <a:r>
                        <a:rPr lang="en-US" sz="1000" b="1" dirty="0">
                          <a:effectLst/>
                          <a:latin typeface="Comic Sans MS" panose="030F0702030302020204" pitchFamily="66" charset="0"/>
                          <a:ea typeface="Calibri" panose="020F0502020204030204" pitchFamily="34" charset="0"/>
                          <a:cs typeface="Arial" panose="020B0604020202020204" pitchFamily="34" charset="0"/>
                        </a:rPr>
                        <a:t>DG MR</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2497676784"/>
                  </a:ext>
                </a:extLst>
              </a:tr>
              <a:tr h="252033">
                <a:tc>
                  <a:txBody>
                    <a:bodyPr/>
                    <a:lstStyle/>
                    <a:p>
                      <a:pPr algn="ctr">
                        <a:lnSpc>
                          <a:spcPct val="120000"/>
                        </a:lnSpc>
                        <a:spcBef>
                          <a:spcPts val="300"/>
                        </a:spcBef>
                        <a:spcAft>
                          <a:spcPts val="300"/>
                        </a:spcAft>
                      </a:pPr>
                      <a:r>
                        <a:rPr lang="en-US"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DG MR C&amp;I</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200" b="1" dirty="0">
                          <a:solidFill>
                            <a:srgbClr val="FF0000"/>
                          </a:solidFill>
                          <a:effectLst/>
                          <a:latin typeface="Comic Sans MS" panose="030F0702030302020204" pitchFamily="66" charset="0"/>
                          <a:ea typeface="Calibri" panose="020F0502020204030204" pitchFamily="34" charset="0"/>
                          <a:cs typeface="Arial" panose="020B0604020202020204" pitchFamily="34" charset="0"/>
                        </a:rPr>
                        <a:t>1</a:t>
                      </a:r>
                      <a:endParaRPr lang="nl-BE" sz="12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246657898"/>
                  </a:ext>
                </a:extLst>
              </a:tr>
              <a:tr h="252033">
                <a:tc>
                  <a:txBody>
                    <a:bodyPr/>
                    <a:lstStyle/>
                    <a:p>
                      <a:pPr algn="ctr">
                        <a:lnSpc>
                          <a:spcPct val="120000"/>
                        </a:lnSpc>
                        <a:spcBef>
                          <a:spcPts val="300"/>
                        </a:spcBef>
                        <a:spcAft>
                          <a:spcPts val="300"/>
                        </a:spcAft>
                      </a:pPr>
                      <a:r>
                        <a:rPr lang="en-US" sz="1000" b="1" dirty="0">
                          <a:effectLst/>
                          <a:latin typeface="Comic Sans MS" panose="030F0702030302020204" pitchFamily="66" charset="0"/>
                          <a:ea typeface="Calibri" panose="020F0502020204030204" pitchFamily="34" charset="0"/>
                          <a:cs typeface="Arial" panose="020B0604020202020204" pitchFamily="34" charset="0"/>
                        </a:rPr>
                        <a:t>DG MR MP</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3184019074"/>
                  </a:ext>
                </a:extLst>
              </a:tr>
              <a:tr h="252033">
                <a:tc>
                  <a:txBody>
                    <a:bodyPr/>
                    <a:lstStyle/>
                    <a:p>
                      <a:pPr algn="ctr">
                        <a:lnSpc>
                          <a:spcPct val="120000"/>
                        </a:lnSpc>
                        <a:spcBef>
                          <a:spcPts val="300"/>
                        </a:spcBef>
                        <a:spcAft>
                          <a:spcPts val="300"/>
                        </a:spcAft>
                      </a:pPr>
                      <a:r>
                        <a:rPr lang="en-US"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DG MR Sys</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1870730455"/>
                  </a:ext>
                </a:extLst>
              </a:tr>
              <a:tr h="252033">
                <a:tc>
                  <a:txBody>
                    <a:bodyPr/>
                    <a:lstStyle/>
                    <a:p>
                      <a:pPr algn="ctr">
                        <a:lnSpc>
                          <a:spcPct val="120000"/>
                        </a:lnSpc>
                        <a:spcBef>
                          <a:spcPts val="300"/>
                        </a:spcBef>
                        <a:spcAft>
                          <a:spcPts val="300"/>
                        </a:spcAft>
                      </a:pPr>
                      <a:r>
                        <a:rPr lang="en-US" sz="1000" b="1" dirty="0">
                          <a:effectLst/>
                          <a:latin typeface="Comic Sans MS" panose="030F0702030302020204" pitchFamily="66" charset="0"/>
                          <a:ea typeface="Calibri" panose="020F0502020204030204" pitchFamily="34" charset="0"/>
                          <a:cs typeface="Arial" panose="020B0604020202020204" pitchFamily="34" charset="0"/>
                        </a:rPr>
                        <a:t>IG     -     ILE</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589835106"/>
                  </a:ext>
                </a:extLst>
              </a:tr>
              <a:tr h="252033">
                <a:tc>
                  <a:txBody>
                    <a:bodyPr/>
                    <a:lstStyle/>
                    <a:p>
                      <a:pPr algn="ctr">
                        <a:lnSpc>
                          <a:spcPct val="120000"/>
                        </a:lnSpc>
                        <a:spcBef>
                          <a:spcPts val="300"/>
                        </a:spcBef>
                        <a:spcAft>
                          <a:spcPts val="300"/>
                        </a:spcAft>
                      </a:pPr>
                      <a:r>
                        <a:rPr lang="en-US"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CIDMAT</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2293921911"/>
                  </a:ext>
                </a:extLst>
              </a:tr>
              <a:tr h="252033">
                <a:tc>
                  <a:txBody>
                    <a:bodyPr/>
                    <a:lstStyle/>
                    <a:p>
                      <a:pPr algn="ctr">
                        <a:lnSpc>
                          <a:spcPct val="120000"/>
                        </a:lnSpc>
                        <a:spcBef>
                          <a:spcPts val="300"/>
                        </a:spcBef>
                        <a:spcAft>
                          <a:spcPts val="300"/>
                        </a:spcAft>
                      </a:pPr>
                      <a:r>
                        <a:rPr lang="de-DE" sz="1000" b="1" dirty="0">
                          <a:effectLst/>
                          <a:latin typeface="Comic Sans MS" panose="030F0702030302020204" pitchFamily="66" charset="0"/>
                          <a:ea typeface="Calibri" panose="020F0502020204030204" pitchFamily="34" charset="0"/>
                          <a:cs typeface="Arial" panose="020B0604020202020204" pitchFamily="34" charset="0"/>
                        </a:rPr>
                        <a:t>UB </a:t>
                      </a:r>
                      <a:r>
                        <a:rPr lang="de-DE" sz="1000" b="1" dirty="0" err="1">
                          <a:effectLst/>
                          <a:latin typeface="Comic Sans MS" panose="030F0702030302020204" pitchFamily="66" charset="0"/>
                          <a:ea typeface="Calibri" panose="020F0502020204030204" pitchFamily="34" charset="0"/>
                          <a:cs typeface="Arial" panose="020B0604020202020204" pitchFamily="34" charset="0"/>
                        </a:rPr>
                        <a:t>Def</a:t>
                      </a:r>
                      <a:r>
                        <a:rPr lang="de-DE" sz="1000" b="1" dirty="0">
                          <a:effectLst/>
                          <a:latin typeface="Comic Sans MS" panose="030F0702030302020204" pitchFamily="66" charset="0"/>
                          <a:ea typeface="Calibri" panose="020F0502020204030204" pitchFamily="34" charset="0"/>
                          <a:cs typeface="Arial" panose="020B0604020202020204" pitchFamily="34" charset="0"/>
                        </a:rPr>
                        <a:t> </a:t>
                      </a:r>
                      <a:r>
                        <a:rPr lang="de-DE" sz="1000" b="1" dirty="0" err="1">
                          <a:effectLst/>
                          <a:latin typeface="Comic Sans MS" panose="030F0702030302020204" pitchFamily="66" charset="0"/>
                          <a:ea typeface="Calibri" panose="020F0502020204030204" pitchFamily="34" charset="0"/>
                          <a:cs typeface="Arial" panose="020B0604020202020204" pitchFamily="34" charset="0"/>
                        </a:rPr>
                        <a:t>Det</a:t>
                      </a:r>
                      <a:r>
                        <a:rPr lang="de-DE" sz="1000" b="1" dirty="0">
                          <a:effectLst/>
                          <a:latin typeface="Comic Sans MS" panose="030F0702030302020204" pitchFamily="66" charset="0"/>
                          <a:ea typeface="Calibri" panose="020F0502020204030204" pitchFamily="34" charset="0"/>
                          <a:cs typeface="Arial" panose="020B0604020202020204" pitchFamily="34" charset="0"/>
                        </a:rPr>
                        <a:t> EVERE</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988347211"/>
                  </a:ext>
                </a:extLst>
              </a:tr>
              <a:tr h="252033">
                <a:tc>
                  <a:txBody>
                    <a:bodyPr/>
                    <a:lstStyle/>
                    <a:p>
                      <a:pPr algn="ctr">
                        <a:lnSpc>
                          <a:spcPct val="120000"/>
                        </a:lnSpc>
                        <a:spcBef>
                          <a:spcPts val="300"/>
                        </a:spcBef>
                        <a:spcAft>
                          <a:spcPts val="300"/>
                        </a:spcAft>
                      </a:pPr>
                      <a:r>
                        <a:rPr lang="fr-FR" sz="1000" b="1" dirty="0" err="1">
                          <a:solidFill>
                            <a:srgbClr val="000000"/>
                          </a:solidFill>
                          <a:effectLst/>
                          <a:latin typeface="Comic Sans MS" panose="030F0702030302020204" pitchFamily="66" charset="0"/>
                          <a:ea typeface="Calibri" panose="020F0502020204030204" pitchFamily="34" charset="0"/>
                          <a:cs typeface="Arial" panose="020B0604020202020204" pitchFamily="34" charset="0"/>
                        </a:rPr>
                        <a:t>Kab</a:t>
                      </a:r>
                      <a:r>
                        <a:rPr lang="fr-FR"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 CHOD</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2021366430"/>
                  </a:ext>
                </a:extLst>
              </a:tr>
              <a:tr h="252033">
                <a:tc>
                  <a:txBody>
                    <a:bodyPr/>
                    <a:lstStyle/>
                    <a:p>
                      <a:pPr algn="ctr">
                        <a:lnSpc>
                          <a:spcPct val="120000"/>
                        </a:lnSpc>
                        <a:spcBef>
                          <a:spcPts val="300"/>
                        </a:spcBef>
                        <a:spcAft>
                          <a:spcPts val="300"/>
                        </a:spcAft>
                      </a:pPr>
                      <a:r>
                        <a:rPr lang="fr-FR" sz="1000" b="1" dirty="0">
                          <a:effectLst/>
                          <a:latin typeface="Comic Sans MS" panose="030F0702030302020204" pitchFamily="66" charset="0"/>
                          <a:ea typeface="Calibri" panose="020F0502020204030204" pitchFamily="34" charset="0"/>
                          <a:cs typeface="Arial" panose="020B0604020202020204" pitchFamily="34" charset="0"/>
                        </a:rPr>
                        <a:t>NKD/CND</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2638297557"/>
                  </a:ext>
                </a:extLst>
              </a:tr>
              <a:tr h="252033">
                <a:tc>
                  <a:txBody>
                    <a:bodyPr/>
                    <a:lstStyle/>
                    <a:p>
                      <a:pPr algn="ctr">
                        <a:lnSpc>
                          <a:spcPct val="120000"/>
                        </a:lnSpc>
                        <a:spcBef>
                          <a:spcPts val="300"/>
                        </a:spcBef>
                        <a:spcAft>
                          <a:spcPts val="300"/>
                        </a:spcAft>
                      </a:pPr>
                      <a:r>
                        <a:rPr lang="fr-FR"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COMOPSNAV NPS</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1507937700"/>
                  </a:ext>
                </a:extLst>
              </a:tr>
              <a:tr h="252033">
                <a:tc>
                  <a:txBody>
                    <a:bodyPr/>
                    <a:lstStyle/>
                    <a:p>
                      <a:pPr algn="ctr">
                        <a:lnSpc>
                          <a:spcPct val="120000"/>
                        </a:lnSpc>
                        <a:spcBef>
                          <a:spcPts val="300"/>
                        </a:spcBef>
                        <a:spcAft>
                          <a:spcPts val="300"/>
                        </a:spcAft>
                      </a:pPr>
                      <a:r>
                        <a:rPr lang="fr-FR" sz="1000" b="1" dirty="0">
                          <a:effectLst/>
                          <a:latin typeface="Comic Sans MS" panose="030F0702030302020204" pitchFamily="66" charset="0"/>
                          <a:ea typeface="Calibri" panose="020F0502020204030204" pitchFamily="34" charset="0"/>
                          <a:cs typeface="Arial" panose="020B0604020202020204" pitchFamily="34" charset="0"/>
                        </a:rPr>
                        <a:t>BE Part FINABEL</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a:effectLst/>
                          <a:latin typeface="Comic Sans MS" panose="030F0702030302020204" pitchFamily="66" charset="0"/>
                          <a:ea typeface="Calibri" panose="020F0502020204030204" pitchFamily="34" charset="0"/>
                          <a:cs typeface="Arial" panose="020B0604020202020204" pitchFamily="34" charset="0"/>
                        </a:rPr>
                        <a:t>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dirty="0">
                          <a:effectLst/>
                          <a:latin typeface="Comic Sans MS" panose="030F0702030302020204" pitchFamily="66" charset="0"/>
                          <a:ea typeface="Calibri" panose="020F0502020204030204" pitchFamily="34" charset="0"/>
                          <a:cs typeface="Arial" panose="020B0604020202020204" pitchFamily="34" charset="0"/>
                        </a:rPr>
                        <a:t>0</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1597560136"/>
                  </a:ext>
                </a:extLst>
              </a:tr>
              <a:tr h="403236">
                <a:tc>
                  <a:txBody>
                    <a:bodyPr/>
                    <a:lstStyle/>
                    <a:p>
                      <a:pPr algn="ctr">
                        <a:lnSpc>
                          <a:spcPct val="120000"/>
                        </a:lnSpc>
                        <a:spcBef>
                          <a:spcPts val="300"/>
                        </a:spcBef>
                        <a:spcAft>
                          <a:spcPts val="300"/>
                        </a:spcAft>
                      </a:pPr>
                      <a:r>
                        <a:rPr lang="fr-FR" sz="1600" dirty="0">
                          <a:solidFill>
                            <a:schemeClr val="bg1"/>
                          </a:solidFill>
                          <a:effectLst/>
                          <a:latin typeface="Comic Sans MS" panose="030F0702030302020204" pitchFamily="66" charset="0"/>
                          <a:ea typeface="Calibri" panose="020F0502020204030204" pitchFamily="34" charset="0"/>
                          <a:cs typeface="Arial" panose="020B0604020202020204" pitchFamily="34" charset="0"/>
                        </a:rPr>
                        <a:t>LDPBW 08</a:t>
                      </a:r>
                      <a:endParaRPr lang="nl-B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solidFill>
                      <a:schemeClr val="tx1">
                        <a:lumMod val="75000"/>
                      </a:schemeClr>
                    </a:solidFill>
                  </a:tcPr>
                </a:tc>
                <a:tc>
                  <a:txBody>
                    <a:bodyPr/>
                    <a:lstStyle/>
                    <a:p>
                      <a:pPr algn="ctr">
                        <a:lnSpc>
                          <a:spcPct val="120000"/>
                        </a:lnSpc>
                        <a:spcBef>
                          <a:spcPts val="300"/>
                        </a:spcBef>
                        <a:spcAft>
                          <a:spcPts val="300"/>
                        </a:spcAft>
                      </a:pPr>
                      <a:r>
                        <a:rPr lang="fr-FR" sz="1600" dirty="0">
                          <a:solidFill>
                            <a:schemeClr val="bg1"/>
                          </a:solidFill>
                          <a:effectLst/>
                          <a:latin typeface="Comic Sans MS" panose="030F0702030302020204" pitchFamily="66" charset="0"/>
                          <a:ea typeface="Calibri" panose="020F0502020204030204" pitchFamily="34" charset="0"/>
                          <a:cs typeface="Arial" panose="020B0604020202020204" pitchFamily="34" charset="0"/>
                        </a:rPr>
                        <a:t>5</a:t>
                      </a:r>
                      <a:endParaRPr lang="nl-B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solidFill>
                      <a:schemeClr val="tx1">
                        <a:lumMod val="75000"/>
                      </a:schemeClr>
                    </a:solidFill>
                  </a:tcPr>
                </a:tc>
                <a:tc>
                  <a:txBody>
                    <a:bodyPr/>
                    <a:lstStyle/>
                    <a:p>
                      <a:pPr algn="ctr">
                        <a:lnSpc>
                          <a:spcPct val="120000"/>
                        </a:lnSpc>
                        <a:spcBef>
                          <a:spcPts val="300"/>
                        </a:spcBef>
                        <a:spcAft>
                          <a:spcPts val="300"/>
                        </a:spcAft>
                      </a:pPr>
                      <a:r>
                        <a:rPr lang="fr-FR" sz="1600" dirty="0">
                          <a:solidFill>
                            <a:schemeClr val="bg1"/>
                          </a:solidFill>
                          <a:effectLst/>
                          <a:latin typeface="Comic Sans MS" panose="030F0702030302020204" pitchFamily="66" charset="0"/>
                          <a:ea typeface="Calibri" panose="020F0502020204030204" pitchFamily="34" charset="0"/>
                          <a:cs typeface="Arial" panose="020B0604020202020204" pitchFamily="34" charset="0"/>
                        </a:rPr>
                        <a:t>0</a:t>
                      </a:r>
                      <a:endParaRPr lang="nl-B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solidFill>
                      <a:schemeClr val="tx1">
                        <a:lumMod val="75000"/>
                      </a:schemeClr>
                    </a:solidFill>
                  </a:tcPr>
                </a:tc>
                <a:tc>
                  <a:txBody>
                    <a:bodyPr/>
                    <a:lstStyle/>
                    <a:p>
                      <a:pPr algn="ctr">
                        <a:lnSpc>
                          <a:spcPct val="120000"/>
                        </a:lnSpc>
                        <a:spcBef>
                          <a:spcPts val="300"/>
                        </a:spcBef>
                        <a:spcAft>
                          <a:spcPts val="300"/>
                        </a:spcAft>
                      </a:pPr>
                      <a:r>
                        <a:rPr lang="fr-FR" sz="1600" dirty="0">
                          <a:solidFill>
                            <a:schemeClr val="bg1"/>
                          </a:solidFill>
                          <a:effectLst/>
                          <a:latin typeface="Comic Sans MS" panose="030F0702030302020204" pitchFamily="66" charset="0"/>
                          <a:ea typeface="Calibri" panose="020F0502020204030204" pitchFamily="34" charset="0"/>
                          <a:cs typeface="Arial" panose="020B0604020202020204" pitchFamily="34" charset="0"/>
                        </a:rPr>
                        <a:t>2</a:t>
                      </a:r>
                      <a:endParaRPr lang="nl-B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solidFill>
                      <a:schemeClr val="tx1">
                        <a:lumMod val="75000"/>
                      </a:schemeClr>
                    </a:solidFill>
                  </a:tcPr>
                </a:tc>
                <a:tc>
                  <a:txBody>
                    <a:bodyPr/>
                    <a:lstStyle/>
                    <a:p>
                      <a:pPr algn="ctr">
                        <a:lnSpc>
                          <a:spcPct val="120000"/>
                        </a:lnSpc>
                        <a:spcBef>
                          <a:spcPts val="300"/>
                        </a:spcBef>
                        <a:spcAft>
                          <a:spcPts val="300"/>
                        </a:spcAft>
                      </a:pPr>
                      <a:r>
                        <a:rPr lang="fr-FR" sz="1600" dirty="0">
                          <a:solidFill>
                            <a:schemeClr val="bg1"/>
                          </a:solidFill>
                          <a:effectLst/>
                          <a:latin typeface="Comic Sans MS" panose="030F0702030302020204" pitchFamily="66" charset="0"/>
                          <a:ea typeface="Calibri" panose="020F0502020204030204" pitchFamily="34" charset="0"/>
                          <a:cs typeface="Arial" panose="020B0604020202020204" pitchFamily="34" charset="0"/>
                        </a:rPr>
                        <a:t>0</a:t>
                      </a:r>
                      <a:endParaRPr lang="nl-B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solidFill>
                      <a:schemeClr val="tx1">
                        <a:lumMod val="75000"/>
                      </a:schemeClr>
                    </a:solidFill>
                  </a:tcPr>
                </a:tc>
                <a:tc>
                  <a:txBody>
                    <a:bodyPr/>
                    <a:lstStyle/>
                    <a:p>
                      <a:pPr algn="ctr">
                        <a:lnSpc>
                          <a:spcPct val="120000"/>
                        </a:lnSpc>
                        <a:spcBef>
                          <a:spcPts val="300"/>
                        </a:spcBef>
                        <a:spcAft>
                          <a:spcPts val="300"/>
                        </a:spcAft>
                      </a:pPr>
                      <a:r>
                        <a:rPr lang="fr-FR" sz="1600" dirty="0">
                          <a:solidFill>
                            <a:schemeClr val="bg1"/>
                          </a:solidFill>
                          <a:effectLst/>
                          <a:latin typeface="Comic Sans MS" panose="030F0702030302020204" pitchFamily="66" charset="0"/>
                          <a:ea typeface="Calibri" panose="020F0502020204030204" pitchFamily="34" charset="0"/>
                          <a:cs typeface="Arial" panose="020B0604020202020204" pitchFamily="34" charset="0"/>
                        </a:rPr>
                        <a:t>0</a:t>
                      </a:r>
                      <a:endParaRPr lang="nl-B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solidFill>
                      <a:schemeClr val="tx1">
                        <a:lumMod val="75000"/>
                      </a:schemeClr>
                    </a:solidFill>
                  </a:tcPr>
                </a:tc>
                <a:tc>
                  <a:txBody>
                    <a:bodyPr/>
                    <a:lstStyle/>
                    <a:p>
                      <a:pPr algn="ctr">
                        <a:lnSpc>
                          <a:spcPct val="120000"/>
                        </a:lnSpc>
                        <a:spcBef>
                          <a:spcPts val="300"/>
                        </a:spcBef>
                        <a:spcAft>
                          <a:spcPts val="300"/>
                        </a:spcAft>
                      </a:pPr>
                      <a:r>
                        <a:rPr lang="fr-FR" sz="1600" dirty="0">
                          <a:solidFill>
                            <a:schemeClr val="bg1"/>
                          </a:solidFill>
                          <a:effectLst/>
                          <a:latin typeface="Comic Sans MS" panose="030F0702030302020204" pitchFamily="66" charset="0"/>
                          <a:ea typeface="Calibri" panose="020F0502020204030204" pitchFamily="34" charset="0"/>
                          <a:cs typeface="Arial" panose="020B0604020202020204" pitchFamily="34" charset="0"/>
                        </a:rPr>
                        <a:t>0</a:t>
                      </a:r>
                      <a:endParaRPr lang="nl-B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solidFill>
                      <a:schemeClr val="tx1">
                        <a:lumMod val="75000"/>
                      </a:schemeClr>
                    </a:solidFill>
                  </a:tcPr>
                </a:tc>
                <a:extLst>
                  <a:ext uri="{0D108BD9-81ED-4DB2-BD59-A6C34878D82A}">
                    <a16:rowId xmlns:a16="http://schemas.microsoft.com/office/drawing/2014/main" val="2935665448"/>
                  </a:ext>
                </a:extLst>
              </a:tr>
            </a:tbl>
          </a:graphicData>
        </a:graphic>
      </p:graphicFrame>
    </p:spTree>
    <p:extLst>
      <p:ext uri="{BB962C8B-B14F-4D97-AF65-F5344CB8AC3E}">
        <p14:creationId xmlns:p14="http://schemas.microsoft.com/office/powerpoint/2010/main" val="2008501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0ED4AC2-2F6A-047B-2E00-355CD026A3BE}"/>
              </a:ext>
            </a:extLst>
          </p:cNvPr>
          <p:cNvSpPr>
            <a:spLocks noGrp="1"/>
          </p:cNvSpPr>
          <p:nvPr>
            <p:ph type="body" sz="half" idx="13"/>
          </p:nvPr>
        </p:nvSpPr>
        <p:spPr/>
        <p:txBody>
          <a:bodyPr/>
          <a:lstStyle/>
          <a:p>
            <a:r>
              <a:rPr lang="nl-BE" dirty="0"/>
              <a:t>Psychosociale aspecten</a:t>
            </a:r>
          </a:p>
        </p:txBody>
      </p:sp>
    </p:spTree>
    <p:extLst>
      <p:ext uri="{BB962C8B-B14F-4D97-AF65-F5344CB8AC3E}">
        <p14:creationId xmlns:p14="http://schemas.microsoft.com/office/powerpoint/2010/main" val="8156543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DD77299-3548-ADA9-42FD-D96C65B7B6CD}"/>
              </a:ext>
            </a:extLst>
          </p:cNvPr>
          <p:cNvSpPr>
            <a:spLocks noGrp="1"/>
          </p:cNvSpPr>
          <p:nvPr>
            <p:ph type="body" sz="quarter" idx="27"/>
          </p:nvPr>
        </p:nvSpPr>
        <p:spPr/>
        <p:txBody>
          <a:bodyPr/>
          <a:lstStyle/>
          <a:p>
            <a:pPr algn="just"/>
            <a:r>
              <a:rPr lang="nl-BE" sz="3600" dirty="0">
                <a:effectLst/>
                <a:latin typeface="Comic Sans MS" panose="030F0702030302020204" pitchFamily="66" charset="0"/>
                <a:ea typeface="Calibri" panose="020F0502020204030204" pitchFamily="34" charset="0"/>
                <a:cs typeface="Times New Roman" panose="02020603050405020304" pitchFamily="18" charset="0"/>
              </a:rPr>
              <a:t>Collectieve preventiemaatregelen om de psychosociale risico’s op  het werk te voorkomen zijn te bepalen in functie van volgende grafiek:</a:t>
            </a:r>
            <a:endParaRPr lang="nl-BE" sz="3600" dirty="0">
              <a:latin typeface="Comic Sans MS" panose="030F0702030302020204" pitchFamily="66" charset="0"/>
            </a:endParaRPr>
          </a:p>
        </p:txBody>
      </p:sp>
    </p:spTree>
    <p:extLst>
      <p:ext uri="{BB962C8B-B14F-4D97-AF65-F5344CB8AC3E}">
        <p14:creationId xmlns:p14="http://schemas.microsoft.com/office/powerpoint/2010/main" val="162196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5CFF418-6ADA-B121-4D44-9040797383A6}"/>
              </a:ext>
            </a:extLst>
          </p:cNvPr>
          <p:cNvPicPr>
            <a:picLocks noChangeAspect="1"/>
          </p:cNvPicPr>
          <p:nvPr/>
        </p:nvPicPr>
        <p:blipFill>
          <a:blip r:embed="rId3"/>
          <a:stretch>
            <a:fillRect/>
          </a:stretch>
        </p:blipFill>
        <p:spPr>
          <a:xfrm>
            <a:off x="0" y="0"/>
            <a:ext cx="12192000" cy="6858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1592065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C88E2F0-D221-3921-DBBD-FDE63477B8A1}"/>
              </a:ext>
            </a:extLst>
          </p:cNvPr>
          <p:cNvSpPr>
            <a:spLocks noGrp="1"/>
          </p:cNvSpPr>
          <p:nvPr>
            <p:ph type="body" sz="quarter" idx="27"/>
          </p:nvPr>
        </p:nvSpPr>
        <p:spPr>
          <a:xfrm>
            <a:off x="269133" y="378524"/>
            <a:ext cx="11237400" cy="4089476"/>
          </a:xfrm>
        </p:spPr>
        <p:txBody>
          <a:bodyPr/>
          <a:lstStyle/>
          <a:p>
            <a:pPr marL="285750" indent="-285750">
              <a:buFont typeface="Wingdings" panose="05000000000000000000" pitchFamily="2" charset="2"/>
              <a:buChar char="q"/>
            </a:pPr>
            <a:r>
              <a:rPr lang="nl-BE" sz="2000" b="1" dirty="0">
                <a:effectLst/>
                <a:latin typeface="Comic Sans MS" panose="030F0702030302020204" pitchFamily="66" charset="0"/>
                <a:ea typeface="Calibri" panose="020F0502020204030204" pitchFamily="34" charset="0"/>
                <a:cs typeface="Times New Roman" panose="02020603050405020304" pitchFamily="18" charset="0"/>
              </a:rPr>
              <a:t>Incidenten van psychosociale aard die rechtstreeks werden gemeld aan de preventieadviseur of vertrouwenspersoon:</a:t>
            </a:r>
          </a:p>
          <a:p>
            <a:pPr marL="285750" indent="-285750">
              <a:buFont typeface="Wingdings" panose="05000000000000000000" pitchFamily="2" charset="2"/>
              <a:buChar char="q"/>
            </a:pPr>
            <a:endParaRPr lang="nl-BE" sz="2000" dirty="0">
              <a:effectLst/>
              <a:latin typeface="Calibri" panose="020F0502020204030204" pitchFamily="34" charset="0"/>
              <a:ea typeface="Calibri" panose="020F0502020204030204" pitchFamily="34" charset="0"/>
              <a:cs typeface="Times New Roman" panose="02020603050405020304" pitchFamily="18" charset="0"/>
            </a:endParaRPr>
          </a:p>
          <a:p>
            <a:pPr marL="527050" lvl="6" indent="-171450" algn="just">
              <a:lnSpc>
                <a:spcPct val="120000"/>
              </a:lnSpc>
              <a:spcAft>
                <a:spcPts val="600"/>
              </a:spcAft>
              <a:buFont typeface="Wingdings" panose="05000000000000000000" pitchFamily="2" charset="2"/>
              <a:buChar char="§"/>
            </a:pPr>
            <a:r>
              <a:rPr lang="fr-FR" sz="2000" dirty="0">
                <a:effectLst/>
                <a:latin typeface="Comic Sans MS" panose="030F0702030302020204" pitchFamily="66" charset="0"/>
                <a:ea typeface="Calibri" panose="020F0502020204030204" pitchFamily="34" charset="0"/>
                <a:cs typeface="Times New Roman" panose="02020603050405020304" pitchFamily="18" charset="0"/>
              </a:rPr>
              <a:t> </a:t>
            </a:r>
            <a:r>
              <a:rPr lang="fr-FR" sz="2000" b="1" dirty="0" err="1">
                <a:effectLst/>
                <a:latin typeface="Comic Sans MS" panose="030F0702030302020204" pitchFamily="66" charset="0"/>
                <a:ea typeface="Calibri" panose="020F0502020204030204" pitchFamily="34" charset="0"/>
                <a:cs typeface="Times New Roman" panose="02020603050405020304" pitchFamily="18" charset="0"/>
              </a:rPr>
              <a:t>Listen</a:t>
            </a:r>
            <a:r>
              <a:rPr lang="fr-FR" sz="2000" b="1" dirty="0">
                <a:effectLst/>
                <a:latin typeface="Comic Sans MS" panose="030F0702030302020204" pitchFamily="66" charset="0"/>
                <a:ea typeface="Calibri" panose="020F0502020204030204" pitchFamily="34" charset="0"/>
                <a:cs typeface="Times New Roman" panose="02020603050405020304" pitchFamily="18" charset="0"/>
              </a:rPr>
              <a:t> en info: 15</a:t>
            </a:r>
            <a:endParaRPr lang="nl-BE" sz="2000" b="1" dirty="0">
              <a:effectLst/>
              <a:latin typeface="Calibri" panose="020F0502020204030204" pitchFamily="34" charset="0"/>
              <a:ea typeface="Calibri" panose="020F0502020204030204" pitchFamily="34" charset="0"/>
              <a:cs typeface="Times New Roman" panose="02020603050405020304" pitchFamily="18" charset="0"/>
            </a:endParaRPr>
          </a:p>
          <a:p>
            <a:pPr marL="1163638" marR="180340" lvl="7" indent="-584200" algn="l">
              <a:lnSpc>
                <a:spcPct val="120000"/>
              </a:lnSpc>
              <a:spcAft>
                <a:spcPts val="300"/>
              </a:spcAft>
              <a:buFont typeface="+mj-lt"/>
              <a:buAutoNum type="alphaLcParenBoth"/>
            </a:pPr>
            <a:r>
              <a:rPr lang="nl-BE" sz="2000" dirty="0">
                <a:effectLst/>
                <a:latin typeface="Comic Sans MS" panose="030F0702030302020204" pitchFamily="66" charset="0"/>
                <a:ea typeface="Calibri" panose="020F0502020204030204" pitchFamily="34" charset="0"/>
                <a:cs typeface="Times New Roman" panose="02020603050405020304" pitchFamily="18" charset="0"/>
              </a:rPr>
              <a:t>Aantal interventies door de VP: 14</a:t>
            </a:r>
            <a:endParaRPr lang="nl-BE" sz="2000" dirty="0">
              <a:effectLst/>
              <a:latin typeface="Calibri" panose="020F0502020204030204" pitchFamily="34" charset="0"/>
              <a:ea typeface="Calibri" panose="020F0502020204030204" pitchFamily="34" charset="0"/>
              <a:cs typeface="Times New Roman" panose="02020603050405020304" pitchFamily="18" charset="0"/>
            </a:endParaRPr>
          </a:p>
          <a:p>
            <a:pPr marL="1163638" marR="180340" lvl="7" indent="-584200" algn="l">
              <a:lnSpc>
                <a:spcPct val="120000"/>
              </a:lnSpc>
              <a:spcAft>
                <a:spcPts val="300"/>
              </a:spcAft>
              <a:buFont typeface="+mj-lt"/>
              <a:buAutoNum type="alphaLcParenBoth"/>
            </a:pPr>
            <a:r>
              <a:rPr lang="nl-BE" sz="2000" dirty="0">
                <a:effectLst/>
                <a:latin typeface="Comic Sans MS" panose="030F0702030302020204" pitchFamily="66" charset="0"/>
                <a:ea typeface="Calibri" panose="020F0502020204030204" pitchFamily="34" charset="0"/>
                <a:cs typeface="Times New Roman" panose="02020603050405020304" pitchFamily="18" charset="0"/>
              </a:rPr>
              <a:t>Aantal interventies door de PA </a:t>
            </a:r>
            <a:r>
              <a:rPr lang="nl-BE" sz="2000" dirty="0" err="1">
                <a:effectLst/>
                <a:latin typeface="Comic Sans MS" panose="030F0702030302020204" pitchFamily="66" charset="0"/>
                <a:ea typeface="Calibri" panose="020F0502020204030204" pitchFamily="34" charset="0"/>
                <a:cs typeface="Times New Roman" panose="02020603050405020304" pitchFamily="18" charset="0"/>
              </a:rPr>
              <a:t>PsySoc</a:t>
            </a:r>
            <a:r>
              <a:rPr lang="nl-BE" sz="2000" dirty="0">
                <a:effectLst/>
                <a:latin typeface="Comic Sans MS" panose="030F0702030302020204" pitchFamily="66" charset="0"/>
                <a:ea typeface="Calibri" panose="020F0502020204030204" pitchFamily="34" charset="0"/>
                <a:cs typeface="Times New Roman" panose="02020603050405020304" pitchFamily="18" charset="0"/>
              </a:rPr>
              <a:t>: 1</a:t>
            </a:r>
          </a:p>
          <a:p>
            <a:pPr marL="808038" marR="180340" lvl="7" algn="l">
              <a:lnSpc>
                <a:spcPct val="120000"/>
              </a:lnSpc>
              <a:spcAft>
                <a:spcPts val="300"/>
              </a:spcAft>
              <a:buFont typeface="+mj-lt"/>
              <a:buAutoNum type="alphaLcParenBoth"/>
            </a:pPr>
            <a:endParaRPr lang="nl-BE" sz="800" dirty="0">
              <a:effectLst/>
              <a:latin typeface="Comic Sans MS" panose="030F0702030302020204" pitchFamily="66" charset="0"/>
              <a:ea typeface="Calibri" panose="020F0502020204030204" pitchFamily="34" charset="0"/>
              <a:cs typeface="Times New Roman" panose="02020603050405020304" pitchFamily="18" charset="0"/>
            </a:endParaRPr>
          </a:p>
          <a:p>
            <a:pPr marL="628650" marR="180340" lvl="6" indent="-273050">
              <a:lnSpc>
                <a:spcPct val="120000"/>
              </a:lnSpc>
              <a:spcAft>
                <a:spcPts val="300"/>
              </a:spcAft>
              <a:buFont typeface="Wingdings" panose="05000000000000000000" pitchFamily="2" charset="2"/>
              <a:buChar char="§"/>
            </a:pPr>
            <a:r>
              <a:rPr lang="fr-FR" sz="2000" b="1" dirty="0" err="1">
                <a:effectLst/>
                <a:latin typeface="Comic Sans MS" panose="030F0702030302020204" pitchFamily="66" charset="0"/>
                <a:ea typeface="Calibri" panose="020F0502020204030204" pitchFamily="34" charset="0"/>
                <a:cs typeface="Times New Roman" panose="02020603050405020304" pitchFamily="18" charset="0"/>
              </a:rPr>
              <a:t>Informele</a:t>
            </a:r>
            <a:r>
              <a:rPr lang="fr-FR" sz="2000" b="1" dirty="0">
                <a:effectLst/>
                <a:latin typeface="Comic Sans MS" panose="030F0702030302020204" pitchFamily="66" charset="0"/>
                <a:ea typeface="Calibri" panose="020F0502020204030204" pitchFamily="34" charset="0"/>
                <a:cs typeface="Times New Roman" panose="02020603050405020304" pitchFamily="18" charset="0"/>
              </a:rPr>
              <a:t> psychosociale </a:t>
            </a:r>
            <a:r>
              <a:rPr lang="fr-FR" sz="2000" b="1" dirty="0" err="1">
                <a:effectLst/>
                <a:latin typeface="Comic Sans MS" panose="030F0702030302020204" pitchFamily="66" charset="0"/>
                <a:ea typeface="Calibri" panose="020F0502020204030204" pitchFamily="34" charset="0"/>
                <a:cs typeface="Times New Roman" panose="02020603050405020304" pitchFamily="18" charset="0"/>
              </a:rPr>
              <a:t>interventies</a:t>
            </a:r>
            <a:r>
              <a:rPr lang="fr-FR" sz="2000" b="1" dirty="0">
                <a:effectLst/>
                <a:latin typeface="Comic Sans MS" panose="030F0702030302020204" pitchFamily="66" charset="0"/>
                <a:ea typeface="Calibri" panose="020F0502020204030204" pitchFamily="34" charset="0"/>
                <a:cs typeface="Times New Roman" panose="02020603050405020304" pitchFamily="18" charset="0"/>
              </a:rPr>
              <a:t>: 10</a:t>
            </a:r>
            <a:endParaRPr lang="nl-BE" sz="2800" b="1" dirty="0">
              <a:effectLst/>
              <a:latin typeface="Calibri" panose="020F0502020204030204" pitchFamily="34" charset="0"/>
              <a:ea typeface="Calibri" panose="020F0502020204030204" pitchFamily="34" charset="0"/>
              <a:cs typeface="Times New Roman" panose="02020603050405020304" pitchFamily="18" charset="0"/>
            </a:endParaRPr>
          </a:p>
          <a:p>
            <a:pPr marL="1163638" marR="180340" lvl="7" indent="-584200" algn="l">
              <a:lnSpc>
                <a:spcPct val="120000"/>
              </a:lnSpc>
              <a:spcAft>
                <a:spcPts val="300"/>
              </a:spcAft>
              <a:buFont typeface="+mj-lt"/>
              <a:buAutoNum type="alphaLcParenBoth"/>
            </a:pPr>
            <a:r>
              <a:rPr lang="nl-BE" sz="2000" dirty="0">
                <a:effectLst/>
                <a:latin typeface="Comic Sans MS" panose="030F0702030302020204" pitchFamily="66" charset="0"/>
                <a:ea typeface="Calibri" panose="020F0502020204030204" pitchFamily="34" charset="0"/>
                <a:cs typeface="Times New Roman" panose="02020603050405020304" pitchFamily="18" charset="0"/>
              </a:rPr>
              <a:t>Aantal interventies door de VP: 9 waarvan 2 met informeel collectief karakter</a:t>
            </a:r>
            <a:endParaRPr lang="nl-BE" sz="2800" dirty="0">
              <a:effectLst/>
              <a:latin typeface="Calibri" panose="020F0502020204030204" pitchFamily="34" charset="0"/>
              <a:ea typeface="Calibri" panose="020F0502020204030204" pitchFamily="34" charset="0"/>
              <a:cs typeface="Times New Roman" panose="02020603050405020304" pitchFamily="18" charset="0"/>
            </a:endParaRPr>
          </a:p>
          <a:p>
            <a:pPr marL="1163638" marR="180340" lvl="7" indent="-584200" algn="l">
              <a:lnSpc>
                <a:spcPct val="120000"/>
              </a:lnSpc>
              <a:spcAft>
                <a:spcPts val="300"/>
              </a:spcAft>
              <a:buFont typeface="+mj-lt"/>
              <a:buAutoNum type="alphaLcParenBoth"/>
              <a:tabLst>
                <a:tab pos="450215" algn="l"/>
                <a:tab pos="1489710" algn="l"/>
              </a:tabLst>
            </a:pPr>
            <a:r>
              <a:rPr lang="nl-BE" sz="2000" dirty="0">
                <a:effectLst/>
                <a:latin typeface="Comic Sans MS" panose="030F0702030302020204" pitchFamily="66" charset="0"/>
                <a:ea typeface="Calibri" panose="020F0502020204030204" pitchFamily="34" charset="0"/>
                <a:cs typeface="Times New Roman" panose="02020603050405020304" pitchFamily="18" charset="0"/>
              </a:rPr>
              <a:t>Aantal interventies door de PA </a:t>
            </a:r>
            <a:r>
              <a:rPr lang="nl-BE" sz="2000" dirty="0" err="1">
                <a:effectLst/>
                <a:latin typeface="Comic Sans MS" panose="030F0702030302020204" pitchFamily="66" charset="0"/>
                <a:ea typeface="Calibri" panose="020F0502020204030204" pitchFamily="34" charset="0"/>
                <a:cs typeface="Times New Roman" panose="02020603050405020304" pitchFamily="18" charset="0"/>
              </a:rPr>
              <a:t>PsySoc</a:t>
            </a:r>
            <a:r>
              <a:rPr lang="nl-BE" sz="2000" dirty="0">
                <a:effectLst/>
                <a:latin typeface="Comic Sans MS" panose="030F0702030302020204" pitchFamily="66" charset="0"/>
                <a:ea typeface="Calibri" panose="020F0502020204030204" pitchFamily="34" charset="0"/>
                <a:cs typeface="Times New Roman" panose="02020603050405020304" pitchFamily="18" charset="0"/>
              </a:rPr>
              <a:t>: 1</a:t>
            </a:r>
          </a:p>
          <a:p>
            <a:pPr marL="903288" marR="180340" lvl="7" algn="l">
              <a:lnSpc>
                <a:spcPct val="120000"/>
              </a:lnSpc>
              <a:spcAft>
                <a:spcPts val="300"/>
              </a:spcAft>
              <a:buFont typeface="+mj-lt"/>
              <a:buAutoNum type="alphaLcParenBoth"/>
              <a:tabLst>
                <a:tab pos="450215" algn="l"/>
                <a:tab pos="1489710" algn="l"/>
              </a:tabLst>
            </a:pPr>
            <a:endParaRPr lang="nl-BE" sz="800" dirty="0">
              <a:latin typeface="Comic Sans MS" panose="030F0702030302020204" pitchFamily="66" charset="0"/>
              <a:ea typeface="Calibri" panose="020F0502020204030204" pitchFamily="34" charset="0"/>
              <a:cs typeface="Times New Roman" panose="02020603050405020304" pitchFamily="18" charset="0"/>
            </a:endParaRPr>
          </a:p>
          <a:p>
            <a:pPr marL="712788" marR="180340" lvl="7" indent="-261938" algn="l">
              <a:lnSpc>
                <a:spcPct val="120000"/>
              </a:lnSpc>
              <a:spcAft>
                <a:spcPts val="300"/>
              </a:spcAft>
              <a:buFont typeface="Wingdings" panose="05000000000000000000" pitchFamily="2" charset="2"/>
              <a:buChar char="§"/>
              <a:tabLst>
                <a:tab pos="1489075" algn="l"/>
              </a:tabLst>
            </a:pPr>
            <a:r>
              <a:rPr lang="nl-BE" sz="2000" b="1" dirty="0">
                <a:effectLst/>
                <a:latin typeface="Comic Sans MS" panose="030F0702030302020204" pitchFamily="66" charset="0"/>
                <a:ea typeface="Calibri" panose="020F0502020204030204" pitchFamily="34" charset="0"/>
                <a:cs typeface="Times New Roman" panose="02020603050405020304" pitchFamily="18" charset="0"/>
              </a:rPr>
              <a:t>Aantal volgens de aard van de interventie.</a:t>
            </a:r>
          </a:p>
          <a:p>
            <a:pPr marL="1081088" marR="180340" lvl="8" indent="-368300" algn="l">
              <a:lnSpc>
                <a:spcPct val="120000"/>
              </a:lnSpc>
              <a:spcAft>
                <a:spcPts val="300"/>
              </a:spcAft>
              <a:buFont typeface="+mj-lt"/>
              <a:buAutoNum type="romanLcPeriod"/>
              <a:tabLst>
                <a:tab pos="450215" algn="l"/>
                <a:tab pos="1350645" algn="l"/>
              </a:tabLst>
            </a:pPr>
            <a:r>
              <a:rPr lang="fr-FR" sz="1800" dirty="0" err="1">
                <a:effectLst/>
                <a:latin typeface="Comic Sans MS" panose="030F0702030302020204" pitchFamily="66" charset="0"/>
                <a:ea typeface="Calibri" panose="020F0502020204030204" pitchFamily="34" charset="0"/>
                <a:cs typeface="Arial" panose="020B0604020202020204" pitchFamily="34" charset="0"/>
              </a:rPr>
              <a:t>Advies</a:t>
            </a:r>
            <a:r>
              <a:rPr lang="fr-FR" sz="1800" dirty="0">
                <a:effectLst/>
                <a:latin typeface="Comic Sans MS" panose="030F0702030302020204" pitchFamily="66" charset="0"/>
                <a:ea typeface="Calibri" panose="020F0502020204030204" pitchFamily="34" charset="0"/>
                <a:cs typeface="Arial" panose="020B0604020202020204" pitchFamily="34" charset="0"/>
              </a:rPr>
              <a:t>, </a:t>
            </a:r>
            <a:r>
              <a:rPr lang="fr-FR" sz="1800" dirty="0" err="1">
                <a:effectLst/>
                <a:latin typeface="Comic Sans MS" panose="030F0702030302020204" pitchFamily="66" charset="0"/>
                <a:ea typeface="Calibri" panose="020F0502020204030204" pitchFamily="34" charset="0"/>
                <a:cs typeface="Arial" panose="020B0604020202020204" pitchFamily="34" charset="0"/>
              </a:rPr>
              <a:t>onthaal</a:t>
            </a:r>
            <a:r>
              <a:rPr lang="fr-FR" sz="1800" dirty="0">
                <a:effectLst/>
                <a:latin typeface="Comic Sans MS" panose="030F0702030302020204" pitchFamily="66" charset="0"/>
                <a:ea typeface="Calibri" panose="020F0502020204030204" pitchFamily="34" charset="0"/>
                <a:cs typeface="Arial" panose="020B0604020202020204" pitchFamily="34" charset="0"/>
              </a:rPr>
              <a:t>: 4</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1081088" marR="180340" lvl="8" indent="-368300" algn="l">
              <a:lnSpc>
                <a:spcPct val="120000"/>
              </a:lnSpc>
              <a:spcAft>
                <a:spcPts val="300"/>
              </a:spcAft>
              <a:buFont typeface="+mj-lt"/>
              <a:buAutoNum type="romanLcPeriod"/>
              <a:tabLst>
                <a:tab pos="450215" algn="l"/>
                <a:tab pos="1350645" algn="l"/>
              </a:tabLst>
            </a:pPr>
            <a:r>
              <a:rPr lang="fr-FR" sz="1800" dirty="0" err="1">
                <a:effectLst/>
                <a:latin typeface="Comic Sans MS" panose="030F0702030302020204" pitchFamily="66" charset="0"/>
                <a:ea typeface="Calibri" panose="020F0502020204030204" pitchFamily="34" charset="0"/>
                <a:cs typeface="Arial" panose="020B0604020202020204" pitchFamily="34" charset="0"/>
              </a:rPr>
              <a:t>Interventie</a:t>
            </a:r>
            <a:r>
              <a:rPr lang="fr-FR" sz="1800" dirty="0">
                <a:effectLst/>
                <a:latin typeface="Comic Sans MS" panose="030F0702030302020204" pitchFamily="66" charset="0"/>
                <a:ea typeface="Calibri" panose="020F0502020204030204" pitchFamily="34" charset="0"/>
                <a:cs typeface="Arial" panose="020B0604020202020204" pitchFamily="34" charset="0"/>
              </a:rPr>
              <a:t>: 6</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1081088" marR="180340" lvl="8" indent="-368300" algn="l">
              <a:lnSpc>
                <a:spcPct val="120000"/>
              </a:lnSpc>
              <a:spcAft>
                <a:spcPts val="300"/>
              </a:spcAft>
              <a:buFont typeface="+mj-lt"/>
              <a:buAutoNum type="romanLcPeriod"/>
              <a:tabLst>
                <a:tab pos="450215" algn="l"/>
                <a:tab pos="1350645" algn="l"/>
              </a:tabLst>
            </a:pPr>
            <a:r>
              <a:rPr lang="fr-FR" sz="1800" dirty="0" err="1">
                <a:effectLst/>
                <a:latin typeface="Comic Sans MS" panose="030F0702030302020204" pitchFamily="66" charset="0"/>
                <a:ea typeface="Calibri" panose="020F0502020204030204" pitchFamily="34" charset="0"/>
                <a:cs typeface="Arial" panose="020B0604020202020204" pitchFamily="34" charset="0"/>
              </a:rPr>
              <a:t>Verzoening</a:t>
            </a:r>
            <a:r>
              <a:rPr lang="fr-FR" sz="1800" dirty="0">
                <a:effectLst/>
                <a:latin typeface="Comic Sans MS" panose="030F0702030302020204" pitchFamily="66" charset="0"/>
                <a:ea typeface="Calibri" panose="020F0502020204030204" pitchFamily="34" charset="0"/>
                <a:cs typeface="Arial" panose="020B0604020202020204" pitchFamily="34" charset="0"/>
              </a:rPr>
              <a:t>: 3</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712788" marR="180340" lvl="7" indent="-261938" algn="l">
              <a:lnSpc>
                <a:spcPct val="120000"/>
              </a:lnSpc>
              <a:spcAft>
                <a:spcPts val="300"/>
              </a:spcAft>
              <a:buFont typeface="Wingdings" panose="05000000000000000000" pitchFamily="2" charset="2"/>
              <a:buChar char="§"/>
              <a:tabLst>
                <a:tab pos="1489075" algn="l"/>
              </a:tabLst>
            </a:pPr>
            <a:endParaRPr lang="nl-BE" sz="2000" dirty="0">
              <a:effectLst/>
              <a:latin typeface="Comic Sans MS" panose="030F0702030302020204" pitchFamily="66" charset="0"/>
              <a:ea typeface="Calibri" panose="020F0502020204030204" pitchFamily="34" charset="0"/>
              <a:cs typeface="Times New Roman" panose="02020603050405020304" pitchFamily="18" charset="0"/>
            </a:endParaRPr>
          </a:p>
          <a:p>
            <a:pPr marL="355600" marR="180340" lvl="6" indent="0">
              <a:lnSpc>
                <a:spcPct val="120000"/>
              </a:lnSpc>
              <a:spcAft>
                <a:spcPts val="300"/>
              </a:spcAft>
              <a:buNone/>
            </a:pPr>
            <a:endParaRPr lang="nl-BE" sz="2000" dirty="0">
              <a:effectLst/>
              <a:latin typeface="Calibri" panose="020F0502020204030204" pitchFamily="34" charset="0"/>
              <a:ea typeface="Calibri" panose="020F0502020204030204" pitchFamily="34" charset="0"/>
              <a:cs typeface="Times New Roman" panose="02020603050405020304" pitchFamily="18" charset="0"/>
            </a:endParaRPr>
          </a:p>
          <a:p>
            <a:pPr marL="1028700" lvl="1">
              <a:buFont typeface="Wingdings" panose="05000000000000000000" pitchFamily="2" charset="2"/>
              <a:buChar char="§"/>
            </a:pPr>
            <a:endParaRPr lang="nl-BE" dirty="0"/>
          </a:p>
        </p:txBody>
      </p:sp>
    </p:spTree>
    <p:extLst>
      <p:ext uri="{BB962C8B-B14F-4D97-AF65-F5344CB8AC3E}">
        <p14:creationId xmlns:p14="http://schemas.microsoft.com/office/powerpoint/2010/main" val="19600316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C88E2F0-D221-3921-DBBD-FDE63477B8A1}"/>
              </a:ext>
            </a:extLst>
          </p:cNvPr>
          <p:cNvSpPr>
            <a:spLocks noGrp="1"/>
          </p:cNvSpPr>
          <p:nvPr>
            <p:ph type="body" sz="quarter" idx="27"/>
          </p:nvPr>
        </p:nvSpPr>
        <p:spPr>
          <a:xfrm>
            <a:off x="257257" y="188519"/>
            <a:ext cx="11237400" cy="4089476"/>
          </a:xfrm>
        </p:spPr>
        <p:txBody>
          <a:bodyPr/>
          <a:lstStyle/>
          <a:p>
            <a:pPr marL="450850" indent="-450850">
              <a:buFont typeface="Wingdings" panose="05000000000000000000" pitchFamily="2" charset="2"/>
              <a:buChar char="q"/>
            </a:pPr>
            <a:r>
              <a:rPr lang="nl-BE" sz="2000" b="1" dirty="0">
                <a:effectLst/>
                <a:latin typeface="Comic Sans MS" panose="030F0702030302020204" pitchFamily="66" charset="0"/>
                <a:ea typeface="Calibri" panose="020F0502020204030204" pitchFamily="34" charset="0"/>
                <a:cs typeface="Times New Roman" panose="02020603050405020304" pitchFamily="18" charset="0"/>
              </a:rPr>
              <a:t>Formele interventies (door PA </a:t>
            </a:r>
            <a:r>
              <a:rPr lang="nl-BE" sz="2000" b="1" dirty="0" err="1">
                <a:effectLst/>
                <a:latin typeface="Comic Sans MS" panose="030F0702030302020204" pitchFamily="66" charset="0"/>
                <a:ea typeface="Calibri" panose="020F0502020204030204" pitchFamily="34" charset="0"/>
                <a:cs typeface="Times New Roman" panose="02020603050405020304" pitchFamily="18" charset="0"/>
              </a:rPr>
              <a:t>PsySoc</a:t>
            </a:r>
            <a:r>
              <a:rPr lang="nl-BE" sz="2000" b="1" dirty="0">
                <a:effectLst/>
                <a:latin typeface="Comic Sans MS" panose="030F0702030302020204" pitchFamily="66" charset="0"/>
                <a:ea typeface="Calibri" panose="020F0502020204030204" pitchFamily="34" charset="0"/>
                <a:cs typeface="Times New Roman" panose="02020603050405020304" pitchFamily="18" charset="0"/>
              </a:rPr>
              <a:t>)</a:t>
            </a:r>
          </a:p>
          <a:p>
            <a:pPr marL="285750" indent="-285750">
              <a:buFont typeface="Wingdings" panose="05000000000000000000" pitchFamily="2" charset="2"/>
              <a:buChar char="q"/>
            </a:pPr>
            <a:endParaRPr lang="nl-BE" sz="800" dirty="0">
              <a:effectLst/>
              <a:latin typeface="Calibri" panose="020F0502020204030204" pitchFamily="34" charset="0"/>
              <a:ea typeface="Calibri" panose="020F0502020204030204" pitchFamily="34" charset="0"/>
              <a:cs typeface="Times New Roman" panose="02020603050405020304" pitchFamily="18" charset="0"/>
            </a:endParaRPr>
          </a:p>
          <a:p>
            <a:pPr marL="527050" lvl="6" indent="-171450" algn="just">
              <a:lnSpc>
                <a:spcPct val="120000"/>
              </a:lnSpc>
              <a:spcAft>
                <a:spcPts val="600"/>
              </a:spcAft>
              <a:buFont typeface="Wingdings" panose="05000000000000000000" pitchFamily="2" charset="2"/>
              <a:buChar char="§"/>
            </a:pPr>
            <a:r>
              <a:rPr lang="fr-FR" sz="2000" dirty="0">
                <a:effectLst/>
                <a:latin typeface="Comic Sans MS" panose="030F0702030302020204" pitchFamily="66" charset="0"/>
                <a:ea typeface="Calibri" panose="020F0502020204030204" pitchFamily="34" charset="0"/>
                <a:cs typeface="Times New Roman" panose="02020603050405020304" pitchFamily="18" charset="0"/>
              </a:rPr>
              <a:t> </a:t>
            </a:r>
            <a:r>
              <a:rPr lang="fr-FR" sz="2000" b="1" dirty="0" err="1">
                <a:effectLst/>
                <a:latin typeface="Comic Sans MS" panose="030F0702030302020204" pitchFamily="66" charset="0"/>
                <a:ea typeface="Calibri" panose="020F0502020204030204" pitchFamily="34" charset="0"/>
                <a:cs typeface="Times New Roman" panose="02020603050405020304" pitchFamily="18" charset="0"/>
              </a:rPr>
              <a:t>Aantal</a:t>
            </a:r>
            <a:r>
              <a:rPr lang="fr-FR" sz="2000" b="1" dirty="0">
                <a:effectLst/>
                <a:latin typeface="Comic Sans MS" panose="030F0702030302020204" pitchFamily="66" charset="0"/>
                <a:ea typeface="Calibri" panose="020F0502020204030204" pitchFamily="34" charset="0"/>
                <a:cs typeface="Times New Roman" panose="02020603050405020304" pitchFamily="18" charset="0"/>
              </a:rPr>
              <a:t> </a:t>
            </a:r>
            <a:r>
              <a:rPr lang="fr-FR" sz="2000" b="1" dirty="0" err="1">
                <a:effectLst/>
                <a:latin typeface="Comic Sans MS" panose="030F0702030302020204" pitchFamily="66" charset="0"/>
                <a:ea typeface="Calibri" panose="020F0502020204030204" pitchFamily="34" charset="0"/>
                <a:cs typeface="Times New Roman" panose="02020603050405020304" pitchFamily="18" charset="0"/>
              </a:rPr>
              <a:t>verzoeken</a:t>
            </a:r>
            <a:r>
              <a:rPr lang="fr-FR" sz="2000" b="1" dirty="0">
                <a:effectLst/>
                <a:latin typeface="Comic Sans MS" panose="030F0702030302020204" pitchFamily="66" charset="0"/>
                <a:ea typeface="Calibri" panose="020F0502020204030204" pitchFamily="34" charset="0"/>
                <a:cs typeface="Times New Roman" panose="02020603050405020304" pitchFamily="18" charset="0"/>
              </a:rPr>
              <a:t>: 1</a:t>
            </a:r>
            <a:endParaRPr lang="nl-BE" sz="2000" b="1" dirty="0">
              <a:effectLst/>
              <a:latin typeface="Calibri" panose="020F0502020204030204" pitchFamily="34" charset="0"/>
              <a:ea typeface="Calibri" panose="020F0502020204030204" pitchFamily="34" charset="0"/>
              <a:cs typeface="Times New Roman" panose="02020603050405020304" pitchFamily="18" charset="0"/>
            </a:endParaRPr>
          </a:p>
          <a:p>
            <a:pPr marL="1081088" marR="180340" lvl="8" indent="-452438" algn="l">
              <a:lnSpc>
                <a:spcPct val="120000"/>
              </a:lnSpc>
              <a:spcAft>
                <a:spcPts val="600"/>
              </a:spcAft>
              <a:buFont typeface="+mj-lt"/>
              <a:buAutoNum type="romanLcPeriod"/>
              <a:tabLst>
                <a:tab pos="450215" algn="l"/>
                <a:tab pos="1350645" algn="l"/>
              </a:tabLst>
            </a:pPr>
            <a:r>
              <a:rPr lang="nl-BE" sz="1800" dirty="0">
                <a:effectLst/>
                <a:latin typeface="Comic Sans MS" panose="030F0702030302020204" pitchFamily="66" charset="0"/>
                <a:ea typeface="Calibri" panose="020F0502020204030204" pitchFamily="34" charset="0"/>
                <a:cs typeface="Arial" panose="020B0604020202020204" pitchFamily="34" charset="0"/>
              </a:rPr>
              <a:t>Met een hoofdzakelijk collectief karakter (buiten feiten van geweld, pesterijen of ongewenst seksueel gedrag op het werk): Nihil</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1081088" marR="180340" lvl="8" indent="-452438" algn="l">
              <a:lnSpc>
                <a:spcPct val="120000"/>
              </a:lnSpc>
              <a:spcAft>
                <a:spcPts val="600"/>
              </a:spcAft>
              <a:buFont typeface="+mj-lt"/>
              <a:buAutoNum type="romanLcPeriod"/>
              <a:tabLst>
                <a:tab pos="450215" algn="l"/>
                <a:tab pos="1350645" algn="l"/>
              </a:tabLst>
            </a:pPr>
            <a:r>
              <a:rPr lang="nl-BE" sz="1800" dirty="0">
                <a:effectLst/>
                <a:latin typeface="Comic Sans MS" panose="030F0702030302020204" pitchFamily="66" charset="0"/>
                <a:ea typeface="Calibri" panose="020F0502020204030204" pitchFamily="34" charset="0"/>
                <a:cs typeface="Arial" panose="020B0604020202020204" pitchFamily="34" charset="0"/>
              </a:rPr>
              <a:t>Met een hoofdzakelijk individueel karakter (buiten feiten van geweld, pesterijen of ongewenst seksueel gedrag op het werk): Nihil</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1081088" marR="180340" lvl="8" indent="-452438" algn="l">
              <a:lnSpc>
                <a:spcPct val="120000"/>
              </a:lnSpc>
              <a:spcAft>
                <a:spcPts val="600"/>
              </a:spcAft>
              <a:buFont typeface="+mj-lt"/>
              <a:buAutoNum type="romanLcPeriod"/>
              <a:tabLst>
                <a:tab pos="450215" algn="l"/>
                <a:tab pos="1350645" algn="l"/>
              </a:tabLst>
            </a:pPr>
            <a:r>
              <a:rPr lang="nl-BE" sz="1800" dirty="0">
                <a:effectLst/>
                <a:latin typeface="Comic Sans MS" panose="030F0702030302020204" pitchFamily="66" charset="0"/>
                <a:ea typeface="Calibri" panose="020F0502020204030204" pitchFamily="34" charset="0"/>
                <a:cs typeface="Arial" panose="020B0604020202020204" pitchFamily="34" charset="0"/>
              </a:rPr>
              <a:t>Voor feiten van geweld, pesterijen of ongewenst seksueel gedrag op het werk:1</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903288" marR="180340" lvl="7" algn="l">
              <a:lnSpc>
                <a:spcPct val="120000"/>
              </a:lnSpc>
              <a:spcAft>
                <a:spcPts val="300"/>
              </a:spcAft>
              <a:buFont typeface="+mj-lt"/>
              <a:buAutoNum type="alphaLcParenBoth"/>
              <a:tabLst>
                <a:tab pos="450215" algn="l"/>
                <a:tab pos="1489710" algn="l"/>
              </a:tabLst>
            </a:pPr>
            <a:endParaRPr lang="nl-BE" sz="800" dirty="0">
              <a:latin typeface="Comic Sans MS" panose="030F0702030302020204" pitchFamily="66" charset="0"/>
              <a:ea typeface="Calibri" panose="020F0502020204030204" pitchFamily="34" charset="0"/>
              <a:cs typeface="Times New Roman" panose="02020603050405020304" pitchFamily="18" charset="0"/>
            </a:endParaRPr>
          </a:p>
          <a:p>
            <a:pPr marL="712788" marR="180340" lvl="7" indent="-261938" algn="l">
              <a:lnSpc>
                <a:spcPct val="120000"/>
              </a:lnSpc>
              <a:spcAft>
                <a:spcPts val="300"/>
              </a:spcAft>
              <a:buFont typeface="Wingdings" panose="05000000000000000000" pitchFamily="2" charset="2"/>
              <a:buChar char="§"/>
              <a:tabLst>
                <a:tab pos="1489075" algn="l"/>
              </a:tabLst>
            </a:pPr>
            <a:r>
              <a:rPr lang="nl-BE" sz="2000" b="1" dirty="0">
                <a:effectLst/>
                <a:latin typeface="Comic Sans MS" panose="030F0702030302020204" pitchFamily="66" charset="0"/>
                <a:ea typeface="Calibri" panose="020F0502020204030204" pitchFamily="34" charset="0"/>
                <a:cs typeface="Times New Roman" panose="02020603050405020304" pitchFamily="18" charset="0"/>
              </a:rPr>
              <a:t>Totaal aantal verzoeken tot formele psychosociale interventie ingediend na een informele psychosociale interventie: Nihil</a:t>
            </a:r>
          </a:p>
          <a:p>
            <a:pPr marL="712788" marR="180340" lvl="7" indent="-261938" algn="l">
              <a:lnSpc>
                <a:spcPct val="120000"/>
              </a:lnSpc>
              <a:spcAft>
                <a:spcPts val="300"/>
              </a:spcAft>
              <a:buFont typeface="Wingdings" panose="05000000000000000000" pitchFamily="2" charset="2"/>
              <a:buChar char="§"/>
              <a:tabLst>
                <a:tab pos="1489075" algn="l"/>
              </a:tabLst>
            </a:pPr>
            <a:r>
              <a:rPr lang="nl-BE" sz="2000" b="1" dirty="0">
                <a:latin typeface="Comic Sans MS" panose="030F0702030302020204" pitchFamily="66" charset="0"/>
                <a:ea typeface="Calibri" panose="020F0502020204030204" pitchFamily="34" charset="0"/>
                <a:cs typeface="Times New Roman" panose="02020603050405020304" pitchFamily="18" charset="0"/>
              </a:rPr>
              <a:t>Aantal voorgestelde maatregelen</a:t>
            </a:r>
            <a:r>
              <a:rPr lang="nl-BE" sz="2000" b="1" dirty="0">
                <a:effectLst/>
                <a:latin typeface="Comic Sans MS" panose="030F0702030302020204" pitchFamily="66" charset="0"/>
                <a:ea typeface="Calibri" panose="020F0502020204030204" pitchFamily="34" charset="0"/>
                <a:cs typeface="Times New Roman" panose="02020603050405020304" pitchFamily="18" charset="0"/>
              </a:rPr>
              <a:t>.</a:t>
            </a:r>
          </a:p>
          <a:p>
            <a:pPr marL="1163638" marR="180340" lvl="8" indent="-450850" algn="l">
              <a:lnSpc>
                <a:spcPct val="120000"/>
              </a:lnSpc>
              <a:spcAft>
                <a:spcPts val="300"/>
              </a:spcAft>
              <a:buFont typeface="+mj-lt"/>
              <a:buAutoNum type="romanLcPeriod"/>
              <a:tabLst>
                <a:tab pos="450215" algn="l"/>
                <a:tab pos="1350645" algn="l"/>
              </a:tabLst>
            </a:pPr>
            <a:r>
              <a:rPr lang="fr-FR" sz="1800" dirty="0" err="1">
                <a:effectLst/>
                <a:latin typeface="Comic Sans MS" panose="030F0702030302020204" pitchFamily="66" charset="0"/>
                <a:ea typeface="Calibri" panose="020F0502020204030204" pitchFamily="34" charset="0"/>
                <a:cs typeface="Times New Roman" panose="02020603050405020304" pitchFamily="18" charset="0"/>
              </a:rPr>
              <a:t>Individuele</a:t>
            </a:r>
            <a:r>
              <a:rPr lang="fr-FR" sz="1800" dirty="0">
                <a:effectLst/>
                <a:latin typeface="Comic Sans MS" panose="030F0702030302020204" pitchFamily="66" charset="0"/>
                <a:ea typeface="Calibri" panose="020F0502020204030204" pitchFamily="34" charset="0"/>
                <a:cs typeface="Times New Roman" panose="02020603050405020304" pitchFamily="18" charset="0"/>
              </a:rPr>
              <a:t> </a:t>
            </a:r>
            <a:r>
              <a:rPr lang="fr-FR" sz="1800" dirty="0" err="1">
                <a:effectLst/>
                <a:latin typeface="Comic Sans MS" panose="030F0702030302020204" pitchFamily="66" charset="0"/>
                <a:ea typeface="Calibri" panose="020F0502020204030204" pitchFamily="34" charset="0"/>
                <a:cs typeface="Times New Roman" panose="02020603050405020304" pitchFamily="18" charset="0"/>
              </a:rPr>
              <a:t>maatregelen</a:t>
            </a:r>
            <a:r>
              <a:rPr lang="fr-FR" sz="1800" dirty="0">
                <a:effectLst/>
                <a:latin typeface="Comic Sans MS" panose="030F0702030302020204" pitchFamily="66" charset="0"/>
                <a:ea typeface="Calibri" panose="020F0502020204030204" pitchFamily="34" charset="0"/>
                <a:cs typeface="Times New Roman" panose="02020603050405020304" pitchFamily="18" charset="0"/>
              </a:rPr>
              <a:t>: NVT</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1163638" marR="180340" lvl="8" indent="-450850" algn="l">
              <a:lnSpc>
                <a:spcPct val="120000"/>
              </a:lnSpc>
              <a:spcAft>
                <a:spcPts val="300"/>
              </a:spcAft>
              <a:buFont typeface="+mj-lt"/>
              <a:buAutoNum type="romanLcPeriod"/>
              <a:tabLst>
                <a:tab pos="450215" algn="l"/>
                <a:tab pos="1350645" algn="l"/>
              </a:tabLst>
            </a:pPr>
            <a:r>
              <a:rPr lang="fr-FR" sz="1800" dirty="0" err="1">
                <a:effectLst/>
                <a:latin typeface="Comic Sans MS" panose="030F0702030302020204" pitchFamily="66" charset="0"/>
                <a:ea typeface="Calibri" panose="020F0502020204030204" pitchFamily="34" charset="0"/>
                <a:cs typeface="Times New Roman" panose="02020603050405020304" pitchFamily="18" charset="0"/>
              </a:rPr>
              <a:t>Collectieve</a:t>
            </a:r>
            <a:r>
              <a:rPr lang="fr-FR" sz="1800" dirty="0">
                <a:effectLst/>
                <a:latin typeface="Comic Sans MS" panose="030F0702030302020204" pitchFamily="66" charset="0"/>
                <a:ea typeface="Calibri" panose="020F0502020204030204" pitchFamily="34" charset="0"/>
                <a:cs typeface="Times New Roman" panose="02020603050405020304" pitchFamily="18" charset="0"/>
              </a:rPr>
              <a:t> </a:t>
            </a:r>
            <a:r>
              <a:rPr lang="fr-FR" sz="1800" dirty="0" err="1">
                <a:effectLst/>
                <a:latin typeface="Comic Sans MS" panose="030F0702030302020204" pitchFamily="66" charset="0"/>
                <a:ea typeface="Calibri" panose="020F0502020204030204" pitchFamily="34" charset="0"/>
                <a:cs typeface="Times New Roman" panose="02020603050405020304" pitchFamily="18" charset="0"/>
              </a:rPr>
              <a:t>maatregelen</a:t>
            </a:r>
            <a:r>
              <a:rPr lang="fr-FR" sz="1800" dirty="0">
                <a:effectLst/>
                <a:latin typeface="Comic Sans MS" panose="030F0702030302020204" pitchFamily="66" charset="0"/>
                <a:ea typeface="Calibri" panose="020F0502020204030204" pitchFamily="34" charset="0"/>
                <a:cs typeface="Times New Roman" panose="02020603050405020304" pitchFamily="18" charset="0"/>
              </a:rPr>
              <a:t>: NVT</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1163638" marR="180340" lvl="8" indent="-450850" algn="l">
              <a:lnSpc>
                <a:spcPct val="120000"/>
              </a:lnSpc>
              <a:spcAft>
                <a:spcPts val="300"/>
              </a:spcAft>
              <a:buFont typeface="+mj-lt"/>
              <a:buAutoNum type="romanLcPeriod"/>
              <a:tabLst>
                <a:tab pos="450215" algn="l"/>
                <a:tab pos="1350645" algn="l"/>
              </a:tabLst>
            </a:pPr>
            <a:r>
              <a:rPr lang="fr-FR" sz="1800" dirty="0" err="1">
                <a:effectLst/>
                <a:latin typeface="Comic Sans MS" panose="030F0702030302020204" pitchFamily="66" charset="0"/>
                <a:ea typeface="Calibri" panose="020F0502020204030204" pitchFamily="34" charset="0"/>
                <a:cs typeface="Times New Roman" panose="02020603050405020304" pitchFamily="18" charset="0"/>
              </a:rPr>
              <a:t>Geen</a:t>
            </a:r>
            <a:r>
              <a:rPr lang="fr-FR" sz="1800" dirty="0">
                <a:effectLst/>
                <a:latin typeface="Comic Sans MS" panose="030F0702030302020204" pitchFamily="66" charset="0"/>
                <a:ea typeface="Calibri" panose="020F0502020204030204" pitchFamily="34" charset="0"/>
                <a:cs typeface="Times New Roman" panose="02020603050405020304" pitchFamily="18" charset="0"/>
              </a:rPr>
              <a:t> </a:t>
            </a:r>
            <a:r>
              <a:rPr lang="fr-FR" sz="1800" dirty="0" err="1">
                <a:effectLst/>
                <a:latin typeface="Comic Sans MS" panose="030F0702030302020204" pitchFamily="66" charset="0"/>
                <a:ea typeface="Calibri" panose="020F0502020204030204" pitchFamily="34" charset="0"/>
                <a:cs typeface="Times New Roman" panose="02020603050405020304" pitchFamily="18" charset="0"/>
              </a:rPr>
              <a:t>maatregelen</a:t>
            </a:r>
            <a:r>
              <a:rPr lang="fr-FR" sz="1800" dirty="0">
                <a:effectLst/>
                <a:latin typeface="Comic Sans MS" panose="030F0702030302020204" pitchFamily="66" charset="0"/>
                <a:ea typeface="Calibri" panose="020F0502020204030204" pitchFamily="34" charset="0"/>
                <a:cs typeface="Times New Roman" panose="02020603050405020304" pitchFamily="18" charset="0"/>
              </a:rPr>
              <a:t>: NVT</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1163638" marR="180340" lvl="8" indent="-450850" algn="l">
              <a:lnSpc>
                <a:spcPct val="120000"/>
              </a:lnSpc>
              <a:spcAft>
                <a:spcPts val="300"/>
              </a:spcAft>
              <a:buFont typeface="+mj-lt"/>
              <a:buAutoNum type="romanLcPeriod"/>
              <a:tabLst>
                <a:tab pos="450215" algn="l"/>
                <a:tab pos="1350645" algn="l"/>
              </a:tabLst>
            </a:pPr>
            <a:r>
              <a:rPr lang="fr-FR" sz="1800" dirty="0" err="1">
                <a:effectLst/>
                <a:latin typeface="Comic Sans MS" panose="030F0702030302020204" pitchFamily="66" charset="0"/>
                <a:ea typeface="Calibri" panose="020F0502020204030204" pitchFamily="34" charset="0"/>
                <a:cs typeface="Times New Roman" panose="02020603050405020304" pitchFamily="18" charset="0"/>
              </a:rPr>
              <a:t>Interventie</a:t>
            </a:r>
            <a:r>
              <a:rPr lang="fr-FR" sz="1800" dirty="0">
                <a:effectLst/>
                <a:latin typeface="Comic Sans MS" panose="030F0702030302020204" pitchFamily="66" charset="0"/>
                <a:ea typeface="Calibri" panose="020F0502020204030204" pitchFamily="34" charset="0"/>
                <a:cs typeface="Times New Roman" panose="02020603050405020304" pitchFamily="18" charset="0"/>
              </a:rPr>
              <a:t> </a:t>
            </a:r>
            <a:r>
              <a:rPr lang="fr-FR" sz="1800" dirty="0" err="1">
                <a:effectLst/>
                <a:latin typeface="Comic Sans MS" panose="030F0702030302020204" pitchFamily="66" charset="0"/>
                <a:ea typeface="Calibri" panose="020F0502020204030204" pitchFamily="34" charset="0"/>
                <a:cs typeface="Times New Roman" panose="02020603050405020304" pitchFamily="18" charset="0"/>
              </a:rPr>
              <a:t>door</a:t>
            </a:r>
            <a:r>
              <a:rPr lang="fr-FR" sz="1800" dirty="0">
                <a:effectLst/>
                <a:latin typeface="Comic Sans MS" panose="030F0702030302020204" pitchFamily="66" charset="0"/>
                <a:ea typeface="Calibri" panose="020F0502020204030204" pitchFamily="34" charset="0"/>
                <a:cs typeface="Times New Roman" panose="02020603050405020304" pitchFamily="18" charset="0"/>
              </a:rPr>
              <a:t> ILE: NVT</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712788" marR="180340" lvl="7" indent="-261938" algn="l">
              <a:lnSpc>
                <a:spcPct val="120000"/>
              </a:lnSpc>
              <a:spcAft>
                <a:spcPts val="300"/>
              </a:spcAft>
              <a:buFont typeface="Wingdings" panose="05000000000000000000" pitchFamily="2" charset="2"/>
              <a:buChar char="§"/>
              <a:tabLst>
                <a:tab pos="1489075" algn="l"/>
              </a:tabLst>
            </a:pPr>
            <a:endParaRPr lang="nl-BE" sz="2000" dirty="0">
              <a:effectLst/>
              <a:latin typeface="Comic Sans MS" panose="030F0702030302020204" pitchFamily="66" charset="0"/>
              <a:ea typeface="Calibri" panose="020F0502020204030204" pitchFamily="34" charset="0"/>
              <a:cs typeface="Times New Roman" panose="02020603050405020304" pitchFamily="18" charset="0"/>
            </a:endParaRPr>
          </a:p>
          <a:p>
            <a:pPr marL="355600" marR="180340" lvl="6" indent="0">
              <a:lnSpc>
                <a:spcPct val="120000"/>
              </a:lnSpc>
              <a:spcAft>
                <a:spcPts val="300"/>
              </a:spcAft>
              <a:buNone/>
            </a:pPr>
            <a:endParaRPr lang="nl-BE" sz="2000" dirty="0">
              <a:effectLst/>
              <a:latin typeface="Calibri" panose="020F0502020204030204" pitchFamily="34" charset="0"/>
              <a:ea typeface="Calibri" panose="020F0502020204030204" pitchFamily="34" charset="0"/>
              <a:cs typeface="Times New Roman" panose="02020603050405020304" pitchFamily="18" charset="0"/>
            </a:endParaRPr>
          </a:p>
          <a:p>
            <a:pPr marL="1028700" lvl="1">
              <a:buFont typeface="Wingdings" panose="05000000000000000000" pitchFamily="2" charset="2"/>
              <a:buChar char="§"/>
            </a:pPr>
            <a:endParaRPr lang="nl-BE" dirty="0"/>
          </a:p>
        </p:txBody>
      </p:sp>
    </p:spTree>
    <p:extLst>
      <p:ext uri="{BB962C8B-B14F-4D97-AF65-F5344CB8AC3E}">
        <p14:creationId xmlns:p14="http://schemas.microsoft.com/office/powerpoint/2010/main" val="42053203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C88E2F0-D221-3921-DBBD-FDE63477B8A1}"/>
              </a:ext>
            </a:extLst>
          </p:cNvPr>
          <p:cNvSpPr>
            <a:spLocks noGrp="1"/>
          </p:cNvSpPr>
          <p:nvPr>
            <p:ph type="body" sz="quarter" idx="27"/>
          </p:nvPr>
        </p:nvSpPr>
        <p:spPr>
          <a:xfrm>
            <a:off x="257257" y="188519"/>
            <a:ext cx="11237400" cy="4089476"/>
          </a:xfrm>
        </p:spPr>
        <p:txBody>
          <a:bodyPr/>
          <a:lstStyle/>
          <a:p>
            <a:pPr marL="450850" indent="-450850">
              <a:buFont typeface="Wingdings" panose="05000000000000000000" pitchFamily="2" charset="2"/>
              <a:buChar char="q"/>
            </a:pPr>
            <a:r>
              <a:rPr lang="nl-BE" sz="2000" b="1" dirty="0">
                <a:effectLst/>
                <a:latin typeface="Comic Sans MS" panose="030F0702030302020204" pitchFamily="66" charset="0"/>
                <a:ea typeface="Calibri" panose="020F0502020204030204" pitchFamily="34" charset="0"/>
                <a:cs typeface="Times New Roman" panose="02020603050405020304" pitchFamily="18" charset="0"/>
              </a:rPr>
              <a:t>Formele interventies (extern door </a:t>
            </a:r>
            <a:r>
              <a:rPr lang="nl-BE" sz="2000" b="1" dirty="0" err="1">
                <a:effectLst/>
                <a:latin typeface="Comic Sans MS" panose="030F0702030302020204" pitchFamily="66" charset="0"/>
                <a:ea typeface="Calibri" panose="020F0502020204030204" pitchFamily="34" charset="0"/>
                <a:cs typeface="Times New Roman" panose="02020603050405020304" pitchFamily="18" charset="0"/>
              </a:rPr>
              <a:t>Mensura</a:t>
            </a:r>
            <a:r>
              <a:rPr lang="nl-BE" sz="2000" b="1" dirty="0">
                <a:effectLst/>
                <a:latin typeface="Comic Sans MS" panose="030F0702030302020204" pitchFamily="66" charset="0"/>
                <a:ea typeface="Calibri" panose="020F0502020204030204" pitchFamily="34" charset="0"/>
                <a:cs typeface="Times New Roman" panose="02020603050405020304" pitchFamily="18" charset="0"/>
              </a:rPr>
              <a:t>)</a:t>
            </a:r>
          </a:p>
          <a:p>
            <a:pPr marL="285750" indent="-285750">
              <a:buFont typeface="Wingdings" panose="05000000000000000000" pitchFamily="2" charset="2"/>
              <a:buChar char="q"/>
            </a:pPr>
            <a:endParaRPr lang="nl-BE" sz="800" dirty="0">
              <a:effectLst/>
              <a:latin typeface="Calibri" panose="020F0502020204030204" pitchFamily="34" charset="0"/>
              <a:ea typeface="Calibri" panose="020F0502020204030204" pitchFamily="34" charset="0"/>
              <a:cs typeface="Times New Roman" panose="02020603050405020304" pitchFamily="18" charset="0"/>
            </a:endParaRPr>
          </a:p>
          <a:p>
            <a:pPr marL="527050" lvl="6" indent="-171450" algn="just">
              <a:lnSpc>
                <a:spcPct val="120000"/>
              </a:lnSpc>
              <a:spcAft>
                <a:spcPts val="600"/>
              </a:spcAft>
              <a:buFont typeface="Wingdings" panose="05000000000000000000" pitchFamily="2" charset="2"/>
              <a:buChar char="§"/>
            </a:pPr>
            <a:r>
              <a:rPr lang="fr-FR" sz="2000" dirty="0">
                <a:effectLst/>
                <a:latin typeface="Comic Sans MS" panose="030F0702030302020204" pitchFamily="66" charset="0"/>
                <a:ea typeface="Calibri" panose="020F0502020204030204" pitchFamily="34" charset="0"/>
                <a:cs typeface="Times New Roman" panose="02020603050405020304" pitchFamily="18" charset="0"/>
              </a:rPr>
              <a:t> </a:t>
            </a:r>
            <a:r>
              <a:rPr lang="fr-FR" sz="2000" b="1" dirty="0" err="1">
                <a:effectLst/>
                <a:latin typeface="Comic Sans MS" panose="030F0702030302020204" pitchFamily="66" charset="0"/>
                <a:ea typeface="Calibri" panose="020F0502020204030204" pitchFamily="34" charset="0"/>
                <a:cs typeface="Times New Roman" panose="02020603050405020304" pitchFamily="18" charset="0"/>
              </a:rPr>
              <a:t>Aantal</a:t>
            </a:r>
            <a:r>
              <a:rPr lang="fr-FR" sz="2000" b="1" dirty="0">
                <a:effectLst/>
                <a:latin typeface="Comic Sans MS" panose="030F0702030302020204" pitchFamily="66" charset="0"/>
                <a:ea typeface="Calibri" panose="020F0502020204030204" pitchFamily="34" charset="0"/>
                <a:cs typeface="Times New Roman" panose="02020603050405020304" pitchFamily="18" charset="0"/>
              </a:rPr>
              <a:t> </a:t>
            </a:r>
            <a:r>
              <a:rPr lang="fr-FR" sz="2000" b="1" dirty="0" err="1">
                <a:effectLst/>
                <a:latin typeface="Comic Sans MS" panose="030F0702030302020204" pitchFamily="66" charset="0"/>
                <a:ea typeface="Calibri" panose="020F0502020204030204" pitchFamily="34" charset="0"/>
                <a:cs typeface="Times New Roman" panose="02020603050405020304" pitchFamily="18" charset="0"/>
              </a:rPr>
              <a:t>verzoeken</a:t>
            </a:r>
            <a:r>
              <a:rPr lang="fr-FR" sz="2000" b="1" dirty="0">
                <a:effectLst/>
                <a:latin typeface="Comic Sans MS" panose="030F0702030302020204" pitchFamily="66" charset="0"/>
                <a:ea typeface="Calibri" panose="020F0502020204030204" pitchFamily="34" charset="0"/>
                <a:cs typeface="Times New Roman" panose="02020603050405020304" pitchFamily="18" charset="0"/>
              </a:rPr>
              <a:t>: 2</a:t>
            </a:r>
            <a:endParaRPr lang="nl-BE" sz="2000" b="1" dirty="0">
              <a:effectLst/>
              <a:latin typeface="Calibri" panose="020F0502020204030204" pitchFamily="34" charset="0"/>
              <a:ea typeface="Calibri" panose="020F0502020204030204" pitchFamily="34" charset="0"/>
              <a:cs typeface="Times New Roman" panose="02020603050405020304" pitchFamily="18" charset="0"/>
            </a:endParaRPr>
          </a:p>
          <a:p>
            <a:pPr marL="1081088" marR="180340" lvl="8" indent="-452438" algn="l">
              <a:lnSpc>
                <a:spcPct val="120000"/>
              </a:lnSpc>
              <a:spcAft>
                <a:spcPts val="600"/>
              </a:spcAft>
              <a:buFont typeface="+mj-lt"/>
              <a:buAutoNum type="romanLcPeriod"/>
              <a:tabLst>
                <a:tab pos="450215" algn="l"/>
                <a:tab pos="2057400" algn="l"/>
              </a:tabLst>
            </a:pPr>
            <a:r>
              <a:rPr lang="nl-BE" sz="1800" dirty="0">
                <a:effectLst/>
                <a:latin typeface="Comic Sans MS" panose="030F0702030302020204" pitchFamily="66" charset="0"/>
                <a:ea typeface="Calibri" panose="020F0502020204030204" pitchFamily="34" charset="0"/>
                <a:cs typeface="Arial" panose="020B0604020202020204" pitchFamily="34" charset="0"/>
              </a:rPr>
              <a:t>Met een hoofdzakelijk collectief karakter (buiten feiten van geweld, pesterijen of ongewenst seksueel gedrag op het werk): 0</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1081088" marR="180340" lvl="8" indent="-452438" algn="l">
              <a:lnSpc>
                <a:spcPct val="120000"/>
              </a:lnSpc>
              <a:spcAft>
                <a:spcPts val="600"/>
              </a:spcAft>
              <a:buFont typeface="+mj-lt"/>
              <a:buAutoNum type="romanLcPeriod"/>
              <a:tabLst>
                <a:tab pos="450215" algn="l"/>
                <a:tab pos="2057400" algn="l"/>
              </a:tabLst>
            </a:pPr>
            <a:r>
              <a:rPr lang="nl-BE" sz="1800" dirty="0">
                <a:effectLst/>
                <a:latin typeface="Comic Sans MS" panose="030F0702030302020204" pitchFamily="66" charset="0"/>
                <a:ea typeface="Calibri" panose="020F0502020204030204" pitchFamily="34" charset="0"/>
                <a:cs typeface="Arial" panose="020B0604020202020204" pitchFamily="34" charset="0"/>
              </a:rPr>
              <a:t>Met een hoofdzakelijk individueel karakter (buiten feiten van geweld, pesterijen of ongewenst seksueel gedrag op het werk): 0</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1081088" marR="180340" lvl="8" indent="-452438" algn="l">
              <a:lnSpc>
                <a:spcPct val="120000"/>
              </a:lnSpc>
              <a:spcAft>
                <a:spcPts val="600"/>
              </a:spcAft>
              <a:buFont typeface="+mj-lt"/>
              <a:buAutoNum type="romanLcPeriod"/>
              <a:tabLst>
                <a:tab pos="450215" algn="l"/>
                <a:tab pos="2057400" algn="l"/>
              </a:tabLst>
            </a:pPr>
            <a:r>
              <a:rPr lang="nl-BE" sz="1800" dirty="0">
                <a:effectLst/>
                <a:latin typeface="Comic Sans MS" panose="030F0702030302020204" pitchFamily="66" charset="0"/>
                <a:ea typeface="Calibri" panose="020F0502020204030204" pitchFamily="34" charset="0"/>
                <a:cs typeface="Arial" panose="020B0604020202020204" pitchFamily="34" charset="0"/>
              </a:rPr>
              <a:t>Voor feiten van geweld, pesterijen of OSGW: 2</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903288" marR="180340" lvl="7" algn="l">
              <a:lnSpc>
                <a:spcPct val="120000"/>
              </a:lnSpc>
              <a:spcAft>
                <a:spcPts val="300"/>
              </a:spcAft>
              <a:buFont typeface="+mj-lt"/>
              <a:buAutoNum type="alphaLcParenBoth"/>
              <a:tabLst>
                <a:tab pos="450215" algn="l"/>
                <a:tab pos="1489710" algn="l"/>
              </a:tabLst>
            </a:pPr>
            <a:endParaRPr lang="nl-BE" sz="800" dirty="0">
              <a:latin typeface="Comic Sans MS" panose="030F0702030302020204" pitchFamily="66" charset="0"/>
              <a:ea typeface="Calibri" panose="020F0502020204030204" pitchFamily="34" charset="0"/>
              <a:cs typeface="Times New Roman" panose="02020603050405020304" pitchFamily="18" charset="0"/>
            </a:endParaRPr>
          </a:p>
          <a:p>
            <a:pPr marL="712788" marR="180340" lvl="7" indent="-261938" algn="l">
              <a:lnSpc>
                <a:spcPct val="120000"/>
              </a:lnSpc>
              <a:spcAft>
                <a:spcPts val="300"/>
              </a:spcAft>
              <a:buFont typeface="Wingdings" panose="05000000000000000000" pitchFamily="2" charset="2"/>
              <a:buChar char="§"/>
              <a:tabLst>
                <a:tab pos="1489075" algn="l"/>
              </a:tabLst>
            </a:pPr>
            <a:r>
              <a:rPr lang="nl-BE" sz="2000" b="1" dirty="0">
                <a:effectLst/>
                <a:latin typeface="Comic Sans MS" panose="030F0702030302020204" pitchFamily="66" charset="0"/>
                <a:ea typeface="Calibri" panose="020F0502020204030204" pitchFamily="34" charset="0"/>
                <a:cs typeface="Times New Roman" panose="02020603050405020304" pitchFamily="18" charset="0"/>
              </a:rPr>
              <a:t>Totaal aantal verzoeken tot formele psychosociale interventie ingediend na een informele psychosociale interventie: 0</a:t>
            </a:r>
          </a:p>
          <a:p>
            <a:pPr marL="712788" marR="180340" lvl="7" indent="-261938" algn="l">
              <a:lnSpc>
                <a:spcPct val="120000"/>
              </a:lnSpc>
              <a:spcAft>
                <a:spcPts val="300"/>
              </a:spcAft>
              <a:buFont typeface="Wingdings" panose="05000000000000000000" pitchFamily="2" charset="2"/>
              <a:buChar char="§"/>
              <a:tabLst>
                <a:tab pos="1489075" algn="l"/>
              </a:tabLst>
            </a:pPr>
            <a:r>
              <a:rPr lang="nl-BE" sz="2000" b="1" dirty="0">
                <a:latin typeface="Comic Sans MS" panose="030F0702030302020204" pitchFamily="66" charset="0"/>
                <a:ea typeface="Calibri" panose="020F0502020204030204" pitchFamily="34" charset="0"/>
                <a:cs typeface="Times New Roman" panose="02020603050405020304" pitchFamily="18" charset="0"/>
              </a:rPr>
              <a:t>Aantal voorgestelde maatregelen</a:t>
            </a:r>
            <a:r>
              <a:rPr lang="nl-BE" sz="2000" b="1" dirty="0">
                <a:effectLst/>
                <a:latin typeface="Comic Sans MS" panose="030F0702030302020204" pitchFamily="66" charset="0"/>
                <a:ea typeface="Calibri" panose="020F0502020204030204" pitchFamily="34" charset="0"/>
                <a:cs typeface="Times New Roman" panose="02020603050405020304" pitchFamily="18" charset="0"/>
              </a:rPr>
              <a:t>.</a:t>
            </a:r>
          </a:p>
          <a:p>
            <a:pPr marL="1163638" marR="180340" lvl="8" indent="-450850" algn="l">
              <a:lnSpc>
                <a:spcPct val="120000"/>
              </a:lnSpc>
              <a:spcAft>
                <a:spcPts val="300"/>
              </a:spcAft>
              <a:buFont typeface="+mj-lt"/>
              <a:buAutoNum type="romanLcPeriod"/>
              <a:tabLst>
                <a:tab pos="450215" algn="l"/>
                <a:tab pos="1350645" algn="l"/>
              </a:tabLst>
            </a:pPr>
            <a:r>
              <a:rPr lang="fr-FR" sz="1800" dirty="0" err="1">
                <a:effectLst/>
                <a:latin typeface="Comic Sans MS" panose="030F0702030302020204" pitchFamily="66" charset="0"/>
                <a:ea typeface="Calibri" panose="020F0502020204030204" pitchFamily="34" charset="0"/>
                <a:cs typeface="Times New Roman" panose="02020603050405020304" pitchFamily="18" charset="0"/>
              </a:rPr>
              <a:t>Individuele</a:t>
            </a:r>
            <a:r>
              <a:rPr lang="fr-FR" sz="1800" dirty="0">
                <a:effectLst/>
                <a:latin typeface="Comic Sans MS" panose="030F0702030302020204" pitchFamily="66" charset="0"/>
                <a:ea typeface="Calibri" panose="020F0502020204030204" pitchFamily="34" charset="0"/>
                <a:cs typeface="Times New Roman" panose="02020603050405020304" pitchFamily="18" charset="0"/>
              </a:rPr>
              <a:t> </a:t>
            </a:r>
            <a:r>
              <a:rPr lang="fr-FR" sz="1800" dirty="0" err="1">
                <a:effectLst/>
                <a:latin typeface="Comic Sans MS" panose="030F0702030302020204" pitchFamily="66" charset="0"/>
                <a:ea typeface="Calibri" panose="020F0502020204030204" pitchFamily="34" charset="0"/>
                <a:cs typeface="Times New Roman" panose="02020603050405020304" pitchFamily="18" charset="0"/>
              </a:rPr>
              <a:t>maatregelen</a:t>
            </a:r>
            <a:r>
              <a:rPr lang="fr-FR" sz="1800" dirty="0">
                <a:effectLst/>
                <a:latin typeface="Comic Sans MS" panose="030F0702030302020204" pitchFamily="66" charset="0"/>
                <a:ea typeface="Calibri" panose="020F0502020204030204" pitchFamily="34" charset="0"/>
                <a:cs typeface="Times New Roman" panose="02020603050405020304" pitchFamily="18" charset="0"/>
              </a:rPr>
              <a:t>: NVT</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1163638" marR="180340" lvl="8" indent="-450850" algn="l">
              <a:lnSpc>
                <a:spcPct val="120000"/>
              </a:lnSpc>
              <a:spcAft>
                <a:spcPts val="300"/>
              </a:spcAft>
              <a:buFont typeface="+mj-lt"/>
              <a:buAutoNum type="romanLcPeriod"/>
              <a:tabLst>
                <a:tab pos="450215" algn="l"/>
                <a:tab pos="1350645" algn="l"/>
              </a:tabLst>
            </a:pPr>
            <a:r>
              <a:rPr lang="fr-FR" sz="1800" dirty="0" err="1">
                <a:effectLst/>
                <a:latin typeface="Comic Sans MS" panose="030F0702030302020204" pitchFamily="66" charset="0"/>
                <a:ea typeface="Calibri" panose="020F0502020204030204" pitchFamily="34" charset="0"/>
                <a:cs typeface="Times New Roman" panose="02020603050405020304" pitchFamily="18" charset="0"/>
              </a:rPr>
              <a:t>Collectieve</a:t>
            </a:r>
            <a:r>
              <a:rPr lang="fr-FR" sz="1800" dirty="0">
                <a:effectLst/>
                <a:latin typeface="Comic Sans MS" panose="030F0702030302020204" pitchFamily="66" charset="0"/>
                <a:ea typeface="Calibri" panose="020F0502020204030204" pitchFamily="34" charset="0"/>
                <a:cs typeface="Times New Roman" panose="02020603050405020304" pitchFamily="18" charset="0"/>
              </a:rPr>
              <a:t> </a:t>
            </a:r>
            <a:r>
              <a:rPr lang="fr-FR" sz="1800" dirty="0" err="1">
                <a:effectLst/>
                <a:latin typeface="Comic Sans MS" panose="030F0702030302020204" pitchFamily="66" charset="0"/>
                <a:ea typeface="Calibri" panose="020F0502020204030204" pitchFamily="34" charset="0"/>
                <a:cs typeface="Times New Roman" panose="02020603050405020304" pitchFamily="18" charset="0"/>
              </a:rPr>
              <a:t>maatregelen</a:t>
            </a:r>
            <a:r>
              <a:rPr lang="fr-FR" sz="1800" dirty="0">
                <a:effectLst/>
                <a:latin typeface="Comic Sans MS" panose="030F0702030302020204" pitchFamily="66" charset="0"/>
                <a:ea typeface="Calibri" panose="020F0502020204030204" pitchFamily="34" charset="0"/>
                <a:cs typeface="Times New Roman" panose="02020603050405020304" pitchFamily="18" charset="0"/>
              </a:rPr>
              <a:t>: NVT</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1163638" marR="180340" lvl="8" indent="-450850" algn="l">
              <a:lnSpc>
                <a:spcPct val="120000"/>
              </a:lnSpc>
              <a:spcAft>
                <a:spcPts val="300"/>
              </a:spcAft>
              <a:buFont typeface="+mj-lt"/>
              <a:buAutoNum type="romanLcPeriod"/>
              <a:tabLst>
                <a:tab pos="450215" algn="l"/>
                <a:tab pos="1350645" algn="l"/>
              </a:tabLst>
            </a:pPr>
            <a:r>
              <a:rPr lang="fr-FR" sz="1800" dirty="0" err="1">
                <a:effectLst/>
                <a:latin typeface="Comic Sans MS" panose="030F0702030302020204" pitchFamily="66" charset="0"/>
                <a:ea typeface="Calibri" panose="020F0502020204030204" pitchFamily="34" charset="0"/>
                <a:cs typeface="Times New Roman" panose="02020603050405020304" pitchFamily="18" charset="0"/>
              </a:rPr>
              <a:t>Geen</a:t>
            </a:r>
            <a:r>
              <a:rPr lang="fr-FR" sz="1800" dirty="0">
                <a:effectLst/>
                <a:latin typeface="Comic Sans MS" panose="030F0702030302020204" pitchFamily="66" charset="0"/>
                <a:ea typeface="Calibri" panose="020F0502020204030204" pitchFamily="34" charset="0"/>
                <a:cs typeface="Times New Roman" panose="02020603050405020304" pitchFamily="18" charset="0"/>
              </a:rPr>
              <a:t> </a:t>
            </a:r>
            <a:r>
              <a:rPr lang="fr-FR" sz="1800" dirty="0" err="1">
                <a:effectLst/>
                <a:latin typeface="Comic Sans MS" panose="030F0702030302020204" pitchFamily="66" charset="0"/>
                <a:ea typeface="Calibri" panose="020F0502020204030204" pitchFamily="34" charset="0"/>
                <a:cs typeface="Times New Roman" panose="02020603050405020304" pitchFamily="18" charset="0"/>
              </a:rPr>
              <a:t>maatregelen</a:t>
            </a:r>
            <a:r>
              <a:rPr lang="fr-FR" sz="1800" dirty="0">
                <a:effectLst/>
                <a:latin typeface="Comic Sans MS" panose="030F0702030302020204" pitchFamily="66" charset="0"/>
                <a:ea typeface="Calibri" panose="020F0502020204030204" pitchFamily="34" charset="0"/>
                <a:cs typeface="Times New Roman" panose="02020603050405020304" pitchFamily="18" charset="0"/>
              </a:rPr>
              <a:t>: NVT</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1163638" marR="180340" lvl="8" indent="-450850" algn="l">
              <a:lnSpc>
                <a:spcPct val="120000"/>
              </a:lnSpc>
              <a:spcAft>
                <a:spcPts val="300"/>
              </a:spcAft>
              <a:buFont typeface="+mj-lt"/>
              <a:buAutoNum type="romanLcPeriod"/>
              <a:tabLst>
                <a:tab pos="450215" algn="l"/>
                <a:tab pos="1350645" algn="l"/>
              </a:tabLst>
            </a:pPr>
            <a:r>
              <a:rPr lang="fr-FR" sz="1800" dirty="0" err="1">
                <a:effectLst/>
                <a:latin typeface="Comic Sans MS" panose="030F0702030302020204" pitchFamily="66" charset="0"/>
                <a:ea typeface="Calibri" panose="020F0502020204030204" pitchFamily="34" charset="0"/>
                <a:cs typeface="Times New Roman" panose="02020603050405020304" pitchFamily="18" charset="0"/>
              </a:rPr>
              <a:t>Interventie</a:t>
            </a:r>
            <a:r>
              <a:rPr lang="fr-FR" sz="1800" dirty="0">
                <a:effectLst/>
                <a:latin typeface="Comic Sans MS" panose="030F0702030302020204" pitchFamily="66" charset="0"/>
                <a:ea typeface="Calibri" panose="020F0502020204030204" pitchFamily="34" charset="0"/>
                <a:cs typeface="Times New Roman" panose="02020603050405020304" pitchFamily="18" charset="0"/>
              </a:rPr>
              <a:t> </a:t>
            </a:r>
            <a:r>
              <a:rPr lang="fr-FR" sz="1800" dirty="0" err="1">
                <a:effectLst/>
                <a:latin typeface="Comic Sans MS" panose="030F0702030302020204" pitchFamily="66" charset="0"/>
                <a:ea typeface="Calibri" panose="020F0502020204030204" pitchFamily="34" charset="0"/>
                <a:cs typeface="Times New Roman" panose="02020603050405020304" pitchFamily="18" charset="0"/>
              </a:rPr>
              <a:t>door</a:t>
            </a:r>
            <a:r>
              <a:rPr lang="fr-FR" sz="1800" dirty="0">
                <a:effectLst/>
                <a:latin typeface="Comic Sans MS" panose="030F0702030302020204" pitchFamily="66" charset="0"/>
                <a:ea typeface="Calibri" panose="020F0502020204030204" pitchFamily="34" charset="0"/>
                <a:cs typeface="Times New Roman" panose="02020603050405020304" pitchFamily="18" charset="0"/>
              </a:rPr>
              <a:t> ILE: NVT</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712788" marR="180340" lvl="7" indent="-261938" algn="l">
              <a:lnSpc>
                <a:spcPct val="120000"/>
              </a:lnSpc>
              <a:spcAft>
                <a:spcPts val="300"/>
              </a:spcAft>
              <a:buFont typeface="Wingdings" panose="05000000000000000000" pitchFamily="2" charset="2"/>
              <a:buChar char="§"/>
              <a:tabLst>
                <a:tab pos="1489075" algn="l"/>
              </a:tabLst>
            </a:pPr>
            <a:endParaRPr lang="nl-BE" sz="2000" dirty="0">
              <a:effectLst/>
              <a:latin typeface="Comic Sans MS" panose="030F0702030302020204" pitchFamily="66" charset="0"/>
              <a:ea typeface="Calibri" panose="020F0502020204030204" pitchFamily="34" charset="0"/>
              <a:cs typeface="Times New Roman" panose="02020603050405020304" pitchFamily="18" charset="0"/>
            </a:endParaRPr>
          </a:p>
          <a:p>
            <a:pPr marL="355600" marR="180340" lvl="6" indent="0">
              <a:lnSpc>
                <a:spcPct val="120000"/>
              </a:lnSpc>
              <a:spcAft>
                <a:spcPts val="300"/>
              </a:spcAft>
              <a:buNone/>
            </a:pPr>
            <a:endParaRPr lang="nl-BE" sz="2000" dirty="0">
              <a:effectLst/>
              <a:latin typeface="Calibri" panose="020F0502020204030204" pitchFamily="34" charset="0"/>
              <a:ea typeface="Calibri" panose="020F0502020204030204" pitchFamily="34" charset="0"/>
              <a:cs typeface="Times New Roman" panose="02020603050405020304" pitchFamily="18" charset="0"/>
            </a:endParaRPr>
          </a:p>
          <a:p>
            <a:pPr marL="1028700" lvl="1">
              <a:buFont typeface="Wingdings" panose="05000000000000000000" pitchFamily="2" charset="2"/>
              <a:buChar char="§"/>
            </a:pPr>
            <a:endParaRPr lang="nl-BE" dirty="0"/>
          </a:p>
        </p:txBody>
      </p:sp>
    </p:spTree>
    <p:extLst>
      <p:ext uri="{BB962C8B-B14F-4D97-AF65-F5344CB8AC3E}">
        <p14:creationId xmlns:p14="http://schemas.microsoft.com/office/powerpoint/2010/main" val="28556734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C88E2F0-D221-3921-DBBD-FDE63477B8A1}"/>
              </a:ext>
            </a:extLst>
          </p:cNvPr>
          <p:cNvSpPr>
            <a:spLocks noGrp="1"/>
          </p:cNvSpPr>
          <p:nvPr>
            <p:ph type="body" sz="quarter" idx="27"/>
          </p:nvPr>
        </p:nvSpPr>
        <p:spPr>
          <a:xfrm>
            <a:off x="257257" y="877287"/>
            <a:ext cx="11237400" cy="2827814"/>
          </a:xfrm>
        </p:spPr>
        <p:txBody>
          <a:bodyPr/>
          <a:lstStyle/>
          <a:p>
            <a:pPr marL="285750" indent="-285750">
              <a:buFont typeface="Wingdings" panose="05000000000000000000" pitchFamily="2" charset="2"/>
              <a:buChar char="q"/>
            </a:pPr>
            <a:endParaRPr lang="nl-BE" sz="800" dirty="0">
              <a:effectLst/>
              <a:latin typeface="Calibri" panose="020F0502020204030204" pitchFamily="34" charset="0"/>
              <a:ea typeface="Calibri" panose="020F0502020204030204" pitchFamily="34" charset="0"/>
              <a:cs typeface="Times New Roman" panose="02020603050405020304" pitchFamily="18" charset="0"/>
            </a:endParaRPr>
          </a:p>
          <a:p>
            <a:pPr marL="527050" lvl="6" indent="-171450" algn="just">
              <a:lnSpc>
                <a:spcPct val="120000"/>
              </a:lnSpc>
              <a:spcAft>
                <a:spcPts val="600"/>
              </a:spcAft>
              <a:buFont typeface="Wingdings" panose="05000000000000000000" pitchFamily="2" charset="2"/>
              <a:buChar char="§"/>
            </a:pPr>
            <a:r>
              <a:rPr lang="fr-FR" sz="2000" dirty="0">
                <a:effectLst/>
                <a:latin typeface="Comic Sans MS" panose="030F0702030302020204" pitchFamily="66" charset="0"/>
                <a:ea typeface="Calibri" panose="020F0502020204030204" pitchFamily="34" charset="0"/>
                <a:cs typeface="Times New Roman" panose="02020603050405020304" pitchFamily="18" charset="0"/>
              </a:rPr>
              <a:t> </a:t>
            </a:r>
            <a:r>
              <a:rPr lang="fr-FR" sz="2000" b="1" dirty="0" err="1">
                <a:effectLst/>
                <a:latin typeface="Comic Sans MS" panose="030F0702030302020204" pitchFamily="66" charset="0"/>
                <a:ea typeface="Calibri" panose="020F0502020204030204" pitchFamily="34" charset="0"/>
                <a:cs typeface="Times New Roman" panose="02020603050405020304" pitchFamily="18" charset="0"/>
              </a:rPr>
              <a:t>Aantal</a:t>
            </a:r>
            <a:r>
              <a:rPr lang="fr-FR" sz="2000" b="1" dirty="0">
                <a:effectLst/>
                <a:latin typeface="Comic Sans MS" panose="030F0702030302020204" pitchFamily="66" charset="0"/>
                <a:ea typeface="Calibri" panose="020F0502020204030204" pitchFamily="34" charset="0"/>
                <a:cs typeface="Times New Roman" panose="02020603050405020304" pitchFamily="18" charset="0"/>
              </a:rPr>
              <a:t> </a:t>
            </a:r>
            <a:r>
              <a:rPr lang="fr-FR" sz="2000" b="1" dirty="0" err="1">
                <a:effectLst/>
                <a:latin typeface="Comic Sans MS" panose="030F0702030302020204" pitchFamily="66" charset="0"/>
                <a:ea typeface="Calibri" panose="020F0502020204030204" pitchFamily="34" charset="0"/>
                <a:cs typeface="Times New Roman" panose="02020603050405020304" pitchFamily="18" charset="0"/>
              </a:rPr>
              <a:t>verzoeken</a:t>
            </a:r>
            <a:r>
              <a:rPr lang="fr-FR" sz="2000" b="1" dirty="0">
                <a:effectLst/>
                <a:latin typeface="Comic Sans MS" panose="030F0702030302020204" pitchFamily="66" charset="0"/>
                <a:ea typeface="Calibri" panose="020F0502020204030204" pitchFamily="34" charset="0"/>
                <a:cs typeface="Times New Roman" panose="02020603050405020304" pitchFamily="18" charset="0"/>
              </a:rPr>
              <a:t> </a:t>
            </a:r>
            <a:r>
              <a:rPr lang="fr-FR" sz="2000" b="1" dirty="0" err="1">
                <a:effectLst/>
                <a:latin typeface="Comic Sans MS" panose="030F0702030302020204" pitchFamily="66" charset="0"/>
                <a:ea typeface="Calibri" panose="020F0502020204030204" pitchFamily="34" charset="0"/>
                <a:cs typeface="Times New Roman" panose="02020603050405020304" pitchFamily="18" charset="0"/>
              </a:rPr>
              <a:t>nog</a:t>
            </a:r>
            <a:r>
              <a:rPr lang="fr-FR" sz="2000" b="1" dirty="0">
                <a:effectLst/>
                <a:latin typeface="Comic Sans MS" panose="030F0702030302020204" pitchFamily="66" charset="0"/>
                <a:ea typeface="Calibri" panose="020F0502020204030204" pitchFamily="34" charset="0"/>
                <a:cs typeface="Times New Roman" panose="02020603050405020304" pitchFamily="18" charset="0"/>
              </a:rPr>
              <a:t> in </a:t>
            </a:r>
            <a:r>
              <a:rPr lang="fr-FR" sz="2000" b="1" dirty="0" err="1">
                <a:effectLst/>
                <a:latin typeface="Comic Sans MS" panose="030F0702030302020204" pitchFamily="66" charset="0"/>
                <a:ea typeface="Calibri" panose="020F0502020204030204" pitchFamily="34" charset="0"/>
                <a:cs typeface="Times New Roman" panose="02020603050405020304" pitchFamily="18" charset="0"/>
              </a:rPr>
              <a:t>behandeling</a:t>
            </a:r>
            <a:r>
              <a:rPr lang="fr-FR" sz="2000" b="1" dirty="0">
                <a:effectLst/>
                <a:latin typeface="Comic Sans MS" panose="030F0702030302020204" pitchFamily="66" charset="0"/>
                <a:ea typeface="Calibri" panose="020F0502020204030204" pitchFamily="34" charset="0"/>
                <a:cs typeface="Times New Roman" panose="02020603050405020304" pitchFamily="18" charset="0"/>
              </a:rPr>
              <a:t>: 1</a:t>
            </a:r>
          </a:p>
          <a:p>
            <a:pPr marL="628650" lvl="6" indent="-273050" algn="just">
              <a:lnSpc>
                <a:spcPct val="120000"/>
              </a:lnSpc>
              <a:spcAft>
                <a:spcPts val="600"/>
              </a:spcAft>
              <a:buFont typeface="Wingdings" panose="05000000000000000000" pitchFamily="2" charset="2"/>
              <a:buChar char="§"/>
            </a:pPr>
            <a:r>
              <a:rPr lang="nl-BE" sz="2000" b="1" dirty="0">
                <a:solidFill>
                  <a:srgbClr val="000000"/>
                </a:solidFill>
                <a:effectLst/>
                <a:latin typeface="Comic Sans MS" panose="030F0702030302020204" pitchFamily="66" charset="0"/>
                <a:ea typeface="Times New Roman" panose="02020603050405020304" pitchFamily="18" charset="0"/>
                <a:cs typeface="Times New Roman" panose="02020603050405020304" pitchFamily="18" charset="0"/>
              </a:rPr>
              <a:t>Register van feiten bedoeld in artikel 5 van het koninklijk besluit van 10 april 2014 betreffende de preventie van psychosociale risico's op het werk.</a:t>
            </a:r>
          </a:p>
          <a:p>
            <a:pPr marL="628650" lvl="2" indent="0" algn="l">
              <a:lnSpc>
                <a:spcPct val="120000"/>
              </a:lnSpc>
              <a:buSzPts val="1000"/>
              <a:buNone/>
              <a:tabLst>
                <a:tab pos="630555" algn="l"/>
              </a:tabLst>
            </a:pPr>
            <a:r>
              <a:rPr lang="nl-BE" sz="1800" dirty="0">
                <a:effectLst/>
                <a:latin typeface="Comic Sans MS" panose="030F0702030302020204" pitchFamily="66" charset="0"/>
                <a:ea typeface="Calibri" panose="020F0502020204030204" pitchFamily="34" charset="0"/>
                <a:cs typeface="Times New Roman" panose="02020603050405020304" pitchFamily="18" charset="0"/>
              </a:rPr>
              <a:t>(1) Aantal geregistreerde feiten: er werden geen feiten met derden behandeld in 2024</a:t>
            </a:r>
          </a:p>
          <a:p>
            <a:pPr marL="628650" lvl="2" indent="0" algn="l">
              <a:lnSpc>
                <a:spcPct val="120000"/>
              </a:lnSpc>
              <a:spcAft>
                <a:spcPts val="300"/>
              </a:spcAft>
              <a:buSzPts val="1000"/>
              <a:buNone/>
              <a:tabLst>
                <a:tab pos="630555" algn="l"/>
              </a:tabLst>
            </a:pPr>
            <a:r>
              <a:rPr lang="nl-BE" sz="1800" dirty="0">
                <a:effectLst/>
                <a:latin typeface="Comic Sans MS" panose="030F0702030302020204" pitchFamily="66" charset="0"/>
                <a:ea typeface="Calibri" panose="020F0502020204030204" pitchFamily="34" charset="0"/>
                <a:cs typeface="Times New Roman" panose="02020603050405020304" pitchFamily="18" charset="0"/>
              </a:rPr>
              <a:t>(2) Aantal volgens de aard van de feiten: nihil.</a:t>
            </a:r>
          </a:p>
          <a:p>
            <a:pPr marL="628650" lvl="6" indent="-273050" algn="just">
              <a:lnSpc>
                <a:spcPct val="120000"/>
              </a:lnSpc>
              <a:spcAft>
                <a:spcPts val="600"/>
              </a:spcAft>
              <a:buFont typeface="Wingdings" panose="05000000000000000000" pitchFamily="2" charset="2"/>
              <a:buChar char="§"/>
            </a:pPr>
            <a:endParaRPr lang="nl-BE" sz="2000" b="1" dirty="0">
              <a:solidFill>
                <a:srgbClr val="000000"/>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527050" lvl="6" indent="-171450" algn="just">
              <a:lnSpc>
                <a:spcPct val="120000"/>
              </a:lnSpc>
              <a:spcAft>
                <a:spcPts val="600"/>
              </a:spcAft>
              <a:buFont typeface="Wingdings" panose="05000000000000000000" pitchFamily="2" charset="2"/>
              <a:buChar char="§"/>
            </a:pPr>
            <a:endParaRPr lang="nl-BE" sz="2000" b="1" dirty="0">
              <a:effectLst/>
              <a:latin typeface="Calibri" panose="020F0502020204030204" pitchFamily="34" charset="0"/>
              <a:ea typeface="Calibri" panose="020F0502020204030204" pitchFamily="34" charset="0"/>
              <a:cs typeface="Times New Roman" panose="02020603050405020304" pitchFamily="18" charset="0"/>
            </a:endParaRPr>
          </a:p>
          <a:p>
            <a:pPr marL="712788" marR="180340" lvl="7" indent="-261938" algn="l">
              <a:lnSpc>
                <a:spcPct val="120000"/>
              </a:lnSpc>
              <a:spcAft>
                <a:spcPts val="300"/>
              </a:spcAft>
              <a:buFont typeface="Wingdings" panose="05000000000000000000" pitchFamily="2" charset="2"/>
              <a:buChar char="§"/>
              <a:tabLst>
                <a:tab pos="1489075" algn="l"/>
              </a:tabLst>
            </a:pPr>
            <a:endParaRPr lang="nl-BE" sz="2000" dirty="0">
              <a:effectLst/>
              <a:latin typeface="Comic Sans MS" panose="030F0702030302020204" pitchFamily="66" charset="0"/>
              <a:ea typeface="Calibri" panose="020F0502020204030204" pitchFamily="34" charset="0"/>
              <a:cs typeface="Times New Roman" panose="02020603050405020304" pitchFamily="18" charset="0"/>
            </a:endParaRPr>
          </a:p>
          <a:p>
            <a:pPr marL="355600" marR="180340" lvl="6" indent="0">
              <a:lnSpc>
                <a:spcPct val="120000"/>
              </a:lnSpc>
              <a:spcAft>
                <a:spcPts val="300"/>
              </a:spcAft>
              <a:buNone/>
            </a:pPr>
            <a:endParaRPr lang="nl-BE" sz="2000" dirty="0">
              <a:effectLst/>
              <a:latin typeface="Calibri" panose="020F0502020204030204" pitchFamily="34" charset="0"/>
              <a:ea typeface="Calibri" panose="020F0502020204030204" pitchFamily="34" charset="0"/>
              <a:cs typeface="Times New Roman" panose="02020603050405020304" pitchFamily="18" charset="0"/>
            </a:endParaRPr>
          </a:p>
          <a:p>
            <a:pPr marL="1028700" lvl="1">
              <a:buFont typeface="Wingdings" panose="05000000000000000000" pitchFamily="2" charset="2"/>
              <a:buChar char="§"/>
            </a:pPr>
            <a:endParaRPr lang="nl-BE" dirty="0"/>
          </a:p>
        </p:txBody>
      </p:sp>
    </p:spTree>
    <p:extLst>
      <p:ext uri="{BB962C8B-B14F-4D97-AF65-F5344CB8AC3E}">
        <p14:creationId xmlns:p14="http://schemas.microsoft.com/office/powerpoint/2010/main" val="19859523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217952F-1036-77D3-8DEB-A7BFE3C72CE9}"/>
              </a:ext>
            </a:extLst>
          </p:cNvPr>
          <p:cNvSpPr>
            <a:spLocks noGrp="1"/>
          </p:cNvSpPr>
          <p:nvPr>
            <p:ph type="body" sz="half" idx="13"/>
          </p:nvPr>
        </p:nvSpPr>
        <p:spPr/>
        <p:txBody>
          <a:bodyPr/>
          <a:lstStyle/>
          <a:p>
            <a:r>
              <a:rPr lang="nl-BE" dirty="0"/>
              <a:t>Keuringen, controles 2024</a:t>
            </a:r>
          </a:p>
        </p:txBody>
      </p:sp>
    </p:spTree>
    <p:extLst>
      <p:ext uri="{BB962C8B-B14F-4D97-AF65-F5344CB8AC3E}">
        <p14:creationId xmlns:p14="http://schemas.microsoft.com/office/powerpoint/2010/main" val="727825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C15F977-E48F-849A-D3B4-50F916ADF623}"/>
              </a:ext>
            </a:extLst>
          </p:cNvPr>
          <p:cNvSpPr>
            <a:spLocks noGrp="1"/>
          </p:cNvSpPr>
          <p:nvPr>
            <p:ph type="body" sz="half" idx="13"/>
          </p:nvPr>
        </p:nvSpPr>
        <p:spPr>
          <a:xfrm>
            <a:off x="352162" y="5092589"/>
            <a:ext cx="11672876" cy="1015663"/>
          </a:xfrm>
        </p:spPr>
        <p:txBody>
          <a:bodyPr/>
          <a:lstStyle/>
          <a:p>
            <a:r>
              <a:rPr lang="nl-BE" dirty="0"/>
              <a:t>Overzicht 2024.</a:t>
            </a:r>
          </a:p>
        </p:txBody>
      </p:sp>
    </p:spTree>
    <p:extLst>
      <p:ext uri="{BB962C8B-B14F-4D97-AF65-F5344CB8AC3E}">
        <p14:creationId xmlns:p14="http://schemas.microsoft.com/office/powerpoint/2010/main" val="34075491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A9CB379-620C-6470-A80D-2D3C43B2A125}"/>
              </a:ext>
            </a:extLst>
          </p:cNvPr>
          <p:cNvSpPr>
            <a:spLocks noGrp="1"/>
          </p:cNvSpPr>
          <p:nvPr>
            <p:ph type="body" sz="quarter" idx="13"/>
          </p:nvPr>
        </p:nvSpPr>
        <p:spPr/>
        <p:txBody>
          <a:bodyPr/>
          <a:lstStyle/>
          <a:p>
            <a:r>
              <a:rPr lang="nl-BE" dirty="0"/>
              <a:t>HS-installaties.</a:t>
            </a:r>
          </a:p>
        </p:txBody>
      </p:sp>
      <p:graphicFrame>
        <p:nvGraphicFramePr>
          <p:cNvPr id="5" name="Table 4">
            <a:extLst>
              <a:ext uri="{FF2B5EF4-FFF2-40B4-BE49-F238E27FC236}">
                <a16:creationId xmlns:a16="http://schemas.microsoft.com/office/drawing/2014/main" id="{13F17B3B-98E3-61E8-A54F-E6CF872DA768}"/>
              </a:ext>
            </a:extLst>
          </p:cNvPr>
          <p:cNvGraphicFramePr>
            <a:graphicFrameLocks noGrp="1"/>
          </p:cNvGraphicFramePr>
          <p:nvPr>
            <p:extLst>
              <p:ext uri="{D42A27DB-BD31-4B8C-83A1-F6EECF244321}">
                <p14:modId xmlns:p14="http://schemas.microsoft.com/office/powerpoint/2010/main" val="3469054931"/>
              </p:ext>
            </p:extLst>
          </p:nvPr>
        </p:nvGraphicFramePr>
        <p:xfrm>
          <a:off x="498805" y="1333875"/>
          <a:ext cx="11412186" cy="5524125"/>
        </p:xfrm>
        <a:graphic>
          <a:graphicData uri="http://schemas.openxmlformats.org/drawingml/2006/table">
            <a:tbl>
              <a:tblPr>
                <a:tableStyleId>{5C22544A-7EE6-4342-B048-85BDC9FD1C3A}</a:tableStyleId>
              </a:tblPr>
              <a:tblGrid>
                <a:gridCol w="1193954">
                  <a:extLst>
                    <a:ext uri="{9D8B030D-6E8A-4147-A177-3AD203B41FA5}">
                      <a16:colId xmlns:a16="http://schemas.microsoft.com/office/drawing/2014/main" val="1577167498"/>
                    </a:ext>
                  </a:extLst>
                </a:gridCol>
                <a:gridCol w="1495296">
                  <a:extLst>
                    <a:ext uri="{9D8B030D-6E8A-4147-A177-3AD203B41FA5}">
                      <a16:colId xmlns:a16="http://schemas.microsoft.com/office/drawing/2014/main" val="3592648703"/>
                    </a:ext>
                  </a:extLst>
                </a:gridCol>
                <a:gridCol w="1011322">
                  <a:extLst>
                    <a:ext uri="{9D8B030D-6E8A-4147-A177-3AD203B41FA5}">
                      <a16:colId xmlns:a16="http://schemas.microsoft.com/office/drawing/2014/main" val="607829074"/>
                    </a:ext>
                  </a:extLst>
                </a:gridCol>
                <a:gridCol w="787597">
                  <a:extLst>
                    <a:ext uri="{9D8B030D-6E8A-4147-A177-3AD203B41FA5}">
                      <a16:colId xmlns:a16="http://schemas.microsoft.com/office/drawing/2014/main" val="2760911919"/>
                    </a:ext>
                  </a:extLst>
                </a:gridCol>
                <a:gridCol w="1125466">
                  <a:extLst>
                    <a:ext uri="{9D8B030D-6E8A-4147-A177-3AD203B41FA5}">
                      <a16:colId xmlns:a16="http://schemas.microsoft.com/office/drawing/2014/main" val="3302196698"/>
                    </a:ext>
                  </a:extLst>
                </a:gridCol>
                <a:gridCol w="1639118">
                  <a:extLst>
                    <a:ext uri="{9D8B030D-6E8A-4147-A177-3AD203B41FA5}">
                      <a16:colId xmlns:a16="http://schemas.microsoft.com/office/drawing/2014/main" val="2673814912"/>
                    </a:ext>
                  </a:extLst>
                </a:gridCol>
                <a:gridCol w="2221256">
                  <a:extLst>
                    <a:ext uri="{9D8B030D-6E8A-4147-A177-3AD203B41FA5}">
                      <a16:colId xmlns:a16="http://schemas.microsoft.com/office/drawing/2014/main" val="1911257708"/>
                    </a:ext>
                  </a:extLst>
                </a:gridCol>
                <a:gridCol w="1938177">
                  <a:extLst>
                    <a:ext uri="{9D8B030D-6E8A-4147-A177-3AD203B41FA5}">
                      <a16:colId xmlns:a16="http://schemas.microsoft.com/office/drawing/2014/main" val="3909786208"/>
                    </a:ext>
                  </a:extLst>
                </a:gridCol>
              </a:tblGrid>
              <a:tr h="517571">
                <a:tc>
                  <a:txBody>
                    <a:bodyPr/>
                    <a:lstStyle/>
                    <a:p>
                      <a:pPr algn="ctr">
                        <a:lnSpc>
                          <a:spcPct val="120000"/>
                        </a:lnSpc>
                        <a:spcAft>
                          <a:spcPts val="300"/>
                        </a:spcAft>
                      </a:pPr>
                      <a:r>
                        <a:rPr lang="fr-BE" sz="1400" b="1" dirty="0">
                          <a:effectLst/>
                        </a:rPr>
                        <a:t>ASSET BLOK</a:t>
                      </a:r>
                      <a:endParaRPr lang="nl-B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715" marR="5715" marT="5715" marB="0" anchor="ctr">
                    <a:solidFill>
                      <a:schemeClr val="accent1">
                        <a:lumMod val="20000"/>
                        <a:lumOff val="80000"/>
                      </a:schemeClr>
                    </a:solidFill>
                  </a:tcPr>
                </a:tc>
                <a:tc>
                  <a:txBody>
                    <a:bodyPr/>
                    <a:lstStyle/>
                    <a:p>
                      <a:pPr algn="ctr">
                        <a:lnSpc>
                          <a:spcPct val="120000"/>
                        </a:lnSpc>
                        <a:spcAft>
                          <a:spcPts val="300"/>
                        </a:spcAft>
                      </a:pPr>
                      <a:r>
                        <a:rPr lang="fr-BE" sz="1400" b="1" dirty="0">
                          <a:effectLst/>
                        </a:rPr>
                        <a:t>ASSET </a:t>
                      </a:r>
                      <a:r>
                        <a:rPr lang="fr-BE" sz="1400" b="1" dirty="0" err="1">
                          <a:effectLst/>
                        </a:rPr>
                        <a:t>Hoogspanning</a:t>
                      </a:r>
                      <a:endParaRPr lang="nl-B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715" marR="5715" marT="5715" marB="0" anchor="ctr">
                    <a:solidFill>
                      <a:schemeClr val="accent1">
                        <a:lumMod val="20000"/>
                        <a:lumOff val="80000"/>
                      </a:schemeClr>
                    </a:solidFill>
                  </a:tcPr>
                </a:tc>
                <a:tc>
                  <a:txBody>
                    <a:bodyPr/>
                    <a:lstStyle/>
                    <a:p>
                      <a:pPr algn="ctr">
                        <a:lnSpc>
                          <a:spcPct val="120000"/>
                        </a:lnSpc>
                        <a:spcAft>
                          <a:spcPts val="300"/>
                        </a:spcAft>
                      </a:pPr>
                      <a:r>
                        <a:rPr lang="fr-BE" sz="1400" b="1" dirty="0" err="1">
                          <a:effectLst/>
                        </a:rPr>
                        <a:t>Kabine</a:t>
                      </a:r>
                      <a:r>
                        <a:rPr lang="fr-BE" sz="1400" b="1" dirty="0">
                          <a:effectLst/>
                        </a:rPr>
                        <a:t> nr</a:t>
                      </a:r>
                      <a:endParaRPr lang="nl-B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715" marR="5715" marT="5715" marB="0" anchor="ctr">
                    <a:solidFill>
                      <a:schemeClr val="accent1">
                        <a:lumMod val="20000"/>
                        <a:lumOff val="80000"/>
                      </a:schemeClr>
                    </a:solidFill>
                  </a:tcPr>
                </a:tc>
                <a:tc>
                  <a:txBody>
                    <a:bodyPr/>
                    <a:lstStyle/>
                    <a:p>
                      <a:pPr algn="ctr">
                        <a:lnSpc>
                          <a:spcPct val="120000"/>
                        </a:lnSpc>
                        <a:spcAft>
                          <a:spcPts val="300"/>
                        </a:spcAft>
                      </a:pPr>
                      <a:r>
                        <a:rPr lang="fr-BE" sz="1400" b="1" dirty="0" err="1">
                          <a:effectLst/>
                        </a:rPr>
                        <a:t>Status</a:t>
                      </a:r>
                      <a:endParaRPr lang="nl-B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715" marR="5715" marT="5715" marB="0" anchor="ctr">
                    <a:solidFill>
                      <a:schemeClr val="accent1">
                        <a:lumMod val="20000"/>
                        <a:lumOff val="80000"/>
                      </a:schemeClr>
                    </a:solidFill>
                  </a:tcPr>
                </a:tc>
                <a:tc>
                  <a:txBody>
                    <a:bodyPr/>
                    <a:lstStyle/>
                    <a:p>
                      <a:pPr algn="ctr">
                        <a:lnSpc>
                          <a:spcPct val="120000"/>
                        </a:lnSpc>
                        <a:spcAft>
                          <a:spcPts val="300"/>
                        </a:spcAft>
                      </a:pPr>
                      <a:r>
                        <a:rPr lang="fr-BE" sz="1400" b="1" dirty="0" err="1">
                          <a:effectLst/>
                        </a:rPr>
                        <a:t>Onderhoud</a:t>
                      </a:r>
                      <a:endParaRPr lang="nl-B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715" marR="5715" marT="5715" marB="0" anchor="ctr">
                    <a:solidFill>
                      <a:schemeClr val="accent1">
                        <a:lumMod val="20000"/>
                        <a:lumOff val="80000"/>
                      </a:schemeClr>
                    </a:solidFill>
                  </a:tcPr>
                </a:tc>
                <a:tc>
                  <a:txBody>
                    <a:bodyPr/>
                    <a:lstStyle/>
                    <a:p>
                      <a:pPr algn="ctr">
                        <a:lnSpc>
                          <a:spcPct val="120000"/>
                        </a:lnSpc>
                        <a:spcAft>
                          <a:spcPts val="300"/>
                        </a:spcAft>
                      </a:pPr>
                      <a:r>
                        <a:rPr lang="fr-BE" sz="1400" b="1" dirty="0" err="1">
                          <a:effectLst/>
                        </a:rPr>
                        <a:t>Wettelijk</a:t>
                      </a:r>
                      <a:r>
                        <a:rPr lang="fr-BE" sz="1400" b="1" dirty="0">
                          <a:effectLst/>
                        </a:rPr>
                        <a:t> </a:t>
                      </a:r>
                      <a:r>
                        <a:rPr lang="fr-BE" sz="1400" b="1" dirty="0" err="1">
                          <a:effectLst/>
                        </a:rPr>
                        <a:t>controle</a:t>
                      </a:r>
                      <a:endParaRPr lang="nl-B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715" marR="5715" marT="5715" marB="0" anchor="ctr">
                    <a:solidFill>
                      <a:schemeClr val="accent1">
                        <a:lumMod val="20000"/>
                        <a:lumOff val="80000"/>
                      </a:schemeClr>
                    </a:solidFill>
                  </a:tcPr>
                </a:tc>
                <a:tc>
                  <a:txBody>
                    <a:bodyPr/>
                    <a:lstStyle/>
                    <a:p>
                      <a:pPr algn="ctr">
                        <a:lnSpc>
                          <a:spcPct val="120000"/>
                        </a:lnSpc>
                        <a:spcAft>
                          <a:spcPts val="300"/>
                        </a:spcAft>
                      </a:pPr>
                      <a:r>
                        <a:rPr lang="fr-BE" sz="1400" b="1" dirty="0" err="1">
                          <a:effectLst/>
                        </a:rPr>
                        <a:t>Inbreuken</a:t>
                      </a:r>
                      <a:endParaRPr lang="nl-B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715" marR="5715" marT="5715" marB="0" anchor="ctr">
                    <a:solidFill>
                      <a:schemeClr val="accent1">
                        <a:lumMod val="20000"/>
                        <a:lumOff val="80000"/>
                      </a:schemeClr>
                    </a:solidFill>
                  </a:tcPr>
                </a:tc>
                <a:tc>
                  <a:txBody>
                    <a:bodyPr/>
                    <a:lstStyle/>
                    <a:p>
                      <a:pPr algn="ctr">
                        <a:lnSpc>
                          <a:spcPct val="120000"/>
                        </a:lnSpc>
                        <a:spcAft>
                          <a:spcPts val="300"/>
                        </a:spcAft>
                      </a:pPr>
                      <a:r>
                        <a:rPr lang="fr-BE" sz="1400" b="1" dirty="0" err="1">
                          <a:effectLst/>
                        </a:rPr>
                        <a:t>Opmerkingen</a:t>
                      </a:r>
                      <a:endParaRPr lang="nl-B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715" marR="5715" marT="5715" marB="0" anchor="ctr">
                    <a:solidFill>
                      <a:schemeClr val="accent1">
                        <a:lumMod val="20000"/>
                        <a:lumOff val="80000"/>
                      </a:schemeClr>
                    </a:solidFill>
                  </a:tcPr>
                </a:tc>
                <a:extLst>
                  <a:ext uri="{0D108BD9-81ED-4DB2-BD59-A6C34878D82A}">
                    <a16:rowId xmlns:a16="http://schemas.microsoft.com/office/drawing/2014/main" val="263140375"/>
                  </a:ext>
                </a:extLst>
              </a:tr>
              <a:tr h="280108">
                <a:tc>
                  <a:txBody>
                    <a:bodyPr/>
                    <a:lstStyle/>
                    <a:p>
                      <a:pPr algn="ctr">
                        <a:lnSpc>
                          <a:spcPct val="107000"/>
                        </a:lnSpc>
                      </a:pP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EH21006C01</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FFFF00"/>
                    </a:solidFill>
                  </a:tcPr>
                </a:tc>
                <a:tc>
                  <a:txBody>
                    <a:bodyPr/>
                    <a:lstStyle/>
                    <a:p>
                      <a:pPr algn="ctr">
                        <a:lnSpc>
                          <a:spcPct val="107000"/>
                        </a:lnSpc>
                      </a:pP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07000"/>
                        </a:lnSpc>
                      </a:pP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07000"/>
                        </a:lnSpc>
                      </a:pP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07000"/>
                        </a:lnSpc>
                      </a:pP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07000"/>
                        </a:lnSpc>
                      </a:pP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07000"/>
                        </a:lnSpc>
                      </a:pP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extLst>
                  <a:ext uri="{0D108BD9-81ED-4DB2-BD59-A6C34878D82A}">
                    <a16:rowId xmlns:a16="http://schemas.microsoft.com/office/drawing/2014/main" val="2014860335"/>
                  </a:ext>
                </a:extLst>
              </a:tr>
              <a:tr h="280108">
                <a:tc>
                  <a:txBody>
                    <a:bodyPr/>
                    <a:lstStyle/>
                    <a:p>
                      <a:pPr algn="ctr">
                        <a:lnSpc>
                          <a:spcPct val="107000"/>
                        </a:lnSpc>
                      </a:pP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HN21006C001</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FFFF00"/>
                    </a:solidFill>
                  </a:tcPr>
                </a:tc>
                <a:tc>
                  <a:txBody>
                    <a:bodyPr/>
                    <a:lstStyle/>
                    <a:p>
                      <a:pPr algn="ctr">
                        <a:lnSpc>
                          <a:spcPct val="107000"/>
                        </a:lnSpc>
                      </a:pP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07000"/>
                        </a:lnSpc>
                      </a:pP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07000"/>
                        </a:lnSpc>
                      </a:pP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07000"/>
                        </a:lnSpc>
                      </a:pP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07000"/>
                        </a:lnSpc>
                      </a:pP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07000"/>
                        </a:lnSpc>
                      </a:pP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extLst>
                  <a:ext uri="{0D108BD9-81ED-4DB2-BD59-A6C34878D82A}">
                    <a16:rowId xmlns:a16="http://schemas.microsoft.com/office/drawing/2014/main" val="2484457822"/>
                  </a:ext>
                </a:extLst>
              </a:tr>
              <a:tr h="280108">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QU-21006C</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HC21006C001</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C1</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B</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FF0000"/>
                    </a:solidFill>
                  </a:tcP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15/11/2022</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10/05/2022</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92D050"/>
                    </a:solidFill>
                  </a:tcP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1-2-3-4-5-12-13-14</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extLst>
                  <a:ext uri="{0D108BD9-81ED-4DB2-BD59-A6C34878D82A}">
                    <a16:rowId xmlns:a16="http://schemas.microsoft.com/office/drawing/2014/main" val="4129724541"/>
                  </a:ext>
                </a:extLst>
              </a:tr>
              <a:tr h="280108">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21006C-4C</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HC21006C002</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C2</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B</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FF0000"/>
                    </a:solidFill>
                  </a:tcP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15/11/2022</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10/05/2022</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92D050"/>
                    </a:solidFill>
                  </a:tcP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1-2-3-4-5-6-7-8</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extLst>
                  <a:ext uri="{0D108BD9-81ED-4DB2-BD59-A6C34878D82A}">
                    <a16:rowId xmlns:a16="http://schemas.microsoft.com/office/drawing/2014/main" val="974032011"/>
                  </a:ext>
                </a:extLst>
              </a:tr>
              <a:tr h="280108">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21006C-4A</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HC21006C003</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C3</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B</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FF0000"/>
                    </a:solidFill>
                  </a:tcP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15/11/2022</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10/05/2022</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92D050"/>
                    </a:solidFill>
                  </a:tcP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1-2-3-5-15-16</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A</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extLst>
                  <a:ext uri="{0D108BD9-81ED-4DB2-BD59-A6C34878D82A}">
                    <a16:rowId xmlns:a16="http://schemas.microsoft.com/office/drawing/2014/main" val="1427500303"/>
                  </a:ext>
                </a:extLst>
              </a:tr>
              <a:tr h="280108">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21006C-4A</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HC21006C004</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C4</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B</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FF0000"/>
                    </a:solidFill>
                  </a:tcP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15/11/2022</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10/05/2022</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92D050"/>
                    </a:solidFill>
                  </a:tcP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1-2-3-4-10-14-15</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A-B</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extLst>
                  <a:ext uri="{0D108BD9-81ED-4DB2-BD59-A6C34878D82A}">
                    <a16:rowId xmlns:a16="http://schemas.microsoft.com/office/drawing/2014/main" val="536214712"/>
                  </a:ext>
                </a:extLst>
              </a:tr>
              <a:tr h="280108">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21006C-4B</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HC21006C005</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C5</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B</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FF0000"/>
                    </a:solidFill>
                  </a:tcP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15/11/2022</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10/05/2022</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92D050"/>
                    </a:solidFill>
                  </a:tcP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1-2-3-6-7-11-13-17</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extLst>
                  <a:ext uri="{0D108BD9-81ED-4DB2-BD59-A6C34878D82A}">
                    <a16:rowId xmlns:a16="http://schemas.microsoft.com/office/drawing/2014/main" val="2714537771"/>
                  </a:ext>
                </a:extLst>
              </a:tr>
              <a:tr h="280108">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21006C-4D</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HC21006C006</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C6</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B</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FF0000"/>
                    </a:solidFill>
                  </a:tcP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15/11/2022</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10/05/2022</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92D050"/>
                    </a:solidFill>
                  </a:tcP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1-2-3-5-8-11-13</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extLst>
                  <a:ext uri="{0D108BD9-81ED-4DB2-BD59-A6C34878D82A}">
                    <a16:rowId xmlns:a16="http://schemas.microsoft.com/office/drawing/2014/main" val="1864299187"/>
                  </a:ext>
                </a:extLst>
              </a:tr>
              <a:tr h="280108">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21006C-1</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HC21006C007</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C7</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B</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FF0000"/>
                    </a:solidFill>
                  </a:tcP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15/11/2022</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10/05/2022</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92D050"/>
                    </a:solidFill>
                  </a:tcP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1-2-3-5-8-13-15</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A</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extLst>
                  <a:ext uri="{0D108BD9-81ED-4DB2-BD59-A6C34878D82A}">
                    <a16:rowId xmlns:a16="http://schemas.microsoft.com/office/drawing/2014/main" val="248964532"/>
                  </a:ext>
                </a:extLst>
              </a:tr>
              <a:tr h="280108">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21006C-2</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HC21006C008</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C8</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B</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FF0000"/>
                    </a:solidFill>
                  </a:tcP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15/11/2022</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10/05/2022</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92D050"/>
                    </a:solidFill>
                  </a:tcP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1-2-3-5-14-15-18</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A</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extLst>
                  <a:ext uri="{0D108BD9-81ED-4DB2-BD59-A6C34878D82A}">
                    <a16:rowId xmlns:a16="http://schemas.microsoft.com/office/drawing/2014/main" val="3967755213"/>
                  </a:ext>
                </a:extLst>
              </a:tr>
              <a:tr h="280108">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21006C-5</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HC21006C009</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C9</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B</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FF0000"/>
                    </a:solidFill>
                  </a:tcP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15/11/2022</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10/05/2022</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92D050"/>
                    </a:solidFill>
                  </a:tcP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1-2-3-5-7-8-10-12-14</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A</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extLst>
                  <a:ext uri="{0D108BD9-81ED-4DB2-BD59-A6C34878D82A}">
                    <a16:rowId xmlns:a16="http://schemas.microsoft.com/office/drawing/2014/main" val="2383326227"/>
                  </a:ext>
                </a:extLst>
              </a:tr>
              <a:tr h="280108">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21006C-6</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HC21006C010</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C10</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B</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FF0000"/>
                    </a:solidFill>
                  </a:tcP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15/11/2022</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10/05/2022</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92D050"/>
                    </a:solidFill>
                  </a:tcP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1-2-3-5-10-12-19</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extLst>
                  <a:ext uri="{0D108BD9-81ED-4DB2-BD59-A6C34878D82A}">
                    <a16:rowId xmlns:a16="http://schemas.microsoft.com/office/drawing/2014/main" val="1236422243"/>
                  </a:ext>
                </a:extLst>
              </a:tr>
              <a:tr h="280108">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21006C-13</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HC21006C011</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C11</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B</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FF0000"/>
                    </a:solidFill>
                  </a:tcP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15/11/2022</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10/05/2022</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92D050"/>
                    </a:solidFill>
                  </a:tcP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1-2-3-5-10-14</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A</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extLst>
                  <a:ext uri="{0D108BD9-81ED-4DB2-BD59-A6C34878D82A}">
                    <a16:rowId xmlns:a16="http://schemas.microsoft.com/office/drawing/2014/main" val="449532683"/>
                  </a:ext>
                </a:extLst>
              </a:tr>
              <a:tr h="273030">
                <a:tc>
                  <a:txBody>
                    <a:bodyPr/>
                    <a:lstStyle/>
                    <a:p>
                      <a:pPr algn="ctr">
                        <a:lnSpc>
                          <a:spcPct val="120000"/>
                        </a:lnSpc>
                        <a:spcAft>
                          <a:spcPts val="300"/>
                        </a:spcAft>
                      </a:pPr>
                      <a:r>
                        <a:rPr lang="fr-BE" sz="1400" b="1" dirty="0">
                          <a:effectLst/>
                          <a:latin typeface="ADLaM Display" panose="02010000000000000000" pitchFamily="2" charset="0"/>
                          <a:ea typeface="ADLaM Display" panose="02010000000000000000" pitchFamily="2" charset="0"/>
                          <a:cs typeface="ADLaM Display" panose="02010000000000000000" pitchFamily="2" charset="0"/>
                        </a:rPr>
                        <a:t>21006C-14</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b="1">
                          <a:effectLst/>
                          <a:latin typeface="ADLaM Display" panose="02010000000000000000" pitchFamily="2" charset="0"/>
                          <a:ea typeface="ADLaM Display" panose="02010000000000000000" pitchFamily="2" charset="0"/>
                          <a:cs typeface="ADLaM Display" panose="02010000000000000000" pitchFamily="2" charset="0"/>
                        </a:rPr>
                        <a:t>HC21006C012</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b="1">
                          <a:effectLst/>
                          <a:latin typeface="ADLaM Display" panose="02010000000000000000" pitchFamily="2" charset="0"/>
                          <a:ea typeface="ADLaM Display" panose="02010000000000000000" pitchFamily="2" charset="0"/>
                          <a:cs typeface="ADLaM Display" panose="02010000000000000000" pitchFamily="2" charset="0"/>
                        </a:rPr>
                        <a:t>C12</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b="1" i="1" dirty="0">
                          <a:solidFill>
                            <a:srgbClr val="000000"/>
                          </a:solidFill>
                          <a:effectLst/>
                          <a:latin typeface="ADLaM Display" panose="02010000000000000000" pitchFamily="2" charset="0"/>
                          <a:ea typeface="ADLaM Display" panose="02010000000000000000" pitchFamily="2" charset="0"/>
                          <a:cs typeface="ADLaM Display" panose="02010000000000000000" pitchFamily="2" charset="0"/>
                        </a:rPr>
                        <a:t>B</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FF0000"/>
                    </a:solidFill>
                  </a:tcPr>
                </a:tc>
                <a:tc>
                  <a:txBody>
                    <a:bodyPr/>
                    <a:lstStyle/>
                    <a:p>
                      <a:pPr algn="ctr">
                        <a:lnSpc>
                          <a:spcPct val="120000"/>
                        </a:lnSpc>
                        <a:spcAft>
                          <a:spcPts val="300"/>
                        </a:spcAft>
                      </a:pPr>
                      <a:r>
                        <a:rPr lang="fr-BE" sz="1400" b="1">
                          <a:effectLst/>
                          <a:latin typeface="ADLaM Display" panose="02010000000000000000" pitchFamily="2" charset="0"/>
                          <a:ea typeface="ADLaM Display" panose="02010000000000000000" pitchFamily="2" charset="0"/>
                          <a:cs typeface="ADLaM Display" panose="02010000000000000000" pitchFamily="2" charset="0"/>
                        </a:rPr>
                        <a:t>15/11/2022</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b="1" dirty="0">
                          <a:solidFill>
                            <a:srgbClr val="000000"/>
                          </a:solidFill>
                          <a:effectLst/>
                          <a:latin typeface="ADLaM Display" panose="02010000000000000000" pitchFamily="2" charset="0"/>
                          <a:ea typeface="ADLaM Display" panose="02010000000000000000" pitchFamily="2" charset="0"/>
                          <a:cs typeface="ADLaM Display" panose="02010000000000000000" pitchFamily="2" charset="0"/>
                        </a:rPr>
                        <a:t>10/05/2022</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92D050"/>
                    </a:solidFill>
                  </a:tcP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1-2-3-5-14-17</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A</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extLst>
                  <a:ext uri="{0D108BD9-81ED-4DB2-BD59-A6C34878D82A}">
                    <a16:rowId xmlns:a16="http://schemas.microsoft.com/office/drawing/2014/main" val="441121622"/>
                  </a:ext>
                </a:extLst>
              </a:tr>
              <a:tr h="273030">
                <a:tc>
                  <a:txBody>
                    <a:bodyPr/>
                    <a:lstStyle/>
                    <a:p>
                      <a:pPr algn="ctr">
                        <a:lnSpc>
                          <a:spcPct val="120000"/>
                        </a:lnSpc>
                        <a:spcAft>
                          <a:spcPts val="300"/>
                        </a:spcAft>
                      </a:pPr>
                      <a:r>
                        <a:rPr lang="fr-BE" sz="1400" b="1">
                          <a:effectLst/>
                          <a:latin typeface="ADLaM Display" panose="02010000000000000000" pitchFamily="2" charset="0"/>
                          <a:ea typeface="ADLaM Display" panose="02010000000000000000" pitchFamily="2" charset="0"/>
                          <a:cs typeface="ADLaM Display" panose="02010000000000000000" pitchFamily="2" charset="0"/>
                        </a:rPr>
                        <a:t>21006C-17</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b="1">
                          <a:effectLst/>
                          <a:latin typeface="ADLaM Display" panose="02010000000000000000" pitchFamily="2" charset="0"/>
                          <a:ea typeface="ADLaM Display" panose="02010000000000000000" pitchFamily="2" charset="0"/>
                          <a:cs typeface="ADLaM Display" panose="02010000000000000000" pitchFamily="2" charset="0"/>
                        </a:rPr>
                        <a:t>HC21006C013</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b="1">
                          <a:effectLst/>
                          <a:latin typeface="ADLaM Display" panose="02010000000000000000" pitchFamily="2" charset="0"/>
                          <a:ea typeface="ADLaM Display" panose="02010000000000000000" pitchFamily="2" charset="0"/>
                          <a:cs typeface="ADLaM Display" panose="02010000000000000000" pitchFamily="2" charset="0"/>
                        </a:rPr>
                        <a:t>C13</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b="1" i="1" dirty="0">
                          <a:solidFill>
                            <a:srgbClr val="000000"/>
                          </a:solidFill>
                          <a:effectLst/>
                          <a:latin typeface="ADLaM Display" panose="02010000000000000000" pitchFamily="2" charset="0"/>
                          <a:ea typeface="ADLaM Display" panose="02010000000000000000" pitchFamily="2" charset="0"/>
                          <a:cs typeface="ADLaM Display" panose="02010000000000000000" pitchFamily="2" charset="0"/>
                        </a:rPr>
                        <a:t>B</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FF0000"/>
                    </a:solidFill>
                  </a:tcPr>
                </a:tc>
                <a:tc>
                  <a:txBody>
                    <a:bodyPr/>
                    <a:lstStyle/>
                    <a:p>
                      <a:pPr algn="ctr">
                        <a:lnSpc>
                          <a:spcPct val="120000"/>
                        </a:lnSpc>
                        <a:spcAft>
                          <a:spcPts val="300"/>
                        </a:spcAft>
                      </a:pPr>
                      <a:r>
                        <a:rPr lang="fr-BE" sz="1400" b="1">
                          <a:effectLst/>
                          <a:latin typeface="ADLaM Display" panose="02010000000000000000" pitchFamily="2" charset="0"/>
                          <a:ea typeface="ADLaM Display" panose="02010000000000000000" pitchFamily="2" charset="0"/>
                          <a:cs typeface="ADLaM Display" panose="02010000000000000000" pitchFamily="2" charset="0"/>
                        </a:rPr>
                        <a:t>15/11/2022</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b="1" dirty="0">
                          <a:solidFill>
                            <a:srgbClr val="000000"/>
                          </a:solidFill>
                          <a:effectLst/>
                          <a:latin typeface="ADLaM Display" panose="02010000000000000000" pitchFamily="2" charset="0"/>
                          <a:ea typeface="ADLaM Display" panose="02010000000000000000" pitchFamily="2" charset="0"/>
                          <a:cs typeface="ADLaM Display" panose="02010000000000000000" pitchFamily="2" charset="0"/>
                        </a:rPr>
                        <a:t>10/05/2022</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92D050"/>
                    </a:solidFill>
                  </a:tcP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1-2-3-5-10-14</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A-B</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extLst>
                  <a:ext uri="{0D108BD9-81ED-4DB2-BD59-A6C34878D82A}">
                    <a16:rowId xmlns:a16="http://schemas.microsoft.com/office/drawing/2014/main" val="1311506119"/>
                  </a:ext>
                </a:extLst>
              </a:tr>
              <a:tr h="273030">
                <a:tc>
                  <a:txBody>
                    <a:bodyPr/>
                    <a:lstStyle/>
                    <a:p>
                      <a:pPr algn="ctr">
                        <a:lnSpc>
                          <a:spcPct val="120000"/>
                        </a:lnSpc>
                        <a:spcAft>
                          <a:spcPts val="300"/>
                        </a:spcAft>
                      </a:pPr>
                      <a:r>
                        <a:rPr lang="fr-BE" sz="1400" b="1">
                          <a:effectLst/>
                          <a:latin typeface="ADLaM Display" panose="02010000000000000000" pitchFamily="2" charset="0"/>
                          <a:ea typeface="ADLaM Display" panose="02010000000000000000" pitchFamily="2" charset="0"/>
                          <a:cs typeface="ADLaM Display" panose="02010000000000000000" pitchFamily="2" charset="0"/>
                        </a:rPr>
                        <a:t>21006C-22</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b="1">
                          <a:effectLst/>
                          <a:latin typeface="ADLaM Display" panose="02010000000000000000" pitchFamily="2" charset="0"/>
                          <a:ea typeface="ADLaM Display" panose="02010000000000000000" pitchFamily="2" charset="0"/>
                          <a:cs typeface="ADLaM Display" panose="02010000000000000000" pitchFamily="2" charset="0"/>
                        </a:rPr>
                        <a:t>HC21006C014</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b="1">
                          <a:effectLst/>
                          <a:latin typeface="ADLaM Display" panose="02010000000000000000" pitchFamily="2" charset="0"/>
                          <a:ea typeface="ADLaM Display" panose="02010000000000000000" pitchFamily="2" charset="0"/>
                          <a:cs typeface="ADLaM Display" panose="02010000000000000000" pitchFamily="2" charset="0"/>
                        </a:rPr>
                        <a:t>C14</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b="1" i="1" dirty="0">
                          <a:solidFill>
                            <a:srgbClr val="000000"/>
                          </a:solidFill>
                          <a:effectLst/>
                          <a:latin typeface="ADLaM Display" panose="02010000000000000000" pitchFamily="2" charset="0"/>
                          <a:ea typeface="ADLaM Display" panose="02010000000000000000" pitchFamily="2" charset="0"/>
                          <a:cs typeface="ADLaM Display" panose="02010000000000000000" pitchFamily="2" charset="0"/>
                        </a:rPr>
                        <a:t>B</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FF0000"/>
                    </a:solidFill>
                  </a:tcPr>
                </a:tc>
                <a:tc>
                  <a:txBody>
                    <a:bodyPr/>
                    <a:lstStyle/>
                    <a:p>
                      <a:pPr algn="ctr">
                        <a:lnSpc>
                          <a:spcPct val="120000"/>
                        </a:lnSpc>
                        <a:spcAft>
                          <a:spcPts val="300"/>
                        </a:spcAft>
                      </a:pPr>
                      <a:r>
                        <a:rPr lang="fr-BE" sz="1400" b="1">
                          <a:effectLst/>
                          <a:latin typeface="ADLaM Display" panose="02010000000000000000" pitchFamily="2" charset="0"/>
                          <a:ea typeface="ADLaM Display" panose="02010000000000000000" pitchFamily="2" charset="0"/>
                          <a:cs typeface="ADLaM Display" panose="02010000000000000000" pitchFamily="2" charset="0"/>
                        </a:rPr>
                        <a:t>15/11/2022</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b="1" dirty="0">
                          <a:solidFill>
                            <a:srgbClr val="000000"/>
                          </a:solidFill>
                          <a:effectLst/>
                          <a:latin typeface="ADLaM Display" panose="02010000000000000000" pitchFamily="2" charset="0"/>
                          <a:ea typeface="ADLaM Display" panose="02010000000000000000" pitchFamily="2" charset="0"/>
                          <a:cs typeface="ADLaM Display" panose="02010000000000000000" pitchFamily="2" charset="0"/>
                        </a:rPr>
                        <a:t>10/05/2022</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92D050"/>
                    </a:solidFill>
                  </a:tcP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1-2-3-14-20</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A-C</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extLst>
                  <a:ext uri="{0D108BD9-81ED-4DB2-BD59-A6C34878D82A}">
                    <a16:rowId xmlns:a16="http://schemas.microsoft.com/office/drawing/2014/main" val="4267775078"/>
                  </a:ext>
                </a:extLst>
              </a:tr>
              <a:tr h="273030">
                <a:tc>
                  <a:txBody>
                    <a:bodyPr/>
                    <a:lstStyle/>
                    <a:p>
                      <a:pPr algn="ctr">
                        <a:lnSpc>
                          <a:spcPct val="120000"/>
                        </a:lnSpc>
                        <a:spcAft>
                          <a:spcPts val="300"/>
                        </a:spcAft>
                      </a:pPr>
                      <a:r>
                        <a:rPr lang="fr-BE" sz="1400" b="1">
                          <a:effectLst/>
                          <a:latin typeface="ADLaM Display" panose="02010000000000000000" pitchFamily="2" charset="0"/>
                          <a:ea typeface="ADLaM Display" panose="02010000000000000000" pitchFamily="2" charset="0"/>
                          <a:cs typeface="ADLaM Display" panose="02010000000000000000" pitchFamily="2" charset="0"/>
                        </a:rPr>
                        <a:t>21006C-16</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b="1">
                          <a:effectLst/>
                          <a:latin typeface="ADLaM Display" panose="02010000000000000000" pitchFamily="2" charset="0"/>
                          <a:ea typeface="ADLaM Display" panose="02010000000000000000" pitchFamily="2" charset="0"/>
                          <a:cs typeface="ADLaM Display" panose="02010000000000000000" pitchFamily="2" charset="0"/>
                        </a:rPr>
                        <a:t>HC21006C015</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b="1">
                          <a:effectLst/>
                          <a:latin typeface="ADLaM Display" panose="02010000000000000000" pitchFamily="2" charset="0"/>
                          <a:ea typeface="ADLaM Display" panose="02010000000000000000" pitchFamily="2" charset="0"/>
                          <a:cs typeface="ADLaM Display" panose="02010000000000000000" pitchFamily="2" charset="0"/>
                        </a:rPr>
                        <a:t>C15</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b="1" i="1" dirty="0">
                          <a:solidFill>
                            <a:srgbClr val="000000"/>
                          </a:solidFill>
                          <a:effectLst/>
                          <a:latin typeface="ADLaM Display" panose="02010000000000000000" pitchFamily="2" charset="0"/>
                          <a:ea typeface="ADLaM Display" panose="02010000000000000000" pitchFamily="2" charset="0"/>
                          <a:cs typeface="ADLaM Display" panose="02010000000000000000" pitchFamily="2" charset="0"/>
                        </a:rPr>
                        <a:t>B</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FF0000"/>
                    </a:solidFill>
                  </a:tcPr>
                </a:tc>
                <a:tc>
                  <a:txBody>
                    <a:bodyPr/>
                    <a:lstStyle/>
                    <a:p>
                      <a:pPr algn="ctr">
                        <a:lnSpc>
                          <a:spcPct val="120000"/>
                        </a:lnSpc>
                        <a:spcAft>
                          <a:spcPts val="300"/>
                        </a:spcAft>
                      </a:pPr>
                      <a:r>
                        <a:rPr lang="fr-BE" sz="1400" b="1">
                          <a:effectLst/>
                          <a:latin typeface="ADLaM Display" panose="02010000000000000000" pitchFamily="2" charset="0"/>
                          <a:ea typeface="ADLaM Display" panose="02010000000000000000" pitchFamily="2" charset="0"/>
                          <a:cs typeface="ADLaM Display" panose="02010000000000000000" pitchFamily="2" charset="0"/>
                        </a:rPr>
                        <a:t>15/11/2022</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b="1" dirty="0">
                          <a:solidFill>
                            <a:srgbClr val="000000"/>
                          </a:solidFill>
                          <a:effectLst/>
                          <a:latin typeface="ADLaM Display" panose="02010000000000000000" pitchFamily="2" charset="0"/>
                          <a:ea typeface="ADLaM Display" panose="02010000000000000000" pitchFamily="2" charset="0"/>
                          <a:cs typeface="ADLaM Display" panose="02010000000000000000" pitchFamily="2" charset="0"/>
                        </a:rPr>
                        <a:t>10/05/2022</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92D050"/>
                    </a:solidFill>
                  </a:tcP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1-2-3-5-10-17-19-20-21</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A-B</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extLst>
                  <a:ext uri="{0D108BD9-81ED-4DB2-BD59-A6C34878D82A}">
                    <a16:rowId xmlns:a16="http://schemas.microsoft.com/office/drawing/2014/main" val="465458602"/>
                  </a:ext>
                </a:extLst>
              </a:tr>
              <a:tr h="273030">
                <a:tc>
                  <a:txBody>
                    <a:bodyPr/>
                    <a:lstStyle/>
                    <a:p>
                      <a:pPr algn="ctr">
                        <a:lnSpc>
                          <a:spcPct val="120000"/>
                        </a:lnSpc>
                        <a:spcAft>
                          <a:spcPts val="300"/>
                        </a:spcAft>
                      </a:pPr>
                      <a:r>
                        <a:rPr lang="fr-BE" sz="1400" b="1">
                          <a:effectLst/>
                          <a:latin typeface="ADLaM Display" panose="02010000000000000000" pitchFamily="2" charset="0"/>
                          <a:ea typeface="ADLaM Display" panose="02010000000000000000" pitchFamily="2" charset="0"/>
                          <a:cs typeface="ADLaM Display" panose="02010000000000000000" pitchFamily="2" charset="0"/>
                        </a:rPr>
                        <a:t>21006C-11</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b="1">
                          <a:effectLst/>
                          <a:latin typeface="ADLaM Display" panose="02010000000000000000" pitchFamily="2" charset="0"/>
                          <a:ea typeface="ADLaM Display" panose="02010000000000000000" pitchFamily="2" charset="0"/>
                          <a:cs typeface="ADLaM Display" panose="02010000000000000000" pitchFamily="2" charset="0"/>
                        </a:rPr>
                        <a:t>HC21006C016</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b="1">
                          <a:effectLst/>
                          <a:latin typeface="ADLaM Display" panose="02010000000000000000" pitchFamily="2" charset="0"/>
                          <a:ea typeface="ADLaM Display" panose="02010000000000000000" pitchFamily="2" charset="0"/>
                          <a:cs typeface="ADLaM Display" panose="02010000000000000000" pitchFamily="2" charset="0"/>
                        </a:rPr>
                        <a:t>C16</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b="1" i="1" dirty="0">
                          <a:solidFill>
                            <a:srgbClr val="000000"/>
                          </a:solidFill>
                          <a:effectLst/>
                          <a:latin typeface="ADLaM Display" panose="02010000000000000000" pitchFamily="2" charset="0"/>
                          <a:ea typeface="ADLaM Display" panose="02010000000000000000" pitchFamily="2" charset="0"/>
                          <a:cs typeface="ADLaM Display" panose="02010000000000000000" pitchFamily="2" charset="0"/>
                        </a:rPr>
                        <a:t>B</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FF0000"/>
                    </a:solidFill>
                  </a:tcPr>
                </a:tc>
                <a:tc>
                  <a:txBody>
                    <a:bodyPr/>
                    <a:lstStyle/>
                    <a:p>
                      <a:pPr algn="ctr">
                        <a:lnSpc>
                          <a:spcPct val="120000"/>
                        </a:lnSpc>
                        <a:spcAft>
                          <a:spcPts val="300"/>
                        </a:spcAft>
                      </a:pPr>
                      <a:r>
                        <a:rPr lang="fr-BE" sz="1400" b="1">
                          <a:effectLst/>
                          <a:latin typeface="ADLaM Display" panose="02010000000000000000" pitchFamily="2" charset="0"/>
                          <a:ea typeface="ADLaM Display" panose="02010000000000000000" pitchFamily="2" charset="0"/>
                          <a:cs typeface="ADLaM Display" panose="02010000000000000000" pitchFamily="2" charset="0"/>
                        </a:rPr>
                        <a:t>15/11/2022</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b="1" dirty="0">
                          <a:solidFill>
                            <a:srgbClr val="000000"/>
                          </a:solidFill>
                          <a:effectLst/>
                          <a:latin typeface="ADLaM Display" panose="02010000000000000000" pitchFamily="2" charset="0"/>
                          <a:ea typeface="ADLaM Display" panose="02010000000000000000" pitchFamily="2" charset="0"/>
                          <a:cs typeface="ADLaM Display" panose="02010000000000000000" pitchFamily="2" charset="0"/>
                        </a:rPr>
                        <a:t>10/05/2022</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solidFill>
                      <a:srgbClr val="92D050"/>
                    </a:solidFill>
                  </a:tcPr>
                </a:tc>
                <a:tc>
                  <a:txBody>
                    <a:bodyPr/>
                    <a:lstStyle/>
                    <a:p>
                      <a:pPr algn="ctr">
                        <a:lnSpc>
                          <a:spcPct val="120000"/>
                        </a:lnSpc>
                        <a:spcAft>
                          <a:spcPts val="300"/>
                        </a:spcAft>
                      </a:pPr>
                      <a:r>
                        <a:rPr lang="fr-BE" sz="1400">
                          <a:effectLst/>
                          <a:latin typeface="ADLaM Display" panose="02010000000000000000" pitchFamily="2" charset="0"/>
                          <a:ea typeface="ADLaM Display" panose="02010000000000000000" pitchFamily="2" charset="0"/>
                          <a:cs typeface="ADLaM Display" panose="02010000000000000000" pitchFamily="2" charset="0"/>
                        </a:rPr>
                        <a:t>1-2-3-5-9-10-11-17</a:t>
                      </a:r>
                      <a:endParaRPr lang="nl-BE" sz="140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tc>
                  <a:txBody>
                    <a:bodyPr/>
                    <a:lstStyle/>
                    <a:p>
                      <a:pPr algn="ctr">
                        <a:lnSpc>
                          <a:spcPct val="120000"/>
                        </a:lnSpc>
                        <a:spcAft>
                          <a:spcPts val="300"/>
                        </a:spcAft>
                      </a:pPr>
                      <a:r>
                        <a:rPr lang="fr-BE" sz="1400" dirty="0">
                          <a:effectLst/>
                          <a:latin typeface="ADLaM Display" panose="02010000000000000000" pitchFamily="2" charset="0"/>
                          <a:ea typeface="ADLaM Display" panose="02010000000000000000" pitchFamily="2" charset="0"/>
                          <a:cs typeface="ADLaM Display" panose="02010000000000000000" pitchFamily="2" charset="0"/>
                        </a:rPr>
                        <a:t>A</a:t>
                      </a:r>
                      <a:endParaRPr lang="nl-BE" sz="1400" dirty="0">
                        <a:effectLst/>
                        <a:latin typeface="ADLaM Display" panose="02010000000000000000" pitchFamily="2" charset="0"/>
                        <a:ea typeface="ADLaM Display" panose="02010000000000000000" pitchFamily="2" charset="0"/>
                        <a:cs typeface="ADLaM Display" panose="02010000000000000000" pitchFamily="2" charset="0"/>
                      </a:endParaRPr>
                    </a:p>
                  </a:txBody>
                  <a:tcPr marL="5715" marR="5715" marT="5715" marB="0" anchor="ctr"/>
                </a:tc>
                <a:extLst>
                  <a:ext uri="{0D108BD9-81ED-4DB2-BD59-A6C34878D82A}">
                    <a16:rowId xmlns:a16="http://schemas.microsoft.com/office/drawing/2014/main" val="462123545"/>
                  </a:ext>
                </a:extLst>
              </a:tr>
            </a:tbl>
          </a:graphicData>
        </a:graphic>
      </p:graphicFrame>
    </p:spTree>
    <p:extLst>
      <p:ext uri="{BB962C8B-B14F-4D97-AF65-F5344CB8AC3E}">
        <p14:creationId xmlns:p14="http://schemas.microsoft.com/office/powerpoint/2010/main" val="41070689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DF5292-094A-7BFF-4B6A-73C78968F35F}"/>
              </a:ext>
            </a:extLst>
          </p:cNvPr>
          <p:cNvSpPr>
            <a:spLocks noGrp="1"/>
          </p:cNvSpPr>
          <p:nvPr>
            <p:ph type="body" sz="quarter" idx="13"/>
          </p:nvPr>
        </p:nvSpPr>
        <p:spPr/>
        <p:txBody>
          <a:bodyPr/>
          <a:lstStyle/>
          <a:p>
            <a:r>
              <a:rPr lang="nl-BE" dirty="0"/>
              <a:t>Liften.</a:t>
            </a:r>
          </a:p>
        </p:txBody>
      </p:sp>
      <p:graphicFrame>
        <p:nvGraphicFramePr>
          <p:cNvPr id="4" name="Table 3">
            <a:extLst>
              <a:ext uri="{FF2B5EF4-FFF2-40B4-BE49-F238E27FC236}">
                <a16:creationId xmlns:a16="http://schemas.microsoft.com/office/drawing/2014/main" id="{AFED12BC-73EE-FD79-62B2-CAD63900173D}"/>
              </a:ext>
            </a:extLst>
          </p:cNvPr>
          <p:cNvGraphicFramePr>
            <a:graphicFrameLocks noGrp="1"/>
          </p:cNvGraphicFramePr>
          <p:nvPr>
            <p:extLst>
              <p:ext uri="{D42A27DB-BD31-4B8C-83A1-F6EECF244321}">
                <p14:modId xmlns:p14="http://schemas.microsoft.com/office/powerpoint/2010/main" val="2217989952"/>
              </p:ext>
            </p:extLst>
          </p:nvPr>
        </p:nvGraphicFramePr>
        <p:xfrm>
          <a:off x="2113808" y="1"/>
          <a:ext cx="10078193" cy="6858001"/>
        </p:xfrm>
        <a:graphic>
          <a:graphicData uri="http://schemas.openxmlformats.org/drawingml/2006/table">
            <a:tbl>
              <a:tblPr firstRow="1" firstCol="1" bandRow="1">
                <a:tableStyleId>{5C22544A-7EE6-4342-B048-85BDC9FD1C3A}</a:tableStyleId>
              </a:tblPr>
              <a:tblGrid>
                <a:gridCol w="1469540">
                  <a:extLst>
                    <a:ext uri="{9D8B030D-6E8A-4147-A177-3AD203B41FA5}">
                      <a16:colId xmlns:a16="http://schemas.microsoft.com/office/drawing/2014/main" val="1285289134"/>
                    </a:ext>
                  </a:extLst>
                </a:gridCol>
                <a:gridCol w="1333843">
                  <a:extLst>
                    <a:ext uri="{9D8B030D-6E8A-4147-A177-3AD203B41FA5}">
                      <a16:colId xmlns:a16="http://schemas.microsoft.com/office/drawing/2014/main" val="2669211502"/>
                    </a:ext>
                  </a:extLst>
                </a:gridCol>
                <a:gridCol w="2104252">
                  <a:extLst>
                    <a:ext uri="{9D8B030D-6E8A-4147-A177-3AD203B41FA5}">
                      <a16:colId xmlns:a16="http://schemas.microsoft.com/office/drawing/2014/main" val="1423139752"/>
                    </a:ext>
                  </a:extLst>
                </a:gridCol>
                <a:gridCol w="2150247">
                  <a:extLst>
                    <a:ext uri="{9D8B030D-6E8A-4147-A177-3AD203B41FA5}">
                      <a16:colId xmlns:a16="http://schemas.microsoft.com/office/drawing/2014/main" val="4011742060"/>
                    </a:ext>
                  </a:extLst>
                </a:gridCol>
                <a:gridCol w="1287848">
                  <a:extLst>
                    <a:ext uri="{9D8B030D-6E8A-4147-A177-3AD203B41FA5}">
                      <a16:colId xmlns:a16="http://schemas.microsoft.com/office/drawing/2014/main" val="2940816660"/>
                    </a:ext>
                  </a:extLst>
                </a:gridCol>
                <a:gridCol w="1732463">
                  <a:extLst>
                    <a:ext uri="{9D8B030D-6E8A-4147-A177-3AD203B41FA5}">
                      <a16:colId xmlns:a16="http://schemas.microsoft.com/office/drawing/2014/main" val="1308337216"/>
                    </a:ext>
                  </a:extLst>
                </a:gridCol>
              </a:tblGrid>
              <a:tr h="705117">
                <a:tc gridSpan="6">
                  <a:txBody>
                    <a:bodyPr/>
                    <a:lstStyle/>
                    <a:p>
                      <a:pPr algn="ctr">
                        <a:lnSpc>
                          <a:spcPct val="120000"/>
                        </a:lnSpc>
                        <a:spcAft>
                          <a:spcPts val="300"/>
                        </a:spcAft>
                      </a:pPr>
                      <a:r>
                        <a:rPr lang="fr-BE" sz="1000" b="0" u="sng" dirty="0">
                          <a:effectLst/>
                        </a:rPr>
                        <a:t>RAPPORT du BUREAU des CONTRÔLES LEGAUX à DESTINATION du S.L.P.P.T &amp; de l'ENVIRONNEMENT</a:t>
                      </a:r>
                      <a:endParaRPr lang="nl-BE"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1588784056"/>
                  </a:ext>
                </a:extLst>
              </a:tr>
              <a:tr h="352559">
                <a:tc gridSpan="6">
                  <a:txBody>
                    <a:bodyPr/>
                    <a:lstStyle/>
                    <a:p>
                      <a:pPr algn="l">
                        <a:lnSpc>
                          <a:spcPct val="120000"/>
                        </a:lnSpc>
                        <a:spcAft>
                          <a:spcPts val="300"/>
                        </a:spcAft>
                      </a:pPr>
                      <a:r>
                        <a:rPr lang="nl-BE" sz="1000" b="0" u="sng" dirty="0">
                          <a:effectLst/>
                        </a:rPr>
                        <a:t>Date du présent rapport :</a:t>
                      </a:r>
                      <a:r>
                        <a:rPr lang="nl-BE" sz="1000" b="0" dirty="0">
                          <a:effectLst/>
                        </a:rPr>
                        <a:t> 29/10/2024</a:t>
                      </a:r>
                      <a:endParaRPr lang="nl-BE"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4093237108"/>
                  </a:ext>
                </a:extLst>
              </a:tr>
              <a:tr h="352559">
                <a:tc gridSpan="6">
                  <a:txBody>
                    <a:bodyPr/>
                    <a:lstStyle/>
                    <a:p>
                      <a:pPr algn="l">
                        <a:lnSpc>
                          <a:spcPct val="120000"/>
                        </a:lnSpc>
                        <a:spcAft>
                          <a:spcPts val="300"/>
                        </a:spcAft>
                      </a:pPr>
                      <a:r>
                        <a:rPr lang="fr-BE" sz="1000" b="0" u="sng" dirty="0">
                          <a:effectLst/>
                        </a:rPr>
                        <a:t>Objet du </a:t>
                      </a:r>
                      <a:r>
                        <a:rPr lang="fr-BE" sz="1000" b="0" u="sng" dirty="0" err="1">
                          <a:effectLst/>
                        </a:rPr>
                        <a:t>pésent</a:t>
                      </a:r>
                      <a:r>
                        <a:rPr lang="fr-BE" sz="1000" b="0" u="sng" dirty="0">
                          <a:effectLst/>
                        </a:rPr>
                        <a:t> rapport :</a:t>
                      </a:r>
                      <a:r>
                        <a:rPr lang="fr-BE" sz="1000" b="0" dirty="0">
                          <a:effectLst/>
                        </a:rPr>
                        <a:t> Contrôle des 6 mois (2ème trim. 2024) pour les ASCENSEURS au Q.R.E</a:t>
                      </a:r>
                      <a:endParaRPr lang="nl-BE"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3174313560"/>
                  </a:ext>
                </a:extLst>
              </a:tr>
              <a:tr h="352559">
                <a:tc gridSpan="6">
                  <a:txBody>
                    <a:bodyPr/>
                    <a:lstStyle/>
                    <a:p>
                      <a:pPr algn="l">
                        <a:lnSpc>
                          <a:spcPct val="120000"/>
                        </a:lnSpc>
                        <a:spcAft>
                          <a:spcPts val="300"/>
                        </a:spcAft>
                      </a:pPr>
                      <a:r>
                        <a:rPr lang="fr-BE" sz="1000" b="0" u="sng" dirty="0">
                          <a:effectLst/>
                        </a:rPr>
                        <a:t>Rédaction du présent rapport :</a:t>
                      </a:r>
                      <a:r>
                        <a:rPr lang="fr-BE" sz="1000" b="0" dirty="0">
                          <a:effectLst/>
                        </a:rPr>
                        <a:t> MARCHAL Stéphane - Mat : 9290403</a:t>
                      </a:r>
                      <a:endParaRPr lang="nl-BE"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2039172376"/>
                  </a:ext>
                </a:extLst>
              </a:tr>
              <a:tr h="335665">
                <a:tc>
                  <a:txBody>
                    <a:bodyPr/>
                    <a:lstStyle/>
                    <a:p>
                      <a:pPr algn="ctr">
                        <a:lnSpc>
                          <a:spcPct val="120000"/>
                        </a:lnSpc>
                        <a:spcAft>
                          <a:spcPts val="300"/>
                        </a:spcAft>
                      </a:pPr>
                      <a:r>
                        <a:rPr lang="nl-BE" sz="1000" dirty="0" err="1">
                          <a:solidFill>
                            <a:schemeClr val="bg1"/>
                          </a:solidFill>
                          <a:effectLst/>
                        </a:rPr>
                        <a:t>Bloc</a:t>
                      </a:r>
                      <a:endParaRPr lang="nl-B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LP21006C</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fr-BE" sz="1000">
                          <a:effectLst/>
                        </a:rPr>
                        <a:t>Référence Rapport B.T.V</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fr-BE" sz="1000">
                          <a:effectLst/>
                        </a:rPr>
                        <a:t>Date du Ctl.                           par B.T.V</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Avis de B.T.V</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N° de Wo pour Correction(s)</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extLst>
                  <a:ext uri="{0D108BD9-81ED-4DB2-BD59-A6C34878D82A}">
                    <a16:rowId xmlns:a16="http://schemas.microsoft.com/office/drawing/2014/main" val="2556222584"/>
                  </a:ext>
                </a:extLst>
              </a:tr>
              <a:tr h="264419">
                <a:tc>
                  <a:txBody>
                    <a:bodyPr/>
                    <a:lstStyle/>
                    <a:p>
                      <a:pPr algn="ctr">
                        <a:lnSpc>
                          <a:spcPct val="120000"/>
                        </a:lnSpc>
                        <a:spcAft>
                          <a:spcPts val="300"/>
                        </a:spcAft>
                      </a:pPr>
                      <a:r>
                        <a:rPr lang="nl-BE" sz="1000">
                          <a:solidFill>
                            <a:schemeClr val="bg1"/>
                          </a:solidFill>
                          <a:effectLst/>
                        </a:rPr>
                        <a:t>1</a:t>
                      </a:r>
                      <a:endParaRPr lang="nl-BE"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016</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0776-241024-11</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24/10/2024</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dirty="0">
                          <a:effectLst/>
                        </a:rPr>
                        <a:t>B</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solidFill>
                      <a:srgbClr val="FFC000"/>
                    </a:solidFill>
                  </a:tcPr>
                </a:tc>
                <a:tc>
                  <a:txBody>
                    <a:bodyPr/>
                    <a:lstStyle/>
                    <a:p>
                      <a:pPr algn="ctr">
                        <a:lnSpc>
                          <a:spcPct val="120000"/>
                        </a:lnSpc>
                        <a:spcAft>
                          <a:spcPts val="300"/>
                        </a:spcAft>
                      </a:pPr>
                      <a:r>
                        <a:rPr lang="nl-BE" sz="1000">
                          <a:effectLst/>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extLst>
                  <a:ext uri="{0D108BD9-81ED-4DB2-BD59-A6C34878D82A}">
                    <a16:rowId xmlns:a16="http://schemas.microsoft.com/office/drawing/2014/main" val="3728208895"/>
                  </a:ext>
                </a:extLst>
              </a:tr>
              <a:tr h="264419">
                <a:tc>
                  <a:txBody>
                    <a:bodyPr/>
                    <a:lstStyle/>
                    <a:p>
                      <a:pPr algn="ctr">
                        <a:lnSpc>
                          <a:spcPct val="120000"/>
                        </a:lnSpc>
                        <a:spcAft>
                          <a:spcPts val="300"/>
                        </a:spcAft>
                      </a:pPr>
                      <a:r>
                        <a:rPr lang="nl-BE" sz="1000">
                          <a:solidFill>
                            <a:schemeClr val="bg1"/>
                          </a:solidFill>
                          <a:effectLst/>
                        </a:rPr>
                        <a:t>1</a:t>
                      </a:r>
                      <a:endParaRPr lang="nl-BE"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014</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0776-241024-08</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24/10/2024</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dirty="0">
                          <a:effectLst/>
                        </a:rPr>
                        <a:t>B</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solidFill>
                      <a:srgbClr val="FFC000"/>
                    </a:solidFill>
                  </a:tcPr>
                </a:tc>
                <a:tc>
                  <a:txBody>
                    <a:bodyPr/>
                    <a:lstStyle/>
                    <a:p>
                      <a:pPr algn="ctr">
                        <a:lnSpc>
                          <a:spcPct val="120000"/>
                        </a:lnSpc>
                        <a:spcAft>
                          <a:spcPts val="300"/>
                        </a:spcAft>
                      </a:pPr>
                      <a:r>
                        <a:rPr lang="nl-BE" sz="1000">
                          <a:effectLst/>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extLst>
                  <a:ext uri="{0D108BD9-81ED-4DB2-BD59-A6C34878D82A}">
                    <a16:rowId xmlns:a16="http://schemas.microsoft.com/office/drawing/2014/main" val="2489285003"/>
                  </a:ext>
                </a:extLst>
              </a:tr>
              <a:tr h="264419">
                <a:tc>
                  <a:txBody>
                    <a:bodyPr/>
                    <a:lstStyle/>
                    <a:p>
                      <a:pPr algn="ctr">
                        <a:lnSpc>
                          <a:spcPct val="120000"/>
                        </a:lnSpc>
                        <a:spcAft>
                          <a:spcPts val="300"/>
                        </a:spcAft>
                      </a:pPr>
                      <a:r>
                        <a:rPr lang="nl-BE" sz="1000" dirty="0">
                          <a:solidFill>
                            <a:schemeClr val="bg1"/>
                          </a:solidFill>
                          <a:effectLst/>
                        </a:rPr>
                        <a:t>1</a:t>
                      </a:r>
                      <a:endParaRPr lang="nl-B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013</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0776-241024-09</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24/10/2024</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dirty="0">
                          <a:effectLst/>
                        </a:rPr>
                        <a:t>B</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solidFill>
                      <a:srgbClr val="FFC000"/>
                    </a:solidFill>
                  </a:tcPr>
                </a:tc>
                <a:tc>
                  <a:txBody>
                    <a:bodyPr/>
                    <a:lstStyle/>
                    <a:p>
                      <a:pPr algn="ctr">
                        <a:lnSpc>
                          <a:spcPct val="120000"/>
                        </a:lnSpc>
                        <a:spcAft>
                          <a:spcPts val="300"/>
                        </a:spcAft>
                      </a:pPr>
                      <a:r>
                        <a:rPr lang="nl-BE" sz="1000">
                          <a:effectLst/>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extLst>
                  <a:ext uri="{0D108BD9-81ED-4DB2-BD59-A6C34878D82A}">
                    <a16:rowId xmlns:a16="http://schemas.microsoft.com/office/drawing/2014/main" val="2080057963"/>
                  </a:ext>
                </a:extLst>
              </a:tr>
              <a:tr h="264419">
                <a:tc>
                  <a:txBody>
                    <a:bodyPr/>
                    <a:lstStyle/>
                    <a:p>
                      <a:pPr algn="ctr">
                        <a:lnSpc>
                          <a:spcPct val="120000"/>
                        </a:lnSpc>
                        <a:spcAft>
                          <a:spcPts val="300"/>
                        </a:spcAft>
                      </a:pPr>
                      <a:r>
                        <a:rPr lang="nl-BE" sz="1000">
                          <a:solidFill>
                            <a:schemeClr val="bg1"/>
                          </a:solidFill>
                          <a:effectLst/>
                        </a:rPr>
                        <a:t>1</a:t>
                      </a:r>
                      <a:endParaRPr lang="nl-BE"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012</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0776-241024-10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24/10/2024</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dirty="0">
                          <a:effectLst/>
                        </a:rPr>
                        <a:t>B</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solidFill>
                      <a:srgbClr val="FFC000"/>
                    </a:solidFill>
                  </a:tcPr>
                </a:tc>
                <a:tc>
                  <a:txBody>
                    <a:bodyPr/>
                    <a:lstStyle/>
                    <a:p>
                      <a:pPr algn="ctr">
                        <a:lnSpc>
                          <a:spcPct val="120000"/>
                        </a:lnSpc>
                        <a:spcAft>
                          <a:spcPts val="300"/>
                        </a:spcAft>
                      </a:pPr>
                      <a:r>
                        <a:rPr lang="nl-BE" sz="1000">
                          <a:effectLst/>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extLst>
                  <a:ext uri="{0D108BD9-81ED-4DB2-BD59-A6C34878D82A}">
                    <a16:rowId xmlns:a16="http://schemas.microsoft.com/office/drawing/2014/main" val="2953201942"/>
                  </a:ext>
                </a:extLst>
              </a:tr>
              <a:tr h="264419">
                <a:tc>
                  <a:txBody>
                    <a:bodyPr/>
                    <a:lstStyle/>
                    <a:p>
                      <a:pPr algn="ctr">
                        <a:lnSpc>
                          <a:spcPct val="120000"/>
                        </a:lnSpc>
                        <a:spcAft>
                          <a:spcPts val="300"/>
                        </a:spcAft>
                      </a:pPr>
                      <a:r>
                        <a:rPr lang="nl-BE" sz="1000">
                          <a:solidFill>
                            <a:schemeClr val="bg1"/>
                          </a:solidFill>
                          <a:effectLst/>
                        </a:rPr>
                        <a:t>1</a:t>
                      </a:r>
                      <a:endParaRPr lang="nl-BE"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015</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0776-241024-12</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24/10/2024</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dirty="0">
                          <a:effectLst/>
                        </a:rPr>
                        <a:t>A</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solidFill>
                      <a:srgbClr val="92D050"/>
                    </a:solidFill>
                  </a:tcPr>
                </a:tc>
                <a:tc>
                  <a:txBody>
                    <a:bodyPr/>
                    <a:lstStyle/>
                    <a:p>
                      <a:pPr algn="ctr">
                        <a:lnSpc>
                          <a:spcPct val="120000"/>
                        </a:lnSpc>
                        <a:spcAft>
                          <a:spcPts val="300"/>
                        </a:spcAft>
                      </a:pPr>
                      <a:r>
                        <a:rPr lang="nl-BE" sz="1000">
                          <a:effectLst/>
                        </a:rPr>
                        <a:t>Néant</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extLst>
                  <a:ext uri="{0D108BD9-81ED-4DB2-BD59-A6C34878D82A}">
                    <a16:rowId xmlns:a16="http://schemas.microsoft.com/office/drawing/2014/main" val="1665098709"/>
                  </a:ext>
                </a:extLst>
              </a:tr>
              <a:tr h="264419">
                <a:tc>
                  <a:txBody>
                    <a:bodyPr/>
                    <a:lstStyle/>
                    <a:p>
                      <a:pPr algn="ctr">
                        <a:lnSpc>
                          <a:spcPct val="120000"/>
                        </a:lnSpc>
                        <a:spcAft>
                          <a:spcPts val="300"/>
                        </a:spcAft>
                      </a:pPr>
                      <a:r>
                        <a:rPr lang="nl-BE" sz="1000" dirty="0">
                          <a:solidFill>
                            <a:schemeClr val="bg1"/>
                          </a:solidFill>
                          <a:effectLst/>
                        </a:rPr>
                        <a:t>4D</a:t>
                      </a:r>
                      <a:endParaRPr lang="nl-B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002</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0776-241024-07</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24/10/2024</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dirty="0">
                          <a:effectLst/>
                        </a:rPr>
                        <a:t>B</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solidFill>
                      <a:srgbClr val="FFC000"/>
                    </a:solidFill>
                  </a:tcPr>
                </a:tc>
                <a:tc>
                  <a:txBody>
                    <a:bodyPr/>
                    <a:lstStyle/>
                    <a:p>
                      <a:pPr algn="ctr">
                        <a:lnSpc>
                          <a:spcPct val="120000"/>
                        </a:lnSpc>
                        <a:spcAft>
                          <a:spcPts val="300"/>
                        </a:spcAft>
                      </a:pPr>
                      <a:r>
                        <a:rPr lang="nl-BE" sz="1000">
                          <a:effectLst/>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extLst>
                  <a:ext uri="{0D108BD9-81ED-4DB2-BD59-A6C34878D82A}">
                    <a16:rowId xmlns:a16="http://schemas.microsoft.com/office/drawing/2014/main" val="3276997427"/>
                  </a:ext>
                </a:extLst>
              </a:tr>
              <a:tr h="264419">
                <a:tc>
                  <a:txBody>
                    <a:bodyPr/>
                    <a:lstStyle/>
                    <a:p>
                      <a:pPr algn="ctr">
                        <a:lnSpc>
                          <a:spcPct val="120000"/>
                        </a:lnSpc>
                        <a:spcAft>
                          <a:spcPts val="300"/>
                        </a:spcAft>
                      </a:pPr>
                      <a:r>
                        <a:rPr lang="nl-BE" sz="1000" dirty="0">
                          <a:solidFill>
                            <a:schemeClr val="bg1"/>
                          </a:solidFill>
                          <a:effectLst/>
                        </a:rPr>
                        <a:t>4B</a:t>
                      </a:r>
                      <a:endParaRPr lang="nl-B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001</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0776-241024-06</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effectLst/>
                        </a:rPr>
                        <a:t>24/10/2024</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dirty="0">
                          <a:effectLst/>
                        </a:rPr>
                        <a:t>B</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solidFill>
                      <a:srgbClr val="FFC000"/>
                    </a:solidFill>
                  </a:tcPr>
                </a:tc>
                <a:tc>
                  <a:txBody>
                    <a:bodyPr/>
                    <a:lstStyle/>
                    <a:p>
                      <a:pPr algn="ctr">
                        <a:lnSpc>
                          <a:spcPct val="120000"/>
                        </a:lnSpc>
                        <a:spcAft>
                          <a:spcPts val="300"/>
                        </a:spcAft>
                      </a:pPr>
                      <a:r>
                        <a:rPr lang="nl-BE" sz="1000" dirty="0">
                          <a:effectLst/>
                        </a:rPr>
                        <a:t> </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extLst>
                  <a:ext uri="{0D108BD9-81ED-4DB2-BD59-A6C34878D82A}">
                    <a16:rowId xmlns:a16="http://schemas.microsoft.com/office/drawing/2014/main" val="169915661"/>
                  </a:ext>
                </a:extLst>
              </a:tr>
              <a:tr h="264419">
                <a:tc>
                  <a:txBody>
                    <a:bodyPr/>
                    <a:lstStyle/>
                    <a:p>
                      <a:pPr algn="ctr">
                        <a:lnSpc>
                          <a:spcPct val="120000"/>
                        </a:lnSpc>
                        <a:spcAft>
                          <a:spcPts val="300"/>
                        </a:spcAft>
                      </a:pPr>
                      <a:r>
                        <a:rPr lang="nl-BE" sz="1000" dirty="0">
                          <a:solidFill>
                            <a:schemeClr val="bg1"/>
                          </a:solidFill>
                          <a:effectLst/>
                          <a:latin typeface="Ebrima" panose="02000000000000000000" pitchFamily="2" charset="0"/>
                          <a:ea typeface="Times New Roman" panose="02020603050405020304" pitchFamily="18" charset="0"/>
                          <a:cs typeface="Calibri" panose="020F0502020204030204" pitchFamily="34" charset="0"/>
                        </a:rPr>
                        <a:t>4C</a:t>
                      </a:r>
                      <a:endParaRPr lang="nl-B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005</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0776-241024-05_01</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24/10/2024</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dirty="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A</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solidFill>
                      <a:srgbClr val="92D050"/>
                    </a:solidFill>
                  </a:tcP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Néant</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extLst>
                  <a:ext uri="{0D108BD9-81ED-4DB2-BD59-A6C34878D82A}">
                    <a16:rowId xmlns:a16="http://schemas.microsoft.com/office/drawing/2014/main" val="3579697359"/>
                  </a:ext>
                </a:extLst>
              </a:tr>
              <a:tr h="264419">
                <a:tc>
                  <a:txBody>
                    <a:bodyPr/>
                    <a:lstStyle/>
                    <a:p>
                      <a:pPr algn="ctr">
                        <a:lnSpc>
                          <a:spcPct val="120000"/>
                        </a:lnSpc>
                        <a:spcAft>
                          <a:spcPts val="300"/>
                        </a:spcAft>
                      </a:pPr>
                      <a:r>
                        <a:rPr lang="nl-BE" sz="1000" dirty="0">
                          <a:solidFill>
                            <a:schemeClr val="bg1"/>
                          </a:solidFill>
                          <a:effectLst/>
                          <a:latin typeface="Ebrima" panose="02000000000000000000" pitchFamily="2" charset="0"/>
                          <a:ea typeface="Times New Roman" panose="02020603050405020304" pitchFamily="18" charset="0"/>
                          <a:cs typeface="Calibri" panose="020F0502020204030204" pitchFamily="34" charset="0"/>
                        </a:rPr>
                        <a:t>4C</a:t>
                      </a:r>
                      <a:endParaRPr lang="nl-B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006</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0776-241024-04</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24/10/2024</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dirty="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B</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solidFill>
                      <a:srgbClr val="FFC000"/>
                    </a:solidFill>
                  </a:tcP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extLst>
                  <a:ext uri="{0D108BD9-81ED-4DB2-BD59-A6C34878D82A}">
                    <a16:rowId xmlns:a16="http://schemas.microsoft.com/office/drawing/2014/main" val="3394063393"/>
                  </a:ext>
                </a:extLst>
              </a:tr>
              <a:tr h="264419">
                <a:tc>
                  <a:txBody>
                    <a:bodyPr/>
                    <a:lstStyle/>
                    <a:p>
                      <a:pPr algn="ctr">
                        <a:lnSpc>
                          <a:spcPct val="120000"/>
                        </a:lnSpc>
                        <a:spcAft>
                          <a:spcPts val="300"/>
                        </a:spcAft>
                      </a:pPr>
                      <a:r>
                        <a:rPr lang="nl-BE" sz="1000" dirty="0">
                          <a:solidFill>
                            <a:schemeClr val="bg1"/>
                          </a:solidFill>
                          <a:effectLst/>
                          <a:latin typeface="Ebrima" panose="02000000000000000000" pitchFamily="2" charset="0"/>
                          <a:ea typeface="Times New Roman" panose="02020603050405020304" pitchFamily="18" charset="0"/>
                          <a:cs typeface="Calibri" panose="020F0502020204030204" pitchFamily="34" charset="0"/>
                        </a:rPr>
                        <a:t>4D</a:t>
                      </a:r>
                      <a:endParaRPr lang="nl-B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008</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0776-241024-03</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24/10/2024</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dirty="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A</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solidFill>
                      <a:srgbClr val="92D050"/>
                    </a:solidFill>
                  </a:tcP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Néant</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extLst>
                  <a:ext uri="{0D108BD9-81ED-4DB2-BD59-A6C34878D82A}">
                    <a16:rowId xmlns:a16="http://schemas.microsoft.com/office/drawing/2014/main" val="3313595079"/>
                  </a:ext>
                </a:extLst>
              </a:tr>
              <a:tr h="264419">
                <a:tc>
                  <a:txBody>
                    <a:bodyPr/>
                    <a:lstStyle/>
                    <a:p>
                      <a:pPr algn="ctr">
                        <a:lnSpc>
                          <a:spcPct val="120000"/>
                        </a:lnSpc>
                        <a:spcAft>
                          <a:spcPts val="300"/>
                        </a:spcAft>
                      </a:pPr>
                      <a:r>
                        <a:rPr lang="nl-BE" sz="1000" dirty="0">
                          <a:solidFill>
                            <a:schemeClr val="bg1"/>
                          </a:solidFill>
                          <a:effectLst/>
                          <a:latin typeface="Ebrima" panose="02000000000000000000" pitchFamily="2" charset="0"/>
                          <a:ea typeface="Times New Roman" panose="02020603050405020304" pitchFamily="18" charset="0"/>
                          <a:cs typeface="Calibri" panose="020F0502020204030204" pitchFamily="34" charset="0"/>
                        </a:rPr>
                        <a:t>4D</a:t>
                      </a:r>
                      <a:endParaRPr lang="nl-B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007</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0776-241024-02</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24/10/2024</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dirty="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T</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solidFill>
                      <a:srgbClr val="FF0000"/>
                    </a:solidFill>
                  </a:tcP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extLst>
                  <a:ext uri="{0D108BD9-81ED-4DB2-BD59-A6C34878D82A}">
                    <a16:rowId xmlns:a16="http://schemas.microsoft.com/office/drawing/2014/main" val="12224876"/>
                  </a:ext>
                </a:extLst>
              </a:tr>
              <a:tr h="264419">
                <a:tc>
                  <a:txBody>
                    <a:bodyPr/>
                    <a:lstStyle/>
                    <a:p>
                      <a:pPr algn="ctr">
                        <a:lnSpc>
                          <a:spcPct val="120000"/>
                        </a:lnSpc>
                        <a:spcAft>
                          <a:spcPts val="300"/>
                        </a:spcAft>
                      </a:pPr>
                      <a:r>
                        <a:rPr lang="nl-BE" sz="1000">
                          <a:solidFill>
                            <a:schemeClr val="bg1"/>
                          </a:solidFill>
                          <a:effectLst/>
                          <a:latin typeface="Ebrima" panose="02000000000000000000" pitchFamily="2" charset="0"/>
                          <a:ea typeface="Times New Roman" panose="02020603050405020304" pitchFamily="18" charset="0"/>
                          <a:cs typeface="Calibri" panose="020F0502020204030204" pitchFamily="34" charset="0"/>
                        </a:rPr>
                        <a:t>5</a:t>
                      </a:r>
                      <a:endParaRPr lang="nl-BE"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017</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0776-241024-14</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24/10/2024</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dirty="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B</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solidFill>
                      <a:srgbClr val="FFC000"/>
                    </a:solidFill>
                  </a:tcP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extLst>
                  <a:ext uri="{0D108BD9-81ED-4DB2-BD59-A6C34878D82A}">
                    <a16:rowId xmlns:a16="http://schemas.microsoft.com/office/drawing/2014/main" val="514054531"/>
                  </a:ext>
                </a:extLst>
              </a:tr>
              <a:tr h="264419">
                <a:tc>
                  <a:txBody>
                    <a:bodyPr/>
                    <a:lstStyle/>
                    <a:p>
                      <a:pPr algn="ctr">
                        <a:lnSpc>
                          <a:spcPct val="120000"/>
                        </a:lnSpc>
                        <a:spcAft>
                          <a:spcPts val="300"/>
                        </a:spcAft>
                      </a:pPr>
                      <a:r>
                        <a:rPr lang="nl-BE" sz="1000" dirty="0">
                          <a:solidFill>
                            <a:schemeClr val="bg1"/>
                          </a:solidFill>
                          <a:effectLst/>
                          <a:latin typeface="Ebrima" panose="02000000000000000000" pitchFamily="2" charset="0"/>
                          <a:ea typeface="Times New Roman" panose="02020603050405020304" pitchFamily="18" charset="0"/>
                          <a:cs typeface="Calibri" panose="020F0502020204030204" pitchFamily="34" charset="0"/>
                        </a:rPr>
                        <a:t>5</a:t>
                      </a:r>
                      <a:endParaRPr lang="nl-B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018</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0776-241024-13</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24/10/2024</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dirty="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T</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solidFill>
                      <a:srgbClr val="FF0000"/>
                    </a:solidFill>
                  </a:tcP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extLst>
                  <a:ext uri="{0D108BD9-81ED-4DB2-BD59-A6C34878D82A}">
                    <a16:rowId xmlns:a16="http://schemas.microsoft.com/office/drawing/2014/main" val="1269493854"/>
                  </a:ext>
                </a:extLst>
              </a:tr>
              <a:tr h="264419">
                <a:tc>
                  <a:txBody>
                    <a:bodyPr/>
                    <a:lstStyle/>
                    <a:p>
                      <a:pPr algn="ctr">
                        <a:lnSpc>
                          <a:spcPct val="120000"/>
                        </a:lnSpc>
                        <a:spcAft>
                          <a:spcPts val="300"/>
                        </a:spcAft>
                      </a:pPr>
                      <a:r>
                        <a:rPr lang="nl-BE" sz="1000" dirty="0">
                          <a:solidFill>
                            <a:schemeClr val="bg1"/>
                          </a:solidFill>
                          <a:effectLst/>
                          <a:latin typeface="Ebrima" panose="02000000000000000000" pitchFamily="2" charset="0"/>
                          <a:ea typeface="Times New Roman" panose="02020603050405020304" pitchFamily="18" charset="0"/>
                          <a:cs typeface="Calibri" panose="020F0502020204030204" pitchFamily="34" charset="0"/>
                        </a:rPr>
                        <a:t>6D</a:t>
                      </a:r>
                      <a:endParaRPr lang="nl-B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020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0776-241025-02</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25/10/2024</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V</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solidFill>
                      <a:srgbClr val="FF0000"/>
                    </a:solidFill>
                  </a:tcP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extLst>
                  <a:ext uri="{0D108BD9-81ED-4DB2-BD59-A6C34878D82A}">
                    <a16:rowId xmlns:a16="http://schemas.microsoft.com/office/drawing/2014/main" val="4144929942"/>
                  </a:ext>
                </a:extLst>
              </a:tr>
              <a:tr h="264419">
                <a:tc>
                  <a:txBody>
                    <a:bodyPr/>
                    <a:lstStyle/>
                    <a:p>
                      <a:pPr algn="ctr">
                        <a:lnSpc>
                          <a:spcPct val="120000"/>
                        </a:lnSpc>
                        <a:spcAft>
                          <a:spcPts val="300"/>
                        </a:spcAft>
                      </a:pPr>
                      <a:r>
                        <a:rPr lang="nl-BE" sz="1000" dirty="0">
                          <a:solidFill>
                            <a:schemeClr val="bg1"/>
                          </a:solidFill>
                          <a:effectLst/>
                          <a:latin typeface="Ebrima" panose="02000000000000000000" pitchFamily="2" charset="0"/>
                          <a:ea typeface="Times New Roman" panose="02020603050405020304" pitchFamily="18" charset="0"/>
                          <a:cs typeface="Calibri" panose="020F0502020204030204" pitchFamily="34" charset="0"/>
                        </a:rPr>
                        <a:t>11</a:t>
                      </a:r>
                      <a:endParaRPr lang="nl-B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021</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0776-241025-15</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25/10/2024</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dirty="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C</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solidFill>
                      <a:srgbClr val="FF0000"/>
                    </a:solidFill>
                  </a:tcP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extLst>
                  <a:ext uri="{0D108BD9-81ED-4DB2-BD59-A6C34878D82A}">
                    <a16:rowId xmlns:a16="http://schemas.microsoft.com/office/drawing/2014/main" val="2114265796"/>
                  </a:ext>
                </a:extLst>
              </a:tr>
              <a:tr h="264419">
                <a:tc>
                  <a:txBody>
                    <a:bodyPr/>
                    <a:lstStyle/>
                    <a:p>
                      <a:pPr algn="ctr">
                        <a:lnSpc>
                          <a:spcPct val="120000"/>
                        </a:lnSpc>
                        <a:spcAft>
                          <a:spcPts val="300"/>
                        </a:spcAft>
                      </a:pPr>
                      <a:r>
                        <a:rPr lang="nl-BE" sz="1000" dirty="0">
                          <a:solidFill>
                            <a:schemeClr val="bg1"/>
                          </a:solidFill>
                          <a:effectLst/>
                          <a:latin typeface="Ebrima" panose="02000000000000000000" pitchFamily="2" charset="0"/>
                          <a:ea typeface="Times New Roman" panose="02020603050405020304" pitchFamily="18" charset="0"/>
                          <a:cs typeface="Calibri" panose="020F0502020204030204" pitchFamily="34" charset="0"/>
                        </a:rPr>
                        <a:t>15</a:t>
                      </a:r>
                      <a:endParaRPr lang="nl-B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009</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0776-241025-14</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25/10/2024</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dirty="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T</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solidFill>
                      <a:srgbClr val="FF0000"/>
                    </a:solidFill>
                  </a:tcP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extLst>
                  <a:ext uri="{0D108BD9-81ED-4DB2-BD59-A6C34878D82A}">
                    <a16:rowId xmlns:a16="http://schemas.microsoft.com/office/drawing/2014/main" val="2833880729"/>
                  </a:ext>
                </a:extLst>
              </a:tr>
              <a:tr h="264419">
                <a:tc>
                  <a:txBody>
                    <a:bodyPr/>
                    <a:lstStyle/>
                    <a:p>
                      <a:pPr algn="ctr">
                        <a:lnSpc>
                          <a:spcPct val="120000"/>
                        </a:lnSpc>
                        <a:spcAft>
                          <a:spcPts val="300"/>
                        </a:spcAft>
                      </a:pPr>
                      <a:r>
                        <a:rPr lang="nl-BE" sz="1000" dirty="0">
                          <a:solidFill>
                            <a:schemeClr val="bg1"/>
                          </a:solidFill>
                          <a:effectLst/>
                          <a:latin typeface="Ebrima" panose="02000000000000000000" pitchFamily="2" charset="0"/>
                          <a:ea typeface="Times New Roman" panose="02020603050405020304" pitchFamily="18" charset="0"/>
                          <a:cs typeface="Calibri" panose="020F0502020204030204" pitchFamily="34" charset="0"/>
                        </a:rPr>
                        <a:t>14C</a:t>
                      </a:r>
                      <a:endParaRPr lang="nl-B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011</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0776-241024-03</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25/10/2024</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dirty="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A</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solidFill>
                      <a:srgbClr val="92D050"/>
                    </a:solidFill>
                  </a:tcP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Néant</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extLst>
                  <a:ext uri="{0D108BD9-81ED-4DB2-BD59-A6C34878D82A}">
                    <a16:rowId xmlns:a16="http://schemas.microsoft.com/office/drawing/2014/main" val="2760787616"/>
                  </a:ext>
                </a:extLst>
              </a:tr>
              <a:tr h="264419">
                <a:tc>
                  <a:txBody>
                    <a:bodyPr/>
                    <a:lstStyle/>
                    <a:p>
                      <a:pPr algn="ctr">
                        <a:lnSpc>
                          <a:spcPct val="120000"/>
                        </a:lnSpc>
                        <a:spcAft>
                          <a:spcPts val="300"/>
                        </a:spcAft>
                      </a:pPr>
                      <a:r>
                        <a:rPr lang="nl-BE" sz="1000" dirty="0">
                          <a:solidFill>
                            <a:schemeClr val="bg1"/>
                          </a:solidFill>
                          <a:effectLst/>
                          <a:latin typeface="Ebrima" panose="02000000000000000000" pitchFamily="2" charset="0"/>
                          <a:ea typeface="Times New Roman" panose="02020603050405020304" pitchFamily="18" charset="0"/>
                          <a:cs typeface="Calibri" panose="020F0502020204030204" pitchFamily="34" charset="0"/>
                        </a:rPr>
                        <a:t>18</a:t>
                      </a:r>
                      <a:endParaRPr lang="nl-B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010</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0776-241024-01</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24/10/2024</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tc>
                  <a:txBody>
                    <a:bodyPr/>
                    <a:lstStyle/>
                    <a:p>
                      <a:pPr algn="ctr">
                        <a:lnSpc>
                          <a:spcPct val="120000"/>
                        </a:lnSpc>
                        <a:spcAft>
                          <a:spcPts val="300"/>
                        </a:spcAft>
                      </a:pPr>
                      <a:r>
                        <a:rPr lang="nl-BE" sz="1000" dirty="0">
                          <a:solidFill>
                            <a:srgbClr val="000000"/>
                          </a:solidFill>
                          <a:effectLst/>
                          <a:latin typeface="Ebrima" panose="02000000000000000000" pitchFamily="2" charset="0"/>
                          <a:ea typeface="Times New Roman" panose="02020603050405020304" pitchFamily="18" charset="0"/>
                          <a:cs typeface="Calibri" panose="020F0502020204030204" pitchFamily="34" charset="0"/>
                        </a:rPr>
                        <a:t>A</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solidFill>
                      <a:srgbClr val="92D050"/>
                    </a:solidFill>
                  </a:tcPr>
                </a:tc>
                <a:tc>
                  <a:txBody>
                    <a:bodyPr/>
                    <a:lstStyle/>
                    <a:p>
                      <a:pPr algn="ctr">
                        <a:lnSpc>
                          <a:spcPct val="120000"/>
                        </a:lnSpc>
                        <a:spcAft>
                          <a:spcPts val="300"/>
                        </a:spcAft>
                      </a:pPr>
                      <a:r>
                        <a:rPr lang="nl-BE" sz="1000" dirty="0" err="1">
                          <a:solidFill>
                            <a:srgbClr val="000000"/>
                          </a:solidFill>
                          <a:effectLst/>
                          <a:latin typeface="Ebrima" panose="02000000000000000000" pitchFamily="2" charset="0"/>
                          <a:ea typeface="Times New Roman" panose="02020603050405020304" pitchFamily="18" charset="0"/>
                          <a:cs typeface="Calibri" panose="020F0502020204030204" pitchFamily="34" charset="0"/>
                        </a:rPr>
                        <a:t>Néant</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9525" marB="0" anchor="ctr"/>
                </a:tc>
                <a:extLst>
                  <a:ext uri="{0D108BD9-81ED-4DB2-BD59-A6C34878D82A}">
                    <a16:rowId xmlns:a16="http://schemas.microsoft.com/office/drawing/2014/main" val="3814837868"/>
                  </a:ext>
                </a:extLst>
              </a:tr>
            </a:tbl>
          </a:graphicData>
        </a:graphic>
      </p:graphicFrame>
    </p:spTree>
    <p:extLst>
      <p:ext uri="{BB962C8B-B14F-4D97-AF65-F5344CB8AC3E}">
        <p14:creationId xmlns:p14="http://schemas.microsoft.com/office/powerpoint/2010/main" val="459206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57A79EE-E302-8517-9254-4DEE28BC08B1}"/>
              </a:ext>
            </a:extLst>
          </p:cNvPr>
          <p:cNvSpPr>
            <a:spLocks noGrp="1"/>
          </p:cNvSpPr>
          <p:nvPr>
            <p:ph type="body" sz="quarter" idx="13"/>
          </p:nvPr>
        </p:nvSpPr>
        <p:spPr/>
        <p:txBody>
          <a:bodyPr/>
          <a:lstStyle/>
          <a:p>
            <a:r>
              <a:rPr lang="nl-BE" dirty="0"/>
              <a:t>Hefbruggen.</a:t>
            </a:r>
          </a:p>
        </p:txBody>
      </p:sp>
      <p:graphicFrame>
        <p:nvGraphicFramePr>
          <p:cNvPr id="4" name="Table 3">
            <a:extLst>
              <a:ext uri="{FF2B5EF4-FFF2-40B4-BE49-F238E27FC236}">
                <a16:creationId xmlns:a16="http://schemas.microsoft.com/office/drawing/2014/main" id="{9B367D50-7757-5B38-685A-498488E1D661}"/>
              </a:ext>
            </a:extLst>
          </p:cNvPr>
          <p:cNvGraphicFramePr>
            <a:graphicFrameLocks noGrp="1"/>
          </p:cNvGraphicFramePr>
          <p:nvPr>
            <p:extLst>
              <p:ext uri="{D42A27DB-BD31-4B8C-83A1-F6EECF244321}">
                <p14:modId xmlns:p14="http://schemas.microsoft.com/office/powerpoint/2010/main" val="291606329"/>
              </p:ext>
            </p:extLst>
          </p:nvPr>
        </p:nvGraphicFramePr>
        <p:xfrm>
          <a:off x="838200" y="1638796"/>
          <a:ext cx="10515601" cy="4251368"/>
        </p:xfrm>
        <a:graphic>
          <a:graphicData uri="http://schemas.openxmlformats.org/drawingml/2006/table">
            <a:tbl>
              <a:tblPr firstRow="1" firstCol="1" bandRow="1">
                <a:tableStyleId>{5C22544A-7EE6-4342-B048-85BDC9FD1C3A}</a:tableStyleId>
              </a:tblPr>
              <a:tblGrid>
                <a:gridCol w="990570">
                  <a:extLst>
                    <a:ext uri="{9D8B030D-6E8A-4147-A177-3AD203B41FA5}">
                      <a16:colId xmlns:a16="http://schemas.microsoft.com/office/drawing/2014/main" val="1136255281"/>
                    </a:ext>
                  </a:extLst>
                </a:gridCol>
                <a:gridCol w="990570">
                  <a:extLst>
                    <a:ext uri="{9D8B030D-6E8A-4147-A177-3AD203B41FA5}">
                      <a16:colId xmlns:a16="http://schemas.microsoft.com/office/drawing/2014/main" val="2909777056"/>
                    </a:ext>
                  </a:extLst>
                </a:gridCol>
                <a:gridCol w="2641519">
                  <a:extLst>
                    <a:ext uri="{9D8B030D-6E8A-4147-A177-3AD203B41FA5}">
                      <a16:colId xmlns:a16="http://schemas.microsoft.com/office/drawing/2014/main" val="1413482916"/>
                    </a:ext>
                  </a:extLst>
                </a:gridCol>
                <a:gridCol w="2004273">
                  <a:extLst>
                    <a:ext uri="{9D8B030D-6E8A-4147-A177-3AD203B41FA5}">
                      <a16:colId xmlns:a16="http://schemas.microsoft.com/office/drawing/2014/main" val="107464244"/>
                    </a:ext>
                  </a:extLst>
                </a:gridCol>
                <a:gridCol w="1838127">
                  <a:extLst>
                    <a:ext uri="{9D8B030D-6E8A-4147-A177-3AD203B41FA5}">
                      <a16:colId xmlns:a16="http://schemas.microsoft.com/office/drawing/2014/main" val="3060308405"/>
                    </a:ext>
                  </a:extLst>
                </a:gridCol>
                <a:gridCol w="2050542">
                  <a:extLst>
                    <a:ext uri="{9D8B030D-6E8A-4147-A177-3AD203B41FA5}">
                      <a16:colId xmlns:a16="http://schemas.microsoft.com/office/drawing/2014/main" val="3688824985"/>
                    </a:ext>
                  </a:extLst>
                </a:gridCol>
              </a:tblGrid>
              <a:tr h="971741">
                <a:tc gridSpan="6">
                  <a:txBody>
                    <a:bodyPr/>
                    <a:lstStyle/>
                    <a:p>
                      <a:pPr algn="ctr">
                        <a:lnSpc>
                          <a:spcPct val="120000"/>
                        </a:lnSpc>
                        <a:spcAft>
                          <a:spcPts val="300"/>
                        </a:spcAft>
                      </a:pPr>
                      <a:r>
                        <a:rPr lang="fr-BE" sz="1400" b="0" u="sng" dirty="0">
                          <a:effectLst/>
                        </a:rPr>
                        <a:t>RAPPORT du BUREAU des CONTRÔLES LEGAUX à DESTINATION du S.L.P.P.T &amp; de l'ENVIRONNEMENT</a:t>
                      </a:r>
                      <a:endParaRPr lang="nl-BE"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2093758157"/>
                  </a:ext>
                </a:extLst>
              </a:tr>
              <a:tr h="485871">
                <a:tc gridSpan="6">
                  <a:txBody>
                    <a:bodyPr/>
                    <a:lstStyle/>
                    <a:p>
                      <a:pPr algn="l">
                        <a:lnSpc>
                          <a:spcPct val="120000"/>
                        </a:lnSpc>
                        <a:spcAft>
                          <a:spcPts val="300"/>
                        </a:spcAft>
                      </a:pPr>
                      <a:r>
                        <a:rPr lang="nl-BE" sz="1400" b="0" u="sng" dirty="0">
                          <a:effectLst/>
                        </a:rPr>
                        <a:t>Date du présent rapport :</a:t>
                      </a:r>
                      <a:r>
                        <a:rPr lang="nl-BE" sz="1400" b="0" dirty="0">
                          <a:effectLst/>
                        </a:rPr>
                        <a:t> 06/09/2024</a:t>
                      </a:r>
                      <a:endParaRPr lang="nl-BE"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855877267"/>
                  </a:ext>
                </a:extLst>
              </a:tr>
              <a:tr h="485871">
                <a:tc gridSpan="6">
                  <a:txBody>
                    <a:bodyPr/>
                    <a:lstStyle/>
                    <a:p>
                      <a:pPr algn="l">
                        <a:lnSpc>
                          <a:spcPct val="120000"/>
                        </a:lnSpc>
                        <a:spcAft>
                          <a:spcPts val="300"/>
                        </a:spcAft>
                      </a:pPr>
                      <a:r>
                        <a:rPr lang="fr-BE" sz="1400" b="0" u="sng" dirty="0">
                          <a:effectLst/>
                        </a:rPr>
                        <a:t>Objet du </a:t>
                      </a:r>
                      <a:r>
                        <a:rPr lang="fr-BE" sz="1400" b="0" u="sng" dirty="0" err="1">
                          <a:effectLst/>
                        </a:rPr>
                        <a:t>pésent</a:t>
                      </a:r>
                      <a:r>
                        <a:rPr lang="fr-BE" sz="1400" b="0" u="sng" dirty="0">
                          <a:effectLst/>
                        </a:rPr>
                        <a:t> rapport :</a:t>
                      </a:r>
                      <a:r>
                        <a:rPr lang="fr-BE" sz="1400" b="0" dirty="0">
                          <a:effectLst/>
                        </a:rPr>
                        <a:t> Contrôle annuel des Ponts élévateurs au Q.R.E</a:t>
                      </a:r>
                      <a:endParaRPr lang="nl-BE"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1048995951"/>
                  </a:ext>
                </a:extLst>
              </a:tr>
              <a:tr h="485871">
                <a:tc gridSpan="6">
                  <a:txBody>
                    <a:bodyPr/>
                    <a:lstStyle/>
                    <a:p>
                      <a:pPr algn="l">
                        <a:lnSpc>
                          <a:spcPct val="120000"/>
                        </a:lnSpc>
                        <a:spcAft>
                          <a:spcPts val="300"/>
                        </a:spcAft>
                      </a:pPr>
                      <a:r>
                        <a:rPr lang="fr-BE" sz="1400" b="0" u="sng" dirty="0">
                          <a:effectLst/>
                        </a:rPr>
                        <a:t>Rédaction du présent rapport :</a:t>
                      </a:r>
                      <a:r>
                        <a:rPr lang="fr-BE" sz="1400" b="0" dirty="0">
                          <a:effectLst/>
                        </a:rPr>
                        <a:t> MARCHAL Stéphane - Mat : 9290403</a:t>
                      </a:r>
                      <a:endParaRPr lang="nl-BE"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3001116496"/>
                  </a:ext>
                </a:extLst>
              </a:tr>
              <a:tr h="728805">
                <a:tc>
                  <a:txBody>
                    <a:bodyPr/>
                    <a:lstStyle/>
                    <a:p>
                      <a:pPr algn="ctr">
                        <a:lnSpc>
                          <a:spcPct val="120000"/>
                        </a:lnSpc>
                        <a:spcAft>
                          <a:spcPts val="300"/>
                        </a:spcAft>
                      </a:pPr>
                      <a:r>
                        <a:rPr lang="nl-BE" sz="1600" b="0" dirty="0" err="1">
                          <a:effectLst/>
                        </a:rPr>
                        <a:t>Bloc</a:t>
                      </a:r>
                      <a:endParaRPr lang="nl-BE"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20000"/>
                        </a:lnSpc>
                        <a:spcAft>
                          <a:spcPts val="300"/>
                        </a:spcAft>
                      </a:pPr>
                      <a:r>
                        <a:rPr lang="nl-BE" sz="1000">
                          <a:effectLst/>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20000"/>
                        </a:lnSpc>
                        <a:spcAft>
                          <a:spcPts val="300"/>
                        </a:spcAft>
                      </a:pPr>
                      <a:r>
                        <a:rPr lang="fr-BE" sz="1400" dirty="0">
                          <a:effectLst/>
                        </a:rPr>
                        <a:t>Référence Rapport B.T.V</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20000"/>
                        </a:lnSpc>
                        <a:spcAft>
                          <a:spcPts val="300"/>
                        </a:spcAft>
                      </a:pPr>
                      <a:r>
                        <a:rPr lang="fr-BE" sz="1400">
                          <a:effectLst/>
                        </a:rPr>
                        <a:t>Date du Ctl.                           par B.T.V</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20000"/>
                        </a:lnSpc>
                        <a:spcAft>
                          <a:spcPts val="300"/>
                        </a:spcAft>
                      </a:pPr>
                      <a:r>
                        <a:rPr lang="nl-BE" sz="1400" dirty="0">
                          <a:effectLst/>
                        </a:rPr>
                        <a:t>Avis de B.T.V</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20000"/>
                        </a:lnSpc>
                        <a:spcAft>
                          <a:spcPts val="300"/>
                        </a:spcAft>
                      </a:pPr>
                      <a:r>
                        <a:rPr lang="nl-BE" sz="1400" dirty="0">
                          <a:effectLst/>
                        </a:rPr>
                        <a:t>N° de Wo pour </a:t>
                      </a:r>
                      <a:r>
                        <a:rPr lang="nl-BE" sz="1400" dirty="0" err="1">
                          <a:effectLst/>
                        </a:rPr>
                        <a:t>Correction</a:t>
                      </a:r>
                      <a:r>
                        <a:rPr lang="nl-BE" sz="1400" dirty="0">
                          <a:effectLst/>
                        </a:rPr>
                        <a:t>(s)</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433209770"/>
                  </a:ext>
                </a:extLst>
              </a:tr>
              <a:tr h="364403">
                <a:tc>
                  <a:txBody>
                    <a:bodyPr/>
                    <a:lstStyle/>
                    <a:p>
                      <a:pPr algn="ctr">
                        <a:lnSpc>
                          <a:spcPct val="120000"/>
                        </a:lnSpc>
                        <a:spcAft>
                          <a:spcPts val="300"/>
                        </a:spcAft>
                      </a:pPr>
                      <a:r>
                        <a:rPr lang="nl-BE" sz="1600" b="0" dirty="0">
                          <a:effectLst/>
                        </a:rPr>
                        <a:t>26</a:t>
                      </a:r>
                      <a:endParaRPr lang="nl-BE"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20000"/>
                        </a:lnSpc>
                        <a:spcAft>
                          <a:spcPts val="300"/>
                        </a:spcAft>
                      </a:pPr>
                      <a:r>
                        <a:rPr lang="nl-BE" sz="1000">
                          <a:effectLst/>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20000"/>
                        </a:lnSpc>
                        <a:spcAft>
                          <a:spcPts val="300"/>
                        </a:spcAft>
                      </a:pPr>
                      <a:r>
                        <a:rPr lang="nl-BE" sz="1400" u="none" strike="noStrike">
                          <a:effectLst/>
                          <a:hlinkClick r:id="rId2"/>
                        </a:rPr>
                        <a:t>0740-240618-03</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20000"/>
                        </a:lnSpc>
                        <a:spcAft>
                          <a:spcPts val="300"/>
                        </a:spcAft>
                      </a:pPr>
                      <a:r>
                        <a:rPr lang="nl-BE" sz="1400">
                          <a:effectLst/>
                        </a:rPr>
                        <a:t>18/06/2024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20000"/>
                        </a:lnSpc>
                        <a:spcAft>
                          <a:spcPts val="300"/>
                        </a:spcAft>
                      </a:pPr>
                      <a:r>
                        <a:rPr lang="nl-BE" sz="1400">
                          <a:effectLst/>
                        </a:rPr>
                        <a:t>En ordre</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20000"/>
                        </a:lnSpc>
                        <a:spcAft>
                          <a:spcPts val="300"/>
                        </a:spcAft>
                      </a:pPr>
                      <a:r>
                        <a:rPr lang="nl-BE" sz="1400" dirty="0" err="1">
                          <a:effectLst/>
                        </a:rPr>
                        <a:t>Néant</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267884767"/>
                  </a:ext>
                </a:extLst>
              </a:tr>
              <a:tr h="364403">
                <a:tc>
                  <a:txBody>
                    <a:bodyPr/>
                    <a:lstStyle/>
                    <a:p>
                      <a:pPr algn="ctr">
                        <a:lnSpc>
                          <a:spcPct val="120000"/>
                        </a:lnSpc>
                        <a:spcAft>
                          <a:spcPts val="300"/>
                        </a:spcAft>
                      </a:pPr>
                      <a:r>
                        <a:rPr lang="nl-BE" sz="1600" b="0" dirty="0">
                          <a:effectLst/>
                        </a:rPr>
                        <a:t>26</a:t>
                      </a:r>
                      <a:endParaRPr lang="nl-BE"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20000"/>
                        </a:lnSpc>
                        <a:spcAft>
                          <a:spcPts val="300"/>
                        </a:spcAft>
                      </a:pPr>
                      <a:r>
                        <a:rPr lang="nl-BE" sz="1000">
                          <a:effectLst/>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20000"/>
                        </a:lnSpc>
                        <a:spcAft>
                          <a:spcPts val="300"/>
                        </a:spcAft>
                      </a:pPr>
                      <a:r>
                        <a:rPr lang="nl-BE" sz="1400" u="none" strike="noStrike" dirty="0">
                          <a:solidFill>
                            <a:schemeClr val="tx1"/>
                          </a:solidFill>
                          <a:effectLst/>
                          <a:hlinkClick r:id="rId3">
                            <a:extLst>
                              <a:ext uri="{A12FA001-AC4F-418D-AE19-62706E023703}">
                                <ahyp:hlinkClr xmlns:ahyp="http://schemas.microsoft.com/office/drawing/2018/hyperlinkcolor" val="tx"/>
                              </a:ext>
                            </a:extLst>
                          </a:hlinkClick>
                        </a:rPr>
                        <a:t>0740-230621-02</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20000"/>
                        </a:lnSpc>
                        <a:spcAft>
                          <a:spcPts val="300"/>
                        </a:spcAft>
                      </a:pPr>
                      <a:r>
                        <a:rPr lang="nl-BE" sz="1400">
                          <a:solidFill>
                            <a:schemeClr val="tx1"/>
                          </a:solidFill>
                          <a:effectLst/>
                        </a:rPr>
                        <a:t>18/06/2024</a:t>
                      </a:r>
                      <a:endParaRPr lang="nl-BE"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20000"/>
                        </a:lnSpc>
                        <a:spcAft>
                          <a:spcPts val="300"/>
                        </a:spcAft>
                      </a:pPr>
                      <a:r>
                        <a:rPr lang="nl-BE" sz="1400">
                          <a:effectLst/>
                        </a:rPr>
                        <a:t>En ordre</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20000"/>
                        </a:lnSpc>
                        <a:spcAft>
                          <a:spcPts val="300"/>
                        </a:spcAft>
                      </a:pPr>
                      <a:r>
                        <a:rPr lang="nl-BE" sz="1400" dirty="0" err="1">
                          <a:effectLst/>
                        </a:rPr>
                        <a:t>Néant</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323588259"/>
                  </a:ext>
                </a:extLst>
              </a:tr>
              <a:tr h="364403">
                <a:tc>
                  <a:txBody>
                    <a:bodyPr/>
                    <a:lstStyle/>
                    <a:p>
                      <a:pPr algn="ctr">
                        <a:lnSpc>
                          <a:spcPct val="120000"/>
                        </a:lnSpc>
                        <a:spcAft>
                          <a:spcPts val="300"/>
                        </a:spcAft>
                      </a:pPr>
                      <a:r>
                        <a:rPr lang="nl-BE" sz="1600" b="0" dirty="0">
                          <a:effectLst/>
                        </a:rPr>
                        <a:t>26</a:t>
                      </a:r>
                      <a:endParaRPr lang="nl-BE"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20000"/>
                        </a:lnSpc>
                        <a:spcAft>
                          <a:spcPts val="300"/>
                        </a:spcAft>
                      </a:pPr>
                      <a:r>
                        <a:rPr lang="nl-BE" sz="1000">
                          <a:effectLst/>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20000"/>
                        </a:lnSpc>
                        <a:spcAft>
                          <a:spcPts val="300"/>
                        </a:spcAft>
                      </a:pPr>
                      <a:r>
                        <a:rPr lang="nl-BE" sz="1400" u="none" strike="noStrike" dirty="0">
                          <a:solidFill>
                            <a:schemeClr val="tx1"/>
                          </a:solidFill>
                          <a:effectLst/>
                          <a:hlinkClick r:id="rId4">
                            <a:extLst>
                              <a:ext uri="{A12FA001-AC4F-418D-AE19-62706E023703}">
                                <ahyp:hlinkClr xmlns:ahyp="http://schemas.microsoft.com/office/drawing/2018/hyperlinkcolor" val="tx"/>
                              </a:ext>
                            </a:extLst>
                          </a:hlinkClick>
                        </a:rPr>
                        <a:t>0740-240618-01</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20000"/>
                        </a:lnSpc>
                        <a:spcAft>
                          <a:spcPts val="300"/>
                        </a:spcAft>
                      </a:pPr>
                      <a:r>
                        <a:rPr lang="nl-BE" sz="1400" dirty="0">
                          <a:solidFill>
                            <a:schemeClr val="tx1"/>
                          </a:solidFill>
                          <a:effectLst/>
                        </a:rPr>
                        <a:t>18/06/2024</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20000"/>
                        </a:lnSpc>
                        <a:spcAft>
                          <a:spcPts val="300"/>
                        </a:spcAft>
                      </a:pPr>
                      <a:r>
                        <a:rPr lang="nl-BE" sz="1400">
                          <a:effectLst/>
                        </a:rPr>
                        <a:t>En ordre</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20000"/>
                        </a:lnSpc>
                        <a:spcAft>
                          <a:spcPts val="300"/>
                        </a:spcAft>
                      </a:pPr>
                      <a:r>
                        <a:rPr lang="nl-BE" sz="1400" dirty="0" err="1">
                          <a:effectLst/>
                        </a:rPr>
                        <a:t>Néant</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528913176"/>
                  </a:ext>
                </a:extLst>
              </a:tr>
            </a:tbl>
          </a:graphicData>
        </a:graphic>
      </p:graphicFrame>
    </p:spTree>
    <p:extLst>
      <p:ext uri="{BB962C8B-B14F-4D97-AF65-F5344CB8AC3E}">
        <p14:creationId xmlns:p14="http://schemas.microsoft.com/office/powerpoint/2010/main" val="7375047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5BC7B5F-9C8B-B2E2-FBD7-C42D824A4FC4}"/>
              </a:ext>
            </a:extLst>
          </p:cNvPr>
          <p:cNvSpPr>
            <a:spLocks noGrp="1"/>
          </p:cNvSpPr>
          <p:nvPr>
            <p:ph type="body" sz="half" idx="13"/>
          </p:nvPr>
        </p:nvSpPr>
        <p:spPr/>
        <p:txBody>
          <a:bodyPr/>
          <a:lstStyle/>
          <a:p>
            <a:r>
              <a:rPr lang="nl-BE" dirty="0"/>
              <a:t>1</a:t>
            </a:r>
            <a:r>
              <a:rPr lang="nl-BE" baseline="30000" dirty="0"/>
              <a:t>ste</a:t>
            </a:r>
            <a:r>
              <a:rPr lang="nl-BE" dirty="0"/>
              <a:t> Trimester 2025.</a:t>
            </a:r>
          </a:p>
        </p:txBody>
      </p:sp>
    </p:spTree>
    <p:extLst>
      <p:ext uri="{BB962C8B-B14F-4D97-AF65-F5344CB8AC3E}">
        <p14:creationId xmlns:p14="http://schemas.microsoft.com/office/powerpoint/2010/main" val="28727571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352162" y="5092589"/>
            <a:ext cx="11672876" cy="1106330"/>
          </a:xfrm>
        </p:spPr>
        <p:txBody>
          <a:bodyPr/>
          <a:lstStyle/>
          <a:p>
            <a:r>
              <a:rPr lang="nl-BE" dirty="0" err="1"/>
              <a:t>Sit</a:t>
            </a:r>
            <a:r>
              <a:rPr lang="nl-BE" dirty="0"/>
              <a:t> verslagen.</a:t>
            </a:r>
            <a:br>
              <a:rPr lang="nl-BE" dirty="0"/>
            </a:br>
            <a:endParaRPr lang="nl-BE" dirty="0"/>
          </a:p>
        </p:txBody>
      </p:sp>
    </p:spTree>
    <p:extLst>
      <p:ext uri="{BB962C8B-B14F-4D97-AF65-F5344CB8AC3E}">
        <p14:creationId xmlns:p14="http://schemas.microsoft.com/office/powerpoint/2010/main" val="22890099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E80484-33C2-9696-D8E2-9A52E1A383ED}"/>
              </a:ext>
            </a:extLst>
          </p:cNvPr>
          <p:cNvSpPr txBox="1"/>
          <p:nvPr/>
        </p:nvSpPr>
        <p:spPr>
          <a:xfrm>
            <a:off x="9020433" y="6351373"/>
            <a:ext cx="3039762" cy="369332"/>
          </a:xfrm>
          <a:prstGeom prst="rect">
            <a:avLst/>
          </a:prstGeom>
        </p:spPr>
        <p:txBody>
          <a:bodyPr wrap="square" rtlCol="0">
            <a:spAutoFit/>
          </a:bodyPr>
          <a:lstStyle/>
          <a:p>
            <a:pPr algn="r"/>
            <a:r>
              <a:rPr lang="nl-BE" b="1" dirty="0" err="1">
                <a:highlight>
                  <a:srgbClr val="FFFF00"/>
                </a:highlight>
                <a:latin typeface="Aptos Black" panose="020F0502020204030204" pitchFamily="34" charset="0"/>
              </a:rPr>
              <a:t>Sit</a:t>
            </a:r>
            <a:r>
              <a:rPr lang="nl-BE" b="1" dirty="0">
                <a:highlight>
                  <a:srgbClr val="FFFF00"/>
                </a:highlight>
                <a:latin typeface="Aptos Black" panose="020F0502020204030204" pitchFamily="34" charset="0"/>
              </a:rPr>
              <a:t>: 10/12/2024</a:t>
            </a:r>
          </a:p>
        </p:txBody>
      </p:sp>
      <p:graphicFrame>
        <p:nvGraphicFramePr>
          <p:cNvPr id="5" name="Table 4">
            <a:extLst>
              <a:ext uri="{FF2B5EF4-FFF2-40B4-BE49-F238E27FC236}">
                <a16:creationId xmlns:a16="http://schemas.microsoft.com/office/drawing/2014/main" id="{863D089D-7083-B28E-2626-932C460F4113}"/>
              </a:ext>
            </a:extLst>
          </p:cNvPr>
          <p:cNvGraphicFramePr>
            <a:graphicFrameLocks noGrp="1"/>
          </p:cNvGraphicFramePr>
          <p:nvPr>
            <p:extLst>
              <p:ext uri="{D42A27DB-BD31-4B8C-83A1-F6EECF244321}">
                <p14:modId xmlns:p14="http://schemas.microsoft.com/office/powerpoint/2010/main" val="3005070040"/>
              </p:ext>
            </p:extLst>
          </p:nvPr>
        </p:nvGraphicFramePr>
        <p:xfrm>
          <a:off x="0" y="-29029"/>
          <a:ext cx="12192001" cy="6857993"/>
        </p:xfrm>
        <a:graphic>
          <a:graphicData uri="http://schemas.openxmlformats.org/drawingml/2006/table">
            <a:tbl>
              <a:tblPr firstRow="1" bandRow="1">
                <a:tableStyleId>{5C22544A-7EE6-4342-B048-85BDC9FD1C3A}</a:tableStyleId>
              </a:tblPr>
              <a:tblGrid>
                <a:gridCol w="1741714">
                  <a:extLst>
                    <a:ext uri="{9D8B030D-6E8A-4147-A177-3AD203B41FA5}">
                      <a16:colId xmlns:a16="http://schemas.microsoft.com/office/drawing/2014/main" val="159494676"/>
                    </a:ext>
                  </a:extLst>
                </a:gridCol>
                <a:gridCol w="986969">
                  <a:extLst>
                    <a:ext uri="{9D8B030D-6E8A-4147-A177-3AD203B41FA5}">
                      <a16:colId xmlns:a16="http://schemas.microsoft.com/office/drawing/2014/main" val="1499194561"/>
                    </a:ext>
                  </a:extLst>
                </a:gridCol>
                <a:gridCol w="957944">
                  <a:extLst>
                    <a:ext uri="{9D8B030D-6E8A-4147-A177-3AD203B41FA5}">
                      <a16:colId xmlns:a16="http://schemas.microsoft.com/office/drawing/2014/main" val="2575857407"/>
                    </a:ext>
                  </a:extLst>
                </a:gridCol>
                <a:gridCol w="885372">
                  <a:extLst>
                    <a:ext uri="{9D8B030D-6E8A-4147-A177-3AD203B41FA5}">
                      <a16:colId xmlns:a16="http://schemas.microsoft.com/office/drawing/2014/main" val="1846809368"/>
                    </a:ext>
                  </a:extLst>
                </a:gridCol>
                <a:gridCol w="870858">
                  <a:extLst>
                    <a:ext uri="{9D8B030D-6E8A-4147-A177-3AD203B41FA5}">
                      <a16:colId xmlns:a16="http://schemas.microsoft.com/office/drawing/2014/main" val="2438007173"/>
                    </a:ext>
                  </a:extLst>
                </a:gridCol>
                <a:gridCol w="2699658">
                  <a:extLst>
                    <a:ext uri="{9D8B030D-6E8A-4147-A177-3AD203B41FA5}">
                      <a16:colId xmlns:a16="http://schemas.microsoft.com/office/drawing/2014/main" val="3040568869"/>
                    </a:ext>
                  </a:extLst>
                </a:gridCol>
                <a:gridCol w="1915886">
                  <a:extLst>
                    <a:ext uri="{9D8B030D-6E8A-4147-A177-3AD203B41FA5}">
                      <a16:colId xmlns:a16="http://schemas.microsoft.com/office/drawing/2014/main" val="1276659754"/>
                    </a:ext>
                  </a:extLst>
                </a:gridCol>
                <a:gridCol w="2133600">
                  <a:extLst>
                    <a:ext uri="{9D8B030D-6E8A-4147-A177-3AD203B41FA5}">
                      <a16:colId xmlns:a16="http://schemas.microsoft.com/office/drawing/2014/main" val="2451845991"/>
                    </a:ext>
                  </a:extLst>
                </a:gridCol>
              </a:tblGrid>
              <a:tr h="283779">
                <a:tc rowSpan="2">
                  <a:txBody>
                    <a:bodyPr/>
                    <a:lstStyle/>
                    <a:p>
                      <a:pPr algn="ctr"/>
                      <a:r>
                        <a:rPr lang="nl-BE" sz="1050" dirty="0" err="1"/>
                        <a:t>Enheden</a:t>
                      </a:r>
                      <a:endParaRPr lang="nl-BE" sz="105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a:r>
                        <a:rPr lang="nl-BE" sz="1050" dirty="0"/>
                        <a:t>Driemaandelijkse verslagen 2025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nl-BE" dirty="0"/>
                    </a:p>
                  </a:txBody>
                  <a:tcPr/>
                </a:tc>
                <a:tc hMerge="1">
                  <a:txBody>
                    <a:bodyPr/>
                    <a:lstStyle/>
                    <a:p>
                      <a:endParaRPr lang="nl-BE" dirty="0"/>
                    </a:p>
                  </a:txBody>
                  <a:tcPr/>
                </a:tc>
                <a:tc hMerge="1">
                  <a:txBody>
                    <a:bodyPr/>
                    <a:lstStyle/>
                    <a:p>
                      <a:endParaRPr lang="nl-BE" dirty="0"/>
                    </a:p>
                  </a:txBody>
                  <a:tcPr/>
                </a:tc>
                <a:tc rowSpan="2">
                  <a:txBody>
                    <a:bodyPr/>
                    <a:lstStyle/>
                    <a:p>
                      <a:pPr algn="ctr"/>
                      <a:r>
                        <a:rPr lang="nl-BE" sz="1050" dirty="0"/>
                        <a:t>Jaarverslag</a:t>
                      </a:r>
                      <a:br>
                        <a:rPr lang="nl-BE" sz="1050" dirty="0"/>
                      </a:br>
                      <a:r>
                        <a:rPr lang="nl-BE" sz="1050" dirty="0"/>
                        <a:t>2024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r>
                        <a:rPr lang="nl-BE" sz="1050" dirty="0"/>
                        <a:t>LPP/PLP</a:t>
                      </a:r>
                      <a:br>
                        <a:rPr lang="nl-BE" sz="1050" dirty="0"/>
                      </a:br>
                      <a:r>
                        <a:rPr lang="nl-BE" sz="1050" dirty="0"/>
                        <a:t>2025/26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r>
                        <a:rPr lang="nl-BE" sz="1050" dirty="0"/>
                        <a:t>Lijsten AMT</a:t>
                      </a:r>
                      <a:br>
                        <a:rPr lang="nl-BE" sz="1050" dirty="0"/>
                      </a:br>
                      <a:r>
                        <a:rPr lang="nl-BE" sz="1050" dirty="0"/>
                        <a:t>2025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1894432"/>
                  </a:ext>
                </a:extLst>
              </a:tr>
              <a:tr h="283779">
                <a:tc vMerge="1">
                  <a:txBody>
                    <a:bodyPr/>
                    <a:lstStyle/>
                    <a:p>
                      <a:endParaRPr lang="nl-BE" dirty="0"/>
                    </a:p>
                  </a:txBody>
                  <a:tcPr/>
                </a:tc>
                <a:tc>
                  <a:txBody>
                    <a:bodyPr/>
                    <a:lstStyle/>
                    <a:p>
                      <a:pPr algn="ctr"/>
                      <a:r>
                        <a:rPr lang="nl-BE" sz="1050" b="1" dirty="0">
                          <a:solidFill>
                            <a:schemeClr val="bg1"/>
                          </a:solidFill>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nl-BE" sz="1050" b="1" dirty="0">
                          <a:solidFill>
                            <a:schemeClr val="bg1"/>
                          </a:solidFill>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nl-BE" sz="1050" b="1" dirty="0">
                          <a:solidFill>
                            <a:schemeClr val="bg1"/>
                          </a:solidFill>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nl-BE" sz="1050" b="1" dirty="0">
                          <a:solidFill>
                            <a:schemeClr val="bg1"/>
                          </a:solidFill>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vMerge="1">
                  <a:txBody>
                    <a:bodyPr/>
                    <a:lstStyle/>
                    <a:p>
                      <a:endParaRPr lang="nl-BE" dirty="0"/>
                    </a:p>
                  </a:txBody>
                  <a:tcPr/>
                </a:tc>
                <a:tc vMerge="1">
                  <a:txBody>
                    <a:bodyPr/>
                    <a:lstStyle/>
                    <a:p>
                      <a:endParaRPr lang="nl-BE" dirty="0"/>
                    </a:p>
                  </a:txBody>
                  <a:tcPr/>
                </a:tc>
                <a:tc vMerge="1">
                  <a:txBody>
                    <a:bodyPr/>
                    <a:lstStyle/>
                    <a:p>
                      <a:endParaRPr lang="nl-BE"/>
                    </a:p>
                  </a:txBody>
                  <a:tcPr/>
                </a:tc>
                <a:extLst>
                  <a:ext uri="{0D108BD9-81ED-4DB2-BD59-A6C34878D82A}">
                    <a16:rowId xmlns:a16="http://schemas.microsoft.com/office/drawing/2014/main" val="1138466511"/>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CC Infra</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916183408"/>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ACOS IS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426976462"/>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ACOS O&amp;R</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3338020809"/>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ACOS STRAT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270086065"/>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DG H&amp;WB</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379637974"/>
                  </a:ext>
                </a:extLst>
              </a:tr>
              <a:tr h="283779">
                <a:tc>
                  <a:txBody>
                    <a:bodyPr/>
                    <a:lstStyle/>
                    <a:p>
                      <a:pPr algn="ctr" fontAlgn="ctr"/>
                      <a:r>
                        <a:rPr lang="en-US" sz="1050" b="0" i="0" u="none" strike="noStrike" dirty="0">
                          <a:solidFill>
                            <a:srgbClr val="000000"/>
                          </a:solidFill>
                          <a:effectLst/>
                          <a:latin typeface="Berlin Sans FB" panose="020E0602020502020306" pitchFamily="34" charset="0"/>
                        </a:rPr>
                        <a:t>BN HK DEF ST KKE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4056843297"/>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CIDMAT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198126705"/>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COMOPSAIR</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2899740846"/>
                  </a:ext>
                </a:extLst>
              </a:tr>
              <a:tr h="283779">
                <a:tc>
                  <a:txBody>
                    <a:bodyPr/>
                    <a:lstStyle/>
                    <a:p>
                      <a:pPr algn="ctr" fontAlgn="ctr"/>
                      <a:r>
                        <a:rPr lang="nl-BE" sz="1050" b="0" i="0" u="none" strike="noStrike" dirty="0" err="1">
                          <a:solidFill>
                            <a:srgbClr val="000000"/>
                          </a:solidFill>
                          <a:effectLst/>
                          <a:latin typeface="Berlin Sans FB" panose="020E0602020502020306" pitchFamily="34" charset="0"/>
                        </a:rPr>
                        <a:t>Belgian</a:t>
                      </a:r>
                      <a:r>
                        <a:rPr lang="nl-BE" sz="1050" b="0" i="0" u="none" strike="noStrike" dirty="0">
                          <a:solidFill>
                            <a:srgbClr val="000000"/>
                          </a:solidFill>
                          <a:effectLst/>
                          <a:latin typeface="Berlin Sans FB" panose="020E0602020502020306" pitchFamily="34" charset="0"/>
                        </a:rPr>
                        <a:t> </a:t>
                      </a:r>
                      <a:r>
                        <a:rPr lang="nl-BE" sz="1050" b="0" i="0" u="none" strike="noStrike" dirty="0" err="1">
                          <a:solidFill>
                            <a:srgbClr val="000000"/>
                          </a:solidFill>
                          <a:effectLst/>
                          <a:latin typeface="Berlin Sans FB" panose="020E0602020502020306" pitchFamily="34" charset="0"/>
                        </a:rPr>
                        <a:t>Army</a:t>
                      </a:r>
                      <a:r>
                        <a:rPr lang="nl-BE" sz="1050" b="0" i="0" u="none" strike="noStrike" dirty="0">
                          <a:solidFill>
                            <a:srgbClr val="000000"/>
                          </a:solidFill>
                          <a:effectLst/>
                          <a:latin typeface="Berlin Sans FB" panose="020E0602020502020306" pitchFamily="34" charset="0"/>
                        </a:rPr>
                        <a:t> Staf</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3474534530"/>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COMOPSMED</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836674674"/>
                  </a:ext>
                </a:extLst>
              </a:tr>
              <a:tr h="283779">
                <a:tc>
                  <a:txBody>
                    <a:bodyPr/>
                    <a:lstStyle/>
                    <a:p>
                      <a:pPr algn="ctr" fontAlgn="ctr"/>
                      <a:r>
                        <a:rPr lang="nl-BE" sz="1050" b="0" i="0" u="none" strike="noStrike" dirty="0" err="1">
                          <a:solidFill>
                            <a:srgbClr val="000000"/>
                          </a:solidFill>
                          <a:effectLst/>
                          <a:latin typeface="Berlin Sans FB" panose="020E0602020502020306" pitchFamily="34" charset="0"/>
                        </a:rPr>
                        <a:t>DGBud</a:t>
                      </a:r>
                      <a:r>
                        <a:rPr lang="nl-BE" sz="1050" b="0" i="0" u="none" strike="noStrike" dirty="0">
                          <a:solidFill>
                            <a:srgbClr val="000000"/>
                          </a:solidFill>
                          <a:effectLst/>
                          <a:latin typeface="Berlin Sans FB" panose="020E0602020502020306" pitchFamily="34" charset="0"/>
                        </a:rPr>
                        <a:t> Fin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216873874"/>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DG </a:t>
                      </a:r>
                      <a:r>
                        <a:rPr lang="nl-BE" sz="1050" b="0" i="0" u="none" strike="noStrike" dirty="0" err="1">
                          <a:solidFill>
                            <a:srgbClr val="000000"/>
                          </a:solidFill>
                          <a:effectLst/>
                          <a:latin typeface="Berlin Sans FB" panose="020E0602020502020306" pitchFamily="34" charset="0"/>
                        </a:rPr>
                        <a:t>Str</a:t>
                      </a:r>
                      <a:r>
                        <a:rPr lang="nl-BE" sz="1050" b="0" i="0" u="none" strike="noStrike" dirty="0">
                          <a:solidFill>
                            <a:srgbClr val="000000"/>
                          </a:solidFill>
                          <a:effectLst/>
                          <a:latin typeface="Berlin Sans FB" panose="020E0602020502020306" pitchFamily="34" charset="0"/>
                        </a:rPr>
                        <a:t> COM</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3271715580"/>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DGHR</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2986834115"/>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DG Jur</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292597150"/>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DGMR</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2895387645"/>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DGMR C&amp;I</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869625057"/>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DGMR </a:t>
                      </a:r>
                      <a:r>
                        <a:rPr lang="nl-BE" sz="1050" b="0" i="0" u="none" strike="noStrike" dirty="0" err="1">
                          <a:solidFill>
                            <a:srgbClr val="000000"/>
                          </a:solidFill>
                          <a:effectLst/>
                          <a:latin typeface="Berlin Sans FB" panose="020E0602020502020306" pitchFamily="34" charset="0"/>
                        </a:rPr>
                        <a:t>Sys</a:t>
                      </a:r>
                      <a:endParaRPr lang="nl-BE" sz="1050" b="0" i="0" u="none" strike="noStrike" dirty="0">
                        <a:solidFill>
                          <a:srgbClr val="000000"/>
                        </a:solidFill>
                        <a:effectLst/>
                        <a:latin typeface="Berlin Sans FB" panose="020E0602020502020306"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94817412"/>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DGMR MP</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736758037"/>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KAB CHOD</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928859894"/>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CND - CLUB EVERE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464208669"/>
                  </a:ext>
                </a:extLst>
              </a:tr>
              <a:tr h="331076">
                <a:tc>
                  <a:txBody>
                    <a:bodyPr/>
                    <a:lstStyle/>
                    <a:p>
                      <a:pPr algn="ctr" fontAlgn="ctr"/>
                      <a:r>
                        <a:rPr lang="nl-BE" sz="1050" b="0" i="0" u="none" strike="noStrike" dirty="0">
                          <a:solidFill>
                            <a:srgbClr val="000000"/>
                          </a:solidFill>
                          <a:effectLst/>
                          <a:latin typeface="Berlin Sans FB" panose="020E0602020502020306" pitchFamily="34" charset="0"/>
                        </a:rPr>
                        <a:t>COMOPSNAV NSP</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527180729"/>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IG - ILE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nl-BE" sz="1200" dirty="0">
                          <a:solidFill>
                            <a:schemeClr val="bg1"/>
                          </a:solidFill>
                          <a:latin typeface="Aptos Black" panose="020B0004020202020204" pitchFamily="34" charset="0"/>
                        </a:rPr>
                        <a:t>Update 11/06//2025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327281645"/>
                  </a:ext>
                </a:extLst>
              </a:tr>
            </a:tbl>
          </a:graphicData>
        </a:graphic>
      </p:graphicFrame>
    </p:spTree>
    <p:extLst>
      <p:ext uri="{BB962C8B-B14F-4D97-AF65-F5344CB8AC3E}">
        <p14:creationId xmlns:p14="http://schemas.microsoft.com/office/powerpoint/2010/main" val="23436190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6F0B944-F213-2AE8-B6D8-D84037A5FAA3}"/>
              </a:ext>
            </a:extLst>
          </p:cNvPr>
          <p:cNvSpPr>
            <a:spLocks noGrp="1"/>
          </p:cNvSpPr>
          <p:nvPr>
            <p:ph type="body" sz="quarter" idx="13"/>
          </p:nvPr>
        </p:nvSpPr>
        <p:spPr/>
        <p:txBody>
          <a:bodyPr/>
          <a:lstStyle/>
          <a:p>
            <a:r>
              <a:rPr lang="nl-BE" dirty="0"/>
              <a:t>Nieuwe template driemaandelijks verslag.</a:t>
            </a:r>
          </a:p>
        </p:txBody>
      </p:sp>
      <p:sp>
        <p:nvSpPr>
          <p:cNvPr id="3" name="Text Placeholder 2">
            <a:extLst>
              <a:ext uri="{FF2B5EF4-FFF2-40B4-BE49-F238E27FC236}">
                <a16:creationId xmlns:a16="http://schemas.microsoft.com/office/drawing/2014/main" id="{FEF6771C-782F-1309-7EE4-988D23340B65}"/>
              </a:ext>
            </a:extLst>
          </p:cNvPr>
          <p:cNvSpPr>
            <a:spLocks noGrp="1"/>
          </p:cNvSpPr>
          <p:nvPr>
            <p:ph type="body" sz="quarter" idx="27"/>
          </p:nvPr>
        </p:nvSpPr>
        <p:spPr>
          <a:xfrm>
            <a:off x="281009" y="1779812"/>
            <a:ext cx="11237400" cy="1317718"/>
          </a:xfrm>
        </p:spPr>
        <p:txBody>
          <a:bodyPr/>
          <a:lstStyle/>
          <a:p>
            <a:r>
              <a:rPr lang="nl-BE" sz="2000" dirty="0"/>
              <a:t>De template van het driemaandelijks verslag werd aangepast.</a:t>
            </a:r>
          </a:p>
          <a:p>
            <a:r>
              <a:rPr lang="nl-BE" sz="2000" dirty="0"/>
              <a:t>Er zal een briefing gegeven worden in het laatste trimester.</a:t>
            </a:r>
          </a:p>
        </p:txBody>
      </p:sp>
      <p:graphicFrame>
        <p:nvGraphicFramePr>
          <p:cNvPr id="4" name="Object 3">
            <a:extLst>
              <a:ext uri="{FF2B5EF4-FFF2-40B4-BE49-F238E27FC236}">
                <a16:creationId xmlns:a16="http://schemas.microsoft.com/office/drawing/2014/main" id="{E0153143-D315-4C3D-34D6-00F3D44244AE}"/>
              </a:ext>
            </a:extLst>
          </p:cNvPr>
          <p:cNvGraphicFramePr>
            <a:graphicFrameLocks noChangeAspect="1"/>
          </p:cNvGraphicFramePr>
          <p:nvPr>
            <p:extLst>
              <p:ext uri="{D42A27DB-BD31-4B8C-83A1-F6EECF244321}">
                <p14:modId xmlns:p14="http://schemas.microsoft.com/office/powerpoint/2010/main" val="3068538667"/>
              </p:ext>
            </p:extLst>
          </p:nvPr>
        </p:nvGraphicFramePr>
        <p:xfrm>
          <a:off x="8039100" y="1938972"/>
          <a:ext cx="2674664" cy="2317115"/>
        </p:xfrm>
        <a:graphic>
          <a:graphicData uri="http://schemas.openxmlformats.org/presentationml/2006/ole">
            <mc:AlternateContent xmlns:mc="http://schemas.openxmlformats.org/markup-compatibility/2006">
              <mc:Choice xmlns:v="urn:schemas-microsoft-com:vml" Requires="v">
                <p:oleObj name="Document" showAsIcon="1" r:id="rId2" imgW="914400" imgH="792417" progId="Word.Document.12">
                  <p:embed/>
                </p:oleObj>
              </mc:Choice>
              <mc:Fallback>
                <p:oleObj name="Document" showAsIcon="1" r:id="rId2" imgW="914400" imgH="792417" progId="Word.Document.12">
                  <p:embed/>
                  <p:pic>
                    <p:nvPicPr>
                      <p:cNvPr id="0" name=""/>
                      <p:cNvPicPr/>
                      <p:nvPr/>
                    </p:nvPicPr>
                    <p:blipFill>
                      <a:blip r:embed="rId3"/>
                      <a:stretch>
                        <a:fillRect/>
                      </a:stretch>
                    </p:blipFill>
                    <p:spPr>
                      <a:xfrm>
                        <a:off x="8039100" y="1938972"/>
                        <a:ext cx="2674664" cy="2317115"/>
                      </a:xfrm>
                      <a:prstGeom prst="rect">
                        <a:avLst/>
                      </a:prstGeom>
                    </p:spPr>
                  </p:pic>
                </p:oleObj>
              </mc:Fallback>
            </mc:AlternateContent>
          </a:graphicData>
        </a:graphic>
      </p:graphicFrame>
    </p:spTree>
    <p:extLst>
      <p:ext uri="{BB962C8B-B14F-4D97-AF65-F5344CB8AC3E}">
        <p14:creationId xmlns:p14="http://schemas.microsoft.com/office/powerpoint/2010/main" val="25031150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E2DE36F-935E-5249-9B8A-D9FF8B5B7421}"/>
              </a:ext>
            </a:extLst>
          </p:cNvPr>
          <p:cNvSpPr>
            <a:spLocks noGrp="1"/>
          </p:cNvSpPr>
          <p:nvPr>
            <p:ph type="body" sz="half" idx="13"/>
          </p:nvPr>
        </p:nvSpPr>
        <p:spPr/>
        <p:txBody>
          <a:bodyPr/>
          <a:lstStyle/>
          <a:p>
            <a:r>
              <a:rPr lang="nl-BE" dirty="0"/>
              <a:t>Opmerking PA-arbeidsarts KKE.</a:t>
            </a:r>
          </a:p>
        </p:txBody>
      </p:sp>
    </p:spTree>
    <p:extLst>
      <p:ext uri="{BB962C8B-B14F-4D97-AF65-F5344CB8AC3E}">
        <p14:creationId xmlns:p14="http://schemas.microsoft.com/office/powerpoint/2010/main" val="20394956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0DDE461-7DB6-BF21-D820-6F226A16E73E}"/>
              </a:ext>
            </a:extLst>
          </p:cNvPr>
          <p:cNvSpPr>
            <a:spLocks noGrp="1"/>
          </p:cNvSpPr>
          <p:nvPr>
            <p:ph type="body" sz="quarter" idx="13"/>
          </p:nvPr>
        </p:nvSpPr>
        <p:spPr/>
        <p:txBody>
          <a:bodyPr/>
          <a:lstStyle/>
          <a:p>
            <a:r>
              <a:rPr lang="nl-BE" dirty="0"/>
              <a:t>Lijsten AMT.</a:t>
            </a:r>
          </a:p>
        </p:txBody>
      </p:sp>
      <p:sp>
        <p:nvSpPr>
          <p:cNvPr id="4" name="Text Placeholder 3">
            <a:extLst>
              <a:ext uri="{FF2B5EF4-FFF2-40B4-BE49-F238E27FC236}">
                <a16:creationId xmlns:a16="http://schemas.microsoft.com/office/drawing/2014/main" id="{F06A33FF-1BA7-819C-FA82-AE3AF3D1A4DB}"/>
              </a:ext>
            </a:extLst>
          </p:cNvPr>
          <p:cNvSpPr>
            <a:spLocks noGrp="1"/>
          </p:cNvSpPr>
          <p:nvPr>
            <p:ph type="body" sz="quarter" idx="27"/>
          </p:nvPr>
        </p:nvSpPr>
        <p:spPr>
          <a:xfrm>
            <a:off x="281009" y="1680958"/>
            <a:ext cx="11237400" cy="4089476"/>
          </a:xfrm>
        </p:spPr>
        <p:txBody>
          <a:bodyPr/>
          <a:lstStyle/>
          <a:p>
            <a:pPr marL="285750" indent="-285750" algn="just">
              <a:buFont typeface="Wingdings" panose="05000000000000000000" pitchFamily="2" charset="2"/>
              <a:buChar char="q"/>
            </a:pPr>
            <a:r>
              <a:rPr lang="nl-BE" sz="2400" dirty="0"/>
              <a:t>Geen rekening houdend met de gebruikte template werden voor dit jaar (2025) door 8 van de 23 eenheden, behorend tot het BOC 08, de lijsten AMT overgemaakt.</a:t>
            </a:r>
          </a:p>
          <a:p>
            <a:pPr marL="285750" indent="-285750">
              <a:buFont typeface="Wingdings" panose="05000000000000000000" pitchFamily="2" charset="2"/>
              <a:buChar char="q"/>
            </a:pPr>
            <a:endParaRPr lang="nl-BE" sz="2400" dirty="0"/>
          </a:p>
          <a:p>
            <a:pPr marL="285750" indent="-285750" algn="just">
              <a:buFont typeface="Wingdings" panose="05000000000000000000" pitchFamily="2" charset="2"/>
              <a:buChar char="q"/>
            </a:pPr>
            <a:r>
              <a:rPr lang="nl-BE" sz="2400" b="1" dirty="0"/>
              <a:t>Er wordt gevraagd om de voorziene lijsten (nominatieve en functionele) ASAP over te maken aan de arbeidsgeneeskundige dienst van het KKE </a:t>
            </a:r>
            <a:r>
              <a:rPr lang="nl-BE" sz="2400" dirty="0"/>
              <a:t>(</a:t>
            </a:r>
            <a:r>
              <a:rPr lang="nl-BE" sz="2400" dirty="0">
                <a:hlinkClick r:id="rId2"/>
              </a:rPr>
              <a:t>+DGHWB-AMT-EVERE-COLLAB@mil.be</a:t>
            </a:r>
            <a:r>
              <a:rPr lang="nl-BE" sz="2400" dirty="0"/>
              <a:t> )</a:t>
            </a:r>
          </a:p>
          <a:p>
            <a:pPr marL="285750" indent="-285750" algn="just">
              <a:buFont typeface="Wingdings" panose="05000000000000000000" pitchFamily="2" charset="2"/>
              <a:buChar char="q"/>
            </a:pPr>
            <a:endParaRPr lang="nl-BE" sz="2400" dirty="0"/>
          </a:p>
          <a:p>
            <a:pPr marL="285750" indent="-285750">
              <a:buFont typeface="Wingdings" panose="05000000000000000000" pitchFamily="2" charset="2"/>
              <a:buChar char="q"/>
            </a:pPr>
            <a:r>
              <a:rPr lang="nl-BE" sz="2400" dirty="0"/>
              <a:t>Zonder deze, </a:t>
            </a:r>
            <a:r>
              <a:rPr lang="nl-BE" sz="2400" b="1" u="sng" dirty="0"/>
              <a:t>wettelijk voorziene</a:t>
            </a:r>
            <a:r>
              <a:rPr lang="nl-BE" sz="2400" dirty="0"/>
              <a:t>, correct en volledig ingevulde lijsten is het niet mogelijk de voorziene onderzoeken uit te voeren. </a:t>
            </a:r>
          </a:p>
          <a:p>
            <a:pPr marL="285750" indent="-285750">
              <a:buFont typeface="Wingdings" panose="05000000000000000000" pitchFamily="2" charset="2"/>
              <a:buChar char="q"/>
            </a:pPr>
            <a:endParaRPr lang="nl-BE" sz="2400" dirty="0"/>
          </a:p>
          <a:p>
            <a:pPr marL="285750" indent="-285750">
              <a:buFont typeface="Wingdings" panose="05000000000000000000" pitchFamily="2" charset="2"/>
              <a:buChar char="q"/>
            </a:pPr>
            <a:endParaRPr lang="nl-BE" dirty="0"/>
          </a:p>
        </p:txBody>
      </p:sp>
    </p:spTree>
    <p:extLst>
      <p:ext uri="{BB962C8B-B14F-4D97-AF65-F5344CB8AC3E}">
        <p14:creationId xmlns:p14="http://schemas.microsoft.com/office/powerpoint/2010/main" val="34595228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p:txBody>
          <a:bodyPr/>
          <a:lstStyle/>
          <a:p>
            <a:r>
              <a:rPr lang="nl-BE" dirty="0"/>
              <a:t>Jaarlijkse Rondgangen 2024</a:t>
            </a:r>
          </a:p>
        </p:txBody>
      </p:sp>
    </p:spTree>
    <p:extLst>
      <p:ext uri="{BB962C8B-B14F-4D97-AF65-F5344CB8AC3E}">
        <p14:creationId xmlns:p14="http://schemas.microsoft.com/office/powerpoint/2010/main" val="3977367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7331BE7-874E-BF87-98BB-24D9E756674D}"/>
              </a:ext>
            </a:extLst>
          </p:cNvPr>
          <p:cNvSpPr>
            <a:spLocks noGrp="1"/>
          </p:cNvSpPr>
          <p:nvPr>
            <p:ph type="body" sz="half" idx="13"/>
          </p:nvPr>
        </p:nvSpPr>
        <p:spPr/>
        <p:txBody>
          <a:bodyPr/>
          <a:lstStyle/>
          <a:p>
            <a:r>
              <a:rPr lang="nl-BE" dirty="0"/>
              <a:t>Evolutie LDPBW sinds 2009.</a:t>
            </a:r>
          </a:p>
        </p:txBody>
      </p:sp>
    </p:spTree>
    <p:extLst>
      <p:ext uri="{BB962C8B-B14F-4D97-AF65-F5344CB8AC3E}">
        <p14:creationId xmlns:p14="http://schemas.microsoft.com/office/powerpoint/2010/main" val="16696544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4">
            <a:extLst>
              <a:ext uri="{FF2B5EF4-FFF2-40B4-BE49-F238E27FC236}">
                <a16:creationId xmlns:a16="http://schemas.microsoft.com/office/drawing/2014/main" id="{E1902353-B53F-80BD-EFB8-AB95DDF4C0D2}"/>
              </a:ext>
            </a:extLst>
          </p:cNvPr>
          <p:cNvGraphicFramePr>
            <a:graphicFrameLocks/>
          </p:cNvGraphicFramePr>
          <p:nvPr>
            <p:extLst>
              <p:ext uri="{D42A27DB-BD31-4B8C-83A1-F6EECF244321}">
                <p14:modId xmlns:p14="http://schemas.microsoft.com/office/powerpoint/2010/main" val="2305442963"/>
              </p:ext>
            </p:extLst>
          </p:nvPr>
        </p:nvGraphicFramePr>
        <p:xfrm>
          <a:off x="0" y="0"/>
          <a:ext cx="12192001" cy="6863771"/>
        </p:xfrm>
        <a:graphic>
          <a:graphicData uri="http://schemas.openxmlformats.org/drawingml/2006/table">
            <a:tbl>
              <a:tblPr firstRow="1" bandRow="1"/>
              <a:tblGrid>
                <a:gridCol w="2400384">
                  <a:extLst>
                    <a:ext uri="{9D8B030D-6E8A-4147-A177-3AD203B41FA5}">
                      <a16:colId xmlns:a16="http://schemas.microsoft.com/office/drawing/2014/main" val="2723664118"/>
                    </a:ext>
                  </a:extLst>
                </a:gridCol>
                <a:gridCol w="4111081">
                  <a:extLst>
                    <a:ext uri="{9D8B030D-6E8A-4147-A177-3AD203B41FA5}">
                      <a16:colId xmlns:a16="http://schemas.microsoft.com/office/drawing/2014/main" val="1457577688"/>
                    </a:ext>
                  </a:extLst>
                </a:gridCol>
                <a:gridCol w="1836888">
                  <a:extLst>
                    <a:ext uri="{9D8B030D-6E8A-4147-A177-3AD203B41FA5}">
                      <a16:colId xmlns:a16="http://schemas.microsoft.com/office/drawing/2014/main" val="3490238703"/>
                    </a:ext>
                  </a:extLst>
                </a:gridCol>
                <a:gridCol w="3843648">
                  <a:extLst>
                    <a:ext uri="{9D8B030D-6E8A-4147-A177-3AD203B41FA5}">
                      <a16:colId xmlns:a16="http://schemas.microsoft.com/office/drawing/2014/main" val="1668476866"/>
                    </a:ext>
                  </a:extLst>
                </a:gridCol>
              </a:tblGrid>
              <a:tr h="448758">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nl-BE" dirty="0">
                          <a:solidFill>
                            <a:schemeClr val="bg1"/>
                          </a:solidFill>
                        </a:rPr>
                        <a:t>Datum</a:t>
                      </a:r>
                    </a:p>
                  </a:txBody>
                  <a:tcPr>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2">
                        <a:lumMod val="50000"/>
                      </a:scheme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nl-BE" dirty="0">
                          <a:solidFill>
                            <a:schemeClr val="bg1"/>
                          </a:solidFill>
                        </a:rPr>
                        <a:t>Eenheid</a:t>
                      </a:r>
                    </a:p>
                  </a:txBody>
                  <a:tcPr>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2">
                        <a:lumMod val="50000"/>
                      </a:scheme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nl-BE" dirty="0">
                          <a:solidFill>
                            <a:schemeClr val="bg1"/>
                          </a:solidFill>
                        </a:rPr>
                        <a:t>Stand</a:t>
                      </a:r>
                    </a:p>
                  </a:txBody>
                  <a:tcPr>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2">
                        <a:lumMod val="50000"/>
                      </a:scheme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nl-BE" dirty="0">
                          <a:solidFill>
                            <a:schemeClr val="bg1"/>
                          </a:solidFill>
                        </a:rPr>
                        <a:t>Auditor</a:t>
                      </a:r>
                    </a:p>
                  </a:txBody>
                  <a:tcPr>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2">
                        <a:lumMod val="50000"/>
                      </a:schemeClr>
                    </a:solidFill>
                  </a:tcPr>
                </a:tc>
                <a:extLst>
                  <a:ext uri="{0D108BD9-81ED-4DB2-BD59-A6C34878D82A}">
                    <a16:rowId xmlns:a16="http://schemas.microsoft.com/office/drawing/2014/main" val="2178352936"/>
                  </a:ext>
                </a:extLst>
              </a:tr>
              <a:tr h="642619">
                <a:tc>
                  <a:txBody>
                    <a:bodyPr/>
                    <a:lstStyle/>
                    <a:p>
                      <a:pPr algn="ctr" rtl="0" fontAlgn="ctr"/>
                      <a:r>
                        <a:rPr lang="nl-BE" sz="1600" b="1" i="0" u="none" strike="noStrike" dirty="0">
                          <a:solidFill>
                            <a:schemeClr val="tx1"/>
                          </a:solidFill>
                          <a:effectLst/>
                          <a:latin typeface="Palanquin Regular" panose="020B0004020203020204" pitchFamily="34" charset="0"/>
                        </a:rPr>
                        <a:t>10/02/2025</a:t>
                      </a:r>
                    </a:p>
                  </a:txBody>
                  <a:tcPr marL="7620" marR="7620" marT="762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ACOS STRAT</a:t>
                      </a:r>
                    </a:p>
                  </a:txBody>
                  <a:tcPr marL="7620" marR="7620" marT="762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chemeClr val="accent4">
                        <a:lumMod val="40000"/>
                        <a:lumOff val="6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chemeClr val="accent4">
                        <a:lumMod val="40000"/>
                        <a:lumOff val="60000"/>
                      </a:schemeClr>
                    </a:solidFill>
                  </a:tcPr>
                </a:tc>
                <a:tc>
                  <a:txBody>
                    <a:bodyPr/>
                    <a:lstStyle/>
                    <a:p>
                      <a:pPr algn="ctr" fontAlgn="ctr"/>
                      <a:r>
                        <a:rPr lang="nl-BE" sz="1600" b="0" i="0" u="none" strike="noStrike" dirty="0">
                          <a:solidFill>
                            <a:schemeClr val="tx1"/>
                          </a:solidFill>
                          <a:effectLst/>
                          <a:latin typeface="Arial" panose="020B0604020202020204" pitchFamily="34" charset="0"/>
                        </a:rPr>
                        <a:t>Dhr. HALLOUZI A.</a:t>
                      </a:r>
                    </a:p>
                  </a:txBody>
                  <a:tcPr marL="7620" marR="7620" marT="7620" marB="0" anchor="ctr">
                    <a:lnL w="12700" cmpd="sng">
                      <a:solidFill>
                        <a:srgbClr val="FFFFFF"/>
                      </a:solidFill>
                    </a:lnL>
                    <a:lnR w="12700" cmpd="sng">
                      <a:solidFill>
                        <a:srgbClr val="FFFFFF"/>
                      </a:solidFill>
                    </a:lnR>
                    <a:lnT w="381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682928319"/>
                  </a:ext>
                </a:extLst>
              </a:tr>
              <a:tr h="448758">
                <a:tc>
                  <a:txBody>
                    <a:bodyPr/>
                    <a:lstStyle/>
                    <a:p>
                      <a:pPr algn="ctr" rtl="0" fontAlgn="ctr"/>
                      <a:r>
                        <a:rPr lang="nl-BE" sz="1600" b="1" i="0" u="none" strike="noStrike" dirty="0">
                          <a:solidFill>
                            <a:schemeClr val="tx1"/>
                          </a:solidFill>
                          <a:effectLst/>
                          <a:latin typeface="Palanquin Regular" panose="020B0004020203020204" pitchFamily="34" charset="0"/>
                        </a:rPr>
                        <a:t>11/03/2025</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2D050"/>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CIDMAT</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4">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ctr"/>
                      <a:r>
                        <a:rPr lang="nl-BE" sz="1600" b="0" i="0" u="none" strike="noStrike" dirty="0">
                          <a:solidFill>
                            <a:schemeClr val="tx1"/>
                          </a:solidFill>
                          <a:effectLst/>
                          <a:latin typeface="Arial" panose="020B0604020202020204" pitchFamily="34" charset="0"/>
                        </a:rPr>
                        <a:t>1MV DÉPPE T.</a:t>
                      </a:r>
                    </a:p>
                  </a:txBody>
                  <a:tcPr marL="7620" marR="7620" marT="7620"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809896332"/>
                  </a:ext>
                </a:extLst>
              </a:tr>
              <a:tr h="448758">
                <a:tc>
                  <a:txBody>
                    <a:bodyPr/>
                    <a:lstStyle/>
                    <a:p>
                      <a:pPr algn="ctr" rtl="0" fontAlgn="ctr"/>
                      <a:r>
                        <a:rPr lang="nl-BE" sz="1600" b="1" i="0" u="none" strike="noStrike" dirty="0">
                          <a:solidFill>
                            <a:schemeClr val="tx1"/>
                          </a:solidFill>
                          <a:effectLst/>
                          <a:latin typeface="Palanquin Regular" panose="020B0004020203020204" pitchFamily="34" charset="0"/>
                        </a:rPr>
                        <a:t>12/03/2025</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COMOPSNAV NSP</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4">
                        <a:lumMod val="40000"/>
                        <a:lumOff val="6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4">
                        <a:lumMod val="40000"/>
                        <a:lumOff val="6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nl-BE" sz="1600" b="0" i="0" u="none" strike="noStrike" dirty="0">
                          <a:solidFill>
                            <a:schemeClr val="tx1"/>
                          </a:solidFill>
                          <a:effectLst/>
                          <a:latin typeface="Arial" panose="020B0604020202020204" pitchFamily="34" charset="0"/>
                        </a:rPr>
                        <a:t>1MV DÉPPE T.</a:t>
                      </a:r>
                    </a:p>
                  </a:txBody>
                  <a:tcPr marL="7620" marR="7620" marT="7620" marB="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3689532727"/>
                  </a:ext>
                </a:extLst>
              </a:tr>
              <a:tr h="550966">
                <a:tc>
                  <a:txBody>
                    <a:bodyPr/>
                    <a:lstStyle/>
                    <a:p>
                      <a:pPr algn="ctr" rtl="0" fontAlgn="ctr"/>
                      <a:r>
                        <a:rPr lang="nl-BE" sz="1600" b="1" i="0" u="none" strike="noStrike" dirty="0">
                          <a:solidFill>
                            <a:schemeClr val="tx1"/>
                          </a:solidFill>
                          <a:effectLst/>
                          <a:latin typeface="Palanquin Regular" panose="020B0004020203020204" pitchFamily="34" charset="0"/>
                        </a:rPr>
                        <a:t>17/03/2025</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2D050"/>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CC Infra</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4">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4">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nl-BE" sz="1600" b="0" i="0" u="none" strike="noStrike" dirty="0">
                          <a:solidFill>
                            <a:schemeClr val="tx1"/>
                          </a:solidFill>
                          <a:effectLst/>
                          <a:latin typeface="Arial" panose="020B0604020202020204" pitchFamily="34" charset="0"/>
                        </a:rPr>
                        <a:t>1MV DÉPPE T.</a:t>
                      </a:r>
                    </a:p>
                  </a:txBody>
                  <a:tcPr marL="7620" marR="7620" marT="7620" marB="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807120114"/>
                  </a:ext>
                </a:extLst>
              </a:tr>
              <a:tr h="461339">
                <a:tc>
                  <a:txBody>
                    <a:bodyPr/>
                    <a:lstStyle/>
                    <a:p>
                      <a:pPr algn="ctr" rtl="0" fontAlgn="ctr"/>
                      <a:r>
                        <a:rPr lang="nl-BE" sz="1600" b="1" i="0" u="none" strike="noStrike" dirty="0">
                          <a:solidFill>
                            <a:schemeClr val="tx1"/>
                          </a:solidFill>
                          <a:effectLst/>
                          <a:latin typeface="Palanquin Regular" panose="020B0004020203020204" pitchFamily="34" charset="0"/>
                        </a:rPr>
                        <a:t>04/04/2025</a:t>
                      </a:r>
                    </a:p>
                  </a:txBody>
                  <a:tcPr marL="7620" marR="7620" marT="7620"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NKD/CND</a:t>
                      </a:r>
                    </a:p>
                  </a:txBody>
                  <a:tcPr marL="7620" marR="7620" marT="7620"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4">
                        <a:lumMod val="40000"/>
                        <a:lumOff val="6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nl-BE" sz="1600" b="0" i="0" u="none" strike="noStrike" dirty="0">
                          <a:solidFill>
                            <a:schemeClr val="tx1"/>
                          </a:solidFill>
                          <a:effectLst/>
                          <a:latin typeface="Arial" panose="020B0604020202020204" pitchFamily="34" charset="0"/>
                        </a:rPr>
                        <a:t>Dhr. HALLOUZI A.</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3179747659"/>
                  </a:ext>
                </a:extLst>
              </a:tr>
              <a:tr h="319945">
                <a:tc>
                  <a:txBody>
                    <a:bodyPr/>
                    <a:lstStyle/>
                    <a:p>
                      <a:pPr algn="ctr" rtl="0" fontAlgn="ctr"/>
                      <a:r>
                        <a:rPr lang="nl-BE" sz="1600" b="1" i="0" u="none" strike="noStrike" dirty="0">
                          <a:solidFill>
                            <a:schemeClr val="tx1"/>
                          </a:solidFill>
                          <a:effectLst/>
                          <a:latin typeface="Palanquin Regular" panose="020B0004020203020204" pitchFamily="34" charset="0"/>
                        </a:rPr>
                        <a:t>11/05/2025</a:t>
                      </a:r>
                    </a:p>
                  </a:txBody>
                  <a:tcPr marL="7620" marR="7620" marT="7620"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DG MR </a:t>
                      </a:r>
                      <a:r>
                        <a:rPr lang="nl-BE" sz="1600" b="1" i="0" u="none" strike="noStrike" dirty="0" err="1">
                          <a:solidFill>
                            <a:schemeClr val="tx1"/>
                          </a:solidFill>
                          <a:effectLst/>
                          <a:latin typeface="Palanquin Regular" panose="020B0004020203020204" pitchFamily="34" charset="0"/>
                        </a:rPr>
                        <a:t>Sys</a:t>
                      </a:r>
                      <a:endParaRPr lang="nl-BE" sz="1600" b="1" i="0" u="none" strike="noStrike" dirty="0">
                        <a:solidFill>
                          <a:schemeClr val="tx1"/>
                        </a:solidFill>
                        <a:effectLst/>
                        <a:latin typeface="Palanquin Regular" panose="020B0004020203020204" pitchFamily="34" charset="0"/>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endParaRPr lang="nl-BE" dirty="0"/>
                    </a:p>
                  </a:txBody>
                  <a:tcPr marL="7620" marR="7620" marT="762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endParaRPr lang="nl-BE" dirty="0"/>
                    </a:p>
                  </a:txBody>
                  <a:tcPr marL="7620" marR="7620" marT="7620"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716363928"/>
                  </a:ext>
                </a:extLst>
              </a:tr>
              <a:tr h="448758">
                <a:tc>
                  <a:txBody>
                    <a:bodyPr/>
                    <a:lstStyle/>
                    <a:p>
                      <a:pPr algn="ctr" rtl="0" fontAlgn="ctr"/>
                      <a:r>
                        <a:rPr lang="nl-BE" sz="1600" b="1" i="0" u="none" strike="noStrike" dirty="0">
                          <a:solidFill>
                            <a:schemeClr val="tx1"/>
                          </a:solidFill>
                          <a:effectLst/>
                          <a:latin typeface="Palanquin Regular" panose="020B0004020203020204" pitchFamily="34" charset="0"/>
                        </a:rPr>
                        <a:t>27/05/2025</a:t>
                      </a:r>
                    </a:p>
                  </a:txBody>
                  <a:tcPr marL="7620" marR="7620" marT="7620" marB="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DG MR C&amp;I</a:t>
                      </a:r>
                    </a:p>
                  </a:txBody>
                  <a:tcPr marL="7620" marR="7620" marT="7620" marB="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algn="ctr" rtl="0" fontAlgn="ctr"/>
                      <a:endParaRPr lang="nl-BE" sz="1600" b="1" i="0" u="none" strike="noStrike" dirty="0">
                        <a:solidFill>
                          <a:schemeClr val="tx1"/>
                        </a:solidFill>
                        <a:effectLst/>
                        <a:latin typeface="Palanquin Regular" panose="020B0004020203020204" pitchFamily="34" charset="0"/>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nl-BE" sz="1600" b="0" i="0" u="none" strike="noStrike" dirty="0">
                        <a:solidFill>
                          <a:schemeClr val="tx1"/>
                        </a:solidFill>
                        <a:effectLst/>
                        <a:latin typeface="Arial" panose="020B0604020202020204" pitchFamily="34" charset="0"/>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3255683460"/>
                  </a:ext>
                </a:extLst>
              </a:tr>
              <a:tr h="448758">
                <a:tc>
                  <a:txBody>
                    <a:bodyPr/>
                    <a:lstStyle/>
                    <a:p>
                      <a:pPr algn="ctr" rtl="0" fontAlgn="ctr"/>
                      <a:r>
                        <a:rPr lang="nl-BE" sz="1600" b="1" i="0" u="none" strike="noStrike" dirty="0">
                          <a:solidFill>
                            <a:schemeClr val="tx1"/>
                          </a:solidFill>
                          <a:effectLst/>
                          <a:latin typeface="Palanquin Regular" panose="020B0004020203020204" pitchFamily="34" charset="0"/>
                        </a:rPr>
                        <a:t>04/06/2025</a:t>
                      </a:r>
                    </a:p>
                  </a:txBody>
                  <a:tcPr marL="7620" marR="7620" marT="7620" marB="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92D050"/>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COMOPSMED</a:t>
                      </a:r>
                    </a:p>
                  </a:txBody>
                  <a:tcPr marL="7620" marR="7620" marT="7620" marB="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chemeClr val="accent4">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chemeClr val="accent4">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nl-BE" sz="1600" b="0" i="0" u="none" strike="noStrike" dirty="0">
                          <a:solidFill>
                            <a:schemeClr val="tx1"/>
                          </a:solidFill>
                          <a:effectLst/>
                          <a:latin typeface="Arial" panose="020B0604020202020204" pitchFamily="34" charset="0"/>
                        </a:rPr>
                        <a:t>1MV DÉPPE T.</a:t>
                      </a:r>
                      <a:endParaRPr kumimoji="0" lang="nl-BE" sz="1600" b="0" i="0" u="none" strike="noStrike" kern="1200" cap="none" spc="0" normalizeH="0" baseline="0" noProof="0" dirty="0">
                        <a:ln>
                          <a:noFill/>
                        </a:ln>
                        <a:solidFill>
                          <a:srgbClr val="184652"/>
                        </a:solidFill>
                        <a:effectLst/>
                        <a:uLnTx/>
                        <a:uFillTx/>
                        <a:latin typeface="Arial" panose="020B0604020202020204" pitchFamily="34" charset="0"/>
                        <a:ea typeface="+mn-ea"/>
                        <a:cs typeface="+mn-cs"/>
                      </a:endParaRPr>
                    </a:p>
                  </a:txBody>
                  <a:tcPr marL="7620" marR="7620" marT="7620" marB="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376981051"/>
                  </a:ext>
                </a:extLst>
              </a:tr>
              <a:tr h="454527">
                <a:tc>
                  <a:txBody>
                    <a:bodyPr/>
                    <a:lstStyle/>
                    <a:p>
                      <a:pPr algn="ctr" rtl="0" fontAlgn="ctr"/>
                      <a:r>
                        <a:rPr lang="nl-BE" sz="1600" b="1" i="0" u="none" strike="noStrike" dirty="0">
                          <a:solidFill>
                            <a:schemeClr val="tx1"/>
                          </a:solidFill>
                          <a:effectLst/>
                          <a:latin typeface="Palanquin Regular" panose="020B0004020203020204" pitchFamily="34" charset="0"/>
                        </a:rPr>
                        <a:t>05/06/2025</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DG </a:t>
                      </a:r>
                      <a:r>
                        <a:rPr lang="nl-BE" sz="1600" b="1" i="0" u="none" strike="noStrike" dirty="0" err="1">
                          <a:solidFill>
                            <a:schemeClr val="tx1"/>
                          </a:solidFill>
                          <a:effectLst/>
                          <a:latin typeface="Palanquin Regular" panose="020B0004020203020204" pitchFamily="34" charset="0"/>
                        </a:rPr>
                        <a:t>BudFin</a:t>
                      </a:r>
                      <a:endParaRPr lang="nl-BE" sz="1600" b="1" i="0" u="none" strike="noStrike" dirty="0">
                        <a:solidFill>
                          <a:schemeClr val="tx1"/>
                        </a:solidFill>
                        <a:effectLst/>
                        <a:latin typeface="Palanquin Regular" panose="020B0004020203020204" pitchFamily="34" charset="0"/>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4">
                        <a:lumMod val="40000"/>
                        <a:lumOff val="6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4">
                        <a:lumMod val="40000"/>
                        <a:lumOff val="60000"/>
                      </a:schemeClr>
                    </a:solidFill>
                  </a:tcPr>
                </a:tc>
                <a:tc>
                  <a:txBody>
                    <a:bodyPr/>
                    <a:lstStyle/>
                    <a:p>
                      <a:pPr algn="ctr" fontAlgn="ctr"/>
                      <a:r>
                        <a:rPr lang="nl-BE" sz="1600" b="0" i="0" u="none" strike="noStrike" dirty="0">
                          <a:solidFill>
                            <a:schemeClr val="tx1"/>
                          </a:solidFill>
                          <a:effectLst/>
                          <a:latin typeface="Arial" panose="020B0604020202020204" pitchFamily="34" charset="0"/>
                        </a:rPr>
                        <a:t>1MV DÉPPE T.</a:t>
                      </a:r>
                      <a:endParaRPr lang="nl-BE" sz="1600" b="1" i="0" u="none" strike="noStrike" dirty="0">
                        <a:solidFill>
                          <a:schemeClr val="tx1"/>
                        </a:solidFill>
                        <a:effectLst/>
                        <a:latin typeface="Arial" panose="020B0604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3205077908"/>
                  </a:ext>
                </a:extLst>
              </a:tr>
              <a:tr h="448758">
                <a:tc>
                  <a:txBody>
                    <a:bodyPr/>
                    <a:lstStyle/>
                    <a:p>
                      <a:pPr algn="ctr" rtl="0" fontAlgn="ctr"/>
                      <a:r>
                        <a:rPr lang="nl-BE" sz="1600" b="1" i="0" u="none" strike="noStrike" dirty="0">
                          <a:solidFill>
                            <a:schemeClr val="tx1"/>
                          </a:solidFill>
                          <a:effectLst/>
                          <a:latin typeface="Palanquin Regular" panose="020B0004020203020204" pitchFamily="34" charset="0"/>
                        </a:rPr>
                        <a:t>17/06/2025</a:t>
                      </a:r>
                    </a:p>
                  </a:txBody>
                  <a:tcPr marL="7620" marR="7620" marT="7620" marB="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DG HR</a:t>
                      </a:r>
                    </a:p>
                  </a:txBody>
                  <a:tcPr marL="7620" marR="7620" marT="7620" marB="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rtl="0" fontAlgn="ctr"/>
                      <a:endParaRPr lang="nl-BE" sz="1600" b="1" i="0" u="none" strike="noStrike" dirty="0">
                        <a:solidFill>
                          <a:schemeClr val="tx1"/>
                        </a:solidFill>
                        <a:effectLst/>
                        <a:latin typeface="Palanquin Regular" panose="020B0004020203020204" pitchFamily="34" charset="0"/>
                      </a:endParaRPr>
                    </a:p>
                  </a:txBody>
                  <a:tcPr marL="7620" marR="7620" marT="7620" marB="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ctr"/>
                      <a:r>
                        <a:rPr lang="nl-BE" sz="1600" b="0" i="0" u="none" strike="noStrike" dirty="0" err="1">
                          <a:solidFill>
                            <a:schemeClr val="tx1"/>
                          </a:solidFill>
                          <a:effectLst/>
                          <a:latin typeface="Arial" panose="020B0604020202020204" pitchFamily="34" charset="0"/>
                        </a:rPr>
                        <a:t>Adjt</a:t>
                      </a:r>
                      <a:r>
                        <a:rPr lang="nl-BE" sz="1600" b="0" i="0" u="none" strike="noStrike" dirty="0">
                          <a:solidFill>
                            <a:schemeClr val="tx1"/>
                          </a:solidFill>
                          <a:effectLst/>
                          <a:latin typeface="Arial" panose="020B0604020202020204" pitchFamily="34" charset="0"/>
                        </a:rPr>
                        <a:t> CHOUBANE of 1MV DÉPPE T.</a:t>
                      </a:r>
                      <a:endParaRPr lang="nl-BE" sz="1600" b="1" i="0" u="none" strike="noStrike" dirty="0">
                        <a:solidFill>
                          <a:schemeClr val="tx1"/>
                        </a:solidFill>
                        <a:effectLst/>
                        <a:latin typeface="Arial" panose="020B0604020202020204" pitchFamily="34" charset="0"/>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86182930"/>
                  </a:ext>
                </a:extLst>
              </a:tr>
              <a:tr h="618376">
                <a:tc>
                  <a:txBody>
                    <a:bodyPr/>
                    <a:lstStyle/>
                    <a:p>
                      <a:pPr algn="ctr"/>
                      <a:r>
                        <a:rPr lang="nl-BE" sz="1600" b="1" dirty="0">
                          <a:latin typeface="+mn-lt"/>
                        </a:rPr>
                        <a:t>03/09/2025</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a:r>
                        <a:rPr lang="nl-BE" sz="1600" b="1" dirty="0">
                          <a:latin typeface="+mn-lt"/>
                        </a:rPr>
                        <a:t>DG MR MP</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4">
                        <a:lumMod val="40000"/>
                        <a:lumOff val="60000"/>
                      </a:schemeClr>
                    </a:solidFill>
                  </a:tcPr>
                </a:tc>
                <a:tc>
                  <a:txBody>
                    <a:bodyPr/>
                    <a:lstStyle/>
                    <a:p>
                      <a:pPr algn="ctr"/>
                      <a:endParaRPr lang="nl-BE" sz="1600" b="1" dirty="0">
                        <a:latin typeface="+mn-lt"/>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4">
                        <a:lumMod val="40000"/>
                        <a:lumOff val="60000"/>
                      </a:schemeClr>
                    </a:solidFill>
                  </a:tcPr>
                </a:tc>
                <a:tc>
                  <a:txBody>
                    <a:bodyPr/>
                    <a:lstStyle/>
                    <a:p>
                      <a:pPr algn="ctr" fontAlgn="ctr"/>
                      <a:endParaRPr lang="nl-BE" sz="1600" b="1" i="0" u="none" strike="noStrike" dirty="0">
                        <a:solidFill>
                          <a:schemeClr val="tx1"/>
                        </a:solidFill>
                        <a:effectLst/>
                        <a:latin typeface="+mn-lt"/>
                      </a:endParaRPr>
                    </a:p>
                  </a:txBody>
                  <a:tcPr marL="7620" marR="7620" marT="762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981370167"/>
                  </a:ext>
                </a:extLst>
              </a:tr>
              <a:tr h="474600">
                <a:tc>
                  <a:txBody>
                    <a:bodyPr/>
                    <a:lstStyle/>
                    <a:p>
                      <a:pPr algn="ctr"/>
                      <a:r>
                        <a:rPr lang="nl-BE" sz="1600" b="1" dirty="0">
                          <a:latin typeface="+mn-lt"/>
                        </a:rPr>
                        <a:t>08/09/2025</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2D050"/>
                    </a:solidFill>
                  </a:tcPr>
                </a:tc>
                <a:tc>
                  <a:txBody>
                    <a:bodyPr/>
                    <a:lstStyle/>
                    <a:p>
                      <a:pPr algn="ctr"/>
                      <a:r>
                        <a:rPr lang="nl-BE" sz="1600" b="1" dirty="0">
                          <a:latin typeface="+mn-lt"/>
                        </a:rPr>
                        <a:t>DH H&amp;WB</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4">
                        <a:lumMod val="20000"/>
                        <a:lumOff val="80000"/>
                      </a:schemeClr>
                    </a:solidFill>
                  </a:tcPr>
                </a:tc>
                <a:tc>
                  <a:txBody>
                    <a:bodyPr/>
                    <a:lstStyle/>
                    <a:p>
                      <a:pPr algn="ctr"/>
                      <a:endParaRPr lang="nl-BE" sz="1600" b="1" dirty="0">
                        <a:latin typeface="+mn-lt"/>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ctr"/>
                      <a:endParaRPr lang="nl-BE" sz="1600" b="1" i="0" u="none" strike="noStrike" dirty="0">
                        <a:solidFill>
                          <a:schemeClr val="tx1"/>
                        </a:solidFill>
                        <a:effectLst/>
                        <a:latin typeface="+mn-lt"/>
                      </a:endParaRPr>
                    </a:p>
                  </a:txBody>
                  <a:tcPr marL="7620" marR="7620" marT="762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63035244"/>
                  </a:ext>
                </a:extLst>
              </a:tr>
              <a:tr h="648851">
                <a:tc>
                  <a:txBody>
                    <a:bodyPr/>
                    <a:lstStyle/>
                    <a:p>
                      <a:pPr algn="ctr" fontAlgn="ctr"/>
                      <a:r>
                        <a:rPr lang="nl-BE" sz="1600" b="1" i="0" u="none" strike="noStrike" dirty="0">
                          <a:solidFill>
                            <a:srgbClr val="000000"/>
                          </a:solidFill>
                          <a:effectLst/>
                          <a:latin typeface="+mn-lt"/>
                        </a:rPr>
                        <a:t>25/09/2025</a:t>
                      </a:r>
                    </a:p>
                  </a:txBody>
                  <a:tcPr marL="7620" marR="7620" marT="7620" marB="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rtl="0" fontAlgn="ctr"/>
                      <a:r>
                        <a:rPr lang="nl-BE" sz="1600" b="1" i="0" u="none" strike="noStrike" dirty="0">
                          <a:solidFill>
                            <a:srgbClr val="184652"/>
                          </a:solidFill>
                          <a:effectLst/>
                          <a:latin typeface="+mn-lt"/>
                        </a:rPr>
                        <a:t>COMOPSAIR</a:t>
                      </a:r>
                    </a:p>
                  </a:txBody>
                  <a:tcPr marL="7620" marR="7620" marT="7620" marB="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chemeClr val="accent4">
                        <a:lumMod val="40000"/>
                        <a:lumOff val="60000"/>
                      </a:schemeClr>
                    </a:solidFill>
                  </a:tcPr>
                </a:tc>
                <a:tc>
                  <a:txBody>
                    <a:bodyPr/>
                    <a:lstStyle/>
                    <a:p>
                      <a:pPr algn="ctr" rtl="0" fontAlgn="ctr"/>
                      <a:endParaRPr lang="nl-BE" sz="1600" b="1" i="0" u="none" strike="noStrike" dirty="0">
                        <a:solidFill>
                          <a:srgbClr val="184652"/>
                        </a:solidFill>
                        <a:effectLst/>
                        <a:latin typeface="+mn-lt"/>
                      </a:endParaRPr>
                    </a:p>
                  </a:txBody>
                  <a:tcPr marL="7620" marR="7620" marT="7620" marB="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chemeClr val="accent4">
                        <a:lumMod val="40000"/>
                        <a:lumOff val="60000"/>
                      </a:schemeClr>
                    </a:solidFill>
                  </a:tcPr>
                </a:tc>
                <a:tc>
                  <a:txBody>
                    <a:bodyPr/>
                    <a:lstStyle/>
                    <a:p>
                      <a:pPr algn="ctr" fontAlgn="ctr"/>
                      <a:endParaRPr lang="nl-BE" sz="1600" b="1" i="0" u="none" strike="noStrike" dirty="0">
                        <a:solidFill>
                          <a:srgbClr val="000000"/>
                        </a:solidFill>
                        <a:effectLst/>
                        <a:latin typeface="+mn-lt"/>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1198218626"/>
                  </a:ext>
                </a:extLst>
              </a:tr>
            </a:tbl>
          </a:graphicData>
        </a:graphic>
      </p:graphicFrame>
      <p:sp>
        <p:nvSpPr>
          <p:cNvPr id="2" name="TextBox 1">
            <a:extLst>
              <a:ext uri="{FF2B5EF4-FFF2-40B4-BE49-F238E27FC236}">
                <a16:creationId xmlns:a16="http://schemas.microsoft.com/office/drawing/2014/main" id="{726AEF36-A27E-F12B-0EF3-B9BA8767257C}"/>
              </a:ext>
            </a:extLst>
          </p:cNvPr>
          <p:cNvSpPr txBox="1"/>
          <p:nvPr/>
        </p:nvSpPr>
        <p:spPr>
          <a:xfrm>
            <a:off x="5545776" y="3360716"/>
            <a:ext cx="6187044" cy="369332"/>
          </a:xfrm>
          <a:prstGeom prst="rect">
            <a:avLst/>
          </a:prstGeom>
        </p:spPr>
        <p:txBody>
          <a:bodyPr wrap="square" rtlCol="0">
            <a:spAutoFit/>
          </a:bodyPr>
          <a:lstStyle/>
          <a:p>
            <a:r>
              <a:rPr lang="nl-BE" b="1" dirty="0">
                <a:solidFill>
                  <a:srgbClr val="FF0000"/>
                </a:solidFill>
              </a:rPr>
              <a:t>Niet uitgevoerd (fout van LDPBW) – nieuwe datum gevraagd</a:t>
            </a:r>
          </a:p>
        </p:txBody>
      </p:sp>
    </p:spTree>
    <p:extLst>
      <p:ext uri="{BB962C8B-B14F-4D97-AF65-F5344CB8AC3E}">
        <p14:creationId xmlns:p14="http://schemas.microsoft.com/office/powerpoint/2010/main" val="25082129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5A999605-1271-3E4E-4798-CD64870D73BC}"/>
              </a:ext>
            </a:extLst>
          </p:cNvPr>
          <p:cNvGraphicFramePr>
            <a:graphicFrameLocks/>
          </p:cNvGraphicFramePr>
          <p:nvPr>
            <p:extLst>
              <p:ext uri="{D42A27DB-BD31-4B8C-83A1-F6EECF244321}">
                <p14:modId xmlns:p14="http://schemas.microsoft.com/office/powerpoint/2010/main" val="3583382650"/>
              </p:ext>
            </p:extLst>
          </p:nvPr>
        </p:nvGraphicFramePr>
        <p:xfrm>
          <a:off x="0" y="0"/>
          <a:ext cx="12192000" cy="6858000"/>
        </p:xfrm>
        <a:graphic>
          <a:graphicData uri="http://schemas.openxmlformats.org/drawingml/2006/table">
            <a:tbl>
              <a:tblPr firstRow="1" bandRow="1">
                <a:tableStyleId>{5C22544A-7EE6-4342-B048-85BDC9FD1C3A}</a:tableStyleId>
              </a:tblPr>
              <a:tblGrid>
                <a:gridCol w="3041371">
                  <a:extLst>
                    <a:ext uri="{9D8B030D-6E8A-4147-A177-3AD203B41FA5}">
                      <a16:colId xmlns:a16="http://schemas.microsoft.com/office/drawing/2014/main" val="2985567229"/>
                    </a:ext>
                  </a:extLst>
                </a:gridCol>
                <a:gridCol w="2930062">
                  <a:extLst>
                    <a:ext uri="{9D8B030D-6E8A-4147-A177-3AD203B41FA5}">
                      <a16:colId xmlns:a16="http://schemas.microsoft.com/office/drawing/2014/main" val="4257991901"/>
                    </a:ext>
                  </a:extLst>
                </a:gridCol>
                <a:gridCol w="2745055">
                  <a:extLst>
                    <a:ext uri="{9D8B030D-6E8A-4147-A177-3AD203B41FA5}">
                      <a16:colId xmlns:a16="http://schemas.microsoft.com/office/drawing/2014/main" val="1246342463"/>
                    </a:ext>
                  </a:extLst>
                </a:gridCol>
                <a:gridCol w="3475512">
                  <a:extLst>
                    <a:ext uri="{9D8B030D-6E8A-4147-A177-3AD203B41FA5}">
                      <a16:colId xmlns:a16="http://schemas.microsoft.com/office/drawing/2014/main" val="1089339040"/>
                    </a:ext>
                  </a:extLst>
                </a:gridCol>
              </a:tblGrid>
              <a:tr h="466933">
                <a:tc>
                  <a:txBody>
                    <a:bodyPr/>
                    <a:lstStyle/>
                    <a:p>
                      <a:pPr algn="ctr"/>
                      <a:r>
                        <a:rPr lang="nl-BE" sz="1600" dirty="0">
                          <a:solidFill>
                            <a:schemeClr val="bg1"/>
                          </a:solidFill>
                        </a:rPr>
                        <a:t>Datum</a:t>
                      </a:r>
                    </a:p>
                  </a:txBody>
                  <a:tcPr anchor="ctr">
                    <a:solidFill>
                      <a:schemeClr val="accent2">
                        <a:lumMod val="50000"/>
                      </a:schemeClr>
                    </a:solidFill>
                  </a:tcPr>
                </a:tc>
                <a:tc>
                  <a:txBody>
                    <a:bodyPr/>
                    <a:lstStyle/>
                    <a:p>
                      <a:pPr algn="ctr"/>
                      <a:r>
                        <a:rPr lang="nl-BE" sz="1600" dirty="0">
                          <a:solidFill>
                            <a:schemeClr val="bg1"/>
                          </a:solidFill>
                        </a:rPr>
                        <a:t>Eenheid</a:t>
                      </a:r>
                    </a:p>
                  </a:txBody>
                  <a:tcPr anchor="ctr">
                    <a:solidFill>
                      <a:schemeClr val="accent2">
                        <a:lumMod val="50000"/>
                      </a:schemeClr>
                    </a:solidFill>
                  </a:tcPr>
                </a:tc>
                <a:tc>
                  <a:txBody>
                    <a:bodyPr/>
                    <a:lstStyle/>
                    <a:p>
                      <a:pPr algn="ctr"/>
                      <a:r>
                        <a:rPr lang="nl-BE" sz="1600" dirty="0">
                          <a:solidFill>
                            <a:schemeClr val="bg1"/>
                          </a:solidFill>
                        </a:rPr>
                        <a:t>Stand</a:t>
                      </a:r>
                    </a:p>
                  </a:txBody>
                  <a:tcPr anchor="ctr">
                    <a:solidFill>
                      <a:schemeClr val="accent2">
                        <a:lumMod val="50000"/>
                      </a:schemeClr>
                    </a:solidFill>
                  </a:tcPr>
                </a:tc>
                <a:tc>
                  <a:txBody>
                    <a:bodyPr/>
                    <a:lstStyle/>
                    <a:p>
                      <a:pPr algn="ctr"/>
                      <a:r>
                        <a:rPr lang="nl-BE" sz="1600" dirty="0">
                          <a:solidFill>
                            <a:schemeClr val="bg1"/>
                          </a:solidFill>
                        </a:rPr>
                        <a:t>Auditor</a:t>
                      </a:r>
                    </a:p>
                  </a:txBody>
                  <a:tcPr anchor="ctr">
                    <a:solidFill>
                      <a:schemeClr val="accent2">
                        <a:lumMod val="50000"/>
                      </a:schemeClr>
                    </a:solidFill>
                  </a:tcPr>
                </a:tc>
                <a:extLst>
                  <a:ext uri="{0D108BD9-81ED-4DB2-BD59-A6C34878D82A}">
                    <a16:rowId xmlns:a16="http://schemas.microsoft.com/office/drawing/2014/main" val="492152999"/>
                  </a:ext>
                </a:extLst>
              </a:tr>
              <a:tr h="781887">
                <a:tc>
                  <a:txBody>
                    <a:bodyPr/>
                    <a:lstStyle/>
                    <a:p>
                      <a:pPr algn="ctr" rtl="0" fontAlgn="ctr"/>
                      <a:r>
                        <a:rPr lang="nl-BE" sz="1600" b="1" i="0" u="none" strike="noStrike" dirty="0">
                          <a:solidFill>
                            <a:schemeClr val="tx1"/>
                          </a:solidFill>
                          <a:effectLst/>
                          <a:latin typeface="Palanquin Regular" panose="020B0004020203020204" pitchFamily="34" charset="0"/>
                        </a:rPr>
                        <a:t>01/10/2025</a:t>
                      </a:r>
                    </a:p>
                  </a:txBody>
                  <a:tcPr marL="7620" marR="7620" marT="7620" marB="0" anchor="ctr">
                    <a:solidFill>
                      <a:srgbClr val="00B050"/>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ACOS R&amp;O</a:t>
                      </a:r>
                    </a:p>
                  </a:txBody>
                  <a:tcPr marL="7620" marR="7620" marT="7620" marB="0" anchor="ctr">
                    <a:solidFill>
                      <a:schemeClr val="accent4">
                        <a:lumMod val="40000"/>
                        <a:lumOff val="60000"/>
                      </a:schemeClr>
                    </a:solidFill>
                  </a:tcPr>
                </a:tc>
                <a:tc>
                  <a:txBody>
                    <a:bodyPr/>
                    <a:lstStyle/>
                    <a:p>
                      <a:pPr algn="ctr" rtl="0" fontAlgn="ctr"/>
                      <a:endParaRPr lang="nl-BE" sz="1600" b="1" i="0" u="none" strike="noStrike" dirty="0">
                        <a:solidFill>
                          <a:schemeClr val="tx1"/>
                        </a:solidFill>
                        <a:effectLst/>
                        <a:latin typeface="Palanquin Regular" panose="020B0004020203020204" pitchFamily="34" charset="0"/>
                      </a:endParaRPr>
                    </a:p>
                  </a:txBody>
                  <a:tcPr marL="7620" marR="7620" marT="7620" marB="0" anchor="ctr">
                    <a:solidFill>
                      <a:schemeClr val="accent4">
                        <a:lumMod val="40000"/>
                        <a:lumOff val="60000"/>
                      </a:schemeClr>
                    </a:solidFill>
                  </a:tcPr>
                </a:tc>
                <a:tc>
                  <a:txBody>
                    <a:bodyPr/>
                    <a:lstStyle/>
                    <a:p>
                      <a:pPr algn="ctr" rtl="0" fontAlgn="ctr"/>
                      <a:r>
                        <a:rPr lang="nl-BE" sz="1600" b="0" i="0" u="none" strike="noStrike" dirty="0">
                          <a:solidFill>
                            <a:schemeClr val="tx1"/>
                          </a:solidFill>
                          <a:effectLst/>
                          <a:latin typeface="Arial" panose="020B0604020202020204" pitchFamily="34" charset="0"/>
                        </a:rPr>
                        <a:t>1MV DÉPPE T.</a:t>
                      </a:r>
                    </a:p>
                  </a:txBody>
                  <a:tcPr marL="7620" marR="7620" marT="7620" marB="0" anchor="ctr">
                    <a:solidFill>
                      <a:schemeClr val="accent4">
                        <a:lumMod val="40000"/>
                        <a:lumOff val="60000"/>
                      </a:schemeClr>
                    </a:solidFill>
                  </a:tcPr>
                </a:tc>
                <a:extLst>
                  <a:ext uri="{0D108BD9-81ED-4DB2-BD59-A6C34878D82A}">
                    <a16:rowId xmlns:a16="http://schemas.microsoft.com/office/drawing/2014/main" val="332848669"/>
                  </a:ext>
                </a:extLst>
              </a:tr>
              <a:tr h="560918">
                <a:tc>
                  <a:txBody>
                    <a:bodyPr/>
                    <a:lstStyle/>
                    <a:p>
                      <a:pPr algn="ctr" rtl="0" fontAlgn="ctr"/>
                      <a:r>
                        <a:rPr lang="nl-BE" sz="1600" b="1" i="0" u="none" strike="noStrike" dirty="0">
                          <a:solidFill>
                            <a:schemeClr val="tx1"/>
                          </a:solidFill>
                          <a:effectLst/>
                          <a:latin typeface="Palanquin Regular" panose="020B0004020203020204" pitchFamily="34" charset="0"/>
                        </a:rPr>
                        <a:t>07/10/2025</a:t>
                      </a:r>
                    </a:p>
                  </a:txBody>
                  <a:tcPr marL="7620" marR="7620" marT="7620" marB="0" anchor="ctr">
                    <a:solidFill>
                      <a:schemeClr val="accent4">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nl-BE" sz="1600" b="1" i="0" u="none" strike="noStrike" dirty="0">
                          <a:solidFill>
                            <a:schemeClr val="tx1"/>
                          </a:solidFill>
                          <a:effectLst/>
                          <a:latin typeface="Palanquin Regular" panose="020B0004020203020204" pitchFamily="34" charset="0"/>
                        </a:rPr>
                        <a:t>DG Jur</a:t>
                      </a:r>
                    </a:p>
                  </a:txBody>
                  <a:tcPr marL="7620" marR="7620" marT="7620" marB="0" anchor="ctr">
                    <a:solidFill>
                      <a:schemeClr val="accent4">
                        <a:lumMod val="20000"/>
                        <a:lumOff val="80000"/>
                      </a:schemeClr>
                    </a:solidFill>
                  </a:tcPr>
                </a:tc>
                <a:tc>
                  <a:txBody>
                    <a:bodyPr/>
                    <a:lstStyle/>
                    <a:p>
                      <a:pPr algn="ctr" rtl="0" fontAlgn="ctr"/>
                      <a:endParaRPr lang="nl-BE" sz="1600" b="1" i="0" u="none" strike="noStrike" dirty="0">
                        <a:solidFill>
                          <a:schemeClr val="tx1"/>
                        </a:solidFill>
                        <a:effectLst/>
                        <a:latin typeface="Palanquin Regular" panose="020B0004020203020204" pitchFamily="34" charset="0"/>
                      </a:endParaRPr>
                    </a:p>
                  </a:txBody>
                  <a:tcPr marL="7620" marR="7620" marT="7620" marB="0" anchor="ctr">
                    <a:solidFill>
                      <a:schemeClr val="accent4">
                        <a:lumMod val="20000"/>
                        <a:lumOff val="80000"/>
                      </a:schemeClr>
                    </a:solidFill>
                  </a:tcPr>
                </a:tc>
                <a:tc>
                  <a:txBody>
                    <a:bodyPr/>
                    <a:lstStyle/>
                    <a:p>
                      <a:pPr algn="ctr" rtl="0" fontAlgn="ctr"/>
                      <a:r>
                        <a:rPr lang="nl-BE" sz="1600" b="0" i="0" u="none" strike="noStrike">
                          <a:solidFill>
                            <a:schemeClr val="tx1"/>
                          </a:solidFill>
                          <a:effectLst/>
                          <a:latin typeface="Arial" panose="020B0604020202020204" pitchFamily="34" charset="0"/>
                        </a:rPr>
                        <a:t>1MV DÉPPE T.</a:t>
                      </a:r>
                      <a:endParaRPr lang="nl-BE" sz="1600" b="1" i="0" u="none" strike="noStrike" dirty="0">
                        <a:solidFill>
                          <a:schemeClr val="tx1"/>
                        </a:solidFill>
                        <a:effectLst/>
                        <a:latin typeface="Palanquin Regular" panose="020B0004020203020204" pitchFamily="34" charset="0"/>
                      </a:endParaRPr>
                    </a:p>
                  </a:txBody>
                  <a:tcPr marL="7620" marR="7620" marT="7620" marB="0" anchor="ctr">
                    <a:solidFill>
                      <a:schemeClr val="accent4">
                        <a:lumMod val="20000"/>
                        <a:lumOff val="80000"/>
                      </a:schemeClr>
                    </a:solidFill>
                  </a:tcPr>
                </a:tc>
                <a:extLst>
                  <a:ext uri="{0D108BD9-81ED-4DB2-BD59-A6C34878D82A}">
                    <a16:rowId xmlns:a16="http://schemas.microsoft.com/office/drawing/2014/main" val="332208480"/>
                  </a:ext>
                </a:extLst>
              </a:tr>
              <a:tr h="560918">
                <a:tc>
                  <a:txBody>
                    <a:bodyPr/>
                    <a:lstStyle/>
                    <a:p>
                      <a:pPr algn="ctr" rtl="0" fontAlgn="ctr"/>
                      <a:r>
                        <a:rPr lang="nl-BE" sz="1600" b="1" i="0" u="none" strike="noStrike" dirty="0">
                          <a:solidFill>
                            <a:schemeClr val="tx1"/>
                          </a:solidFill>
                          <a:effectLst/>
                          <a:latin typeface="Palanquin Regular" panose="020B0004020203020204" pitchFamily="34" charset="0"/>
                        </a:rPr>
                        <a:t>16/10/2025</a:t>
                      </a:r>
                    </a:p>
                  </a:txBody>
                  <a:tcPr marL="7620" marR="7620" marT="7620" marB="0" anchor="ctr">
                    <a:solidFill>
                      <a:schemeClr val="accent4">
                        <a:lumMod val="40000"/>
                        <a:lumOff val="6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DG MR (</a:t>
                      </a:r>
                      <a:r>
                        <a:rPr lang="nl-BE" sz="1600" b="1" i="0" u="none" strike="noStrike" dirty="0" err="1">
                          <a:solidFill>
                            <a:schemeClr val="tx1"/>
                          </a:solidFill>
                          <a:effectLst/>
                          <a:latin typeface="Palanquin Regular" panose="020B0004020203020204" pitchFamily="34" charset="0"/>
                        </a:rPr>
                        <a:t>Mgt</a:t>
                      </a:r>
                      <a:r>
                        <a:rPr lang="nl-BE" sz="1600" b="1" i="0" u="none" strike="noStrike" dirty="0">
                          <a:solidFill>
                            <a:schemeClr val="tx1"/>
                          </a:solidFill>
                          <a:effectLst/>
                          <a:latin typeface="Palanquin Regular" panose="020B0004020203020204" pitchFamily="34" charset="0"/>
                        </a:rPr>
                        <a:t>, B)</a:t>
                      </a:r>
                    </a:p>
                  </a:txBody>
                  <a:tcPr marL="7620" marR="7620" marT="7620" marB="0" anchor="ctr">
                    <a:solidFill>
                      <a:schemeClr val="accent4">
                        <a:lumMod val="40000"/>
                        <a:lumOff val="60000"/>
                      </a:schemeClr>
                    </a:solidFill>
                  </a:tcPr>
                </a:tc>
                <a:tc>
                  <a:txBody>
                    <a:bodyPr/>
                    <a:lstStyle/>
                    <a:p>
                      <a:pPr algn="ctr" rtl="0" fontAlgn="ctr"/>
                      <a:endParaRPr lang="nl-BE" sz="1600" b="1" i="0" u="none" strike="noStrike" dirty="0">
                        <a:solidFill>
                          <a:schemeClr val="tx1"/>
                        </a:solidFill>
                        <a:effectLst/>
                        <a:latin typeface="Palanquin Regular" panose="020B0004020203020204" pitchFamily="34" charset="0"/>
                      </a:endParaRPr>
                    </a:p>
                  </a:txBody>
                  <a:tcPr marL="7620" marR="7620" marT="7620" marB="0" anchor="ctr">
                    <a:solidFill>
                      <a:schemeClr val="accent4">
                        <a:lumMod val="40000"/>
                        <a:lumOff val="60000"/>
                      </a:schemeClr>
                    </a:solidFill>
                  </a:tcPr>
                </a:tc>
                <a:tc>
                  <a:txBody>
                    <a:bodyPr/>
                    <a:lstStyle/>
                    <a:p>
                      <a:pPr algn="ctr" rtl="0" fontAlgn="ctr"/>
                      <a:r>
                        <a:rPr lang="nl-BE" sz="1600" b="0" i="0" u="none" strike="noStrike" dirty="0" err="1">
                          <a:solidFill>
                            <a:schemeClr val="tx1"/>
                          </a:solidFill>
                          <a:effectLst/>
                          <a:latin typeface="Arial" panose="020B0604020202020204" pitchFamily="34" charset="0"/>
                          <a:cs typeface="Arial" panose="020B0604020202020204" pitchFamily="34" charset="0"/>
                        </a:rPr>
                        <a:t>Adjt</a:t>
                      </a:r>
                      <a:r>
                        <a:rPr lang="nl-BE" sz="1600" b="0" i="0" u="none" strike="noStrike" dirty="0">
                          <a:solidFill>
                            <a:schemeClr val="tx1"/>
                          </a:solidFill>
                          <a:effectLst/>
                          <a:latin typeface="Arial" panose="020B0604020202020204" pitchFamily="34" charset="0"/>
                          <a:cs typeface="Arial" panose="020B0604020202020204" pitchFamily="34" charset="0"/>
                        </a:rPr>
                        <a:t> CHOUBANE H.</a:t>
                      </a:r>
                    </a:p>
                  </a:txBody>
                  <a:tcPr marL="7620" marR="7620" marT="7620" marB="0" anchor="ctr">
                    <a:solidFill>
                      <a:schemeClr val="accent4">
                        <a:lumMod val="40000"/>
                        <a:lumOff val="60000"/>
                      </a:schemeClr>
                    </a:solidFill>
                  </a:tcPr>
                </a:tc>
                <a:extLst>
                  <a:ext uri="{0D108BD9-81ED-4DB2-BD59-A6C34878D82A}">
                    <a16:rowId xmlns:a16="http://schemas.microsoft.com/office/drawing/2014/main" val="2764328246"/>
                  </a:ext>
                </a:extLst>
              </a:tr>
              <a:tr h="560918">
                <a:tc>
                  <a:txBody>
                    <a:bodyPr/>
                    <a:lstStyle/>
                    <a:p>
                      <a:pPr algn="ctr" rtl="0" fontAlgn="ctr"/>
                      <a:r>
                        <a:rPr lang="nl-BE" sz="1600" b="1" i="0" u="none" strike="noStrike" dirty="0">
                          <a:solidFill>
                            <a:schemeClr val="tx1"/>
                          </a:solidFill>
                          <a:effectLst/>
                          <a:latin typeface="Palanquin Regular" panose="020B0004020203020204" pitchFamily="34" charset="0"/>
                        </a:rPr>
                        <a:t>21/10/2025</a:t>
                      </a:r>
                    </a:p>
                  </a:txBody>
                  <a:tcPr marL="7620" marR="7620" marT="7620" marB="0" anchor="ctr">
                    <a:solidFill>
                      <a:srgbClr val="92D050"/>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DG </a:t>
                      </a:r>
                      <a:r>
                        <a:rPr lang="nl-BE" sz="1600" b="1" i="0" u="none" strike="noStrike" dirty="0" err="1">
                          <a:solidFill>
                            <a:schemeClr val="tx1"/>
                          </a:solidFill>
                          <a:effectLst/>
                          <a:latin typeface="Palanquin Regular" panose="020B0004020203020204" pitchFamily="34" charset="0"/>
                        </a:rPr>
                        <a:t>StratCom</a:t>
                      </a:r>
                      <a:endParaRPr lang="nl-BE" sz="1600" b="1" i="0" u="none" strike="noStrike" dirty="0">
                        <a:solidFill>
                          <a:schemeClr val="tx1"/>
                        </a:solidFill>
                        <a:effectLst/>
                        <a:latin typeface="Palanquin Regular" panose="020B0004020203020204" pitchFamily="34" charset="0"/>
                      </a:endParaRPr>
                    </a:p>
                  </a:txBody>
                  <a:tcPr marL="7620" marR="7620" marT="7620" marB="0" anchor="ctr">
                    <a:solidFill>
                      <a:schemeClr val="accent4">
                        <a:lumMod val="20000"/>
                        <a:lumOff val="80000"/>
                      </a:schemeClr>
                    </a:solidFill>
                  </a:tcPr>
                </a:tc>
                <a:tc>
                  <a:txBody>
                    <a:bodyPr/>
                    <a:lstStyle/>
                    <a:p>
                      <a:pPr algn="ctr" rtl="0" fontAlgn="ctr"/>
                      <a:endParaRPr lang="nl-BE" sz="1600" b="1" i="0" u="none" strike="noStrike" dirty="0">
                        <a:solidFill>
                          <a:schemeClr val="tx1"/>
                        </a:solidFill>
                        <a:effectLst/>
                        <a:latin typeface="Palanquin Regular" panose="020B0004020203020204" pitchFamily="34" charset="0"/>
                      </a:endParaRPr>
                    </a:p>
                  </a:txBody>
                  <a:tcPr marL="7620" marR="7620" marT="7620" marB="0" anchor="ctr">
                    <a:solidFill>
                      <a:schemeClr val="accent4">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nl-BE" sz="1600" b="0" i="0" u="none" strike="noStrike" dirty="0">
                          <a:solidFill>
                            <a:schemeClr val="tx1"/>
                          </a:solidFill>
                          <a:effectLst/>
                          <a:latin typeface="Arial" panose="020B0604020202020204" pitchFamily="34" charset="0"/>
                        </a:rPr>
                        <a:t>1MV DÉPPE T.</a:t>
                      </a:r>
                    </a:p>
                  </a:txBody>
                  <a:tcPr marL="7620" marR="7620" marT="7620" marB="0" anchor="ctr">
                    <a:solidFill>
                      <a:schemeClr val="accent4">
                        <a:lumMod val="20000"/>
                        <a:lumOff val="80000"/>
                      </a:schemeClr>
                    </a:solidFill>
                  </a:tcPr>
                </a:tc>
                <a:extLst>
                  <a:ext uri="{0D108BD9-81ED-4DB2-BD59-A6C34878D82A}">
                    <a16:rowId xmlns:a16="http://schemas.microsoft.com/office/drawing/2014/main" val="1819780012"/>
                  </a:ext>
                </a:extLst>
              </a:tr>
              <a:tr h="560918">
                <a:tc>
                  <a:txBody>
                    <a:bodyPr/>
                    <a:lstStyle/>
                    <a:p>
                      <a:pPr algn="ctr" rtl="0" fontAlgn="ctr"/>
                      <a:r>
                        <a:rPr lang="nl-BE" sz="1600" b="1" i="0" u="none" strike="noStrike" dirty="0">
                          <a:solidFill>
                            <a:schemeClr val="tx1"/>
                          </a:solidFill>
                          <a:effectLst/>
                          <a:latin typeface="Palanquin Regular" panose="020B0004020203020204" pitchFamily="34" charset="0"/>
                        </a:rPr>
                        <a:t>22/10/2025</a:t>
                      </a:r>
                    </a:p>
                  </a:txBody>
                  <a:tcPr marL="7620" marR="7620" marT="7620" marB="0" anchor="ctr">
                    <a:solidFill>
                      <a:schemeClr val="accent4">
                        <a:lumMod val="40000"/>
                        <a:lumOff val="60000"/>
                      </a:schemeClr>
                    </a:solidFill>
                  </a:tcPr>
                </a:tc>
                <a:tc>
                  <a:txBody>
                    <a:bodyPr/>
                    <a:lstStyle/>
                    <a:p>
                      <a:pPr algn="ctr" rtl="0" fontAlgn="ctr"/>
                      <a:r>
                        <a:rPr lang="nl-BE" sz="1600" b="1" i="0" u="none" strike="noStrike" dirty="0" err="1">
                          <a:solidFill>
                            <a:schemeClr val="tx1"/>
                          </a:solidFill>
                          <a:effectLst/>
                          <a:latin typeface="Palanquin Regular" panose="020B0004020203020204" pitchFamily="34" charset="0"/>
                        </a:rPr>
                        <a:t>Kab</a:t>
                      </a:r>
                      <a:r>
                        <a:rPr lang="nl-BE" sz="1600" b="1" i="0" u="none" strike="noStrike" dirty="0">
                          <a:solidFill>
                            <a:schemeClr val="tx1"/>
                          </a:solidFill>
                          <a:effectLst/>
                          <a:latin typeface="Palanquin Regular" panose="020B0004020203020204" pitchFamily="34" charset="0"/>
                        </a:rPr>
                        <a:t> CHOD</a:t>
                      </a:r>
                    </a:p>
                  </a:txBody>
                  <a:tcPr marL="7620" marR="7620" marT="7620" marB="0" anchor="ctr">
                    <a:solidFill>
                      <a:schemeClr val="accent4">
                        <a:lumMod val="40000"/>
                        <a:lumOff val="60000"/>
                      </a:schemeClr>
                    </a:solidFill>
                  </a:tcPr>
                </a:tc>
                <a:tc>
                  <a:txBody>
                    <a:bodyPr/>
                    <a:lstStyle/>
                    <a:p>
                      <a:pPr algn="ctr" rtl="0" fontAlgn="ctr"/>
                      <a:endParaRPr lang="nl-BE" sz="1600" b="1" i="0" u="none" strike="noStrike" dirty="0">
                        <a:solidFill>
                          <a:schemeClr val="tx1"/>
                        </a:solidFill>
                        <a:effectLst/>
                        <a:latin typeface="Palanquin Regular" panose="020B0004020203020204" pitchFamily="34" charset="0"/>
                      </a:endParaRPr>
                    </a:p>
                  </a:txBody>
                  <a:tcPr marL="7620" marR="7620" marT="7620" marB="0" anchor="ctr">
                    <a:solidFill>
                      <a:schemeClr val="accent4">
                        <a:lumMod val="40000"/>
                        <a:lumOff val="6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nl-BE" sz="1600" b="0" i="0" u="none" strike="noStrike" dirty="0">
                          <a:solidFill>
                            <a:schemeClr val="tx1"/>
                          </a:solidFill>
                          <a:effectLst/>
                          <a:latin typeface="Arial" panose="020B0604020202020204" pitchFamily="34" charset="0"/>
                        </a:rPr>
                        <a:t>1MV DÉPPE T.</a:t>
                      </a:r>
                    </a:p>
                  </a:txBody>
                  <a:tcPr marL="7620" marR="7620" marT="7620" marB="0" anchor="ctr">
                    <a:solidFill>
                      <a:schemeClr val="accent4">
                        <a:lumMod val="40000"/>
                        <a:lumOff val="60000"/>
                      </a:schemeClr>
                    </a:solidFill>
                  </a:tcPr>
                </a:tc>
                <a:extLst>
                  <a:ext uri="{0D108BD9-81ED-4DB2-BD59-A6C34878D82A}">
                    <a16:rowId xmlns:a16="http://schemas.microsoft.com/office/drawing/2014/main" val="490123884"/>
                  </a:ext>
                </a:extLst>
              </a:tr>
              <a:tr h="560918">
                <a:tc>
                  <a:txBody>
                    <a:bodyPr/>
                    <a:lstStyle/>
                    <a:p>
                      <a:pPr algn="ctr" rtl="0" fontAlgn="ctr"/>
                      <a:r>
                        <a:rPr lang="nl-BE" sz="1600" b="1" i="0" u="none" strike="noStrike" dirty="0">
                          <a:solidFill>
                            <a:schemeClr val="tx1"/>
                          </a:solidFill>
                          <a:effectLst/>
                          <a:latin typeface="Palanquin Regular" panose="020B0004020203020204" pitchFamily="34" charset="0"/>
                        </a:rPr>
                        <a:t>05/11/2025</a:t>
                      </a:r>
                    </a:p>
                  </a:txBody>
                  <a:tcPr marL="7620" marR="7620" marT="7620" marB="0" anchor="ctr">
                    <a:solidFill>
                      <a:srgbClr val="92D050"/>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BAS</a:t>
                      </a:r>
                    </a:p>
                  </a:txBody>
                  <a:tcPr marL="7620" marR="7620" marT="7620" marB="0" anchor="ctr">
                    <a:solidFill>
                      <a:schemeClr val="accent4">
                        <a:lumMod val="20000"/>
                        <a:lumOff val="80000"/>
                      </a:schemeClr>
                    </a:solidFill>
                  </a:tcPr>
                </a:tc>
                <a:tc>
                  <a:txBody>
                    <a:bodyPr/>
                    <a:lstStyle/>
                    <a:p>
                      <a:pPr algn="ctr" rtl="0" fontAlgn="ctr"/>
                      <a:endParaRPr lang="nl-BE" sz="1600" b="1" i="0" u="none" strike="noStrike" dirty="0">
                        <a:solidFill>
                          <a:schemeClr val="tx1"/>
                        </a:solidFill>
                        <a:effectLst/>
                        <a:latin typeface="Palanquin Regular" panose="020B0004020203020204" pitchFamily="34" charset="0"/>
                      </a:endParaRPr>
                    </a:p>
                  </a:txBody>
                  <a:tcPr marL="7620" marR="7620" marT="7620" marB="0" anchor="ctr">
                    <a:solidFill>
                      <a:schemeClr val="accent4">
                        <a:lumMod val="20000"/>
                        <a:lumOff val="80000"/>
                      </a:schemeClr>
                    </a:solidFill>
                  </a:tcPr>
                </a:tc>
                <a:tc>
                  <a:txBody>
                    <a:bodyPr/>
                    <a:lstStyle/>
                    <a:p>
                      <a:pPr algn="ctr" fontAlgn="ctr"/>
                      <a:endParaRPr lang="nl-BE" sz="1600" b="0" i="0" u="none" strike="noStrike" dirty="0">
                        <a:solidFill>
                          <a:schemeClr val="tx1"/>
                        </a:solidFill>
                        <a:effectLst/>
                        <a:latin typeface="Arial" panose="020B0604020202020204" pitchFamily="34" charset="0"/>
                        <a:cs typeface="Arial" panose="020B0604020202020204" pitchFamily="34" charset="0"/>
                      </a:endParaRPr>
                    </a:p>
                  </a:txBody>
                  <a:tcPr marL="7620" marR="7620" marT="7620" marB="0" anchor="ctr">
                    <a:solidFill>
                      <a:schemeClr val="accent4">
                        <a:lumMod val="20000"/>
                        <a:lumOff val="80000"/>
                      </a:schemeClr>
                    </a:solidFill>
                  </a:tcPr>
                </a:tc>
                <a:extLst>
                  <a:ext uri="{0D108BD9-81ED-4DB2-BD59-A6C34878D82A}">
                    <a16:rowId xmlns:a16="http://schemas.microsoft.com/office/drawing/2014/main" val="175861281"/>
                  </a:ext>
                </a:extLst>
              </a:tr>
              <a:tr h="560918">
                <a:tc>
                  <a:txBody>
                    <a:bodyPr/>
                    <a:lstStyle/>
                    <a:p>
                      <a:pPr algn="ctr" rtl="0" fontAlgn="ctr"/>
                      <a:r>
                        <a:rPr lang="nl-BE" sz="1600" b="1" i="0" u="none" strike="noStrike" dirty="0">
                          <a:solidFill>
                            <a:schemeClr val="tx1"/>
                          </a:solidFill>
                          <a:effectLst/>
                          <a:latin typeface="Palanquin Regular" panose="020B0004020203020204" pitchFamily="34" charset="0"/>
                        </a:rPr>
                        <a:t>19/11/2025</a:t>
                      </a:r>
                    </a:p>
                  </a:txBody>
                  <a:tcPr marL="7620" marR="7620" marT="7620" marB="0" anchor="ctr">
                    <a:solidFill>
                      <a:schemeClr val="accent4">
                        <a:lumMod val="40000"/>
                        <a:lumOff val="60000"/>
                      </a:schemeClr>
                    </a:solidFill>
                  </a:tcPr>
                </a:tc>
                <a:tc>
                  <a:txBody>
                    <a:bodyPr/>
                    <a:lstStyle/>
                    <a:p>
                      <a:pPr algn="ctr" rtl="0" fontAlgn="ctr"/>
                      <a:r>
                        <a:rPr lang="nl-BE" sz="1600" b="1" i="0" u="none" strike="noStrike" dirty="0" err="1">
                          <a:solidFill>
                            <a:schemeClr val="tx1"/>
                          </a:solidFill>
                          <a:effectLst/>
                          <a:latin typeface="Palanquin Regular" panose="020B0004020203020204" pitchFamily="34" charset="0"/>
                        </a:rPr>
                        <a:t>Bn</a:t>
                      </a:r>
                      <a:r>
                        <a:rPr lang="nl-BE" sz="1600" b="1" i="0" u="none" strike="noStrike" dirty="0">
                          <a:solidFill>
                            <a:schemeClr val="tx1"/>
                          </a:solidFill>
                          <a:effectLst/>
                          <a:latin typeface="Palanquin Regular" panose="020B0004020203020204" pitchFamily="34" charset="0"/>
                        </a:rPr>
                        <a:t> HK </a:t>
                      </a:r>
                      <a:r>
                        <a:rPr lang="nl-BE" sz="1600" b="1" i="0" u="none" strike="noStrike" dirty="0" err="1">
                          <a:solidFill>
                            <a:schemeClr val="tx1"/>
                          </a:solidFill>
                          <a:effectLst/>
                          <a:latin typeface="Palanquin Regular" panose="020B0004020203020204" pitchFamily="34" charset="0"/>
                        </a:rPr>
                        <a:t>Def</a:t>
                      </a:r>
                      <a:r>
                        <a:rPr lang="nl-BE" sz="1600" b="1" i="0" u="none" strike="noStrike" dirty="0">
                          <a:solidFill>
                            <a:schemeClr val="tx1"/>
                          </a:solidFill>
                          <a:effectLst/>
                          <a:latin typeface="Palanquin Regular" panose="020B0004020203020204" pitchFamily="34" charset="0"/>
                        </a:rPr>
                        <a:t> Staf KKE</a:t>
                      </a:r>
                    </a:p>
                  </a:txBody>
                  <a:tcPr marL="7620" marR="7620" marT="7620" marB="0" anchor="ctr">
                    <a:solidFill>
                      <a:schemeClr val="accent4">
                        <a:lumMod val="40000"/>
                        <a:lumOff val="60000"/>
                      </a:schemeClr>
                    </a:solidFill>
                  </a:tcPr>
                </a:tc>
                <a:tc>
                  <a:txBody>
                    <a:bodyPr/>
                    <a:lstStyle/>
                    <a:p>
                      <a:pPr algn="ctr" rtl="0" fontAlgn="ctr"/>
                      <a:endParaRPr lang="nl-BE" sz="1600" b="1" i="0" u="none" strike="noStrike" dirty="0">
                        <a:solidFill>
                          <a:schemeClr val="tx1"/>
                        </a:solidFill>
                        <a:effectLst/>
                        <a:latin typeface="Palanquin Regular" panose="020B0004020203020204" pitchFamily="34" charset="0"/>
                      </a:endParaRPr>
                    </a:p>
                  </a:txBody>
                  <a:tcPr marL="7620" marR="7620" marT="7620" marB="0" anchor="ctr">
                    <a:solidFill>
                      <a:schemeClr val="accent4">
                        <a:lumMod val="40000"/>
                        <a:lumOff val="60000"/>
                      </a:schemeClr>
                    </a:solidFill>
                  </a:tcPr>
                </a:tc>
                <a:tc>
                  <a:txBody>
                    <a:bodyPr/>
                    <a:lstStyle/>
                    <a:p>
                      <a:pPr algn="ctr" fontAlgn="ctr"/>
                      <a:r>
                        <a:rPr lang="nl-BE" sz="1600" b="0" i="0" u="none" strike="noStrike" dirty="0" err="1">
                          <a:solidFill>
                            <a:schemeClr val="tx1"/>
                          </a:solidFill>
                          <a:effectLst/>
                          <a:latin typeface="Arial" panose="020B0604020202020204" pitchFamily="34" charset="0"/>
                          <a:cs typeface="Arial" panose="020B0604020202020204" pitchFamily="34" charset="0"/>
                        </a:rPr>
                        <a:t>Adjt</a:t>
                      </a:r>
                      <a:r>
                        <a:rPr lang="nl-BE" sz="1600" b="0" i="0" u="none" strike="noStrike" dirty="0">
                          <a:solidFill>
                            <a:schemeClr val="tx1"/>
                          </a:solidFill>
                          <a:effectLst/>
                          <a:latin typeface="Arial" panose="020B0604020202020204" pitchFamily="34" charset="0"/>
                          <a:cs typeface="Arial" panose="020B0604020202020204" pitchFamily="34" charset="0"/>
                        </a:rPr>
                        <a:t> CHOUBANE &amp; 1MC DÉPPE</a:t>
                      </a:r>
                    </a:p>
                  </a:txBody>
                  <a:tcPr marL="7620" marR="7620" marT="7620" marB="0" anchor="ctr">
                    <a:solidFill>
                      <a:schemeClr val="accent4">
                        <a:lumMod val="40000"/>
                        <a:lumOff val="60000"/>
                      </a:schemeClr>
                    </a:solidFill>
                  </a:tcPr>
                </a:tc>
                <a:extLst>
                  <a:ext uri="{0D108BD9-81ED-4DB2-BD59-A6C34878D82A}">
                    <a16:rowId xmlns:a16="http://schemas.microsoft.com/office/drawing/2014/main" val="47510815"/>
                  </a:ext>
                </a:extLst>
              </a:tr>
              <a:tr h="560918">
                <a:tc>
                  <a:txBody>
                    <a:bodyPr/>
                    <a:lstStyle/>
                    <a:p>
                      <a:pPr algn="ctr" rtl="0" fontAlgn="ctr"/>
                      <a:r>
                        <a:rPr lang="nl-BE" sz="1600" b="1" i="0" u="none" strike="noStrike" dirty="0">
                          <a:solidFill>
                            <a:schemeClr val="tx1"/>
                          </a:solidFill>
                          <a:effectLst/>
                          <a:latin typeface="Palanquin Regular" panose="020B0004020203020204" pitchFamily="34" charset="0"/>
                        </a:rPr>
                        <a:t>20/11/2025</a:t>
                      </a:r>
                    </a:p>
                  </a:txBody>
                  <a:tcPr marL="7620" marR="7620" marT="7620" marB="0" anchor="ctr">
                    <a:solidFill>
                      <a:schemeClr val="accent4">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nl-BE" sz="1600" b="1" i="0" u="none" strike="noStrike" dirty="0" err="1">
                          <a:solidFill>
                            <a:schemeClr val="tx1"/>
                          </a:solidFill>
                          <a:effectLst/>
                          <a:latin typeface="Palanquin Regular" panose="020B0004020203020204" pitchFamily="34" charset="0"/>
                        </a:rPr>
                        <a:t>Bn</a:t>
                      </a:r>
                      <a:r>
                        <a:rPr lang="nl-BE" sz="1600" b="1" i="0" u="none" strike="noStrike" dirty="0">
                          <a:solidFill>
                            <a:schemeClr val="tx1"/>
                          </a:solidFill>
                          <a:effectLst/>
                          <a:latin typeface="Palanquin Regular" panose="020B0004020203020204" pitchFamily="34" charset="0"/>
                        </a:rPr>
                        <a:t> HK </a:t>
                      </a:r>
                      <a:r>
                        <a:rPr lang="nl-BE" sz="1600" b="1" i="0" u="none" strike="noStrike" dirty="0" err="1">
                          <a:solidFill>
                            <a:schemeClr val="tx1"/>
                          </a:solidFill>
                          <a:effectLst/>
                          <a:latin typeface="Palanquin Regular" panose="020B0004020203020204" pitchFamily="34" charset="0"/>
                        </a:rPr>
                        <a:t>Def</a:t>
                      </a:r>
                      <a:r>
                        <a:rPr lang="nl-BE" sz="1600" b="1" i="0" u="none" strike="noStrike" dirty="0">
                          <a:solidFill>
                            <a:schemeClr val="tx1"/>
                          </a:solidFill>
                          <a:effectLst/>
                          <a:latin typeface="Palanquin Regular" panose="020B0004020203020204" pitchFamily="34" charset="0"/>
                        </a:rPr>
                        <a:t> Staf KKE</a:t>
                      </a:r>
                    </a:p>
                  </a:txBody>
                  <a:tcPr marL="7620" marR="7620" marT="7620" marB="0" anchor="ctr">
                    <a:solidFill>
                      <a:schemeClr val="accent4">
                        <a:lumMod val="20000"/>
                        <a:lumOff val="80000"/>
                      </a:schemeClr>
                    </a:solidFill>
                  </a:tcPr>
                </a:tc>
                <a:tc>
                  <a:txBody>
                    <a:bodyPr/>
                    <a:lstStyle/>
                    <a:p>
                      <a:pPr algn="ctr" rtl="0" fontAlgn="ctr"/>
                      <a:endParaRPr lang="nl-BE" sz="1600" b="1" i="0" u="none" strike="noStrike" dirty="0">
                        <a:solidFill>
                          <a:schemeClr val="tx1"/>
                        </a:solidFill>
                        <a:effectLst/>
                        <a:latin typeface="Palanquin Regular" panose="020B0004020203020204" pitchFamily="34" charset="0"/>
                      </a:endParaRPr>
                    </a:p>
                  </a:txBody>
                  <a:tcPr marL="7620" marR="7620" marT="7620" marB="0" anchor="ctr">
                    <a:solidFill>
                      <a:schemeClr val="accent4">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nl-BE" sz="1600" b="0" i="0" u="none" strike="noStrike" dirty="0" err="1">
                          <a:solidFill>
                            <a:schemeClr val="tx1"/>
                          </a:solidFill>
                          <a:effectLst/>
                          <a:latin typeface="Arial" panose="020B0604020202020204" pitchFamily="34" charset="0"/>
                          <a:cs typeface="Arial" panose="020B0604020202020204" pitchFamily="34" charset="0"/>
                        </a:rPr>
                        <a:t>Adjt</a:t>
                      </a:r>
                      <a:r>
                        <a:rPr lang="nl-BE" sz="1600" b="0" i="0" u="none" strike="noStrike" dirty="0">
                          <a:solidFill>
                            <a:schemeClr val="tx1"/>
                          </a:solidFill>
                          <a:effectLst/>
                          <a:latin typeface="Arial" panose="020B0604020202020204" pitchFamily="34" charset="0"/>
                          <a:cs typeface="Arial" panose="020B0604020202020204" pitchFamily="34" charset="0"/>
                        </a:rPr>
                        <a:t> CHOUBANE &amp; 1MC DÉPPE</a:t>
                      </a:r>
                    </a:p>
                  </a:txBody>
                  <a:tcPr marL="7620" marR="7620" marT="7620" marB="0" anchor="ctr">
                    <a:solidFill>
                      <a:schemeClr val="accent4">
                        <a:lumMod val="20000"/>
                        <a:lumOff val="80000"/>
                      </a:schemeClr>
                    </a:solidFill>
                  </a:tcPr>
                </a:tc>
                <a:extLst>
                  <a:ext uri="{0D108BD9-81ED-4DB2-BD59-A6C34878D82A}">
                    <a16:rowId xmlns:a16="http://schemas.microsoft.com/office/drawing/2014/main" val="2276202316"/>
                  </a:ext>
                </a:extLst>
              </a:tr>
              <a:tr h="560918">
                <a:tc>
                  <a:txBody>
                    <a:bodyPr/>
                    <a:lstStyle/>
                    <a:p>
                      <a:pPr algn="ctr" rtl="0" fontAlgn="ctr"/>
                      <a:r>
                        <a:rPr lang="nl-BE" sz="1600" b="1" i="0" u="none" strike="noStrike" dirty="0">
                          <a:solidFill>
                            <a:schemeClr val="tx1"/>
                          </a:solidFill>
                          <a:effectLst/>
                          <a:latin typeface="Palanquin Regular" panose="020B0004020203020204" pitchFamily="34" charset="0"/>
                        </a:rPr>
                        <a:t>21/11/2025</a:t>
                      </a:r>
                    </a:p>
                  </a:txBody>
                  <a:tcPr marL="7620" marR="7620" marT="7620" marB="0" anchor="ctr">
                    <a:solidFill>
                      <a:schemeClr val="accent4">
                        <a:lumMod val="40000"/>
                        <a:lumOff val="6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nl-BE" sz="1600" b="1" i="0" u="none" strike="noStrike" dirty="0" err="1">
                          <a:solidFill>
                            <a:schemeClr val="tx1"/>
                          </a:solidFill>
                          <a:effectLst/>
                          <a:latin typeface="Palanquin Regular" panose="020B0004020203020204" pitchFamily="34" charset="0"/>
                        </a:rPr>
                        <a:t>Bn</a:t>
                      </a:r>
                      <a:r>
                        <a:rPr lang="nl-BE" sz="1600" b="1" i="0" u="none" strike="noStrike" dirty="0">
                          <a:solidFill>
                            <a:schemeClr val="tx1"/>
                          </a:solidFill>
                          <a:effectLst/>
                          <a:latin typeface="Palanquin Regular" panose="020B0004020203020204" pitchFamily="34" charset="0"/>
                        </a:rPr>
                        <a:t> HK </a:t>
                      </a:r>
                      <a:r>
                        <a:rPr lang="nl-BE" sz="1600" b="1" i="0" u="none" strike="noStrike" dirty="0" err="1">
                          <a:solidFill>
                            <a:schemeClr val="tx1"/>
                          </a:solidFill>
                          <a:effectLst/>
                          <a:latin typeface="Palanquin Regular" panose="020B0004020203020204" pitchFamily="34" charset="0"/>
                        </a:rPr>
                        <a:t>Def</a:t>
                      </a:r>
                      <a:r>
                        <a:rPr lang="nl-BE" sz="1600" b="1" i="0" u="none" strike="noStrike" dirty="0">
                          <a:solidFill>
                            <a:schemeClr val="tx1"/>
                          </a:solidFill>
                          <a:effectLst/>
                          <a:latin typeface="Palanquin Regular" panose="020B0004020203020204" pitchFamily="34" charset="0"/>
                        </a:rPr>
                        <a:t> Staf KKE</a:t>
                      </a:r>
                    </a:p>
                  </a:txBody>
                  <a:tcPr marL="7620" marR="7620" marT="7620" marB="0" anchor="ctr">
                    <a:solidFill>
                      <a:schemeClr val="accent4">
                        <a:lumMod val="40000"/>
                        <a:lumOff val="60000"/>
                      </a:schemeClr>
                    </a:solidFill>
                  </a:tcPr>
                </a:tc>
                <a:tc>
                  <a:txBody>
                    <a:bodyPr/>
                    <a:lstStyle/>
                    <a:p>
                      <a:pPr algn="ctr" rtl="0" fontAlgn="ctr"/>
                      <a:endParaRPr lang="nl-BE" sz="1600" b="1" i="0" u="none" strike="noStrike" dirty="0">
                        <a:solidFill>
                          <a:schemeClr val="tx1"/>
                        </a:solidFill>
                        <a:effectLst/>
                        <a:latin typeface="Palanquin Regular" panose="020B0004020203020204" pitchFamily="34" charset="0"/>
                      </a:endParaRPr>
                    </a:p>
                  </a:txBody>
                  <a:tcPr marL="7620" marR="7620" marT="7620" marB="0" anchor="ctr">
                    <a:solidFill>
                      <a:schemeClr val="accent4">
                        <a:lumMod val="40000"/>
                        <a:lumOff val="6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nl-BE" sz="1600" b="0" i="0" u="none" strike="noStrike" dirty="0" err="1">
                          <a:solidFill>
                            <a:schemeClr val="tx1"/>
                          </a:solidFill>
                          <a:effectLst/>
                          <a:latin typeface="Arial" panose="020B0604020202020204" pitchFamily="34" charset="0"/>
                          <a:cs typeface="Arial" panose="020B0604020202020204" pitchFamily="34" charset="0"/>
                        </a:rPr>
                        <a:t>Adjt</a:t>
                      </a:r>
                      <a:r>
                        <a:rPr lang="nl-BE" sz="1600" b="0" i="0" u="none" strike="noStrike" dirty="0">
                          <a:solidFill>
                            <a:schemeClr val="tx1"/>
                          </a:solidFill>
                          <a:effectLst/>
                          <a:latin typeface="Arial" panose="020B0604020202020204" pitchFamily="34" charset="0"/>
                          <a:cs typeface="Arial" panose="020B0604020202020204" pitchFamily="34" charset="0"/>
                        </a:rPr>
                        <a:t> CHOUBANE &amp; 1MC DÉPPE</a:t>
                      </a:r>
                    </a:p>
                  </a:txBody>
                  <a:tcPr marL="7620" marR="7620" marT="7620" marB="0" anchor="ctr">
                    <a:solidFill>
                      <a:schemeClr val="accent4">
                        <a:lumMod val="40000"/>
                        <a:lumOff val="60000"/>
                      </a:schemeClr>
                    </a:solidFill>
                  </a:tcPr>
                </a:tc>
                <a:extLst>
                  <a:ext uri="{0D108BD9-81ED-4DB2-BD59-A6C34878D82A}">
                    <a16:rowId xmlns:a16="http://schemas.microsoft.com/office/drawing/2014/main" val="1223464026"/>
                  </a:ext>
                </a:extLst>
              </a:tr>
              <a:tr h="560918">
                <a:tc>
                  <a:txBody>
                    <a:bodyPr/>
                    <a:lstStyle/>
                    <a:p>
                      <a:pPr algn="ctr" rtl="0" fontAlgn="ctr"/>
                      <a:r>
                        <a:rPr lang="nl-BE" sz="1600" b="1" i="0" u="none" strike="noStrike" dirty="0">
                          <a:solidFill>
                            <a:schemeClr val="tx1"/>
                          </a:solidFill>
                          <a:effectLst/>
                          <a:latin typeface="Palanquin Regular" panose="020B0004020203020204" pitchFamily="34" charset="0"/>
                        </a:rPr>
                        <a:t>02/12/2025</a:t>
                      </a:r>
                    </a:p>
                  </a:txBody>
                  <a:tcPr marL="7620" marR="7620" marT="7620" marB="0" anchor="ctr">
                    <a:solidFill>
                      <a:srgbClr val="92D050"/>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IG &amp; ILE</a:t>
                      </a:r>
                    </a:p>
                  </a:txBody>
                  <a:tcPr marL="7620" marR="7620" marT="7620" marB="0" anchor="ctr">
                    <a:solidFill>
                      <a:schemeClr val="accent4">
                        <a:lumMod val="20000"/>
                        <a:lumOff val="80000"/>
                      </a:schemeClr>
                    </a:solidFill>
                  </a:tcPr>
                </a:tc>
                <a:tc>
                  <a:txBody>
                    <a:bodyPr/>
                    <a:lstStyle/>
                    <a:p>
                      <a:pPr algn="ctr" rtl="0" fontAlgn="ctr"/>
                      <a:endParaRPr lang="nl-BE" sz="1600" b="1" i="0" u="none" strike="noStrike" dirty="0">
                        <a:solidFill>
                          <a:schemeClr val="tx1"/>
                        </a:solidFill>
                        <a:effectLst/>
                        <a:latin typeface="Palanquin Regular" panose="020B0004020203020204" pitchFamily="34" charset="0"/>
                      </a:endParaRPr>
                    </a:p>
                  </a:txBody>
                  <a:tcPr marL="7620" marR="7620" marT="7620" marB="0" anchor="ctr">
                    <a:solidFill>
                      <a:schemeClr val="accent4">
                        <a:lumMod val="20000"/>
                        <a:lumOff val="80000"/>
                      </a:schemeClr>
                    </a:solidFill>
                  </a:tcPr>
                </a:tc>
                <a:tc>
                  <a:txBody>
                    <a:bodyPr/>
                    <a:lstStyle/>
                    <a:p>
                      <a:pPr algn="ctr" fontAlgn="ctr"/>
                      <a:endParaRPr lang="nl-BE" sz="1600" b="0" i="0" u="none" strike="noStrike" dirty="0">
                        <a:solidFill>
                          <a:schemeClr val="tx1"/>
                        </a:solidFill>
                        <a:effectLst/>
                        <a:latin typeface="Arial" panose="020B0604020202020204" pitchFamily="34" charset="0"/>
                        <a:cs typeface="Arial" panose="020B0604020202020204" pitchFamily="34" charset="0"/>
                      </a:endParaRPr>
                    </a:p>
                  </a:txBody>
                  <a:tcPr marL="7620" marR="7620" marT="7620" marB="0" anchor="ctr">
                    <a:solidFill>
                      <a:schemeClr val="accent4">
                        <a:lumMod val="20000"/>
                        <a:lumOff val="80000"/>
                      </a:schemeClr>
                    </a:solidFill>
                  </a:tcPr>
                </a:tc>
                <a:extLst>
                  <a:ext uri="{0D108BD9-81ED-4DB2-BD59-A6C34878D82A}">
                    <a16:rowId xmlns:a16="http://schemas.microsoft.com/office/drawing/2014/main" val="191003925"/>
                  </a:ext>
                </a:extLst>
              </a:tr>
              <a:tr h="560918">
                <a:tc>
                  <a:txBody>
                    <a:bodyPr/>
                    <a:lstStyle/>
                    <a:p>
                      <a:pPr algn="ctr" rtl="0" fontAlgn="ctr"/>
                      <a:endParaRPr lang="nl-BE" sz="1600" b="1" i="0" u="none" strike="noStrike" dirty="0">
                        <a:solidFill>
                          <a:schemeClr val="tx1"/>
                        </a:solidFill>
                        <a:effectLst/>
                        <a:latin typeface="Palanquin Regular" panose="020B0004020203020204" pitchFamily="34" charset="0"/>
                      </a:endParaRPr>
                    </a:p>
                  </a:txBody>
                  <a:tcPr marL="7620" marR="7620" marT="7620" marB="0" anchor="ctr">
                    <a:solidFill>
                      <a:schemeClr val="accent4">
                        <a:lumMod val="40000"/>
                        <a:lumOff val="6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ACOS IS</a:t>
                      </a:r>
                    </a:p>
                  </a:txBody>
                  <a:tcPr marL="7620" marR="7620" marT="7620" marB="0" anchor="ctr">
                    <a:solidFill>
                      <a:schemeClr val="accent4">
                        <a:lumMod val="40000"/>
                        <a:lumOff val="60000"/>
                      </a:schemeClr>
                    </a:solidFill>
                  </a:tcPr>
                </a:tc>
                <a:tc>
                  <a:txBody>
                    <a:bodyPr/>
                    <a:lstStyle/>
                    <a:p>
                      <a:pPr algn="ctr" rtl="0" fontAlgn="ctr"/>
                      <a:endParaRPr lang="nl-BE" sz="1600" b="1" i="0" u="none" strike="noStrike" dirty="0">
                        <a:solidFill>
                          <a:schemeClr val="tx1"/>
                        </a:solidFill>
                        <a:effectLst/>
                        <a:latin typeface="Palanquin Regular" panose="020B0004020203020204" pitchFamily="34" charset="0"/>
                      </a:endParaRPr>
                    </a:p>
                  </a:txBody>
                  <a:tcPr marL="7620" marR="7620" marT="7620" marB="0" anchor="ctr">
                    <a:solidFill>
                      <a:schemeClr val="accent4">
                        <a:lumMod val="40000"/>
                        <a:lumOff val="60000"/>
                      </a:schemeClr>
                    </a:solidFill>
                  </a:tcPr>
                </a:tc>
                <a:tc>
                  <a:txBody>
                    <a:bodyPr/>
                    <a:lstStyle/>
                    <a:p>
                      <a:pPr algn="ctr" fontAlgn="ctr"/>
                      <a:r>
                        <a:rPr lang="nl-BE" sz="1600" b="0" i="0" u="none" strike="noStrike" dirty="0" err="1">
                          <a:solidFill>
                            <a:schemeClr val="tx1"/>
                          </a:solidFill>
                          <a:effectLst/>
                          <a:latin typeface="Arial" panose="020B0604020202020204" pitchFamily="34" charset="0"/>
                          <a:cs typeface="Arial" panose="020B0604020202020204" pitchFamily="34" charset="0"/>
                        </a:rPr>
                        <a:t>Adjt</a:t>
                      </a:r>
                      <a:r>
                        <a:rPr lang="nl-BE" sz="1600" b="0" i="0" u="none" strike="noStrike" dirty="0">
                          <a:solidFill>
                            <a:schemeClr val="tx1"/>
                          </a:solidFill>
                          <a:effectLst/>
                          <a:latin typeface="Arial" panose="020B0604020202020204" pitchFamily="34" charset="0"/>
                          <a:cs typeface="Arial" panose="020B0604020202020204" pitchFamily="34" charset="0"/>
                        </a:rPr>
                        <a:t> CHOUBANE H.</a:t>
                      </a:r>
                    </a:p>
                  </a:txBody>
                  <a:tcPr marL="7620" marR="7620" marT="7620" marB="0" anchor="ctr">
                    <a:solidFill>
                      <a:schemeClr val="accent4">
                        <a:lumMod val="40000"/>
                        <a:lumOff val="60000"/>
                      </a:schemeClr>
                    </a:solidFill>
                  </a:tcPr>
                </a:tc>
                <a:extLst>
                  <a:ext uri="{0D108BD9-81ED-4DB2-BD59-A6C34878D82A}">
                    <a16:rowId xmlns:a16="http://schemas.microsoft.com/office/drawing/2014/main" val="3579248639"/>
                  </a:ext>
                </a:extLst>
              </a:tr>
            </a:tbl>
          </a:graphicData>
        </a:graphic>
      </p:graphicFrame>
      <p:sp>
        <p:nvSpPr>
          <p:cNvPr id="2" name="TextBox 1">
            <a:extLst>
              <a:ext uri="{FF2B5EF4-FFF2-40B4-BE49-F238E27FC236}">
                <a16:creationId xmlns:a16="http://schemas.microsoft.com/office/drawing/2014/main" id="{ECA0E799-E0E6-F67F-95BD-1989AFF6ADA3}"/>
              </a:ext>
            </a:extLst>
          </p:cNvPr>
          <p:cNvSpPr txBox="1"/>
          <p:nvPr/>
        </p:nvSpPr>
        <p:spPr>
          <a:xfrm>
            <a:off x="463137" y="6388924"/>
            <a:ext cx="6187044" cy="369332"/>
          </a:xfrm>
          <a:prstGeom prst="rect">
            <a:avLst/>
          </a:prstGeom>
        </p:spPr>
        <p:txBody>
          <a:bodyPr wrap="square" rtlCol="0">
            <a:spAutoFit/>
          </a:bodyPr>
          <a:lstStyle/>
          <a:p>
            <a:r>
              <a:rPr lang="nl-BE" b="1" dirty="0">
                <a:solidFill>
                  <a:srgbClr val="FF0000"/>
                </a:solidFill>
              </a:rPr>
              <a:t>datum gevraagd</a:t>
            </a:r>
          </a:p>
        </p:txBody>
      </p:sp>
    </p:spTree>
    <p:extLst>
      <p:ext uri="{BB962C8B-B14F-4D97-AF65-F5344CB8AC3E}">
        <p14:creationId xmlns:p14="http://schemas.microsoft.com/office/powerpoint/2010/main" val="401689125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p:txBody>
          <a:bodyPr/>
          <a:lstStyle/>
          <a:p>
            <a:r>
              <a:rPr lang="nl-BE" dirty="0"/>
              <a:t>LDPBW 08</a:t>
            </a:r>
          </a:p>
        </p:txBody>
      </p:sp>
    </p:spTree>
    <p:extLst>
      <p:ext uri="{BB962C8B-B14F-4D97-AF65-F5344CB8AC3E}">
        <p14:creationId xmlns:p14="http://schemas.microsoft.com/office/powerpoint/2010/main" val="41833181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374654" y="54746"/>
            <a:ext cx="10126157" cy="769441"/>
          </a:xfrm>
        </p:spPr>
        <p:txBody>
          <a:bodyPr/>
          <a:lstStyle/>
          <a:p>
            <a:pPr algn="ctr"/>
            <a:r>
              <a:rPr lang="nl-BE" sz="4400" dirty="0"/>
              <a:t>Preventieadviseurs LDPBW 08</a:t>
            </a:r>
          </a:p>
        </p:txBody>
      </p:sp>
      <p:pic>
        <p:nvPicPr>
          <p:cNvPr id="5" name="Picture 4"/>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729947" y="5108838"/>
            <a:ext cx="1219183" cy="1219183"/>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1772308550"/>
              </p:ext>
            </p:extLst>
          </p:nvPr>
        </p:nvGraphicFramePr>
        <p:xfrm>
          <a:off x="430821" y="824187"/>
          <a:ext cx="10126157" cy="5831038"/>
        </p:xfrm>
        <a:graphic>
          <a:graphicData uri="http://schemas.openxmlformats.org/drawingml/2006/table">
            <a:tbl>
              <a:tblPr>
                <a:effectLst>
                  <a:outerShdw blurRad="50800" dist="152400" dir="2700000" algn="tl" rotWithShape="0">
                    <a:prstClr val="black">
                      <a:alpha val="40000"/>
                    </a:prstClr>
                  </a:outerShdw>
                </a:effectLst>
              </a:tblPr>
              <a:tblGrid>
                <a:gridCol w="3529754">
                  <a:extLst>
                    <a:ext uri="{9D8B030D-6E8A-4147-A177-3AD203B41FA5}">
                      <a16:colId xmlns:a16="http://schemas.microsoft.com/office/drawing/2014/main" val="943359324"/>
                    </a:ext>
                  </a:extLst>
                </a:gridCol>
                <a:gridCol w="1782979">
                  <a:extLst>
                    <a:ext uri="{9D8B030D-6E8A-4147-A177-3AD203B41FA5}">
                      <a16:colId xmlns:a16="http://schemas.microsoft.com/office/drawing/2014/main" val="2590624654"/>
                    </a:ext>
                  </a:extLst>
                </a:gridCol>
                <a:gridCol w="4813424">
                  <a:extLst>
                    <a:ext uri="{9D8B030D-6E8A-4147-A177-3AD203B41FA5}">
                      <a16:colId xmlns:a16="http://schemas.microsoft.com/office/drawing/2014/main" val="150051768"/>
                    </a:ext>
                  </a:extLst>
                </a:gridCol>
              </a:tblGrid>
              <a:tr h="1006766">
                <a:tc>
                  <a:txBody>
                    <a:bodyPr/>
                    <a:lstStyle/>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a:r>
                        <a:rPr lang="nl-BE" sz="1700" dirty="0">
                          <a:solidFill>
                            <a:schemeClr val="tx1"/>
                          </a:solidFill>
                          <a:effectLst/>
                          <a:hlinkClick r:id="rId3">
                            <a:extLst>
                              <a:ext uri="{A12FA001-AC4F-418D-AE19-62706E023703}">
                                <ahyp:hlinkClr xmlns:ahyp="http://schemas.microsoft.com/office/drawing/2018/hyperlinkcolor" val="tx"/>
                              </a:ext>
                            </a:extLst>
                          </a:hlinkClick>
                        </a:rPr>
                        <a:t>+3224417019</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a:r>
                        <a:rPr lang="nl-BE" sz="1700" dirty="0">
                          <a:solidFill>
                            <a:schemeClr val="tx1"/>
                          </a:solidFill>
                          <a:effectLst/>
                          <a:hlinkClick r:id="rId4">
                            <a:extLst>
                              <a:ext uri="{A12FA001-AC4F-418D-AE19-62706E023703}">
                                <ahyp:hlinkClr xmlns:ahyp="http://schemas.microsoft.com/office/drawing/2018/hyperlinkcolor" val="tx"/>
                              </a:ext>
                            </a:extLst>
                          </a:hlinkClick>
                        </a:rPr>
                        <a:t>Housene.Choubane@mil.be</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829117512"/>
                  </a:ext>
                </a:extLst>
              </a:tr>
              <a:tr h="1014310">
                <a:tc>
                  <a:txBody>
                    <a:bodyPr/>
                    <a:lstStyle/>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rgbClr val="FFFFFF"/>
                    </a:solidFill>
                  </a:tcPr>
                </a:tc>
                <a:tc>
                  <a:txBody>
                    <a:bodyPr/>
                    <a:lstStyle/>
                    <a:p>
                      <a:pPr algn="ct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rgbClr val="FFFFFF"/>
                    </a:solidFill>
                  </a:tcPr>
                </a:tc>
                <a:tc>
                  <a:txBody>
                    <a:bodyPr/>
                    <a:lstStyle/>
                    <a:p>
                      <a:pPr algn="ct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588714593"/>
                  </a:ext>
                </a:extLst>
              </a:tr>
              <a:tr h="1054903">
                <a:tc>
                  <a:txBody>
                    <a:bodyPr/>
                    <a:lstStyle/>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a:r>
                        <a:rPr lang="nl-BE" sz="1800" b="0" i="0" kern="1200" dirty="0">
                          <a:solidFill>
                            <a:schemeClr val="tx1"/>
                          </a:solidFill>
                          <a:effectLst/>
                          <a:latin typeface="+mn-lt"/>
                          <a:ea typeface="+mn-ea"/>
                          <a:cs typeface="+mn-cs"/>
                          <a:hlinkClick r:id="rId5">
                            <a:extLst>
                              <a:ext uri="{A12FA001-AC4F-418D-AE19-62706E023703}">
                                <ahyp:hlinkClr xmlns:ahyp="http://schemas.microsoft.com/office/drawing/2018/hyperlinkcolor" val="tx"/>
                              </a:ext>
                            </a:extLst>
                          </a:hlinkClick>
                        </a:rPr>
                        <a:t>+3224422990</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a:r>
                        <a:rPr lang="nl-BE" sz="1800" b="0" i="0" kern="1200" dirty="0">
                          <a:solidFill>
                            <a:schemeClr val="tx1"/>
                          </a:solidFill>
                          <a:effectLst/>
                          <a:latin typeface="+mn-lt"/>
                          <a:ea typeface="+mn-ea"/>
                          <a:cs typeface="+mn-cs"/>
                          <a:hlinkClick r:id="rId6">
                            <a:extLst>
                              <a:ext uri="{A12FA001-AC4F-418D-AE19-62706E023703}">
                                <ahyp:hlinkClr xmlns:ahyp="http://schemas.microsoft.com/office/drawing/2018/hyperlinkcolor" val="tx"/>
                              </a:ext>
                            </a:extLst>
                          </a:hlinkClick>
                        </a:rPr>
                        <a:t>thierry.Deppe@mil.be</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738692399"/>
                  </a:ext>
                </a:extLst>
              </a:tr>
              <a:tr h="908230">
                <a:tc>
                  <a:txBody>
                    <a:bodyPr/>
                    <a:lstStyle/>
                    <a:p>
                      <a:r>
                        <a:rPr lang="nl-BE" sz="1700" dirty="0">
                          <a:solidFill>
                            <a:srgbClr val="0000FF"/>
                          </a:solidFill>
                          <a:effectLst/>
                        </a:rPr>
                        <a:t>Dienstmailbox</a:t>
                      </a: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1"/>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800" dirty="0">
                          <a:solidFill>
                            <a:schemeClr val="tx1"/>
                          </a:solidFill>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DGHWB-SLPPT08-EVERE@mil.be</a:t>
                      </a:r>
                      <a:endParaRPr lang="nl-BE" sz="1800" dirty="0">
                        <a:solidFill>
                          <a:schemeClr val="tx1"/>
                        </a:solidFill>
                        <a:latin typeface="Arial" panose="020B0604020202020204" pitchFamily="34" charset="0"/>
                        <a:cs typeface="Arial" panose="020B0604020202020204" pitchFamily="34" charset="0"/>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1"/>
                    </a:solidFill>
                  </a:tcPr>
                </a:tc>
                <a:tc hMerge="1">
                  <a:txBody>
                    <a:bodyPr/>
                    <a:lstStyle/>
                    <a:p>
                      <a:endParaRPr lang="nl-BE" sz="1700" dirty="0"/>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rgbClr val="D3D3D3"/>
                    </a:solidFill>
                  </a:tcPr>
                </a:tc>
                <a:extLst>
                  <a:ext uri="{0D108BD9-81ED-4DB2-BD59-A6C34878D82A}">
                    <a16:rowId xmlns:a16="http://schemas.microsoft.com/office/drawing/2014/main" val="2640943286"/>
                  </a:ext>
                </a:extLst>
              </a:tr>
            </a:tbl>
          </a:graphicData>
        </a:graphic>
      </p:graphicFrame>
      <p:sp>
        <p:nvSpPr>
          <p:cNvPr id="6" name="TextBox 5"/>
          <p:cNvSpPr txBox="1"/>
          <p:nvPr/>
        </p:nvSpPr>
        <p:spPr>
          <a:xfrm>
            <a:off x="2091239" y="6310390"/>
            <a:ext cx="8741923" cy="369332"/>
          </a:xfrm>
          <a:prstGeom prst="rect">
            <a:avLst/>
          </a:prstGeom>
        </p:spPr>
        <p:txBody>
          <a:bodyPr wrap="square" rtlCol="0">
            <a:spAutoFit/>
          </a:bodyPr>
          <a:lstStyle/>
          <a:p>
            <a:r>
              <a:rPr lang="nl-BE" b="1" i="1" dirty="0">
                <a:solidFill>
                  <a:srgbClr val="FF0000"/>
                </a:solidFill>
              </a:rPr>
              <a:t>Indien mails niet persoonlijk zijn versturen naar dienstmailbox.</a:t>
            </a:r>
          </a:p>
        </p:txBody>
      </p:sp>
      <p:pic>
        <p:nvPicPr>
          <p:cNvPr id="2050" name="Picture 2">
            <a:extLst>
              <a:ext uri="{FF2B5EF4-FFF2-40B4-BE49-F238E27FC236}">
                <a16:creationId xmlns:a16="http://schemas.microsoft.com/office/drawing/2014/main" id="{3CA399B6-C65B-F407-A9A0-D7CE2EC5E26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20943" y="2529330"/>
            <a:ext cx="1063002" cy="151857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7" name="Picture 4">
            <a:extLst>
              <a:ext uri="{FF2B5EF4-FFF2-40B4-BE49-F238E27FC236}">
                <a16:creationId xmlns:a16="http://schemas.microsoft.com/office/drawing/2014/main" id="{F88AFEBD-3244-310E-FDDE-E6A3F26A524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20943" y="4171899"/>
            <a:ext cx="1063002" cy="1518574"/>
          </a:xfrm>
          <a:prstGeom prst="rect">
            <a:avLst/>
          </a:prstGeom>
          <a:ln>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 name="Picture 6">
            <a:extLst>
              <a:ext uri="{FF2B5EF4-FFF2-40B4-BE49-F238E27FC236}">
                <a16:creationId xmlns:a16="http://schemas.microsoft.com/office/drawing/2014/main" id="{A07F7E79-CDFD-4CC0-FE0A-79D841DFE40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20943" y="887657"/>
            <a:ext cx="1063002" cy="1518574"/>
          </a:xfrm>
          <a:prstGeom prst="rect">
            <a:avLst/>
          </a:prstGeom>
          <a:ln>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2139172B-FE96-627E-63CD-4B1921DA6B2B}"/>
              </a:ext>
            </a:extLst>
          </p:cNvPr>
          <p:cNvSpPr txBox="1"/>
          <p:nvPr/>
        </p:nvSpPr>
        <p:spPr>
          <a:xfrm>
            <a:off x="430822" y="1556086"/>
            <a:ext cx="2520733" cy="369332"/>
          </a:xfrm>
          <a:prstGeom prst="rect">
            <a:avLst/>
          </a:prstGeom>
        </p:spPr>
        <p:txBody>
          <a:bodyPr wrap="square" rtlCol="0">
            <a:spAutoFit/>
          </a:bodyPr>
          <a:lstStyle/>
          <a:p>
            <a:r>
              <a:rPr lang="nl-BE" b="1" dirty="0" err="1">
                <a:solidFill>
                  <a:srgbClr val="2D4CE7"/>
                </a:solidFill>
              </a:rPr>
              <a:t>Adjt</a:t>
            </a:r>
            <a:r>
              <a:rPr lang="nl-BE" b="1" dirty="0">
                <a:solidFill>
                  <a:srgbClr val="2D4CE7"/>
                </a:solidFill>
              </a:rPr>
              <a:t> CHOUBANE H.</a:t>
            </a:r>
          </a:p>
        </p:txBody>
      </p:sp>
      <p:sp>
        <p:nvSpPr>
          <p:cNvPr id="10" name="TextBox 9">
            <a:extLst>
              <a:ext uri="{FF2B5EF4-FFF2-40B4-BE49-F238E27FC236}">
                <a16:creationId xmlns:a16="http://schemas.microsoft.com/office/drawing/2014/main" id="{237B0738-0133-211E-8F5E-FCF6BFC15D57}"/>
              </a:ext>
            </a:extLst>
          </p:cNvPr>
          <p:cNvSpPr txBox="1"/>
          <p:nvPr/>
        </p:nvSpPr>
        <p:spPr>
          <a:xfrm>
            <a:off x="430821" y="3150407"/>
            <a:ext cx="2520733" cy="369332"/>
          </a:xfrm>
          <a:prstGeom prst="rect">
            <a:avLst/>
          </a:prstGeom>
        </p:spPr>
        <p:txBody>
          <a:bodyPr wrap="square" rtlCol="0">
            <a:spAutoFit/>
          </a:bodyPr>
          <a:lstStyle/>
          <a:p>
            <a:r>
              <a:rPr lang="nl-BE" b="1" dirty="0">
                <a:solidFill>
                  <a:srgbClr val="2D4CE7"/>
                </a:solidFill>
              </a:rPr>
              <a:t>Dhr. HALLOUZI A.</a:t>
            </a:r>
          </a:p>
        </p:txBody>
      </p:sp>
      <p:sp>
        <p:nvSpPr>
          <p:cNvPr id="11" name="TextBox 10">
            <a:extLst>
              <a:ext uri="{FF2B5EF4-FFF2-40B4-BE49-F238E27FC236}">
                <a16:creationId xmlns:a16="http://schemas.microsoft.com/office/drawing/2014/main" id="{D8C859A2-A4AB-0AC4-EED4-A187C993809E}"/>
              </a:ext>
            </a:extLst>
          </p:cNvPr>
          <p:cNvSpPr txBox="1"/>
          <p:nvPr/>
        </p:nvSpPr>
        <p:spPr>
          <a:xfrm>
            <a:off x="430821" y="4765413"/>
            <a:ext cx="2520733" cy="369332"/>
          </a:xfrm>
          <a:prstGeom prst="rect">
            <a:avLst/>
          </a:prstGeom>
        </p:spPr>
        <p:txBody>
          <a:bodyPr wrap="square" rtlCol="0">
            <a:spAutoFit/>
          </a:bodyPr>
          <a:lstStyle/>
          <a:p>
            <a:r>
              <a:rPr lang="nl-BE" b="1" dirty="0">
                <a:solidFill>
                  <a:srgbClr val="2D4CE7"/>
                </a:solidFill>
              </a:rPr>
              <a:t>MTC DEPPÉ T.</a:t>
            </a:r>
          </a:p>
        </p:txBody>
      </p:sp>
      <p:sp>
        <p:nvSpPr>
          <p:cNvPr id="13" name="Rectangle 12">
            <a:extLst>
              <a:ext uri="{FF2B5EF4-FFF2-40B4-BE49-F238E27FC236}">
                <a16:creationId xmlns:a16="http://schemas.microsoft.com/office/drawing/2014/main" id="{142E5853-0AA7-BA57-2191-9A781BF77100}"/>
              </a:ext>
            </a:extLst>
          </p:cNvPr>
          <p:cNvSpPr/>
          <p:nvPr/>
        </p:nvSpPr>
        <p:spPr>
          <a:xfrm>
            <a:off x="430821" y="824187"/>
            <a:ext cx="10126157" cy="5831038"/>
          </a:xfrm>
          <a:prstGeom prst="rect">
            <a:avLst/>
          </a:prstGeom>
          <a:noFill/>
          <a:effectLst>
            <a:outerShdw blurRad="266700" dist="3810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4" name="TextBox 3">
            <a:extLst>
              <a:ext uri="{FF2B5EF4-FFF2-40B4-BE49-F238E27FC236}">
                <a16:creationId xmlns:a16="http://schemas.microsoft.com/office/drawing/2014/main" id="{5DB68600-8D4B-1FDF-EC05-9F02245F0743}"/>
              </a:ext>
            </a:extLst>
          </p:cNvPr>
          <p:cNvSpPr txBox="1"/>
          <p:nvPr/>
        </p:nvSpPr>
        <p:spPr>
          <a:xfrm>
            <a:off x="4508026" y="3086673"/>
            <a:ext cx="6187044" cy="523220"/>
          </a:xfrm>
          <a:prstGeom prst="rect">
            <a:avLst/>
          </a:prstGeom>
        </p:spPr>
        <p:txBody>
          <a:bodyPr wrap="square" rtlCol="0">
            <a:spAutoFit/>
          </a:bodyPr>
          <a:lstStyle/>
          <a:p>
            <a:r>
              <a:rPr lang="nl-BE" sz="2800" b="1" dirty="0">
                <a:solidFill>
                  <a:srgbClr val="FF0000"/>
                </a:solidFill>
              </a:rPr>
              <a:t>Defensie verlaten op 03 Mei 2025</a:t>
            </a:r>
          </a:p>
        </p:txBody>
      </p:sp>
    </p:spTree>
    <p:extLst>
      <p:ext uri="{BB962C8B-B14F-4D97-AF65-F5344CB8AC3E}">
        <p14:creationId xmlns:p14="http://schemas.microsoft.com/office/powerpoint/2010/main" val="1160996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04875" y="495300"/>
            <a:ext cx="7058025" cy="1015663"/>
          </a:xfrm>
          <a:prstGeom prst="rect">
            <a:avLst/>
          </a:prstGeom>
        </p:spPr>
        <p:txBody>
          <a:bodyPr wrap="square" rtlCol="0">
            <a:spAutoFit/>
          </a:bodyPr>
          <a:lstStyle/>
          <a:p>
            <a:r>
              <a:rPr lang="nl-BE" sz="6000" b="1" dirty="0"/>
              <a:t>Activiteiten LDPBW</a:t>
            </a:r>
          </a:p>
        </p:txBody>
      </p:sp>
      <p:sp>
        <p:nvSpPr>
          <p:cNvPr id="4" name="TextBox 3"/>
          <p:cNvSpPr txBox="1"/>
          <p:nvPr/>
        </p:nvSpPr>
        <p:spPr>
          <a:xfrm>
            <a:off x="351965" y="1510963"/>
            <a:ext cx="3695700" cy="1015663"/>
          </a:xfrm>
          <a:prstGeom prst="rect">
            <a:avLst/>
          </a:prstGeom>
        </p:spPr>
        <p:txBody>
          <a:bodyPr wrap="square" rtlCol="0">
            <a:spAutoFit/>
          </a:bodyPr>
          <a:lstStyle/>
          <a:p>
            <a:r>
              <a:rPr lang="nl-BE" sz="2000" b="1" dirty="0" err="1"/>
              <a:t>Adjt</a:t>
            </a:r>
            <a:r>
              <a:rPr lang="nl-BE" sz="2000" b="1" dirty="0"/>
              <a:t> CHOUBANE H.</a:t>
            </a:r>
          </a:p>
          <a:p>
            <a:endParaRPr lang="nl-BE" sz="2000" b="1" dirty="0"/>
          </a:p>
          <a:p>
            <a:endParaRPr lang="nl-BE" sz="2000" b="1" dirty="0"/>
          </a:p>
        </p:txBody>
      </p:sp>
      <p:sp>
        <p:nvSpPr>
          <p:cNvPr id="6" name="TextBox 5">
            <a:extLst>
              <a:ext uri="{FF2B5EF4-FFF2-40B4-BE49-F238E27FC236}">
                <a16:creationId xmlns:a16="http://schemas.microsoft.com/office/drawing/2014/main" id="{9DD7B262-C910-F0DF-BFB5-A1AAED36D64E}"/>
              </a:ext>
            </a:extLst>
          </p:cNvPr>
          <p:cNvSpPr txBox="1"/>
          <p:nvPr/>
        </p:nvSpPr>
        <p:spPr>
          <a:xfrm>
            <a:off x="351965" y="2249627"/>
            <a:ext cx="10403665" cy="3416320"/>
          </a:xfrm>
          <a:prstGeom prst="rect">
            <a:avLst/>
          </a:prstGeom>
          <a:noFill/>
        </p:spPr>
        <p:txBody>
          <a:bodyPr wrap="square">
            <a:spAutoFit/>
          </a:bodyPr>
          <a:lstStyle/>
          <a:p>
            <a:pPr marL="285750" indent="-285750">
              <a:buFont typeface="Wingdings" panose="05000000000000000000" pitchFamily="2" charset="2"/>
              <a:buChar char="Ø"/>
            </a:pPr>
            <a:r>
              <a:rPr lang="nl-BE" sz="1800" dirty="0">
                <a:solidFill>
                  <a:srgbClr val="1A4652"/>
                </a:solidFill>
              </a:rPr>
              <a:t>Coördinatiemeeting centraal plateau.</a:t>
            </a:r>
          </a:p>
          <a:p>
            <a:pPr marL="285750" indent="-285750">
              <a:buFont typeface="Wingdings" panose="05000000000000000000" pitchFamily="2" charset="2"/>
              <a:buChar char="Ø"/>
            </a:pPr>
            <a:r>
              <a:rPr lang="nl-BE" dirty="0">
                <a:solidFill>
                  <a:srgbClr val="1A4652"/>
                </a:solidFill>
              </a:rPr>
              <a:t>PA dag CPA (</a:t>
            </a:r>
            <a:r>
              <a:rPr lang="nl-BE" dirty="0" err="1">
                <a:solidFill>
                  <a:srgbClr val="1A4652"/>
                </a:solidFill>
              </a:rPr>
              <a:t>Org</a:t>
            </a:r>
            <a:r>
              <a:rPr lang="nl-BE" dirty="0">
                <a:solidFill>
                  <a:srgbClr val="1A4652"/>
                </a:solidFill>
              </a:rPr>
              <a:t> DG H&amp;WB)</a:t>
            </a:r>
          </a:p>
          <a:p>
            <a:pPr marL="285750" indent="-285750">
              <a:buFont typeface="Wingdings" panose="05000000000000000000" pitchFamily="2" charset="2"/>
              <a:buChar char="Ø"/>
            </a:pPr>
            <a:r>
              <a:rPr lang="nl-BE" dirty="0">
                <a:solidFill>
                  <a:srgbClr val="1A4652"/>
                </a:solidFill>
              </a:rPr>
              <a:t>Meeting SACO 4 New HQ Evere</a:t>
            </a:r>
          </a:p>
          <a:p>
            <a:pPr marL="285750" indent="-285750">
              <a:buFont typeface="Wingdings" panose="05000000000000000000" pitchFamily="2" charset="2"/>
              <a:buChar char="Ø"/>
            </a:pPr>
            <a:r>
              <a:rPr lang="nl-BE" dirty="0">
                <a:solidFill>
                  <a:srgbClr val="1A4652"/>
                </a:solidFill>
              </a:rPr>
              <a:t>Meeting SACO 2 New HQ Evere</a:t>
            </a:r>
          </a:p>
          <a:p>
            <a:pPr marL="285750" indent="-285750">
              <a:buFont typeface="Wingdings" panose="05000000000000000000" pitchFamily="2" charset="2"/>
              <a:buChar char="Ø"/>
            </a:pPr>
            <a:r>
              <a:rPr lang="nl-BE" dirty="0">
                <a:solidFill>
                  <a:srgbClr val="1A4652"/>
                </a:solidFill>
              </a:rPr>
              <a:t>RA betreffende vernieuwing branddetectie- en –meldsystemen</a:t>
            </a:r>
            <a:br>
              <a:rPr lang="nl-BE" dirty="0">
                <a:solidFill>
                  <a:srgbClr val="1A4652"/>
                </a:solidFill>
              </a:rPr>
            </a:br>
            <a:r>
              <a:rPr lang="nl-BE" dirty="0">
                <a:solidFill>
                  <a:srgbClr val="1A4652"/>
                </a:solidFill>
              </a:rPr>
              <a:t>(On </a:t>
            </a:r>
            <a:r>
              <a:rPr lang="nl-BE" dirty="0" err="1">
                <a:solidFill>
                  <a:srgbClr val="1A4652"/>
                </a:solidFill>
              </a:rPr>
              <a:t>Hold</a:t>
            </a:r>
            <a:r>
              <a:rPr lang="nl-BE" dirty="0">
                <a:solidFill>
                  <a:srgbClr val="1A4652"/>
                </a:solidFill>
              </a:rPr>
              <a:t>)</a:t>
            </a:r>
          </a:p>
          <a:p>
            <a:pPr marL="285750" indent="-285750">
              <a:buFont typeface="Wingdings" panose="05000000000000000000" pitchFamily="2" charset="2"/>
              <a:buChar char="Ø"/>
            </a:pPr>
            <a:r>
              <a:rPr lang="nl-BE" dirty="0">
                <a:solidFill>
                  <a:srgbClr val="1A4652"/>
                </a:solidFill>
              </a:rPr>
              <a:t>Rondgang blok 9 (voorbereiding verhuis </a:t>
            </a:r>
            <a:r>
              <a:rPr lang="nl-BE" dirty="0" err="1">
                <a:solidFill>
                  <a:srgbClr val="1A4652"/>
                </a:solidFill>
              </a:rPr>
              <a:t>Bn</a:t>
            </a:r>
            <a:r>
              <a:rPr lang="nl-BE" dirty="0">
                <a:solidFill>
                  <a:srgbClr val="1A4652"/>
                </a:solidFill>
              </a:rPr>
              <a:t> HK)</a:t>
            </a:r>
          </a:p>
          <a:p>
            <a:pPr marL="285750" indent="-285750">
              <a:buFont typeface="Wingdings" panose="05000000000000000000" pitchFamily="2" charset="2"/>
              <a:buChar char="Ø"/>
            </a:pPr>
            <a:r>
              <a:rPr lang="nl-BE" dirty="0">
                <a:solidFill>
                  <a:srgbClr val="1A4652"/>
                </a:solidFill>
              </a:rPr>
              <a:t>Advies </a:t>
            </a:r>
            <a:r>
              <a:rPr lang="nl-BE" dirty="0" err="1">
                <a:solidFill>
                  <a:srgbClr val="1A4652"/>
                </a:solidFill>
              </a:rPr>
              <a:t>sentryhouse</a:t>
            </a:r>
            <a:r>
              <a:rPr lang="nl-BE" dirty="0">
                <a:solidFill>
                  <a:srgbClr val="1A4652"/>
                </a:solidFill>
              </a:rPr>
              <a:t> New KKE</a:t>
            </a:r>
          </a:p>
          <a:p>
            <a:pPr marL="285750" indent="-285750">
              <a:buFont typeface="Arial" panose="020B0604020202020204" pitchFamily="34" charset="0"/>
              <a:buChar char="•"/>
            </a:pPr>
            <a:endParaRPr lang="nl-BE" dirty="0">
              <a:solidFill>
                <a:srgbClr val="1A4652"/>
              </a:solidFill>
            </a:endParaRPr>
          </a:p>
          <a:p>
            <a:pPr marL="285750" indent="-285750">
              <a:buFont typeface="Arial" panose="020B0604020202020204" pitchFamily="34" charset="0"/>
              <a:buChar char="•"/>
            </a:pPr>
            <a:endParaRPr lang="nl-BE" dirty="0"/>
          </a:p>
          <a:p>
            <a:pPr marL="285750" indent="-285750">
              <a:buFont typeface="Arial" panose="020B0604020202020204" pitchFamily="34" charset="0"/>
              <a:buChar char="•"/>
            </a:pPr>
            <a:endParaRPr lang="nl-BE" dirty="0"/>
          </a:p>
          <a:p>
            <a:pPr marL="285750" indent="-285750">
              <a:buFont typeface="Arial" panose="020B0604020202020204" pitchFamily="34" charset="0"/>
              <a:buChar char="•"/>
            </a:pPr>
            <a:endParaRPr lang="nl-BE" dirty="0"/>
          </a:p>
        </p:txBody>
      </p:sp>
    </p:spTree>
    <p:extLst>
      <p:ext uri="{BB962C8B-B14F-4D97-AF65-F5344CB8AC3E}">
        <p14:creationId xmlns:p14="http://schemas.microsoft.com/office/powerpoint/2010/main" val="32264774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0219" y="600364"/>
            <a:ext cx="7656946" cy="769441"/>
          </a:xfrm>
          <a:prstGeom prst="rect">
            <a:avLst/>
          </a:prstGeom>
        </p:spPr>
        <p:txBody>
          <a:bodyPr wrap="square" rtlCol="0">
            <a:spAutoFit/>
          </a:bodyPr>
          <a:lstStyle/>
          <a:p>
            <a:r>
              <a:rPr lang="nl-BE" sz="4400" b="1" dirty="0">
                <a:latin typeface="Arial" panose="020B0604020202020204" pitchFamily="34" charset="0"/>
                <a:cs typeface="Arial" panose="020B0604020202020204" pitchFamily="34" charset="0"/>
              </a:rPr>
              <a:t>Activiteiten LDPBW 08</a:t>
            </a:r>
          </a:p>
        </p:txBody>
      </p:sp>
      <p:sp>
        <p:nvSpPr>
          <p:cNvPr id="2" name="Rectangle 1"/>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5" name="Rectangle 4"/>
          <p:cNvSpPr/>
          <p:nvPr/>
        </p:nvSpPr>
        <p:spPr>
          <a:xfrm>
            <a:off x="351965" y="1569860"/>
            <a:ext cx="11479816" cy="4001095"/>
          </a:xfrm>
          <a:prstGeom prst="rect">
            <a:avLst/>
          </a:prstGeom>
        </p:spPr>
        <p:txBody>
          <a:bodyPr wrap="square">
            <a:spAutoFit/>
          </a:bodyPr>
          <a:lstStyle/>
          <a:p>
            <a:pPr marL="0" indent="0" algn="just">
              <a:buNone/>
            </a:pPr>
            <a:endParaRPr lang="nl-BE" dirty="0"/>
          </a:p>
          <a:p>
            <a:pPr marL="742950" lvl="1" indent="-285750" algn="just">
              <a:spcAft>
                <a:spcPts val="600"/>
              </a:spcAft>
              <a:buFont typeface="Courier New" panose="02070309020205020404" pitchFamily="49" charset="0"/>
              <a:buChar char="o"/>
            </a:pP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Incidenten en ongevallen.</a:t>
            </a:r>
            <a:endParaRPr lang="nl-BE" sz="2000" dirty="0">
              <a:effectLst/>
              <a:latin typeface="Comic Sans MS" panose="030F0702030302020204" pitchFamily="66" charset="0"/>
              <a:ea typeface="Times New Roman" panose="02020603050405020304" pitchFamily="18" charset="0"/>
              <a:cs typeface="Times New Roman" panose="02020603050405020304" pitchFamily="18" charset="0"/>
            </a:endParaRPr>
          </a:p>
          <a:p>
            <a:pPr marL="742950" lvl="1" indent="-285750" algn="just">
              <a:spcAft>
                <a:spcPts val="600"/>
              </a:spcAft>
              <a:buFont typeface="Courier New" panose="02070309020205020404" pitchFamily="49" charset="0"/>
              <a:buChar char="o"/>
            </a:pP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Driemaandelijkse verslagen van de eenheden.</a:t>
            </a:r>
            <a:endParaRPr lang="nl-BE" sz="2000" dirty="0">
              <a:effectLst/>
              <a:latin typeface="Comic Sans MS" panose="030F0702030302020204" pitchFamily="66" charset="0"/>
              <a:ea typeface="Times New Roman" panose="02020603050405020304" pitchFamily="18" charset="0"/>
              <a:cs typeface="Times New Roman" panose="02020603050405020304" pitchFamily="18" charset="0"/>
            </a:endParaRPr>
          </a:p>
          <a:p>
            <a:pPr marL="742950" lvl="1" indent="-285750" algn="just">
              <a:spcAft>
                <a:spcPts val="600"/>
              </a:spcAft>
              <a:buFont typeface="Courier New" panose="02070309020205020404" pitchFamily="49" charset="0"/>
              <a:buChar char="o"/>
            </a:pP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Beheer DOCCOM (plaatsen van verslagen) &amp; </a:t>
            </a:r>
            <a:r>
              <a:rPr lang="nl-BE" sz="2000" i="1" u="sng" dirty="0">
                <a:solidFill>
                  <a:srgbClr val="0563C1"/>
                </a:solidFill>
                <a:effectLst/>
                <a:latin typeface="Comic Sans MS" panose="030F0702030302020204" pitchFamily="66" charset="0"/>
                <a:ea typeface="Times New Roman" panose="02020603050405020304" pitchFamily="18" charset="0"/>
                <a:cs typeface="Times New Roman" panose="02020603050405020304" pitchFamily="18" charset="0"/>
                <a:hlinkClick r:id="rId3"/>
              </a:rPr>
              <a:t>SharePoint LDPBW 08</a:t>
            </a: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a:t>
            </a:r>
            <a:endParaRPr lang="nl-BE" sz="2000" dirty="0">
              <a:effectLst/>
              <a:latin typeface="Comic Sans MS" panose="030F0702030302020204" pitchFamily="66" charset="0"/>
              <a:ea typeface="Times New Roman" panose="02020603050405020304" pitchFamily="18" charset="0"/>
              <a:cs typeface="Times New Roman" panose="02020603050405020304" pitchFamily="18" charset="0"/>
            </a:endParaRPr>
          </a:p>
          <a:p>
            <a:pPr marL="742950" lvl="1" indent="-285750" algn="just">
              <a:spcAft>
                <a:spcPts val="600"/>
              </a:spcAft>
              <a:buFont typeface="Courier New" panose="02070309020205020404" pitchFamily="49" charset="0"/>
              <a:buChar char="o"/>
            </a:pP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Jaarlijkse rondgangen (organisatie en verslagen).</a:t>
            </a:r>
            <a:endParaRPr lang="nl-BE" sz="2000" dirty="0">
              <a:effectLst/>
              <a:latin typeface="Comic Sans MS" panose="030F0702030302020204" pitchFamily="66" charset="0"/>
              <a:ea typeface="Times New Roman" panose="02020603050405020304" pitchFamily="18" charset="0"/>
              <a:cs typeface="Times New Roman" panose="02020603050405020304" pitchFamily="18" charset="0"/>
            </a:endParaRPr>
          </a:p>
          <a:p>
            <a:pPr marL="742950" lvl="1" indent="-285750" algn="just">
              <a:spcAft>
                <a:spcPts val="600"/>
              </a:spcAft>
              <a:buFont typeface="Courier New" panose="02070309020205020404" pitchFamily="49" charset="0"/>
              <a:buChar char="o"/>
            </a:pP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Beheer lijst “</a:t>
            </a:r>
            <a:r>
              <a:rPr lang="nl-BE" sz="2000" i="1" u="sng" dirty="0">
                <a:solidFill>
                  <a:srgbClr val="0563C1"/>
                </a:solidFill>
                <a:effectLst/>
                <a:latin typeface="Comic Sans MS" panose="030F0702030302020204" pitchFamily="66" charset="0"/>
                <a:ea typeface="Times New Roman" panose="02020603050405020304" pitchFamily="18" charset="0"/>
                <a:cs typeface="Times New Roman" panose="02020603050405020304" pitchFamily="18" charset="0"/>
                <a:hlinkClick r:id="rId4"/>
              </a:rPr>
              <a:t>Actoren preventie, welzijn en milieu</a:t>
            </a: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a:t>
            </a:r>
            <a:endParaRPr lang="nl-BE" sz="2000" dirty="0">
              <a:effectLst/>
              <a:latin typeface="Comic Sans MS" panose="030F0702030302020204" pitchFamily="66" charset="0"/>
              <a:ea typeface="Times New Roman" panose="02020603050405020304" pitchFamily="18" charset="0"/>
              <a:cs typeface="Times New Roman" panose="02020603050405020304" pitchFamily="18" charset="0"/>
            </a:endParaRPr>
          </a:p>
          <a:p>
            <a:pPr marL="800100" lvl="1" indent="-342900" algn="just">
              <a:spcAft>
                <a:spcPts val="600"/>
              </a:spcAft>
              <a:buFont typeface="Courier New" panose="02070309020205020404" pitchFamily="49" charset="0"/>
              <a:buChar char="o"/>
            </a:pP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Dagelijkse werking SLPPT / LDPBW.</a:t>
            </a:r>
            <a:endParaRPr lang="nl-BE" sz="2000" dirty="0">
              <a:effectLst/>
              <a:latin typeface="Comic Sans MS" panose="030F0702030302020204" pitchFamily="66" charset="0"/>
              <a:ea typeface="Times New Roman" panose="02020603050405020304" pitchFamily="18" charset="0"/>
              <a:cs typeface="Times New Roman" panose="02020603050405020304" pitchFamily="18" charset="0"/>
            </a:endParaRPr>
          </a:p>
          <a:p>
            <a:pPr marL="800100" lvl="1" indent="-342900" algn="just">
              <a:spcAft>
                <a:spcPts val="600"/>
              </a:spcAft>
              <a:buFont typeface="Courier New" panose="02070309020205020404" pitchFamily="49" charset="0"/>
              <a:buChar char="o"/>
            </a:pP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Ongedierteprobleem BLOK 4.</a:t>
            </a:r>
            <a:endParaRPr lang="nl-BE" sz="2000" dirty="0">
              <a:effectLst/>
              <a:latin typeface="Comic Sans MS" panose="030F0702030302020204" pitchFamily="66" charset="0"/>
              <a:ea typeface="Times New Roman" panose="02020603050405020304" pitchFamily="18" charset="0"/>
              <a:cs typeface="Times New Roman" panose="02020603050405020304" pitchFamily="18" charset="0"/>
            </a:endParaRPr>
          </a:p>
          <a:p>
            <a:pPr marL="800100" lvl="1" indent="-342900" algn="just">
              <a:spcAft>
                <a:spcPts val="600"/>
              </a:spcAft>
              <a:buFont typeface="Courier New" panose="02070309020205020404" pitchFamily="49" charset="0"/>
              <a:buChar char="o"/>
            </a:pP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Deelnemen aan jaarlijkse rondgangen.</a:t>
            </a:r>
            <a:endParaRPr lang="nl-BE" sz="2000" dirty="0">
              <a:effectLst/>
              <a:latin typeface="Comic Sans MS" panose="030F0702030302020204" pitchFamily="66" charset="0"/>
              <a:ea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endParaRPr lang="nl-BE" dirty="0"/>
          </a:p>
          <a:p>
            <a:pPr marL="285750" indent="-285750" algn="just">
              <a:buFont typeface="Arial" panose="020B0604020202020204" pitchFamily="34" charset="0"/>
              <a:buChar char="•"/>
            </a:pPr>
            <a:endParaRPr lang="nl-BE" dirty="0"/>
          </a:p>
        </p:txBody>
      </p:sp>
      <p:sp>
        <p:nvSpPr>
          <p:cNvPr id="3" name="TextBox 2">
            <a:extLst>
              <a:ext uri="{FF2B5EF4-FFF2-40B4-BE49-F238E27FC236}">
                <a16:creationId xmlns:a16="http://schemas.microsoft.com/office/drawing/2014/main" id="{42EFAB92-9E59-F428-6211-E61797E53C7A}"/>
              </a:ext>
            </a:extLst>
          </p:cNvPr>
          <p:cNvSpPr txBox="1"/>
          <p:nvPr/>
        </p:nvSpPr>
        <p:spPr>
          <a:xfrm>
            <a:off x="360219" y="1405369"/>
            <a:ext cx="3695700" cy="400110"/>
          </a:xfrm>
          <a:prstGeom prst="rect">
            <a:avLst/>
          </a:prstGeom>
        </p:spPr>
        <p:txBody>
          <a:bodyPr wrap="square" rtlCol="0">
            <a:spAutoFit/>
          </a:bodyPr>
          <a:lstStyle/>
          <a:p>
            <a:r>
              <a:rPr lang="nl-BE" sz="2000" b="1" dirty="0"/>
              <a:t>Dhr. HALLOUZI A.</a:t>
            </a:r>
          </a:p>
        </p:txBody>
      </p:sp>
      <p:sp>
        <p:nvSpPr>
          <p:cNvPr id="6" name="TextBox 5">
            <a:extLst>
              <a:ext uri="{FF2B5EF4-FFF2-40B4-BE49-F238E27FC236}">
                <a16:creationId xmlns:a16="http://schemas.microsoft.com/office/drawing/2014/main" id="{4FB5C34B-B3DF-9AF6-3978-E9C8F7193DDB}"/>
              </a:ext>
            </a:extLst>
          </p:cNvPr>
          <p:cNvSpPr txBox="1"/>
          <p:nvPr/>
        </p:nvSpPr>
        <p:spPr>
          <a:xfrm>
            <a:off x="360219" y="3803118"/>
            <a:ext cx="7849355" cy="1000274"/>
          </a:xfrm>
          <a:prstGeom prst="rect">
            <a:avLst/>
          </a:prstGeom>
        </p:spPr>
        <p:txBody>
          <a:bodyPr wrap="square" rtlCol="0">
            <a:spAutoFit/>
          </a:bodyPr>
          <a:lstStyle/>
          <a:p>
            <a:pPr lvl="0">
              <a:spcAft>
                <a:spcPts val="600"/>
              </a:spcAft>
            </a:pPr>
            <a:endParaRPr lang="nl-BE" dirty="0">
              <a:effectLst/>
              <a:ea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p>
          <a:p>
            <a:endParaRPr lang="nl-BE" dirty="0"/>
          </a:p>
        </p:txBody>
      </p:sp>
    </p:spTree>
    <p:extLst>
      <p:ext uri="{BB962C8B-B14F-4D97-AF65-F5344CB8AC3E}">
        <p14:creationId xmlns:p14="http://schemas.microsoft.com/office/powerpoint/2010/main" val="18223786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0219" y="600364"/>
            <a:ext cx="7656946" cy="769441"/>
          </a:xfrm>
          <a:prstGeom prst="rect">
            <a:avLst/>
          </a:prstGeom>
        </p:spPr>
        <p:txBody>
          <a:bodyPr wrap="square" rtlCol="0">
            <a:spAutoFit/>
          </a:bodyPr>
          <a:lstStyle/>
          <a:p>
            <a:r>
              <a:rPr lang="nl-BE" sz="4400" b="1" dirty="0">
                <a:latin typeface="Arial" panose="020B0604020202020204" pitchFamily="34" charset="0"/>
                <a:cs typeface="Arial" panose="020B0604020202020204" pitchFamily="34" charset="0"/>
              </a:rPr>
              <a:t>Activiteiten LDPBW 08</a:t>
            </a:r>
          </a:p>
        </p:txBody>
      </p:sp>
      <p:sp>
        <p:nvSpPr>
          <p:cNvPr id="2" name="Rectangle 1"/>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5" name="Rectangle 4"/>
          <p:cNvSpPr/>
          <p:nvPr/>
        </p:nvSpPr>
        <p:spPr>
          <a:xfrm>
            <a:off x="360219" y="2341180"/>
            <a:ext cx="11479816" cy="2462213"/>
          </a:xfrm>
          <a:prstGeom prst="rect">
            <a:avLst/>
          </a:prstGeom>
        </p:spPr>
        <p:txBody>
          <a:bodyPr wrap="square">
            <a:spAutoFit/>
          </a:bodyPr>
          <a:lstStyle/>
          <a:p>
            <a:pPr marL="0" indent="0" algn="just">
              <a:buNone/>
            </a:pPr>
            <a:endParaRPr lang="nl-BE" dirty="0"/>
          </a:p>
          <a:p>
            <a:pPr marL="742950" lvl="1" indent="-285750" algn="just">
              <a:spcAft>
                <a:spcPts val="600"/>
              </a:spcAft>
              <a:buFont typeface="Courier New" panose="02070309020205020404" pitchFamily="49" charset="0"/>
              <a:buChar char="o"/>
            </a:pP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Incidenten en ongevallen.</a:t>
            </a:r>
            <a:endParaRPr lang="nl-BE" sz="2000" dirty="0">
              <a:effectLst/>
              <a:latin typeface="Comic Sans MS" panose="030F0702030302020204" pitchFamily="66" charset="0"/>
              <a:ea typeface="Times New Roman" panose="02020603050405020304" pitchFamily="18" charset="0"/>
              <a:cs typeface="Times New Roman" panose="02020603050405020304" pitchFamily="18" charset="0"/>
            </a:endParaRPr>
          </a:p>
          <a:p>
            <a:pPr marL="742950" lvl="1" indent="-285750" algn="just">
              <a:spcAft>
                <a:spcPts val="600"/>
              </a:spcAft>
              <a:buFont typeface="Courier New" panose="02070309020205020404" pitchFamily="49" charset="0"/>
              <a:buChar char="o"/>
            </a:pP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Driemaandelijkse verslagen van de eenheden.</a:t>
            </a:r>
            <a:endParaRPr lang="nl-BE" sz="2000" dirty="0">
              <a:effectLst/>
              <a:latin typeface="Comic Sans MS" panose="030F0702030302020204" pitchFamily="66" charset="0"/>
              <a:ea typeface="Times New Roman" panose="02020603050405020304" pitchFamily="18" charset="0"/>
              <a:cs typeface="Times New Roman" panose="02020603050405020304" pitchFamily="18" charset="0"/>
            </a:endParaRPr>
          </a:p>
          <a:p>
            <a:pPr marL="742950" lvl="1" indent="-285750" algn="just">
              <a:spcAft>
                <a:spcPts val="600"/>
              </a:spcAft>
              <a:buFont typeface="Courier New" panose="02070309020205020404" pitchFamily="49" charset="0"/>
              <a:buChar char="o"/>
            </a:pP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Jaarlijkse rondgangen.</a:t>
            </a:r>
            <a:endParaRPr lang="nl-BE" sz="2000" dirty="0">
              <a:effectLst/>
              <a:latin typeface="Comic Sans MS" panose="030F0702030302020204" pitchFamily="66" charset="0"/>
              <a:ea typeface="Times New Roman" panose="02020603050405020304" pitchFamily="18" charset="0"/>
              <a:cs typeface="Times New Roman" panose="02020603050405020304" pitchFamily="18" charset="0"/>
            </a:endParaRPr>
          </a:p>
          <a:p>
            <a:pPr marL="800100" lvl="1" indent="-342900" algn="just">
              <a:spcAft>
                <a:spcPts val="600"/>
              </a:spcAft>
              <a:buFont typeface="Courier New" panose="02070309020205020404" pitchFamily="49" charset="0"/>
              <a:buChar char="o"/>
            </a:pP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Dagelijkse werking SLPPT / LDPBW.</a:t>
            </a:r>
            <a:endParaRPr lang="nl-BE" sz="2000" dirty="0">
              <a:effectLst/>
              <a:latin typeface="Comic Sans MS" panose="030F0702030302020204" pitchFamily="66" charset="0"/>
              <a:ea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endParaRPr lang="nl-BE" dirty="0"/>
          </a:p>
          <a:p>
            <a:pPr marL="285750" indent="-285750" algn="just">
              <a:buFont typeface="Arial" panose="020B0604020202020204" pitchFamily="34" charset="0"/>
              <a:buChar char="•"/>
            </a:pPr>
            <a:endParaRPr lang="nl-BE" dirty="0"/>
          </a:p>
        </p:txBody>
      </p:sp>
      <p:sp>
        <p:nvSpPr>
          <p:cNvPr id="3" name="TextBox 2">
            <a:extLst>
              <a:ext uri="{FF2B5EF4-FFF2-40B4-BE49-F238E27FC236}">
                <a16:creationId xmlns:a16="http://schemas.microsoft.com/office/drawing/2014/main" id="{42EFAB92-9E59-F428-6211-E61797E53C7A}"/>
              </a:ext>
            </a:extLst>
          </p:cNvPr>
          <p:cNvSpPr txBox="1"/>
          <p:nvPr/>
        </p:nvSpPr>
        <p:spPr>
          <a:xfrm>
            <a:off x="811482" y="1953414"/>
            <a:ext cx="3695700" cy="400110"/>
          </a:xfrm>
          <a:prstGeom prst="rect">
            <a:avLst/>
          </a:prstGeom>
        </p:spPr>
        <p:txBody>
          <a:bodyPr wrap="square" rtlCol="0">
            <a:spAutoFit/>
          </a:bodyPr>
          <a:lstStyle/>
          <a:p>
            <a:r>
              <a:rPr lang="nl-BE" sz="2000" b="1" dirty="0"/>
              <a:t>1MC DÉPPE Thierry..</a:t>
            </a:r>
          </a:p>
        </p:txBody>
      </p:sp>
      <p:sp>
        <p:nvSpPr>
          <p:cNvPr id="6" name="TextBox 5">
            <a:extLst>
              <a:ext uri="{FF2B5EF4-FFF2-40B4-BE49-F238E27FC236}">
                <a16:creationId xmlns:a16="http://schemas.microsoft.com/office/drawing/2014/main" id="{4FB5C34B-B3DF-9AF6-3978-E9C8F7193DDB}"/>
              </a:ext>
            </a:extLst>
          </p:cNvPr>
          <p:cNvSpPr txBox="1"/>
          <p:nvPr/>
        </p:nvSpPr>
        <p:spPr>
          <a:xfrm>
            <a:off x="360219" y="3803118"/>
            <a:ext cx="7849355" cy="1000274"/>
          </a:xfrm>
          <a:prstGeom prst="rect">
            <a:avLst/>
          </a:prstGeom>
        </p:spPr>
        <p:txBody>
          <a:bodyPr wrap="square" rtlCol="0">
            <a:spAutoFit/>
          </a:bodyPr>
          <a:lstStyle/>
          <a:p>
            <a:pPr lvl="0">
              <a:spcAft>
                <a:spcPts val="600"/>
              </a:spcAft>
            </a:pPr>
            <a:endParaRPr lang="nl-BE" dirty="0">
              <a:effectLst/>
              <a:ea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p>
          <a:p>
            <a:endParaRPr lang="nl-BE" dirty="0"/>
          </a:p>
        </p:txBody>
      </p:sp>
    </p:spTree>
    <p:extLst>
      <p:ext uri="{BB962C8B-B14F-4D97-AF65-F5344CB8AC3E}">
        <p14:creationId xmlns:p14="http://schemas.microsoft.com/office/powerpoint/2010/main" val="118770868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FC7E0D6-D80E-3C8C-7A2C-297340FE8E1C}"/>
              </a:ext>
            </a:extLst>
          </p:cNvPr>
          <p:cNvSpPr>
            <a:spLocks noGrp="1"/>
          </p:cNvSpPr>
          <p:nvPr>
            <p:ph type="body" sz="quarter" idx="13"/>
          </p:nvPr>
        </p:nvSpPr>
        <p:spPr/>
        <p:txBody>
          <a:bodyPr/>
          <a:lstStyle/>
          <a:p>
            <a:r>
              <a:rPr lang="nl-BE" dirty="0"/>
              <a:t>Herverdeling taken PA LDPBW-08.</a:t>
            </a:r>
          </a:p>
        </p:txBody>
      </p:sp>
      <p:graphicFrame>
        <p:nvGraphicFramePr>
          <p:cNvPr id="5" name="Table 4">
            <a:extLst>
              <a:ext uri="{FF2B5EF4-FFF2-40B4-BE49-F238E27FC236}">
                <a16:creationId xmlns:a16="http://schemas.microsoft.com/office/drawing/2014/main" id="{88E8F3EF-09FE-FA25-FA23-5B002D3BDACD}"/>
              </a:ext>
            </a:extLst>
          </p:cNvPr>
          <p:cNvGraphicFramePr>
            <a:graphicFrameLocks noGrp="1"/>
          </p:cNvGraphicFramePr>
          <p:nvPr>
            <p:extLst>
              <p:ext uri="{D42A27DB-BD31-4B8C-83A1-F6EECF244321}">
                <p14:modId xmlns:p14="http://schemas.microsoft.com/office/powerpoint/2010/main" val="2693020405"/>
              </p:ext>
            </p:extLst>
          </p:nvPr>
        </p:nvGraphicFramePr>
        <p:xfrm>
          <a:off x="744390" y="1656926"/>
          <a:ext cx="10703220" cy="4871720"/>
        </p:xfrm>
        <a:graphic>
          <a:graphicData uri="http://schemas.openxmlformats.org/drawingml/2006/table">
            <a:tbl>
              <a:tblPr firstRow="1" bandRow="1">
                <a:tableStyleId>{5C22544A-7EE6-4342-B048-85BDC9FD1C3A}</a:tableStyleId>
              </a:tblPr>
              <a:tblGrid>
                <a:gridCol w="2037920">
                  <a:extLst>
                    <a:ext uri="{9D8B030D-6E8A-4147-A177-3AD203B41FA5}">
                      <a16:colId xmlns:a16="http://schemas.microsoft.com/office/drawing/2014/main" val="3097141150"/>
                    </a:ext>
                  </a:extLst>
                </a:gridCol>
                <a:gridCol w="1088726">
                  <a:extLst>
                    <a:ext uri="{9D8B030D-6E8A-4147-A177-3AD203B41FA5}">
                      <a16:colId xmlns:a16="http://schemas.microsoft.com/office/drawing/2014/main" val="1030509348"/>
                    </a:ext>
                  </a:extLst>
                </a:gridCol>
                <a:gridCol w="1797425">
                  <a:extLst>
                    <a:ext uri="{9D8B030D-6E8A-4147-A177-3AD203B41FA5}">
                      <a16:colId xmlns:a16="http://schemas.microsoft.com/office/drawing/2014/main" val="4093726013"/>
                    </a:ext>
                  </a:extLst>
                </a:gridCol>
                <a:gridCol w="677886">
                  <a:extLst>
                    <a:ext uri="{9D8B030D-6E8A-4147-A177-3AD203B41FA5}">
                      <a16:colId xmlns:a16="http://schemas.microsoft.com/office/drawing/2014/main" val="699269925"/>
                    </a:ext>
                  </a:extLst>
                </a:gridCol>
                <a:gridCol w="1509838">
                  <a:extLst>
                    <a:ext uri="{9D8B030D-6E8A-4147-A177-3AD203B41FA5}">
                      <a16:colId xmlns:a16="http://schemas.microsoft.com/office/drawing/2014/main" val="658095631"/>
                    </a:ext>
                  </a:extLst>
                </a:gridCol>
                <a:gridCol w="1078455">
                  <a:extLst>
                    <a:ext uri="{9D8B030D-6E8A-4147-A177-3AD203B41FA5}">
                      <a16:colId xmlns:a16="http://schemas.microsoft.com/office/drawing/2014/main" val="4180022003"/>
                    </a:ext>
                  </a:extLst>
                </a:gridCol>
                <a:gridCol w="2512970">
                  <a:extLst>
                    <a:ext uri="{9D8B030D-6E8A-4147-A177-3AD203B41FA5}">
                      <a16:colId xmlns:a16="http://schemas.microsoft.com/office/drawing/2014/main" val="157439519"/>
                    </a:ext>
                  </a:extLst>
                </a:gridCol>
              </a:tblGrid>
              <a:tr h="194734">
                <a:tc>
                  <a:txBody>
                    <a:bodyPr/>
                    <a:lstStyle/>
                    <a:p>
                      <a:pPr algn="ctr"/>
                      <a:r>
                        <a:rPr lang="nl-BE" dirty="0"/>
                        <a:t>Eenheid</a:t>
                      </a:r>
                    </a:p>
                  </a:txBody>
                  <a:tcPr anchor="ctr"/>
                </a:tc>
                <a:tc>
                  <a:txBody>
                    <a:bodyPr/>
                    <a:lstStyle/>
                    <a:p>
                      <a:pPr algn="ctr"/>
                      <a:r>
                        <a:rPr lang="nl-BE" dirty="0" err="1"/>
                        <a:t>AssPrev</a:t>
                      </a:r>
                      <a:endParaRPr lang="nl-BE" dirty="0"/>
                    </a:p>
                  </a:txBody>
                  <a:tcPr anchor="ctr"/>
                </a:tc>
                <a:tc>
                  <a:txBody>
                    <a:bodyPr/>
                    <a:lstStyle/>
                    <a:p>
                      <a:pPr algn="ctr"/>
                      <a:r>
                        <a:rPr lang="nl-BE" dirty="0"/>
                        <a:t>PA</a:t>
                      </a:r>
                    </a:p>
                  </a:txBody>
                  <a:tcPr anchor="ctr">
                    <a:lnR w="12700" cmpd="sng">
                      <a:noFill/>
                    </a:lnR>
                  </a:tcPr>
                </a:tc>
                <a:tc>
                  <a:txBody>
                    <a:bodyPr/>
                    <a:lstStyle/>
                    <a:p>
                      <a:pPr algn="ctr"/>
                      <a:endParaRPr lang="nl-BE"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nl-BE" dirty="0"/>
                        <a:t>Eenheid</a:t>
                      </a:r>
                    </a:p>
                  </a:txBody>
                  <a:tcPr anchor="ctr">
                    <a:lnL w="12700" cmpd="sng">
                      <a:noFill/>
                    </a:lnL>
                  </a:tcPr>
                </a:tc>
                <a:tc>
                  <a:txBody>
                    <a:bodyPr/>
                    <a:lstStyle/>
                    <a:p>
                      <a:pPr algn="ctr"/>
                      <a:r>
                        <a:rPr lang="nl-BE" dirty="0" err="1"/>
                        <a:t>AssPrev</a:t>
                      </a:r>
                      <a:endParaRPr lang="nl-BE" dirty="0"/>
                    </a:p>
                  </a:txBody>
                  <a:tcPr anchor="ctr"/>
                </a:tc>
                <a:tc>
                  <a:txBody>
                    <a:bodyPr/>
                    <a:lstStyle/>
                    <a:p>
                      <a:pPr algn="ctr"/>
                      <a:r>
                        <a:rPr lang="nl-BE" dirty="0"/>
                        <a:t>PA</a:t>
                      </a:r>
                    </a:p>
                  </a:txBody>
                  <a:tcPr anchor="ctr"/>
                </a:tc>
                <a:extLst>
                  <a:ext uri="{0D108BD9-81ED-4DB2-BD59-A6C34878D82A}">
                    <a16:rowId xmlns:a16="http://schemas.microsoft.com/office/drawing/2014/main" val="3786547131"/>
                  </a:ext>
                </a:extLst>
              </a:tr>
              <a:tr h="370840">
                <a:tc>
                  <a:txBody>
                    <a:bodyPr/>
                    <a:lstStyle/>
                    <a:p>
                      <a:pPr marL="540385"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Acos</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is</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NL+FR</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Adjt</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CHOUBANE H.</a:t>
                      </a:r>
                    </a:p>
                  </a:txBody>
                  <a:tcPr marL="68580" marR="68580" marT="0" marB="0" anchor="ctr">
                    <a:lnR w="12700" cmpd="sng">
                      <a:noFill/>
                    </a:lnR>
                  </a:tcPr>
                </a:tc>
                <a:tc>
                  <a:txBody>
                    <a:bodyPr/>
                    <a:lstStyle/>
                    <a:p>
                      <a:pPr algn="ctr"/>
                      <a:endParaRPr lang="nl-BE"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HR</a:t>
                      </a: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p>
                  </a:txBody>
                  <a:tcPr marL="68580" marR="68580" marT="0" marB="0" anchor="ctr"/>
                </a:tc>
                <a:extLst>
                  <a:ext uri="{0D108BD9-81ED-4DB2-BD59-A6C34878D82A}">
                    <a16:rowId xmlns:a16="http://schemas.microsoft.com/office/drawing/2014/main" val="3705054066"/>
                  </a:ext>
                </a:extLst>
              </a:tr>
              <a:tr h="370840">
                <a:tc>
                  <a:txBody>
                    <a:bodyPr/>
                    <a:lstStyle/>
                    <a:p>
                      <a:pPr marL="540385"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ACOS </a:t>
                      </a: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Ops&amp;Trg</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Jur</a:t>
                      </a: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tc>
                <a:extLst>
                  <a:ext uri="{0D108BD9-81ED-4DB2-BD59-A6C34878D82A}">
                    <a16:rowId xmlns:a16="http://schemas.microsoft.com/office/drawing/2014/main" val="3388827295"/>
                  </a:ext>
                </a:extLst>
              </a:tr>
              <a:tr h="370840">
                <a:tc>
                  <a:txBody>
                    <a:bodyPr/>
                    <a:lstStyle/>
                    <a:p>
                      <a:pPr marL="540385"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ACOS STRAT</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MR (Mgt – B)</a:t>
                      </a: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p>
                  </a:txBody>
                  <a:tcPr marL="68580" marR="68580" marT="0" marB="0" anchor="ctr"/>
                </a:tc>
                <a:extLst>
                  <a:ext uri="{0D108BD9-81ED-4DB2-BD59-A6C34878D82A}">
                    <a16:rowId xmlns:a16="http://schemas.microsoft.com/office/drawing/2014/main" val="501997816"/>
                  </a:ext>
                </a:extLst>
              </a:tr>
              <a:tr h="370840">
                <a:tc>
                  <a:txBody>
                    <a:bodyPr/>
                    <a:lstStyle/>
                    <a:p>
                      <a:pPr marL="540385" algn="ctr">
                        <a:spcAft>
                          <a:spcPts val="600"/>
                        </a:spcAft>
                        <a:tabLst>
                          <a:tab pos="1729740" algn="l"/>
                        </a:tabLst>
                      </a:pPr>
                      <a:r>
                        <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Bn HK DefSt KKE</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NL+FR</a:t>
                      </a:r>
                    </a:p>
                  </a:txBody>
                  <a:tcPr marL="68580" marR="68580" marT="0" marB="0" anchor="ct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b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br>
                      <a:r>
                        <a:rPr lang="fr-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R w="12700" cmpd="sng">
                      <a:noFill/>
                    </a:lnR>
                  </a:tcPr>
                </a:tc>
                <a:tc>
                  <a:txBody>
                    <a:bodyPr/>
                    <a:lstStyle/>
                    <a:p>
                      <a:pPr algn="ctr"/>
                      <a:endParaRPr lang="nl-BE"/>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MR C&amp;I</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p>
                  </a:txBody>
                  <a:tcPr marL="68580" marR="68580" marT="0" marB="0" anchor="ctr"/>
                </a:tc>
                <a:extLst>
                  <a:ext uri="{0D108BD9-81ED-4DB2-BD59-A6C34878D82A}">
                    <a16:rowId xmlns:a16="http://schemas.microsoft.com/office/drawing/2014/main" val="2165973626"/>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Belgian Army Staf</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MR Sys</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p>
                  </a:txBody>
                  <a:tcPr marL="68580" marR="68580" marT="0" marB="0" anchor="ctr"/>
                </a:tc>
                <a:extLst>
                  <a:ext uri="{0D108BD9-81ED-4DB2-BD59-A6C34878D82A}">
                    <a16:rowId xmlns:a16="http://schemas.microsoft.com/office/drawing/2014/main" val="2232470007"/>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CC Infra</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lnR w="12700" cmpd="sng">
                      <a:noFill/>
                    </a:lnR>
                  </a:tcPr>
                </a:tc>
                <a:tc>
                  <a:txBody>
                    <a:bodyPr/>
                    <a:lstStyle/>
                    <a:p>
                      <a:pPr algn="ctr"/>
                      <a:endParaRPr lang="nl-BE"/>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a:t>
                      </a:r>
                      <a:r>
                        <a:rPr lang="fr-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StratCom</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tc>
                <a:extLst>
                  <a:ext uri="{0D108BD9-81ED-4DB2-BD59-A6C34878D82A}">
                    <a16:rowId xmlns:a16="http://schemas.microsoft.com/office/drawing/2014/main" val="2707816875"/>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CIDMAT</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NKD/CND</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p>
                  </a:txBody>
                  <a:tcPr marL="68580" marR="68580" marT="0" marB="0" anchor="ctr"/>
                </a:tc>
                <a:extLst>
                  <a:ext uri="{0D108BD9-81ED-4DB2-BD59-A6C34878D82A}">
                    <a16:rowId xmlns:a16="http://schemas.microsoft.com/office/drawing/2014/main" val="107123352"/>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COMOPSAIR</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Kab CHOD</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tc>
                <a:extLst>
                  <a:ext uri="{0D108BD9-81ED-4DB2-BD59-A6C34878D82A}">
                    <a16:rowId xmlns:a16="http://schemas.microsoft.com/office/drawing/2014/main" val="2165631381"/>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COMOPSMED</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IG - ILE</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p>
                  </a:txBody>
                  <a:tcPr marL="68580" marR="68580" marT="0" marB="0" anchor="ctr"/>
                </a:tc>
                <a:extLst>
                  <a:ext uri="{0D108BD9-81ED-4DB2-BD59-A6C34878D82A}">
                    <a16:rowId xmlns:a16="http://schemas.microsoft.com/office/drawing/2014/main" val="567050014"/>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COMOPSNAV</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r>
                        <a:rPr lang="nl-BE" sz="1400" b="1" dirty="0">
                          <a:solidFill>
                            <a:schemeClr val="tx1"/>
                          </a:solidFill>
                          <a:latin typeface="Aptos Display" panose="020B0004020202020204" pitchFamily="34" charset="0"/>
                        </a:rPr>
                        <a:t>DG MRMP</a:t>
                      </a:r>
                    </a:p>
                  </a:txBody>
                  <a:tcPr anchor="ctr">
                    <a:lnL w="12700" cmpd="sng">
                      <a:noFill/>
                    </a:lnL>
                  </a:tcPr>
                </a:tc>
                <a:tc>
                  <a:txBody>
                    <a:bodyPr/>
                    <a:lstStyle/>
                    <a:p>
                      <a:pPr algn="ctr"/>
                      <a:r>
                        <a:rPr lang="nl-BE" sz="1400" b="1" dirty="0">
                          <a:solidFill>
                            <a:schemeClr val="tx1"/>
                          </a:solidFill>
                          <a:latin typeface="Aptos Display" panose="020B0004020202020204" pitchFamily="34" charset="0"/>
                        </a:rPr>
                        <a:t>NL</a:t>
                      </a:r>
                    </a:p>
                  </a:txBody>
                  <a:tcPr anchor="ctr"/>
                </a:tc>
                <a:tc>
                  <a:txBody>
                    <a:bodyPr/>
                    <a:lstStyle/>
                    <a:p>
                      <a:pPr marL="0" indent="0" algn="ctr"/>
                      <a:r>
                        <a:rPr lang="nl-BE" sz="1400" b="1" dirty="0" err="1">
                          <a:solidFill>
                            <a:schemeClr val="tx1"/>
                          </a:solidFill>
                          <a:latin typeface="Aptos Display" panose="020B0004020202020204" pitchFamily="34" charset="0"/>
                        </a:rPr>
                        <a:t>Dhr</a:t>
                      </a:r>
                      <a:r>
                        <a:rPr lang="nl-BE" sz="1400" b="1" dirty="0">
                          <a:solidFill>
                            <a:schemeClr val="tx1"/>
                          </a:solidFill>
                          <a:latin typeface="Aptos Display" panose="020B0004020202020204" pitchFamily="34" charset="0"/>
                        </a:rPr>
                        <a:t> Hallouzi A.</a:t>
                      </a:r>
                    </a:p>
                  </a:txBody>
                  <a:tcPr anchor="ctr"/>
                </a:tc>
                <a:extLst>
                  <a:ext uri="{0D108BD9-81ED-4DB2-BD59-A6C34878D82A}">
                    <a16:rowId xmlns:a16="http://schemas.microsoft.com/office/drawing/2014/main" val="3046449829"/>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BudFin</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endParaRPr lang="nl-BE" sz="1400" dirty="0">
                        <a:latin typeface="Aptos Display" panose="020B0004020202020204" pitchFamily="34" charset="0"/>
                      </a:endParaRPr>
                    </a:p>
                  </a:txBody>
                  <a:tcPr anchor="ctr">
                    <a:lnL w="12700" cmpd="sng">
                      <a:noFill/>
                    </a:lnL>
                  </a:tcPr>
                </a:tc>
                <a:tc>
                  <a:txBody>
                    <a:bodyPr/>
                    <a:lstStyle/>
                    <a:p>
                      <a:pPr algn="ctr"/>
                      <a:endParaRPr lang="nl-BE" sz="1400" dirty="0">
                        <a:latin typeface="Aptos Display" panose="020B0004020202020204" pitchFamily="34" charset="0"/>
                      </a:endParaRPr>
                    </a:p>
                  </a:txBody>
                  <a:tcPr anchor="ctr"/>
                </a:tc>
                <a:tc>
                  <a:txBody>
                    <a:bodyPr/>
                    <a:lstStyle/>
                    <a:p>
                      <a:pPr algn="ctr"/>
                      <a:endParaRPr lang="nl-BE" sz="1400" dirty="0">
                        <a:latin typeface="Aptos Display" panose="020B0004020202020204" pitchFamily="34" charset="0"/>
                      </a:endParaRPr>
                    </a:p>
                  </a:txBody>
                  <a:tcPr anchor="ctr"/>
                </a:tc>
                <a:extLst>
                  <a:ext uri="{0D108BD9-81ED-4DB2-BD59-A6C34878D82A}">
                    <a16:rowId xmlns:a16="http://schemas.microsoft.com/office/drawing/2014/main" val="395331197"/>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H&amp;WB</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nl-BE" sz="1400" dirty="0">
                        <a:latin typeface="Aptos Display" panose="020B0004020202020204" pitchFamily="34" charset="0"/>
                      </a:endParaRPr>
                    </a:p>
                  </a:txBody>
                  <a:tcPr anchor="ctr">
                    <a:lnL w="12700" cmpd="sng">
                      <a:noFill/>
                    </a:lnL>
                  </a:tcPr>
                </a:tc>
                <a:tc>
                  <a:txBody>
                    <a:bodyPr/>
                    <a:lstStyle/>
                    <a:p>
                      <a:pPr algn="ctr"/>
                      <a:endParaRPr lang="nl-BE" sz="1400" dirty="0">
                        <a:latin typeface="Aptos Display" panose="020B0004020202020204" pitchFamily="34" charset="0"/>
                      </a:endParaRPr>
                    </a:p>
                  </a:txBody>
                  <a:tcPr anchor="ctr"/>
                </a:tc>
                <a:tc>
                  <a:txBody>
                    <a:bodyPr/>
                    <a:lstStyle/>
                    <a:p>
                      <a:pPr algn="ctr"/>
                      <a:endParaRPr lang="nl-BE" sz="1400" dirty="0">
                        <a:latin typeface="Aptos Display" panose="020B0004020202020204" pitchFamily="34" charset="0"/>
                      </a:endParaRPr>
                    </a:p>
                  </a:txBody>
                  <a:tcPr anchor="ctr"/>
                </a:tc>
                <a:extLst>
                  <a:ext uri="{0D108BD9-81ED-4DB2-BD59-A6C34878D82A}">
                    <a16:rowId xmlns:a16="http://schemas.microsoft.com/office/drawing/2014/main" val="1649790137"/>
                  </a:ext>
                </a:extLst>
              </a:tr>
            </a:tbl>
          </a:graphicData>
        </a:graphic>
      </p:graphicFrame>
      <p:sp>
        <p:nvSpPr>
          <p:cNvPr id="2" name="TextBox 1">
            <a:extLst>
              <a:ext uri="{FF2B5EF4-FFF2-40B4-BE49-F238E27FC236}">
                <a16:creationId xmlns:a16="http://schemas.microsoft.com/office/drawing/2014/main" id="{8FB99614-EE83-AB82-AD40-92DE10060814}"/>
              </a:ext>
            </a:extLst>
          </p:cNvPr>
          <p:cNvSpPr txBox="1"/>
          <p:nvPr/>
        </p:nvSpPr>
        <p:spPr>
          <a:xfrm>
            <a:off x="2161308" y="3429000"/>
            <a:ext cx="9844645" cy="1107996"/>
          </a:xfrm>
          <a:prstGeom prst="rect">
            <a:avLst/>
          </a:prstGeom>
        </p:spPr>
        <p:txBody>
          <a:bodyPr wrap="square" rtlCol="0">
            <a:spAutoFit/>
          </a:bodyPr>
          <a:lstStyle/>
          <a:p>
            <a:r>
              <a:rPr lang="nl-BE" sz="6600" b="1" dirty="0">
                <a:solidFill>
                  <a:srgbClr val="FF0000"/>
                </a:solidFill>
                <a:latin typeface="Aharoni" panose="02010803020104030203" pitchFamily="2" charset="-79"/>
                <a:cs typeface="Aharoni" panose="02010803020104030203" pitchFamily="2" charset="-79"/>
              </a:rPr>
              <a:t>WORDT HERZIEN!!!</a:t>
            </a:r>
          </a:p>
        </p:txBody>
      </p:sp>
    </p:spTree>
    <p:extLst>
      <p:ext uri="{BB962C8B-B14F-4D97-AF65-F5344CB8AC3E}">
        <p14:creationId xmlns:p14="http://schemas.microsoft.com/office/powerpoint/2010/main" val="238890987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p:txBody>
          <a:bodyPr/>
          <a:lstStyle/>
          <a:p>
            <a:r>
              <a:rPr lang="nl-BE" dirty="0">
                <a:solidFill>
                  <a:srgbClr val="00B050"/>
                </a:solidFill>
              </a:rPr>
              <a:t>RIE &amp; RA KKE</a:t>
            </a:r>
          </a:p>
        </p:txBody>
      </p:sp>
    </p:spTree>
    <p:extLst>
      <p:ext uri="{BB962C8B-B14F-4D97-AF65-F5344CB8AC3E}">
        <p14:creationId xmlns:p14="http://schemas.microsoft.com/office/powerpoint/2010/main" val="389701585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4" name="Content Placeholder 2"/>
          <p:cNvSpPr txBox="1">
            <a:spLocks/>
          </p:cNvSpPr>
          <p:nvPr/>
        </p:nvSpPr>
        <p:spPr>
          <a:xfrm>
            <a:off x="539552" y="2060848"/>
            <a:ext cx="8229600" cy="3672408"/>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kern="1200" baseline="0">
                <a:solidFill>
                  <a:srgbClr val="184652"/>
                </a:solidFill>
                <a:latin typeface="+mn-lt"/>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endParaRPr lang="fr-BE" sz="2000" dirty="0">
              <a:solidFill>
                <a:schemeClr val="tx1"/>
              </a:solidFill>
            </a:endParaRPr>
          </a:p>
          <a:p>
            <a:pPr lvl="1"/>
            <a:endParaRPr lang="fr-BE" sz="2000" dirty="0">
              <a:solidFill>
                <a:schemeClr val="tx1"/>
              </a:solidFill>
            </a:endParaRPr>
          </a:p>
          <a:p>
            <a:pPr lvl="1"/>
            <a:endParaRPr lang="fr-BE" sz="2000" dirty="0">
              <a:solidFill>
                <a:schemeClr val="tx1"/>
              </a:solidFill>
            </a:endParaRPr>
          </a:p>
          <a:p>
            <a:pPr marL="457200" lvl="1" indent="0">
              <a:buNone/>
            </a:pPr>
            <a:br>
              <a:rPr lang="fr-BE" sz="2000" dirty="0">
                <a:solidFill>
                  <a:schemeClr val="tx1"/>
                </a:solidFill>
              </a:rPr>
            </a:br>
            <a:endParaRPr lang="fr-BE" sz="2000" dirty="0">
              <a:solidFill>
                <a:schemeClr val="tx1"/>
              </a:solidFill>
            </a:endParaRPr>
          </a:p>
          <a:p>
            <a:pPr marL="457200" lvl="1" indent="0">
              <a:buFont typeface="Arial" panose="020B0604020202020204" pitchFamily="34" charset="0"/>
              <a:buNone/>
            </a:pPr>
            <a:endParaRPr lang="fr-BE" sz="2000" dirty="0"/>
          </a:p>
          <a:p>
            <a:pPr lvl="1"/>
            <a:endParaRPr lang="fr-BE" sz="2000" dirty="0"/>
          </a:p>
          <a:p>
            <a:pPr lvl="1"/>
            <a:endParaRPr lang="fr-BE" sz="2000" dirty="0"/>
          </a:p>
          <a:p>
            <a:pPr lvl="1"/>
            <a:endParaRPr lang="nl-BE" sz="2000" dirty="0"/>
          </a:p>
        </p:txBody>
      </p:sp>
      <p:sp>
        <p:nvSpPr>
          <p:cNvPr id="5" name="TextBox 4"/>
          <p:cNvSpPr txBox="1"/>
          <p:nvPr/>
        </p:nvSpPr>
        <p:spPr>
          <a:xfrm>
            <a:off x="539552" y="489734"/>
            <a:ext cx="6458527" cy="1015663"/>
          </a:xfrm>
          <a:prstGeom prst="rect">
            <a:avLst/>
          </a:prstGeom>
        </p:spPr>
        <p:txBody>
          <a:bodyPr wrap="square" rtlCol="0">
            <a:spAutoFit/>
          </a:bodyPr>
          <a:lstStyle/>
          <a:p>
            <a:r>
              <a:rPr lang="nl-BE" sz="6000" b="1" dirty="0"/>
              <a:t>RIE &amp; RA</a:t>
            </a:r>
          </a:p>
        </p:txBody>
      </p:sp>
      <p:sp>
        <p:nvSpPr>
          <p:cNvPr id="3" name="Rectangle 2"/>
          <p:cNvSpPr/>
          <p:nvPr/>
        </p:nvSpPr>
        <p:spPr>
          <a:xfrm>
            <a:off x="278859" y="1666923"/>
            <a:ext cx="11634281" cy="2062103"/>
          </a:xfrm>
          <a:prstGeom prst="rect">
            <a:avLst/>
          </a:prstGeom>
        </p:spPr>
        <p:txBody>
          <a:bodyPr wrap="square">
            <a:spAutoFit/>
          </a:bodyPr>
          <a:lstStyle/>
          <a:p>
            <a:pPr marL="800100" lvl="1" indent="-342900">
              <a:buFont typeface="Arial" panose="020B0604020202020204" pitchFamily="34" charset="0"/>
              <a:buChar char="•"/>
            </a:pPr>
            <a:endParaRPr lang="fr-BE" sz="1600" b="1" dirty="0">
              <a:solidFill>
                <a:schemeClr val="tx1"/>
              </a:solidFill>
            </a:endParaRPr>
          </a:p>
          <a:p>
            <a:pPr lvl="1"/>
            <a:r>
              <a:rPr lang="fr-BE" sz="2400" b="1" dirty="0">
                <a:solidFill>
                  <a:schemeClr val="tx1"/>
                </a:solidFill>
              </a:rPr>
              <a:t>Analyses </a:t>
            </a:r>
            <a:r>
              <a:rPr lang="fr-BE" sz="2400" b="1" dirty="0" err="1">
                <a:solidFill>
                  <a:schemeClr val="tx1"/>
                </a:solidFill>
              </a:rPr>
              <a:t>besproken</a:t>
            </a:r>
            <a:r>
              <a:rPr lang="fr-BE" sz="2400" b="1" dirty="0">
                <a:solidFill>
                  <a:schemeClr val="tx1"/>
                </a:solidFill>
              </a:rPr>
              <a:t> op Tech BOC van 12 Sep 2024.</a:t>
            </a:r>
          </a:p>
          <a:p>
            <a:pPr marL="800100" lvl="1" indent="-342900">
              <a:buFont typeface="Arial" panose="020B0604020202020204" pitchFamily="34" charset="0"/>
              <a:buChar char="•"/>
            </a:pPr>
            <a:endParaRPr lang="fr-BE" sz="1600" b="1" dirty="0"/>
          </a:p>
          <a:p>
            <a:pPr marL="800100" lvl="1" indent="-342900">
              <a:buFont typeface="Arial" panose="020B0604020202020204" pitchFamily="34" charset="0"/>
              <a:buChar char="•"/>
            </a:pPr>
            <a:r>
              <a:rPr lang="fr-BE" b="1" dirty="0" err="1">
                <a:solidFill>
                  <a:schemeClr val="tx1"/>
                </a:solidFill>
              </a:rPr>
              <a:t>Werkplaatsdossier</a:t>
            </a:r>
            <a:r>
              <a:rPr lang="fr-BE" b="1" dirty="0">
                <a:solidFill>
                  <a:schemeClr val="tx1"/>
                </a:solidFill>
              </a:rPr>
              <a:t> PHD</a:t>
            </a:r>
            <a:r>
              <a:rPr lang="fr-BE" dirty="0">
                <a:solidFill>
                  <a:schemeClr val="tx1"/>
                </a:solidFill>
              </a:rPr>
              <a:t>.</a:t>
            </a:r>
            <a:br>
              <a:rPr lang="fr-BE" dirty="0">
                <a:solidFill>
                  <a:schemeClr val="tx1"/>
                </a:solidFill>
              </a:rPr>
            </a:br>
            <a:r>
              <a:rPr lang="fr-BE" dirty="0">
                <a:solidFill>
                  <a:schemeClr val="tx1"/>
                </a:solidFill>
              </a:rPr>
              <a:t>- </a:t>
            </a:r>
            <a:r>
              <a:rPr lang="fr-BE" dirty="0" err="1">
                <a:solidFill>
                  <a:schemeClr val="tx1"/>
                </a:solidFill>
              </a:rPr>
              <a:t>Lopende</a:t>
            </a:r>
            <a:r>
              <a:rPr lang="fr-BE" dirty="0">
                <a:solidFill>
                  <a:schemeClr val="tx1"/>
                </a:solidFill>
              </a:rPr>
              <a:t> MTC DEPPÉ T. &amp; Adjt DEROO) </a:t>
            </a:r>
          </a:p>
          <a:p>
            <a:pPr lvl="1"/>
            <a:r>
              <a:rPr lang="fr-BE" b="1" i="1" dirty="0"/>
              <a:t>	</a:t>
            </a:r>
            <a:endParaRPr lang="fr-BE" dirty="0">
              <a:solidFill>
                <a:schemeClr val="tx1"/>
              </a:solidFill>
            </a:endParaRPr>
          </a:p>
          <a:p>
            <a:pPr marL="800100" lvl="1" indent="-342900">
              <a:buFont typeface="Arial" panose="020B0604020202020204" pitchFamily="34" charset="0"/>
              <a:buChar char="•"/>
            </a:pPr>
            <a:r>
              <a:rPr lang="fr-BE" dirty="0">
                <a:solidFill>
                  <a:schemeClr val="tx1"/>
                </a:solidFill>
              </a:rPr>
              <a:t>Analyse </a:t>
            </a:r>
            <a:r>
              <a:rPr lang="fr-BE" dirty="0" err="1">
                <a:solidFill>
                  <a:schemeClr val="tx1"/>
                </a:solidFill>
              </a:rPr>
              <a:t>lopende</a:t>
            </a:r>
            <a:r>
              <a:rPr lang="fr-BE" dirty="0">
                <a:solidFill>
                  <a:schemeClr val="tx1"/>
                </a:solidFill>
              </a:rPr>
              <a:t> met </a:t>
            </a:r>
            <a:r>
              <a:rPr lang="fr-BE" dirty="0" err="1">
                <a:solidFill>
                  <a:schemeClr val="tx1"/>
                </a:solidFill>
              </a:rPr>
              <a:t>betreffende</a:t>
            </a:r>
            <a:r>
              <a:rPr lang="fr-BE" dirty="0">
                <a:solidFill>
                  <a:schemeClr val="tx1"/>
                </a:solidFill>
              </a:rPr>
              <a:t> </a:t>
            </a:r>
            <a:r>
              <a:rPr lang="fr-BE" dirty="0" err="1">
                <a:solidFill>
                  <a:schemeClr val="tx1"/>
                </a:solidFill>
              </a:rPr>
              <a:t>nieuwe</a:t>
            </a:r>
            <a:r>
              <a:rPr lang="fr-BE" dirty="0">
                <a:solidFill>
                  <a:schemeClr val="tx1"/>
                </a:solidFill>
              </a:rPr>
              <a:t> </a:t>
            </a:r>
            <a:r>
              <a:rPr lang="fr-BE" dirty="0" err="1">
                <a:solidFill>
                  <a:schemeClr val="tx1"/>
                </a:solidFill>
              </a:rPr>
              <a:t>branddetectiesystemen</a:t>
            </a:r>
            <a:r>
              <a:rPr lang="fr-BE" dirty="0">
                <a:solidFill>
                  <a:schemeClr val="tx1"/>
                </a:solidFill>
              </a:rPr>
              <a:t> in de </a:t>
            </a:r>
            <a:r>
              <a:rPr lang="fr-BE" dirty="0" err="1">
                <a:solidFill>
                  <a:schemeClr val="tx1"/>
                </a:solidFill>
              </a:rPr>
              <a:t>blokken</a:t>
            </a:r>
            <a:r>
              <a:rPr lang="fr-BE" dirty="0">
                <a:solidFill>
                  <a:schemeClr val="tx1"/>
                </a:solidFill>
              </a:rPr>
              <a:t> 11, 14, 14B en 15 van ACOS IS.</a:t>
            </a:r>
          </a:p>
        </p:txBody>
      </p:sp>
    </p:spTree>
    <p:extLst>
      <p:ext uri="{BB962C8B-B14F-4D97-AF65-F5344CB8AC3E}">
        <p14:creationId xmlns:p14="http://schemas.microsoft.com/office/powerpoint/2010/main" val="54639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 name="Table 30">
            <a:extLst>
              <a:ext uri="{FF2B5EF4-FFF2-40B4-BE49-F238E27FC236}">
                <a16:creationId xmlns:a16="http://schemas.microsoft.com/office/drawing/2014/main" id="{D202330D-DEAE-0496-88C9-0E8915DE3E37}"/>
              </a:ext>
            </a:extLst>
          </p:cNvPr>
          <p:cNvGraphicFramePr>
            <a:graphicFrameLocks noGrp="1"/>
          </p:cNvGraphicFramePr>
          <p:nvPr>
            <p:extLst>
              <p:ext uri="{D42A27DB-BD31-4B8C-83A1-F6EECF244321}">
                <p14:modId xmlns:p14="http://schemas.microsoft.com/office/powerpoint/2010/main" val="562788706"/>
              </p:ext>
            </p:extLst>
          </p:nvPr>
        </p:nvGraphicFramePr>
        <p:xfrm>
          <a:off x="0" y="0"/>
          <a:ext cx="12192001" cy="6400796"/>
        </p:xfrm>
        <a:graphic>
          <a:graphicData uri="http://schemas.openxmlformats.org/drawingml/2006/table">
            <a:tbl>
              <a:tblPr firstRow="1" bandRow="1">
                <a:tableStyleId>{5C22544A-7EE6-4342-B048-85BDC9FD1C3A}</a:tableStyleId>
              </a:tblPr>
              <a:tblGrid>
                <a:gridCol w="1480110">
                  <a:extLst>
                    <a:ext uri="{9D8B030D-6E8A-4147-A177-3AD203B41FA5}">
                      <a16:colId xmlns:a16="http://schemas.microsoft.com/office/drawing/2014/main" val="1675610618"/>
                    </a:ext>
                  </a:extLst>
                </a:gridCol>
                <a:gridCol w="3396691">
                  <a:extLst>
                    <a:ext uri="{9D8B030D-6E8A-4147-A177-3AD203B41FA5}">
                      <a16:colId xmlns:a16="http://schemas.microsoft.com/office/drawing/2014/main" val="2910322127"/>
                    </a:ext>
                  </a:extLst>
                </a:gridCol>
                <a:gridCol w="2438400">
                  <a:extLst>
                    <a:ext uri="{9D8B030D-6E8A-4147-A177-3AD203B41FA5}">
                      <a16:colId xmlns:a16="http://schemas.microsoft.com/office/drawing/2014/main" val="3621602002"/>
                    </a:ext>
                  </a:extLst>
                </a:gridCol>
                <a:gridCol w="2438400">
                  <a:extLst>
                    <a:ext uri="{9D8B030D-6E8A-4147-A177-3AD203B41FA5}">
                      <a16:colId xmlns:a16="http://schemas.microsoft.com/office/drawing/2014/main" val="3277708709"/>
                    </a:ext>
                  </a:extLst>
                </a:gridCol>
                <a:gridCol w="2438400">
                  <a:extLst>
                    <a:ext uri="{9D8B030D-6E8A-4147-A177-3AD203B41FA5}">
                      <a16:colId xmlns:a16="http://schemas.microsoft.com/office/drawing/2014/main" val="1289436326"/>
                    </a:ext>
                  </a:extLst>
                </a:gridCol>
              </a:tblGrid>
              <a:tr h="377502">
                <a:tc>
                  <a:txBody>
                    <a:bodyPr/>
                    <a:lstStyle/>
                    <a:p>
                      <a:pPr algn="ctr">
                        <a:lnSpc>
                          <a:spcPct val="120000"/>
                        </a:lnSpc>
                        <a:spcAft>
                          <a:spcPts val="300"/>
                        </a:spcAft>
                      </a:pPr>
                      <a:r>
                        <a:rPr lang="nl-BE" sz="1200" dirty="0">
                          <a:effectLst/>
                        </a:rPr>
                        <a:t>Jaar</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tc>
                  <a:txBody>
                    <a:bodyPr/>
                    <a:lstStyle/>
                    <a:p>
                      <a:pPr algn="ctr">
                        <a:lnSpc>
                          <a:spcPct val="120000"/>
                        </a:lnSpc>
                        <a:spcAft>
                          <a:spcPts val="300"/>
                        </a:spcAft>
                      </a:pPr>
                      <a:r>
                        <a:rPr lang="nl-BE" sz="1200" dirty="0">
                          <a:effectLst/>
                        </a:rPr>
                        <a:t>PA </a:t>
                      </a:r>
                      <a:r>
                        <a:rPr lang="nl-BE" sz="1200" dirty="0" err="1">
                          <a:effectLst/>
                        </a:rPr>
                        <a:t>Niv</a:t>
                      </a:r>
                      <a:r>
                        <a:rPr lang="nl-BE" sz="1200" dirty="0">
                          <a:effectLst/>
                        </a:rPr>
                        <a:t> 1</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tc>
                  <a:txBody>
                    <a:bodyPr/>
                    <a:lstStyle/>
                    <a:p>
                      <a:pPr algn="ctr">
                        <a:lnSpc>
                          <a:spcPct val="120000"/>
                        </a:lnSpc>
                        <a:spcAft>
                          <a:spcPts val="300"/>
                        </a:spcAft>
                      </a:pPr>
                      <a:r>
                        <a:rPr lang="nl-BE" sz="1200" dirty="0">
                          <a:effectLst/>
                        </a:rPr>
                        <a:t>PA </a:t>
                      </a:r>
                      <a:r>
                        <a:rPr lang="nl-BE" sz="1200" dirty="0" err="1">
                          <a:effectLst/>
                        </a:rPr>
                        <a:t>Niv</a:t>
                      </a:r>
                      <a:r>
                        <a:rPr lang="nl-BE" sz="1200" dirty="0">
                          <a:effectLst/>
                        </a:rPr>
                        <a:t> II</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tc>
                  <a:txBody>
                    <a:bodyPr/>
                    <a:lstStyle/>
                    <a:p>
                      <a:pPr algn="ctr">
                        <a:lnSpc>
                          <a:spcPct val="120000"/>
                        </a:lnSpc>
                        <a:spcAft>
                          <a:spcPts val="300"/>
                        </a:spcAft>
                      </a:pPr>
                      <a:r>
                        <a:rPr lang="nl-BE" sz="1200" dirty="0">
                          <a:effectLst/>
                        </a:rPr>
                        <a:t>PA </a:t>
                      </a:r>
                      <a:r>
                        <a:rPr lang="nl-BE" sz="1200" dirty="0" err="1">
                          <a:effectLst/>
                        </a:rPr>
                        <a:t>Niv</a:t>
                      </a:r>
                      <a:r>
                        <a:rPr lang="nl-BE" sz="1200" dirty="0">
                          <a:effectLst/>
                        </a:rPr>
                        <a:t> II</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tc>
                  <a:txBody>
                    <a:bodyPr/>
                    <a:lstStyle/>
                    <a:p>
                      <a:pPr algn="ctr">
                        <a:lnSpc>
                          <a:spcPct val="120000"/>
                        </a:lnSpc>
                        <a:spcAft>
                          <a:spcPts val="300"/>
                        </a:spcAft>
                      </a:pPr>
                      <a:r>
                        <a:rPr lang="nl-BE" sz="1200" dirty="0">
                          <a:effectLst/>
                        </a:rPr>
                        <a:t>PA </a:t>
                      </a:r>
                      <a:r>
                        <a:rPr lang="nl-BE" sz="1200" dirty="0" err="1">
                          <a:effectLst/>
                        </a:rPr>
                        <a:t>Niv</a:t>
                      </a:r>
                      <a:r>
                        <a:rPr lang="nl-BE" sz="1200" dirty="0">
                          <a:effectLst/>
                        </a:rPr>
                        <a:t> II</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2797593329"/>
                  </a:ext>
                </a:extLst>
              </a:tr>
              <a:tr h="348942">
                <a:tc>
                  <a:txBody>
                    <a:bodyPr/>
                    <a:lstStyle/>
                    <a:p>
                      <a:pPr algn="ctr">
                        <a:lnSpc>
                          <a:spcPct val="120000"/>
                        </a:lnSpc>
                        <a:spcAft>
                          <a:spcPts val="300"/>
                        </a:spcAft>
                      </a:pPr>
                      <a:r>
                        <a:rPr lang="nl-BE" sz="1200" b="1" dirty="0">
                          <a:effectLst/>
                        </a:rPr>
                        <a:t>2008</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tc>
                  <a:txBody>
                    <a:bodyPr/>
                    <a:lstStyle/>
                    <a:p>
                      <a:pPr algn="ctr">
                        <a:lnSpc>
                          <a:spcPct val="120000"/>
                        </a:lnSpc>
                        <a:spcAft>
                          <a:spcPts val="300"/>
                        </a:spcAft>
                      </a:pPr>
                      <a:r>
                        <a:rPr lang="nl-BE" sz="1200" dirty="0">
                          <a:effectLst/>
                        </a:rPr>
                        <a:t>?</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FF0000"/>
                    </a:solidFill>
                  </a:tcPr>
                </a:tc>
                <a:tc>
                  <a:txBody>
                    <a:bodyPr/>
                    <a:lstStyle/>
                    <a:p>
                      <a:pPr algn="ctr">
                        <a:lnSpc>
                          <a:spcPct val="120000"/>
                        </a:lnSpc>
                        <a:spcAft>
                          <a:spcPts val="300"/>
                        </a:spcAft>
                      </a:pPr>
                      <a:r>
                        <a:rPr lang="nl-BE" sz="1200" dirty="0" err="1">
                          <a:effectLst/>
                        </a:rPr>
                        <a:t>Adjt</a:t>
                      </a:r>
                      <a:r>
                        <a:rPr lang="nl-BE" sz="1200" dirty="0">
                          <a:effectLst/>
                        </a:rPr>
                        <a:t> WYSEVELDE R.</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a:effectLst/>
                        </a:rPr>
                        <a:t>?</a:t>
                      </a:r>
                      <a:endParaRPr lang="nl-BE" sz="120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tc>
                  <a:txBody>
                    <a:bodyPr/>
                    <a:lstStyle/>
                    <a:p>
                      <a:pPr algn="ctr">
                        <a:lnSpc>
                          <a:spcPct val="107000"/>
                        </a:lnSpc>
                      </a:pPr>
                      <a:endParaRPr lang="nl-BE" sz="120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1116396830"/>
                  </a:ext>
                </a:extLst>
              </a:tr>
              <a:tr h="325982">
                <a:tc>
                  <a:txBody>
                    <a:bodyPr/>
                    <a:lstStyle/>
                    <a:p>
                      <a:pPr algn="ctr">
                        <a:lnSpc>
                          <a:spcPct val="120000"/>
                        </a:lnSpc>
                        <a:spcAft>
                          <a:spcPts val="300"/>
                        </a:spcAft>
                      </a:pPr>
                      <a:r>
                        <a:rPr lang="nl-BE" sz="1200" b="1">
                          <a:effectLst/>
                        </a:rPr>
                        <a:t>2009</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tc>
                  <a:txBody>
                    <a:bodyPr/>
                    <a:lstStyle/>
                    <a:p>
                      <a:pPr algn="ctr">
                        <a:lnSpc>
                          <a:spcPct val="120000"/>
                        </a:lnSpc>
                        <a:spcAft>
                          <a:spcPts val="300"/>
                        </a:spcAft>
                      </a:pPr>
                      <a:r>
                        <a:rPr lang="nl-BE" sz="1200" dirty="0" err="1">
                          <a:effectLst/>
                        </a:rPr>
                        <a:t>Cdt</a:t>
                      </a:r>
                      <a:r>
                        <a:rPr lang="nl-BE" sz="1200" dirty="0">
                          <a:effectLst/>
                        </a:rPr>
                        <a:t> MAES J-M</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FFC000"/>
                    </a:solidFill>
                  </a:tcPr>
                </a:tc>
                <a:tc>
                  <a:txBody>
                    <a:bodyPr/>
                    <a:lstStyle/>
                    <a:p>
                      <a:pPr algn="ctr">
                        <a:lnSpc>
                          <a:spcPct val="120000"/>
                        </a:lnSpc>
                        <a:spcAft>
                          <a:spcPts val="300"/>
                        </a:spcAft>
                      </a:pPr>
                      <a:r>
                        <a:rPr lang="nl-BE" sz="1200" dirty="0" err="1">
                          <a:effectLst/>
                        </a:rPr>
                        <a:t>Adjt</a:t>
                      </a:r>
                      <a:r>
                        <a:rPr lang="nl-BE" sz="1200" dirty="0">
                          <a:effectLst/>
                        </a:rPr>
                        <a:t> WYSEVELDE R.</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a:effectLst/>
                        </a:rPr>
                        <a:t>1Sgt TONDELEIR.</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FFC000"/>
                    </a:solidFill>
                  </a:tcPr>
                </a:tc>
                <a:tc>
                  <a:txBody>
                    <a:bodyPr/>
                    <a:lstStyle/>
                    <a:p>
                      <a:pPr algn="ctr">
                        <a:lnSpc>
                          <a:spcPct val="120000"/>
                        </a:lnSpc>
                        <a:spcAft>
                          <a:spcPts val="300"/>
                        </a:spcAft>
                      </a:pPr>
                      <a:r>
                        <a:rPr lang="nl-BE" sz="1200" dirty="0" err="1">
                          <a:effectLst/>
                        </a:rPr>
                        <a:t>Adjt</a:t>
                      </a:r>
                      <a:r>
                        <a:rPr lang="nl-BE" sz="1200" dirty="0">
                          <a:effectLst/>
                        </a:rPr>
                        <a:t> CHOUBANE H.</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00B0F0"/>
                    </a:solidFill>
                  </a:tcPr>
                </a:tc>
                <a:extLst>
                  <a:ext uri="{0D108BD9-81ED-4DB2-BD59-A6C34878D82A}">
                    <a16:rowId xmlns:a16="http://schemas.microsoft.com/office/drawing/2014/main" val="799957396"/>
                  </a:ext>
                </a:extLst>
              </a:tr>
              <a:tr h="348942">
                <a:tc>
                  <a:txBody>
                    <a:bodyPr/>
                    <a:lstStyle/>
                    <a:p>
                      <a:pPr algn="ctr">
                        <a:lnSpc>
                          <a:spcPct val="120000"/>
                        </a:lnSpc>
                        <a:spcAft>
                          <a:spcPts val="300"/>
                        </a:spcAft>
                      </a:pPr>
                      <a:r>
                        <a:rPr lang="nl-BE" sz="1200" b="1">
                          <a:effectLst/>
                        </a:rPr>
                        <a:t>2010</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tc>
                  <a:txBody>
                    <a:bodyPr/>
                    <a:lstStyle/>
                    <a:p>
                      <a:pPr algn="ctr">
                        <a:lnSpc>
                          <a:spcPct val="120000"/>
                        </a:lnSpc>
                        <a:spcAft>
                          <a:spcPts val="300"/>
                        </a:spcAft>
                      </a:pPr>
                      <a:r>
                        <a:rPr lang="nl-BE" sz="1200" dirty="0" err="1">
                          <a:effectLst/>
                        </a:rPr>
                        <a:t>Cdt</a:t>
                      </a:r>
                      <a:r>
                        <a:rPr lang="nl-BE" sz="1200" dirty="0">
                          <a:effectLst/>
                        </a:rPr>
                        <a:t> MAES J-M</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00B0F0"/>
                    </a:solidFill>
                  </a:tcPr>
                </a:tc>
                <a:tc>
                  <a:txBody>
                    <a:bodyPr/>
                    <a:lstStyle/>
                    <a:p>
                      <a:pPr algn="ctr">
                        <a:lnSpc>
                          <a:spcPct val="120000"/>
                        </a:lnSpc>
                        <a:spcAft>
                          <a:spcPts val="300"/>
                        </a:spcAft>
                      </a:pPr>
                      <a:r>
                        <a:rPr lang="nl-BE" sz="1200" dirty="0" err="1">
                          <a:effectLst/>
                        </a:rPr>
                        <a:t>Adjt</a:t>
                      </a:r>
                      <a:r>
                        <a:rPr lang="nl-BE" sz="1200" dirty="0">
                          <a:effectLst/>
                        </a:rPr>
                        <a:t> WYSEVELDE R.</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CHOUBANE H.</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07000"/>
                        </a:lnSpc>
                      </a:pPr>
                      <a:endParaRPr lang="nl-BE" sz="120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1670578497"/>
                  </a:ext>
                </a:extLst>
              </a:tr>
              <a:tr h="348942">
                <a:tc>
                  <a:txBody>
                    <a:bodyPr/>
                    <a:lstStyle/>
                    <a:p>
                      <a:pPr algn="ctr">
                        <a:lnSpc>
                          <a:spcPct val="120000"/>
                        </a:lnSpc>
                        <a:spcAft>
                          <a:spcPts val="300"/>
                        </a:spcAft>
                      </a:pPr>
                      <a:r>
                        <a:rPr lang="nl-BE" sz="1200" b="1" dirty="0">
                          <a:effectLst/>
                        </a:rPr>
                        <a:t>2011</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Cdt</a:t>
                      </a:r>
                      <a:r>
                        <a:rPr lang="nl-BE" sz="1200" dirty="0">
                          <a:effectLst/>
                        </a:rPr>
                        <a:t> MAES J-M</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WYSEVELDE R.</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CHOUBANE H.</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07000"/>
                        </a:lnSpc>
                      </a:pPr>
                      <a:endParaRPr lang="nl-BE" sz="120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213367469"/>
                  </a:ext>
                </a:extLst>
              </a:tr>
              <a:tr h="348942">
                <a:tc>
                  <a:txBody>
                    <a:bodyPr/>
                    <a:lstStyle/>
                    <a:p>
                      <a:pPr algn="ctr">
                        <a:lnSpc>
                          <a:spcPct val="120000"/>
                        </a:lnSpc>
                        <a:spcAft>
                          <a:spcPts val="300"/>
                        </a:spcAft>
                      </a:pPr>
                      <a:r>
                        <a:rPr lang="nl-BE" sz="1200" b="1" dirty="0">
                          <a:effectLst/>
                        </a:rPr>
                        <a:t>2012</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a:effectLst/>
                        </a:rPr>
                        <a:t>Cdt MAES J-M</a:t>
                      </a:r>
                      <a:endParaRPr lang="nl-BE" sz="120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WYSEVELDE R.</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CHOUBANE H.</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07000"/>
                        </a:lnSpc>
                      </a:pPr>
                      <a:endParaRPr lang="nl-BE" sz="1200" dirty="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2890259680"/>
                  </a:ext>
                </a:extLst>
              </a:tr>
              <a:tr h="348942">
                <a:tc>
                  <a:txBody>
                    <a:bodyPr/>
                    <a:lstStyle/>
                    <a:p>
                      <a:pPr algn="ctr">
                        <a:lnSpc>
                          <a:spcPct val="120000"/>
                        </a:lnSpc>
                        <a:spcAft>
                          <a:spcPts val="300"/>
                        </a:spcAft>
                      </a:pPr>
                      <a:r>
                        <a:rPr lang="nl-BE" sz="1200" b="1" dirty="0">
                          <a:effectLst/>
                        </a:rPr>
                        <a:t>2013</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Cdt</a:t>
                      </a:r>
                      <a:r>
                        <a:rPr lang="nl-BE" sz="1200" dirty="0">
                          <a:effectLst/>
                        </a:rPr>
                        <a:t> MAES J-M</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WYSEVELDE R.</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CHOUBANE H.</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07000"/>
                        </a:lnSpc>
                      </a:pPr>
                      <a:endParaRPr lang="nl-BE" sz="120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4027671627"/>
                  </a:ext>
                </a:extLst>
              </a:tr>
              <a:tr h="348942">
                <a:tc>
                  <a:txBody>
                    <a:bodyPr/>
                    <a:lstStyle/>
                    <a:p>
                      <a:pPr algn="ctr">
                        <a:lnSpc>
                          <a:spcPct val="120000"/>
                        </a:lnSpc>
                        <a:spcAft>
                          <a:spcPts val="300"/>
                        </a:spcAft>
                      </a:pPr>
                      <a:r>
                        <a:rPr lang="nl-BE" sz="1200" b="1" dirty="0">
                          <a:effectLst/>
                        </a:rPr>
                        <a:t>2014</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Cdt</a:t>
                      </a:r>
                      <a:r>
                        <a:rPr lang="nl-BE" sz="1200" dirty="0">
                          <a:effectLst/>
                        </a:rPr>
                        <a:t> MAES J-M</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WYSEVELDE R.</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CHOUBANE H.</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07000"/>
                        </a:lnSpc>
                      </a:pPr>
                      <a:endParaRPr lang="nl-BE" sz="120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281417962"/>
                  </a:ext>
                </a:extLst>
              </a:tr>
              <a:tr h="348942">
                <a:tc>
                  <a:txBody>
                    <a:bodyPr/>
                    <a:lstStyle/>
                    <a:p>
                      <a:pPr algn="ctr">
                        <a:lnSpc>
                          <a:spcPct val="120000"/>
                        </a:lnSpc>
                        <a:spcAft>
                          <a:spcPts val="300"/>
                        </a:spcAft>
                      </a:pPr>
                      <a:r>
                        <a:rPr lang="nl-BE" sz="1200" b="1" dirty="0">
                          <a:effectLst/>
                        </a:rPr>
                        <a:t>2015</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tc>
                  <a:txBody>
                    <a:bodyPr/>
                    <a:lstStyle/>
                    <a:p>
                      <a:pPr algn="ctr">
                        <a:lnSpc>
                          <a:spcPct val="120000"/>
                        </a:lnSpc>
                        <a:spcAft>
                          <a:spcPts val="300"/>
                        </a:spcAft>
                      </a:pPr>
                      <a:r>
                        <a:rPr lang="nl-BE" sz="1200" dirty="0" err="1">
                          <a:effectLst/>
                        </a:rPr>
                        <a:t>Cdt</a:t>
                      </a:r>
                      <a:r>
                        <a:rPr lang="nl-BE" sz="1200" dirty="0">
                          <a:effectLst/>
                        </a:rPr>
                        <a:t> CORNU S.</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00B0F0"/>
                    </a:solidFill>
                  </a:tcPr>
                </a:tc>
                <a:tc>
                  <a:txBody>
                    <a:bodyPr/>
                    <a:lstStyle/>
                    <a:p>
                      <a:pPr algn="ctr">
                        <a:lnSpc>
                          <a:spcPct val="120000"/>
                        </a:lnSpc>
                        <a:spcAft>
                          <a:spcPts val="300"/>
                        </a:spcAft>
                      </a:pPr>
                      <a:r>
                        <a:rPr lang="nl-BE" sz="1200" dirty="0" err="1">
                          <a:effectLst/>
                        </a:rPr>
                        <a:t>Adjt</a:t>
                      </a:r>
                      <a:r>
                        <a:rPr lang="nl-BE" sz="1200" dirty="0">
                          <a:effectLst/>
                        </a:rPr>
                        <a:t> WYSEVELDE R.</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CHOUBANE H.</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07000"/>
                        </a:lnSpc>
                      </a:pPr>
                      <a:endParaRPr lang="nl-BE" sz="120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1696127142"/>
                  </a:ext>
                </a:extLst>
              </a:tr>
              <a:tr h="348942">
                <a:tc>
                  <a:txBody>
                    <a:bodyPr/>
                    <a:lstStyle/>
                    <a:p>
                      <a:pPr algn="ctr">
                        <a:lnSpc>
                          <a:spcPct val="120000"/>
                        </a:lnSpc>
                        <a:spcAft>
                          <a:spcPts val="300"/>
                        </a:spcAft>
                      </a:pPr>
                      <a:r>
                        <a:rPr lang="nl-BE" sz="1200" b="1" dirty="0">
                          <a:effectLst/>
                        </a:rPr>
                        <a:t>2016</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tc>
                  <a:txBody>
                    <a:bodyPr/>
                    <a:lstStyle/>
                    <a:p>
                      <a:pPr algn="ctr">
                        <a:lnSpc>
                          <a:spcPct val="120000"/>
                        </a:lnSpc>
                        <a:spcAft>
                          <a:spcPts val="300"/>
                        </a:spcAft>
                      </a:pPr>
                      <a:r>
                        <a:rPr lang="nl-BE" sz="1200" dirty="0" err="1">
                          <a:effectLst/>
                        </a:rPr>
                        <a:t>Cdt</a:t>
                      </a:r>
                      <a:r>
                        <a:rPr lang="nl-BE" sz="1200" dirty="0">
                          <a:effectLst/>
                        </a:rPr>
                        <a:t> CORNU S.</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AdjtChef</a:t>
                      </a:r>
                      <a:r>
                        <a:rPr lang="nl-BE" sz="1200" dirty="0">
                          <a:effectLst/>
                        </a:rPr>
                        <a:t> SCIEUR J-M</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00B0F0"/>
                    </a:solidFill>
                  </a:tcPr>
                </a:tc>
                <a:tc>
                  <a:txBody>
                    <a:bodyPr/>
                    <a:lstStyle/>
                    <a:p>
                      <a:pPr algn="ctr">
                        <a:lnSpc>
                          <a:spcPct val="120000"/>
                        </a:lnSpc>
                        <a:spcAft>
                          <a:spcPts val="300"/>
                        </a:spcAft>
                      </a:pPr>
                      <a:r>
                        <a:rPr lang="nl-BE" sz="1200" dirty="0" err="1">
                          <a:effectLst/>
                        </a:rPr>
                        <a:t>Adjt</a:t>
                      </a:r>
                      <a:r>
                        <a:rPr lang="nl-BE" sz="1200" dirty="0">
                          <a:effectLst/>
                        </a:rPr>
                        <a:t> CHOUBANE H.</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07000"/>
                        </a:lnSpc>
                      </a:pPr>
                      <a:endParaRPr lang="nl-BE" sz="120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3535278763"/>
                  </a:ext>
                </a:extLst>
              </a:tr>
              <a:tr h="348942">
                <a:tc>
                  <a:txBody>
                    <a:bodyPr/>
                    <a:lstStyle/>
                    <a:p>
                      <a:pPr algn="ctr">
                        <a:lnSpc>
                          <a:spcPct val="120000"/>
                        </a:lnSpc>
                        <a:spcAft>
                          <a:spcPts val="300"/>
                        </a:spcAft>
                      </a:pPr>
                      <a:r>
                        <a:rPr lang="nl-BE" sz="1200" b="1" dirty="0">
                          <a:effectLst/>
                        </a:rPr>
                        <a:t>2017</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Cdt</a:t>
                      </a:r>
                      <a:r>
                        <a:rPr lang="nl-BE" sz="1200" dirty="0">
                          <a:effectLst/>
                        </a:rPr>
                        <a:t> CORNU S.</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AdjtChef</a:t>
                      </a:r>
                      <a:r>
                        <a:rPr lang="nl-BE" sz="1200" dirty="0">
                          <a:effectLst/>
                        </a:rPr>
                        <a:t> SCIEUR J-M</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CHOUBANE H.</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07000"/>
                        </a:lnSpc>
                      </a:pPr>
                      <a:endParaRPr lang="nl-BE" sz="120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1419520116"/>
                  </a:ext>
                </a:extLst>
              </a:tr>
              <a:tr h="348942">
                <a:tc>
                  <a:txBody>
                    <a:bodyPr/>
                    <a:lstStyle/>
                    <a:p>
                      <a:pPr algn="ctr">
                        <a:lnSpc>
                          <a:spcPct val="120000"/>
                        </a:lnSpc>
                        <a:spcAft>
                          <a:spcPts val="300"/>
                        </a:spcAft>
                      </a:pPr>
                      <a:r>
                        <a:rPr lang="nl-BE" sz="1200" b="1" dirty="0">
                          <a:effectLst/>
                        </a:rPr>
                        <a:t>2018</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tc>
                  <a:txBody>
                    <a:bodyPr/>
                    <a:lstStyle/>
                    <a:p>
                      <a:pPr algn="ctr">
                        <a:lnSpc>
                          <a:spcPct val="120000"/>
                        </a:lnSpc>
                        <a:spcAft>
                          <a:spcPts val="300"/>
                        </a:spcAft>
                      </a:pPr>
                      <a:r>
                        <a:rPr lang="nl-BE" sz="1200" dirty="0" err="1">
                          <a:effectLst/>
                        </a:rPr>
                        <a:t>Cdt</a:t>
                      </a:r>
                      <a:r>
                        <a:rPr lang="nl-BE" sz="1200" dirty="0">
                          <a:effectLst/>
                        </a:rPr>
                        <a:t> CORNU S.</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CHOUBANE H.</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a:effectLst/>
                        </a:rPr>
                        <a:t>1SgtMaj POITTER F.</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00B0F0"/>
                    </a:solidFill>
                  </a:tcPr>
                </a:tc>
                <a:tc>
                  <a:txBody>
                    <a:bodyPr/>
                    <a:lstStyle/>
                    <a:p>
                      <a:pPr algn="ctr">
                        <a:lnSpc>
                          <a:spcPct val="107000"/>
                        </a:lnSpc>
                      </a:pPr>
                      <a:endParaRPr lang="nl-BE" sz="120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1208469711"/>
                  </a:ext>
                </a:extLst>
              </a:tr>
              <a:tr h="348942">
                <a:tc>
                  <a:txBody>
                    <a:bodyPr/>
                    <a:lstStyle/>
                    <a:p>
                      <a:pPr algn="ctr">
                        <a:lnSpc>
                          <a:spcPct val="120000"/>
                        </a:lnSpc>
                        <a:spcAft>
                          <a:spcPts val="300"/>
                        </a:spcAft>
                      </a:pPr>
                      <a:r>
                        <a:rPr lang="nl-BE" sz="1200" b="1" dirty="0">
                          <a:effectLst/>
                        </a:rPr>
                        <a:t>2019</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tc>
                <a:tc>
                  <a:txBody>
                    <a:bodyPr/>
                    <a:lstStyle/>
                    <a:p>
                      <a:pPr algn="ctr">
                        <a:lnSpc>
                          <a:spcPct val="107000"/>
                        </a:lnSpc>
                      </a:pPr>
                      <a:endParaRPr lang="nl-BE" sz="1200" dirty="0">
                        <a:effectLst/>
                        <a:latin typeface="Calibri" panose="020F0502020204030204" pitchFamily="34" charset="0"/>
                        <a:cs typeface="Times New Roman" panose="02020603050405020304" pitchFamily="18" charset="0"/>
                      </a:endParaRPr>
                    </a:p>
                  </a:txBody>
                  <a:tcPr marL="81574" marR="81574" marT="40787" marB="40787" anchor="ctr">
                    <a:solidFill>
                      <a:srgbClr val="FF0000"/>
                    </a:solidFill>
                  </a:tcPr>
                </a:tc>
                <a:tc>
                  <a:txBody>
                    <a:bodyPr/>
                    <a:lstStyle/>
                    <a:p>
                      <a:pPr algn="ctr">
                        <a:lnSpc>
                          <a:spcPct val="120000"/>
                        </a:lnSpc>
                        <a:spcAft>
                          <a:spcPts val="300"/>
                        </a:spcAft>
                      </a:pPr>
                      <a:r>
                        <a:rPr lang="nl-BE" sz="1200" dirty="0" err="1">
                          <a:effectLst/>
                        </a:rPr>
                        <a:t>Adjt</a:t>
                      </a:r>
                      <a:r>
                        <a:rPr lang="nl-BE" sz="1200" dirty="0">
                          <a:effectLst/>
                        </a:rPr>
                        <a:t> CHOUBANE H.</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a:effectLst/>
                        </a:rPr>
                        <a:t>1SgtMaj POITTER F. (AGR)</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07000"/>
                        </a:lnSpc>
                      </a:pPr>
                      <a:endParaRPr lang="nl-BE" sz="120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1912219442"/>
                  </a:ext>
                </a:extLst>
              </a:tr>
              <a:tr h="348942">
                <a:tc>
                  <a:txBody>
                    <a:bodyPr/>
                    <a:lstStyle/>
                    <a:p>
                      <a:pPr algn="ctr">
                        <a:lnSpc>
                          <a:spcPct val="120000"/>
                        </a:lnSpc>
                        <a:spcAft>
                          <a:spcPts val="300"/>
                        </a:spcAft>
                      </a:pPr>
                      <a:r>
                        <a:rPr lang="nl-BE" sz="1200" b="1" dirty="0">
                          <a:effectLst/>
                        </a:rPr>
                        <a:t>2020</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tc>
                <a:tc>
                  <a:txBody>
                    <a:bodyPr/>
                    <a:lstStyle/>
                    <a:p>
                      <a:pPr algn="ctr">
                        <a:lnSpc>
                          <a:spcPct val="107000"/>
                        </a:lnSpc>
                      </a:pPr>
                      <a:endParaRPr lang="nl-BE" sz="1200" dirty="0">
                        <a:effectLst/>
                        <a:latin typeface="Calibri" panose="020F0502020204030204" pitchFamily="34" charset="0"/>
                        <a:cs typeface="Times New Roman" panose="02020603050405020304" pitchFamily="18" charset="0"/>
                      </a:endParaRPr>
                    </a:p>
                  </a:txBody>
                  <a:tcPr marL="81574" marR="81574" marT="40787" marB="40787" anchor="ctr">
                    <a:solidFill>
                      <a:srgbClr val="FF0000"/>
                    </a:solidFill>
                  </a:tcPr>
                </a:tc>
                <a:tc>
                  <a:txBody>
                    <a:bodyPr/>
                    <a:lstStyle/>
                    <a:p>
                      <a:pPr algn="ctr">
                        <a:lnSpc>
                          <a:spcPct val="120000"/>
                        </a:lnSpc>
                        <a:spcAft>
                          <a:spcPts val="300"/>
                        </a:spcAft>
                      </a:pPr>
                      <a:r>
                        <a:rPr lang="nl-BE" sz="1200" dirty="0" err="1">
                          <a:effectLst/>
                        </a:rPr>
                        <a:t>Adjt</a:t>
                      </a:r>
                      <a:r>
                        <a:rPr lang="nl-BE" sz="1200" dirty="0">
                          <a:effectLst/>
                        </a:rPr>
                        <a:t> CHOUBANE H. (VEP)</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07000"/>
                        </a:lnSpc>
                      </a:pPr>
                      <a:endParaRPr lang="nl-BE" sz="1200" dirty="0">
                        <a:effectLst/>
                        <a:latin typeface="Calibri" panose="020F0502020204030204" pitchFamily="34" charset="0"/>
                        <a:cs typeface="Times New Roman" panose="02020603050405020304" pitchFamily="18" charset="0"/>
                      </a:endParaRPr>
                    </a:p>
                  </a:txBody>
                  <a:tcPr marL="81574" marR="81574" marT="40787" marB="40787" anchor="ctr">
                    <a:solidFill>
                      <a:srgbClr val="FF0000"/>
                    </a:solidFill>
                  </a:tcPr>
                </a:tc>
                <a:tc>
                  <a:txBody>
                    <a:bodyPr/>
                    <a:lstStyle/>
                    <a:p>
                      <a:pPr algn="ctr">
                        <a:lnSpc>
                          <a:spcPct val="107000"/>
                        </a:lnSpc>
                      </a:pPr>
                      <a:endParaRPr lang="nl-BE" sz="1200" dirty="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2172883452"/>
                  </a:ext>
                </a:extLst>
              </a:tr>
              <a:tr h="377502">
                <a:tc>
                  <a:txBody>
                    <a:bodyPr/>
                    <a:lstStyle/>
                    <a:p>
                      <a:pPr algn="ctr">
                        <a:lnSpc>
                          <a:spcPct val="120000"/>
                        </a:lnSpc>
                        <a:spcAft>
                          <a:spcPts val="300"/>
                        </a:spcAft>
                      </a:pPr>
                      <a:r>
                        <a:rPr lang="nl-BE" sz="1200" b="1" dirty="0">
                          <a:effectLst/>
                        </a:rPr>
                        <a:t>2021</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tc>
                <a:tc>
                  <a:txBody>
                    <a:bodyPr/>
                    <a:lstStyle/>
                    <a:p>
                      <a:pPr algn="ctr">
                        <a:lnSpc>
                          <a:spcPct val="107000"/>
                        </a:lnSpc>
                      </a:pPr>
                      <a:endParaRPr lang="nl-BE" sz="1200" dirty="0">
                        <a:effectLst/>
                        <a:latin typeface="Calibri" panose="020F0502020204030204" pitchFamily="34" charset="0"/>
                        <a:cs typeface="Times New Roman" panose="02020603050405020304" pitchFamily="18" charset="0"/>
                      </a:endParaRPr>
                    </a:p>
                  </a:txBody>
                  <a:tcPr marL="81574" marR="81574" marT="40787" marB="40787" anchor="ctr">
                    <a:solidFill>
                      <a:srgbClr val="FF0000"/>
                    </a:solidFill>
                  </a:tcPr>
                </a:tc>
                <a:tc>
                  <a:txBody>
                    <a:bodyPr/>
                    <a:lstStyle/>
                    <a:p>
                      <a:pPr algn="ctr">
                        <a:lnSpc>
                          <a:spcPct val="120000"/>
                        </a:lnSpc>
                        <a:spcAft>
                          <a:spcPts val="300"/>
                        </a:spcAft>
                      </a:pPr>
                      <a:r>
                        <a:rPr lang="nl-BE" sz="1200" dirty="0" err="1">
                          <a:effectLst/>
                        </a:rPr>
                        <a:t>Adjt</a:t>
                      </a:r>
                      <a:r>
                        <a:rPr lang="nl-BE" sz="1200" dirty="0">
                          <a:effectLst/>
                        </a:rPr>
                        <a:t> CHOUBANE H. (VEP)</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a:effectLst/>
                        </a:rPr>
                        <a:t>1Sgt WERRY T.</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00B0F0"/>
                    </a:solidFill>
                  </a:tcPr>
                </a:tc>
                <a:tc>
                  <a:txBody>
                    <a:bodyPr/>
                    <a:lstStyle/>
                    <a:p>
                      <a:pPr algn="ctr">
                        <a:lnSpc>
                          <a:spcPct val="107000"/>
                        </a:lnSpc>
                      </a:pPr>
                      <a:endParaRPr lang="nl-BE" sz="1200" dirty="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1767290125"/>
                  </a:ext>
                </a:extLst>
              </a:tr>
              <a:tr h="377502">
                <a:tc>
                  <a:txBody>
                    <a:bodyPr/>
                    <a:lstStyle/>
                    <a:p>
                      <a:pPr algn="ctr">
                        <a:lnSpc>
                          <a:spcPct val="120000"/>
                        </a:lnSpc>
                        <a:spcAft>
                          <a:spcPts val="300"/>
                        </a:spcAft>
                      </a:pPr>
                      <a:r>
                        <a:rPr lang="nl-BE" sz="1200" b="1" dirty="0">
                          <a:effectLst/>
                        </a:rPr>
                        <a:t>2022</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tc>
                <a:tc>
                  <a:txBody>
                    <a:bodyPr/>
                    <a:lstStyle/>
                    <a:p>
                      <a:pPr algn="ctr">
                        <a:lnSpc>
                          <a:spcPct val="107000"/>
                        </a:lnSpc>
                      </a:pPr>
                      <a:endParaRPr lang="nl-BE" sz="1200" dirty="0">
                        <a:effectLst/>
                        <a:latin typeface="Calibri" panose="020F0502020204030204" pitchFamily="34" charset="0"/>
                        <a:cs typeface="Times New Roman" panose="02020603050405020304" pitchFamily="18" charset="0"/>
                      </a:endParaRPr>
                    </a:p>
                  </a:txBody>
                  <a:tcPr marL="81574" marR="81574" marT="40787" marB="40787" anchor="ctr">
                    <a:solidFill>
                      <a:srgbClr val="FF0000"/>
                    </a:solidFill>
                  </a:tcPr>
                </a:tc>
                <a:tc>
                  <a:txBody>
                    <a:bodyPr/>
                    <a:lstStyle/>
                    <a:p>
                      <a:pPr algn="ctr">
                        <a:lnSpc>
                          <a:spcPct val="120000"/>
                        </a:lnSpc>
                        <a:spcAft>
                          <a:spcPts val="300"/>
                        </a:spcAft>
                      </a:pPr>
                      <a:r>
                        <a:rPr lang="nl-BE" sz="1200" dirty="0" err="1">
                          <a:effectLst/>
                        </a:rPr>
                        <a:t>Adjt</a:t>
                      </a:r>
                      <a:r>
                        <a:rPr lang="nl-BE" sz="1200" dirty="0">
                          <a:effectLst/>
                        </a:rPr>
                        <a:t> CHOUBANE H. (VEP)</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LELOUP Q.</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00B0F0"/>
                    </a:solidFill>
                  </a:tcPr>
                </a:tc>
                <a:tc>
                  <a:txBody>
                    <a:bodyPr/>
                    <a:lstStyle/>
                    <a:p>
                      <a:pPr algn="ctr">
                        <a:lnSpc>
                          <a:spcPct val="107000"/>
                        </a:lnSpc>
                      </a:pPr>
                      <a:endParaRPr lang="nl-BE" sz="1200" dirty="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1710837426"/>
                  </a:ext>
                </a:extLst>
              </a:tr>
              <a:tr h="377502">
                <a:tc>
                  <a:txBody>
                    <a:bodyPr/>
                    <a:lstStyle/>
                    <a:p>
                      <a:pPr algn="ctr">
                        <a:lnSpc>
                          <a:spcPct val="120000"/>
                        </a:lnSpc>
                        <a:spcAft>
                          <a:spcPts val="300"/>
                        </a:spcAft>
                      </a:pPr>
                      <a:r>
                        <a:rPr lang="nl-BE" sz="1200" b="1" dirty="0">
                          <a:effectLst/>
                        </a:rPr>
                        <a:t>2023</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tc>
                <a:tc>
                  <a:txBody>
                    <a:bodyPr/>
                    <a:lstStyle/>
                    <a:p>
                      <a:pPr algn="ctr">
                        <a:lnSpc>
                          <a:spcPct val="107000"/>
                        </a:lnSpc>
                      </a:pPr>
                      <a:endParaRPr lang="nl-BE" sz="1200" dirty="0">
                        <a:effectLst/>
                        <a:latin typeface="Calibri" panose="020F0502020204030204" pitchFamily="34" charset="0"/>
                        <a:cs typeface="Times New Roman" panose="02020603050405020304" pitchFamily="18" charset="0"/>
                      </a:endParaRPr>
                    </a:p>
                  </a:txBody>
                  <a:tcPr marL="81574" marR="81574" marT="40787" marB="40787" anchor="ctr">
                    <a:solidFill>
                      <a:srgbClr val="FF0000"/>
                    </a:solidFill>
                  </a:tcPr>
                </a:tc>
                <a:tc>
                  <a:txBody>
                    <a:bodyPr/>
                    <a:lstStyle/>
                    <a:p>
                      <a:pPr algn="ctr">
                        <a:lnSpc>
                          <a:spcPct val="120000"/>
                        </a:lnSpc>
                        <a:spcAft>
                          <a:spcPts val="300"/>
                        </a:spcAft>
                      </a:pPr>
                      <a:r>
                        <a:rPr lang="nl-BE" sz="1200" dirty="0" err="1">
                          <a:effectLst/>
                        </a:rPr>
                        <a:t>Adjt</a:t>
                      </a:r>
                      <a:r>
                        <a:rPr lang="nl-BE" sz="1200" dirty="0">
                          <a:effectLst/>
                        </a:rPr>
                        <a:t> CHOUBANE H. (VEP)</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LELOUP Q.</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a:effectLst/>
                        </a:rPr>
                        <a:t>Dhr. HALLOUZI A.</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FFC000"/>
                    </a:solidFill>
                  </a:tcPr>
                </a:tc>
                <a:extLst>
                  <a:ext uri="{0D108BD9-81ED-4DB2-BD59-A6C34878D82A}">
                    <a16:rowId xmlns:a16="http://schemas.microsoft.com/office/drawing/2014/main" val="1987086634"/>
                  </a:ext>
                </a:extLst>
              </a:tr>
              <a:tr h="377502">
                <a:tc>
                  <a:txBody>
                    <a:bodyPr/>
                    <a:lstStyle/>
                    <a:p>
                      <a:pPr algn="ctr">
                        <a:lnSpc>
                          <a:spcPct val="120000"/>
                        </a:lnSpc>
                        <a:spcAft>
                          <a:spcPts val="300"/>
                        </a:spcAft>
                      </a:pPr>
                      <a:r>
                        <a:rPr lang="nl-BE" sz="1200" b="1" dirty="0">
                          <a:effectLst/>
                        </a:rPr>
                        <a:t>2024</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tc>
                <a:tc>
                  <a:txBody>
                    <a:bodyPr/>
                    <a:lstStyle/>
                    <a:p>
                      <a:pPr algn="ctr">
                        <a:lnSpc>
                          <a:spcPct val="107000"/>
                        </a:lnSpc>
                      </a:pPr>
                      <a:endParaRPr lang="nl-BE" sz="1200" dirty="0">
                        <a:effectLst/>
                        <a:latin typeface="Calibri" panose="020F0502020204030204" pitchFamily="34" charset="0"/>
                        <a:cs typeface="Times New Roman" panose="02020603050405020304" pitchFamily="18" charset="0"/>
                      </a:endParaRPr>
                    </a:p>
                  </a:txBody>
                  <a:tcPr marL="81574" marR="81574" marT="40787" marB="40787" anchor="ctr">
                    <a:solidFill>
                      <a:srgbClr val="FF0000"/>
                    </a:solidFill>
                  </a:tcPr>
                </a:tc>
                <a:tc>
                  <a:txBody>
                    <a:bodyPr/>
                    <a:lstStyle/>
                    <a:p>
                      <a:pPr algn="ctr">
                        <a:lnSpc>
                          <a:spcPct val="120000"/>
                        </a:lnSpc>
                        <a:spcAft>
                          <a:spcPts val="300"/>
                        </a:spcAft>
                      </a:pPr>
                      <a:r>
                        <a:rPr lang="nl-BE" sz="1200" dirty="0" err="1">
                          <a:effectLst/>
                        </a:rPr>
                        <a:t>Adjt</a:t>
                      </a:r>
                      <a:r>
                        <a:rPr lang="nl-BE" sz="1200" dirty="0">
                          <a:effectLst/>
                        </a:rPr>
                        <a:t> CHOUBANE H. (VEP)</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a:effectLst/>
                        </a:rPr>
                        <a:t>MTC DEPPÉ T.</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00B0F0"/>
                    </a:solidFill>
                  </a:tcPr>
                </a:tc>
                <a:tc>
                  <a:txBody>
                    <a:bodyPr/>
                    <a:lstStyle/>
                    <a:p>
                      <a:pPr algn="ctr">
                        <a:lnSpc>
                          <a:spcPct val="120000"/>
                        </a:lnSpc>
                        <a:spcAft>
                          <a:spcPts val="300"/>
                        </a:spcAft>
                      </a:pPr>
                      <a:r>
                        <a:rPr lang="nl-BE" sz="1200" dirty="0" err="1">
                          <a:effectLst/>
                        </a:rPr>
                        <a:t>Hhr</a:t>
                      </a:r>
                      <a:r>
                        <a:rPr lang="nl-BE" sz="1200" dirty="0">
                          <a:effectLst/>
                        </a:rPr>
                        <a:t>. HALLOUZI A.</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FFC000"/>
                    </a:solidFill>
                  </a:tcPr>
                </a:tc>
                <a:extLst>
                  <a:ext uri="{0D108BD9-81ED-4DB2-BD59-A6C34878D82A}">
                    <a16:rowId xmlns:a16="http://schemas.microsoft.com/office/drawing/2014/main" val="1840471239"/>
                  </a:ext>
                </a:extLst>
              </a:tr>
            </a:tbl>
          </a:graphicData>
        </a:graphic>
      </p:graphicFrame>
      <p:graphicFrame>
        <p:nvGraphicFramePr>
          <p:cNvPr id="2048" name="Table 2047">
            <a:extLst>
              <a:ext uri="{FF2B5EF4-FFF2-40B4-BE49-F238E27FC236}">
                <a16:creationId xmlns:a16="http://schemas.microsoft.com/office/drawing/2014/main" id="{991532BB-7DE5-636A-1084-81EF9C4CB393}"/>
              </a:ext>
            </a:extLst>
          </p:cNvPr>
          <p:cNvGraphicFramePr>
            <a:graphicFrameLocks noGrp="1"/>
          </p:cNvGraphicFramePr>
          <p:nvPr>
            <p:extLst>
              <p:ext uri="{D42A27DB-BD31-4B8C-83A1-F6EECF244321}">
                <p14:modId xmlns:p14="http://schemas.microsoft.com/office/powerpoint/2010/main" val="4276063026"/>
              </p:ext>
            </p:extLst>
          </p:nvPr>
        </p:nvGraphicFramePr>
        <p:xfrm>
          <a:off x="0" y="6519553"/>
          <a:ext cx="12192000" cy="338447"/>
        </p:xfrm>
        <a:graphic>
          <a:graphicData uri="http://schemas.openxmlformats.org/drawingml/2006/table">
            <a:tbl>
              <a:tblPr firstRow="1" firstCol="1" bandRow="1">
                <a:tableStyleId>{5C22544A-7EE6-4342-B048-85BDC9FD1C3A}</a:tableStyleId>
              </a:tblPr>
              <a:tblGrid>
                <a:gridCol w="3048000">
                  <a:extLst>
                    <a:ext uri="{9D8B030D-6E8A-4147-A177-3AD203B41FA5}">
                      <a16:colId xmlns:a16="http://schemas.microsoft.com/office/drawing/2014/main" val="1572473925"/>
                    </a:ext>
                  </a:extLst>
                </a:gridCol>
                <a:gridCol w="3048000">
                  <a:extLst>
                    <a:ext uri="{9D8B030D-6E8A-4147-A177-3AD203B41FA5}">
                      <a16:colId xmlns:a16="http://schemas.microsoft.com/office/drawing/2014/main" val="2809014250"/>
                    </a:ext>
                  </a:extLst>
                </a:gridCol>
                <a:gridCol w="3048000">
                  <a:extLst>
                    <a:ext uri="{9D8B030D-6E8A-4147-A177-3AD203B41FA5}">
                      <a16:colId xmlns:a16="http://schemas.microsoft.com/office/drawing/2014/main" val="2608301522"/>
                    </a:ext>
                  </a:extLst>
                </a:gridCol>
                <a:gridCol w="3048000">
                  <a:extLst>
                    <a:ext uri="{9D8B030D-6E8A-4147-A177-3AD203B41FA5}">
                      <a16:colId xmlns:a16="http://schemas.microsoft.com/office/drawing/2014/main" val="836761531"/>
                    </a:ext>
                  </a:extLst>
                </a:gridCol>
              </a:tblGrid>
              <a:tr h="338447">
                <a:tc>
                  <a:txBody>
                    <a:bodyPr/>
                    <a:lstStyle/>
                    <a:p>
                      <a:pPr algn="ctr">
                        <a:lnSpc>
                          <a:spcPct val="120000"/>
                        </a:lnSpc>
                        <a:spcAft>
                          <a:spcPts val="300"/>
                        </a:spcAft>
                      </a:pPr>
                      <a:r>
                        <a:rPr lang="nl-BE" sz="1100" dirty="0">
                          <a:effectLst/>
                        </a:rPr>
                        <a:t>Niet bezet</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FF0000"/>
                    </a:solidFill>
                  </a:tcPr>
                </a:tc>
                <a:tc>
                  <a:txBody>
                    <a:bodyPr/>
                    <a:lstStyle/>
                    <a:p>
                      <a:pPr algn="ctr">
                        <a:lnSpc>
                          <a:spcPct val="120000"/>
                        </a:lnSpc>
                        <a:spcAft>
                          <a:spcPts val="300"/>
                        </a:spcAft>
                      </a:pPr>
                      <a:r>
                        <a:rPr lang="nl-BE" sz="1100" dirty="0">
                          <a:effectLst/>
                        </a:rPr>
                        <a:t>Gevormd stage</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00B0F0"/>
                    </a:solidFill>
                  </a:tcPr>
                </a:tc>
                <a:tc>
                  <a:txBody>
                    <a:bodyPr/>
                    <a:lstStyle/>
                    <a:p>
                      <a:pPr algn="ctr">
                        <a:lnSpc>
                          <a:spcPct val="120000"/>
                        </a:lnSpc>
                        <a:spcAft>
                          <a:spcPts val="300"/>
                        </a:spcAft>
                      </a:pPr>
                      <a:r>
                        <a:rPr lang="nl-BE" sz="1100" dirty="0">
                          <a:effectLst/>
                        </a:rPr>
                        <a:t>In opleiding</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FFC000"/>
                    </a:solidFill>
                  </a:tcPr>
                </a:tc>
                <a:tc>
                  <a:txBody>
                    <a:bodyPr/>
                    <a:lstStyle/>
                    <a:p>
                      <a:pPr algn="ctr">
                        <a:lnSpc>
                          <a:spcPct val="120000"/>
                        </a:lnSpc>
                        <a:spcAft>
                          <a:spcPts val="300"/>
                        </a:spcAft>
                      </a:pPr>
                      <a:r>
                        <a:rPr lang="nl-BE" sz="1100" dirty="0">
                          <a:effectLst/>
                        </a:rPr>
                        <a:t>OK</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52358963"/>
                  </a:ext>
                </a:extLst>
              </a:tr>
            </a:tbl>
          </a:graphicData>
        </a:graphic>
      </p:graphicFrame>
      <p:sp>
        <p:nvSpPr>
          <p:cNvPr id="2049" name="Rectangle 44">
            <a:extLst>
              <a:ext uri="{FF2B5EF4-FFF2-40B4-BE49-F238E27FC236}">
                <a16:creationId xmlns:a16="http://schemas.microsoft.com/office/drawing/2014/main" id="{5BDE6D0E-1F60-118B-ACC3-60348C8AA1C7}"/>
              </a:ext>
            </a:extLst>
          </p:cNvPr>
          <p:cNvSpPr>
            <a:spLocks noChangeArrowheads="1"/>
          </p:cNvSpPr>
          <p:nvPr/>
        </p:nvSpPr>
        <p:spPr bwMode="auto">
          <a:xfrm>
            <a:off x="1251239" y="64008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spTree>
    <p:extLst>
      <p:ext uri="{BB962C8B-B14F-4D97-AF65-F5344CB8AC3E}">
        <p14:creationId xmlns:p14="http://schemas.microsoft.com/office/powerpoint/2010/main" val="388302352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C13FEC1-6A60-8F51-8191-69E81C1B9F96}"/>
              </a:ext>
            </a:extLst>
          </p:cNvPr>
          <p:cNvSpPr>
            <a:spLocks noGrp="1"/>
          </p:cNvSpPr>
          <p:nvPr>
            <p:ph type="body" sz="half" idx="13"/>
          </p:nvPr>
        </p:nvSpPr>
        <p:spPr>
          <a:xfrm>
            <a:off x="400930" y="5129165"/>
            <a:ext cx="11672876" cy="1015663"/>
          </a:xfrm>
        </p:spPr>
        <p:txBody>
          <a:bodyPr/>
          <a:lstStyle/>
          <a:p>
            <a:r>
              <a:rPr lang="nl-BE" dirty="0"/>
              <a:t>Ongedierte KKE</a:t>
            </a:r>
          </a:p>
        </p:txBody>
      </p:sp>
      <p:sp>
        <p:nvSpPr>
          <p:cNvPr id="5" name="Rectangle 4">
            <a:extLst>
              <a:ext uri="{FF2B5EF4-FFF2-40B4-BE49-F238E27FC236}">
                <a16:creationId xmlns:a16="http://schemas.microsoft.com/office/drawing/2014/main" id="{4F28A389-26E7-5EEF-B954-070192B67A91}"/>
              </a:ext>
            </a:extLst>
          </p:cNvPr>
          <p:cNvSpPr/>
          <p:nvPr/>
        </p:nvSpPr>
        <p:spPr>
          <a:xfrm>
            <a:off x="2903220" y="2452092"/>
            <a:ext cx="6035040" cy="1569660"/>
          </a:xfrm>
          <a:prstGeom prst="rect">
            <a:avLst/>
          </a:prstGeom>
          <a:noFill/>
        </p:spPr>
        <p:txBody>
          <a:bodyPr wrap="square" lIns="91440" tIns="45720" rIns="91440" bIns="45720">
            <a:spAutoFit/>
          </a:bodyPr>
          <a:lstStyle/>
          <a:p>
            <a:pPr algn="ctr"/>
            <a:r>
              <a:rPr lang="en-US" sz="96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LOPENDE</a:t>
            </a:r>
          </a:p>
        </p:txBody>
      </p:sp>
    </p:spTree>
    <p:extLst>
      <p:ext uri="{BB962C8B-B14F-4D97-AF65-F5344CB8AC3E}">
        <p14:creationId xmlns:p14="http://schemas.microsoft.com/office/powerpoint/2010/main" val="143656046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C3C5E3B-8E0E-5FBF-0304-70A2CF134BFA}"/>
              </a:ext>
            </a:extLst>
          </p:cNvPr>
          <p:cNvSpPr>
            <a:spLocks noGrp="1"/>
          </p:cNvSpPr>
          <p:nvPr>
            <p:ph type="body" sz="quarter" idx="13"/>
          </p:nvPr>
        </p:nvSpPr>
        <p:spPr/>
        <p:txBody>
          <a:bodyPr/>
          <a:lstStyle/>
          <a:p>
            <a:r>
              <a:rPr lang="nl-BE" dirty="0"/>
              <a:t>Afvaleilanden	</a:t>
            </a:r>
          </a:p>
        </p:txBody>
      </p:sp>
      <p:sp>
        <p:nvSpPr>
          <p:cNvPr id="3" name="Text Placeholder 2">
            <a:extLst>
              <a:ext uri="{FF2B5EF4-FFF2-40B4-BE49-F238E27FC236}">
                <a16:creationId xmlns:a16="http://schemas.microsoft.com/office/drawing/2014/main" id="{8004C793-6A21-E98C-41BF-DAD72D692F92}"/>
              </a:ext>
            </a:extLst>
          </p:cNvPr>
          <p:cNvSpPr>
            <a:spLocks noGrp="1"/>
          </p:cNvSpPr>
          <p:nvPr>
            <p:ph type="body" sz="quarter" idx="27"/>
          </p:nvPr>
        </p:nvSpPr>
        <p:spPr/>
        <p:txBody>
          <a:bodyPr/>
          <a:lstStyle/>
          <a:p>
            <a:r>
              <a:rPr lang="nl-BE" dirty="0"/>
              <a:t>Wegens de problematiek van ongedierte in blok 4 en 1 dient men als maatregel afvaleilanden te plaatsen en de kleine vuilbakken te verwijderen, hier dient een analyse te worden opgemaakt met als resultaat hoeveel eilanden er voorzien dienen te worden en wat de behoefte is van de eenheden omtrent deze eilanden.</a:t>
            </a:r>
          </a:p>
          <a:p>
            <a:endParaRPr lang="nl-BE" dirty="0"/>
          </a:p>
          <a:p>
            <a:endParaRPr lang="nl-BE" dirty="0"/>
          </a:p>
          <a:p>
            <a:r>
              <a:rPr lang="nl-BE" dirty="0">
                <a:solidFill>
                  <a:srgbClr val="FF0000"/>
                </a:solidFill>
              </a:rPr>
              <a:t>Lopende</a:t>
            </a:r>
          </a:p>
        </p:txBody>
      </p:sp>
      <p:pic>
        <p:nvPicPr>
          <p:cNvPr id="4" name="Picture 3">
            <a:extLst>
              <a:ext uri="{FF2B5EF4-FFF2-40B4-BE49-F238E27FC236}">
                <a16:creationId xmlns:a16="http://schemas.microsoft.com/office/drawing/2014/main" id="{CDC0C04A-09BE-AE49-2D1F-35BBBF7CA9E8}"/>
              </a:ext>
            </a:extLst>
          </p:cNvPr>
          <p:cNvPicPr>
            <a:picLocks noChangeAspect="1"/>
          </p:cNvPicPr>
          <p:nvPr/>
        </p:nvPicPr>
        <p:blipFill>
          <a:blip r:embed="rId2"/>
          <a:stretch>
            <a:fillRect/>
          </a:stretch>
        </p:blipFill>
        <p:spPr>
          <a:xfrm>
            <a:off x="3223717" y="2847702"/>
            <a:ext cx="5023362" cy="3568323"/>
          </a:xfrm>
          <a:prstGeom prst="rect">
            <a:avLst/>
          </a:prstGeom>
          <a:ln>
            <a:solidFill>
              <a:schemeClr val="tx1"/>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493478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C3C5E3B-8E0E-5FBF-0304-70A2CF134BFA}"/>
              </a:ext>
            </a:extLst>
          </p:cNvPr>
          <p:cNvSpPr>
            <a:spLocks noGrp="1"/>
          </p:cNvSpPr>
          <p:nvPr>
            <p:ph type="body" sz="quarter" idx="13"/>
          </p:nvPr>
        </p:nvSpPr>
        <p:spPr/>
        <p:txBody>
          <a:bodyPr/>
          <a:lstStyle/>
          <a:p>
            <a:r>
              <a:rPr lang="nl-BE" dirty="0"/>
              <a:t>Afvaleilanden	</a:t>
            </a:r>
          </a:p>
        </p:txBody>
      </p:sp>
      <p:sp>
        <p:nvSpPr>
          <p:cNvPr id="3" name="Text Placeholder 2">
            <a:extLst>
              <a:ext uri="{FF2B5EF4-FFF2-40B4-BE49-F238E27FC236}">
                <a16:creationId xmlns:a16="http://schemas.microsoft.com/office/drawing/2014/main" id="{8004C793-6A21-E98C-41BF-DAD72D692F92}"/>
              </a:ext>
            </a:extLst>
          </p:cNvPr>
          <p:cNvSpPr>
            <a:spLocks noGrp="1"/>
          </p:cNvSpPr>
          <p:nvPr>
            <p:ph type="body" sz="quarter" idx="27"/>
          </p:nvPr>
        </p:nvSpPr>
        <p:spPr>
          <a:xfrm>
            <a:off x="281009" y="1805938"/>
            <a:ext cx="11237400" cy="4089476"/>
          </a:xfrm>
        </p:spPr>
        <p:txBody>
          <a:bodyPr/>
          <a:lstStyle/>
          <a:p>
            <a:pPr algn="just"/>
            <a:r>
              <a:rPr lang="nl-BE" sz="2000" b="1" dirty="0">
                <a:solidFill>
                  <a:srgbClr val="0070C0"/>
                </a:solidFill>
                <a:effectLst/>
                <a:highlight>
                  <a:srgbClr val="FFFF00"/>
                </a:highlight>
                <a:latin typeface="Arial" panose="020B0604020202020204" pitchFamily="34" charset="0"/>
                <a:ea typeface="Calibri" panose="020F0502020204030204" pitchFamily="34" charset="0"/>
              </a:rPr>
              <a:t>Wat houdt de introductie van de afvaleilanden in uw eenheid in en wat wordt er verwacht van het lokaal personeel ?</a:t>
            </a:r>
          </a:p>
          <a:p>
            <a:pPr algn="just"/>
            <a:endParaRPr lang="nl-BE" sz="2000" b="1" dirty="0">
              <a:solidFill>
                <a:srgbClr val="000000"/>
              </a:solidFill>
              <a:effectLst/>
              <a:latin typeface="Arial" panose="020B0604020202020204" pitchFamily="34" charset="0"/>
              <a:ea typeface="Calibri" panose="020F0502020204030204" pitchFamily="34" charset="0"/>
            </a:endParaRPr>
          </a:p>
          <a:p>
            <a:pPr marL="342900" lvl="0" indent="-342900" algn="just">
              <a:buFont typeface="Symbol" panose="05050102010706020507" pitchFamily="18" charset="2"/>
              <a:buChar char=""/>
            </a:pPr>
            <a:r>
              <a:rPr lang="nl-BE" sz="1800" dirty="0">
                <a:solidFill>
                  <a:srgbClr val="0070C0"/>
                </a:solidFill>
                <a:effectLst/>
                <a:latin typeface="Arial" panose="020B0604020202020204" pitchFamily="34" charset="0"/>
                <a:ea typeface="Times New Roman" panose="02020603050405020304" pitchFamily="18" charset="0"/>
              </a:rPr>
              <a:t>de afvaleilanden worden geacht te worden opgesteld op gefrequenteerde gemeenschappelijke locaties zoals daar zijn:  de gangen, in nabijheid toiletten, omgeving cafétaria, in-uitgang blok, … </a:t>
            </a:r>
            <a:endParaRPr lang="nl-BE" sz="1800" dirty="0">
              <a:solidFill>
                <a:srgbClr val="0070C0"/>
              </a:solidFill>
              <a:effectLst/>
              <a:latin typeface="Arial" panose="020B0604020202020204" pitchFamily="34" charset="0"/>
              <a:ea typeface="Calibri" panose="020F0502020204030204" pitchFamily="34" charset="0"/>
            </a:endParaRPr>
          </a:p>
          <a:p>
            <a:pPr marL="457200" algn="just"/>
            <a:r>
              <a:rPr lang="nl-BE" sz="1800" dirty="0">
                <a:solidFill>
                  <a:srgbClr val="0070C0"/>
                </a:solidFill>
                <a:effectLst/>
                <a:latin typeface="Arial" panose="020B0604020202020204" pitchFamily="34" charset="0"/>
                <a:ea typeface="Calibri" panose="020F0502020204030204" pitchFamily="34" charset="0"/>
              </a:rPr>
              <a:t>- locaties zijn zelf te bepalen door verantwoordelijken betrokken blok wel rekening houdende met </a:t>
            </a:r>
            <a:br>
              <a:rPr lang="nl-BE" sz="1800" dirty="0">
                <a:solidFill>
                  <a:srgbClr val="0070C0"/>
                </a:solidFill>
                <a:effectLst/>
                <a:latin typeface="Arial" panose="020B0604020202020204" pitchFamily="34" charset="0"/>
                <a:ea typeface="Calibri" panose="020F0502020204030204" pitchFamily="34" charset="0"/>
              </a:rPr>
            </a:br>
            <a:r>
              <a:rPr lang="nl-BE" sz="1800" dirty="0">
                <a:solidFill>
                  <a:srgbClr val="0070C0"/>
                </a:solidFill>
                <a:effectLst/>
                <a:latin typeface="Arial" panose="020B0604020202020204" pitchFamily="34" charset="0"/>
                <a:ea typeface="Calibri" panose="020F0502020204030204" pitchFamily="34" charset="0"/>
              </a:rPr>
              <a:t>   o.a. richtlijnen brandveiligheid  </a:t>
            </a:r>
            <a:endParaRPr lang="nl-BE" sz="1800" dirty="0">
              <a:solidFill>
                <a:srgbClr val="000000"/>
              </a:solidFill>
              <a:effectLst/>
              <a:latin typeface="Arial" panose="020B0604020202020204" pitchFamily="34" charset="0"/>
              <a:ea typeface="Calibri" panose="020F0502020204030204" pitchFamily="34" charset="0"/>
            </a:endParaRPr>
          </a:p>
          <a:p>
            <a:pPr marL="342900" lvl="0" indent="-342900" algn="just">
              <a:buFont typeface="Symbol" panose="05050102010706020507" pitchFamily="18" charset="2"/>
              <a:buChar char=""/>
            </a:pPr>
            <a:r>
              <a:rPr lang="nl-BE" sz="1800" dirty="0">
                <a:solidFill>
                  <a:srgbClr val="0070C0"/>
                </a:solidFill>
                <a:effectLst/>
                <a:latin typeface="Arial" panose="020B0604020202020204" pitchFamily="34" charset="0"/>
                <a:ea typeface="Times New Roman" panose="02020603050405020304" pitchFamily="18" charset="0"/>
              </a:rPr>
              <a:t>alle kleine </a:t>
            </a:r>
            <a:r>
              <a:rPr lang="nl-BE" sz="1800" dirty="0" err="1">
                <a:solidFill>
                  <a:srgbClr val="0070C0"/>
                </a:solidFill>
                <a:effectLst/>
                <a:latin typeface="Arial" panose="020B0604020202020204" pitchFamily="34" charset="0"/>
                <a:ea typeface="Times New Roman" panose="02020603050405020304" pitchFamily="18" charset="0"/>
              </a:rPr>
              <a:t>afvalrecipiënten</a:t>
            </a:r>
            <a:r>
              <a:rPr lang="nl-BE" sz="1800" dirty="0">
                <a:solidFill>
                  <a:srgbClr val="0070C0"/>
                </a:solidFill>
                <a:effectLst/>
                <a:latin typeface="Arial" panose="020B0604020202020204" pitchFamily="34" charset="0"/>
                <a:ea typeface="Times New Roman" panose="02020603050405020304" pitchFamily="18" charset="0"/>
              </a:rPr>
              <a:t> in de burelen/vergaderzalen/… moeten worden verwijderd en dus niet meer door de poetsverantwoordelijke-burgerfirma worden geledigd</a:t>
            </a:r>
            <a:endParaRPr lang="nl-BE" sz="1800" dirty="0">
              <a:solidFill>
                <a:srgbClr val="0070C0"/>
              </a:solidFill>
              <a:effectLst/>
              <a:latin typeface="Arial" panose="020B0604020202020204" pitchFamily="34" charset="0"/>
              <a:ea typeface="Calibri" panose="020F0502020204030204" pitchFamily="34" charset="0"/>
            </a:endParaRPr>
          </a:p>
          <a:p>
            <a:pPr marL="714375" lvl="0" indent="-342900">
              <a:buFont typeface="Courier New" panose="02070309020205020404" pitchFamily="49" charset="0"/>
              <a:buChar char="o"/>
            </a:pPr>
            <a:r>
              <a:rPr lang="nl-BE" sz="1800" dirty="0">
                <a:solidFill>
                  <a:srgbClr val="0070C0"/>
                </a:solidFill>
                <a:effectLst/>
                <a:latin typeface="Arial" panose="020B0604020202020204" pitchFamily="34" charset="0"/>
                <a:ea typeface="Times New Roman" panose="02020603050405020304" pitchFamily="18" charset="0"/>
              </a:rPr>
              <a:t>Kapotte bureelvuilbakken of vuilbakken in “onzindelijke” en/of onhygiënische staat =&gt; af te voeren naar lokaal containerpark in Kwartier.</a:t>
            </a:r>
            <a:endParaRPr lang="nl-BE" sz="1800" dirty="0">
              <a:solidFill>
                <a:srgbClr val="0070C0"/>
              </a:solidFill>
              <a:effectLst/>
              <a:latin typeface="Arial" panose="020B0604020202020204" pitchFamily="34" charset="0"/>
              <a:ea typeface="Calibri" panose="020F0502020204030204" pitchFamily="34" charset="0"/>
            </a:endParaRPr>
          </a:p>
          <a:p>
            <a:pPr marL="714375" lvl="0" indent="-342900" algn="just">
              <a:buFont typeface="Courier New" panose="02070309020205020404" pitchFamily="49" charset="0"/>
              <a:buChar char="o"/>
            </a:pPr>
            <a:r>
              <a:rPr lang="nl-BE" sz="1800" dirty="0">
                <a:solidFill>
                  <a:srgbClr val="0070C0"/>
                </a:solidFill>
                <a:effectLst/>
                <a:latin typeface="Arial" panose="020B0604020202020204" pitchFamily="34" charset="0"/>
                <a:ea typeface="Times New Roman" panose="02020603050405020304" pitchFamily="18" charset="0"/>
              </a:rPr>
              <a:t>Bureelvuilbakken in goede staat (well-</a:t>
            </a:r>
            <a:r>
              <a:rPr lang="nl-BE" sz="1800" dirty="0" err="1">
                <a:solidFill>
                  <a:srgbClr val="0070C0"/>
                </a:solidFill>
                <a:effectLst/>
                <a:latin typeface="Arial" panose="020B0604020202020204" pitchFamily="34" charset="0"/>
                <a:ea typeface="Times New Roman" panose="02020603050405020304" pitchFamily="18" charset="0"/>
              </a:rPr>
              <a:t>looking</a:t>
            </a:r>
            <a:r>
              <a:rPr lang="nl-BE" sz="1800" dirty="0">
                <a:solidFill>
                  <a:srgbClr val="0070C0"/>
                </a:solidFill>
                <a:effectLst/>
                <a:latin typeface="Arial" panose="020B0604020202020204" pitchFamily="34" charset="0"/>
                <a:ea typeface="Times New Roman" panose="02020603050405020304" pitchFamily="18" charset="0"/>
              </a:rPr>
              <a:t> en commercieel nog attractief) =&gt; inzamelen Blok en afvoer naar </a:t>
            </a:r>
            <a:r>
              <a:rPr lang="nl-BE" sz="1800" dirty="0" err="1">
                <a:solidFill>
                  <a:srgbClr val="0070C0"/>
                </a:solidFill>
                <a:effectLst/>
                <a:latin typeface="Arial" panose="020B0604020202020204" pitchFamily="34" charset="0"/>
                <a:ea typeface="Times New Roman" panose="02020603050405020304" pitchFamily="18" charset="0"/>
              </a:rPr>
              <a:t>VerzP</a:t>
            </a:r>
            <a:r>
              <a:rPr lang="nl-BE" sz="1800" dirty="0">
                <a:solidFill>
                  <a:srgbClr val="0070C0"/>
                </a:solidFill>
                <a:effectLst/>
                <a:latin typeface="Arial" panose="020B0604020202020204" pitchFamily="34" charset="0"/>
                <a:ea typeface="Times New Roman" panose="02020603050405020304" pitchFamily="18" charset="0"/>
              </a:rPr>
              <a:t> (momenteel : containerpark) + ev. Verkoop via </a:t>
            </a:r>
            <a:r>
              <a:rPr lang="nl-BE" sz="1800" dirty="0" err="1">
                <a:solidFill>
                  <a:srgbClr val="0070C0"/>
                </a:solidFill>
                <a:effectLst/>
                <a:latin typeface="Arial" panose="020B0604020202020204" pitchFamily="34" charset="0"/>
                <a:ea typeface="Times New Roman" panose="02020603050405020304" pitchFamily="18" charset="0"/>
              </a:rPr>
              <a:t>cash&amp;carry’s</a:t>
            </a:r>
            <a:r>
              <a:rPr lang="nl-BE" sz="1800" dirty="0">
                <a:solidFill>
                  <a:srgbClr val="0070C0"/>
                </a:solidFill>
                <a:effectLst/>
                <a:latin typeface="Arial" panose="020B0604020202020204" pitchFamily="34" charset="0"/>
                <a:ea typeface="Times New Roman" panose="02020603050405020304" pitchFamily="18" charset="0"/>
              </a:rPr>
              <a:t>.</a:t>
            </a:r>
            <a:endParaRPr lang="nl-BE" sz="1800" dirty="0">
              <a:solidFill>
                <a:srgbClr val="0070C0"/>
              </a:solidFill>
              <a:effectLst/>
              <a:latin typeface="Arial" panose="020B0604020202020204" pitchFamily="34" charset="0"/>
              <a:ea typeface="Calibri" panose="020F0502020204030204" pitchFamily="34" charset="0"/>
            </a:endParaRPr>
          </a:p>
          <a:p>
            <a:pPr marL="342900" lvl="0" indent="-342900" algn="just">
              <a:buFont typeface="Symbol" panose="05050102010706020507" pitchFamily="18" charset="2"/>
              <a:buChar char=""/>
            </a:pPr>
            <a:r>
              <a:rPr lang="nl-BE" sz="1800" dirty="0">
                <a:solidFill>
                  <a:srgbClr val="0070C0"/>
                </a:solidFill>
                <a:effectLst/>
                <a:latin typeface="Arial" panose="020B0604020202020204" pitchFamily="34" charset="0"/>
                <a:ea typeface="Times New Roman" panose="02020603050405020304" pitchFamily="18" charset="0"/>
              </a:rPr>
              <a:t>de persoon die het afval genereert zal dit zelf deponeren in de voorziene (nieuwe) </a:t>
            </a:r>
            <a:r>
              <a:rPr lang="nl-BE" sz="1800" dirty="0" err="1">
                <a:solidFill>
                  <a:srgbClr val="0070C0"/>
                </a:solidFill>
                <a:effectLst/>
                <a:latin typeface="Arial" panose="020B0604020202020204" pitchFamily="34" charset="0"/>
                <a:ea typeface="Times New Roman" panose="02020603050405020304" pitchFamily="18" charset="0"/>
              </a:rPr>
              <a:t>afvalrecipïenten</a:t>
            </a:r>
            <a:r>
              <a:rPr lang="nl-BE" sz="1800" dirty="0">
                <a:solidFill>
                  <a:srgbClr val="0070C0"/>
                </a:solidFill>
                <a:effectLst/>
                <a:latin typeface="Arial" panose="020B0604020202020204" pitchFamily="34" charset="0"/>
                <a:ea typeface="Times New Roman" panose="02020603050405020304" pitchFamily="18" charset="0"/>
              </a:rPr>
              <a:t> die deel uitmaken van het afvaleiland</a:t>
            </a:r>
            <a:endParaRPr lang="nl-BE" sz="1800" dirty="0">
              <a:solidFill>
                <a:srgbClr val="0070C0"/>
              </a:solidFill>
              <a:effectLst/>
              <a:latin typeface="Arial" panose="020B0604020202020204" pitchFamily="34" charset="0"/>
              <a:ea typeface="Calibri" panose="020F0502020204030204" pitchFamily="34" charset="0"/>
            </a:endParaRPr>
          </a:p>
          <a:p>
            <a:pPr marL="342900" lvl="0" indent="-342900" algn="just">
              <a:buFont typeface="Symbol" panose="05050102010706020507" pitchFamily="18" charset="2"/>
              <a:buChar char=""/>
            </a:pPr>
            <a:endParaRPr lang="nl-BE" sz="1800" dirty="0">
              <a:solidFill>
                <a:srgbClr val="000000"/>
              </a:solidFill>
              <a:effectLst/>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147286318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C3C5E3B-8E0E-5FBF-0304-70A2CF134BFA}"/>
              </a:ext>
            </a:extLst>
          </p:cNvPr>
          <p:cNvSpPr>
            <a:spLocks noGrp="1"/>
          </p:cNvSpPr>
          <p:nvPr>
            <p:ph type="body" sz="quarter" idx="13"/>
          </p:nvPr>
        </p:nvSpPr>
        <p:spPr/>
        <p:txBody>
          <a:bodyPr/>
          <a:lstStyle/>
          <a:p>
            <a:r>
              <a:rPr lang="nl-BE" dirty="0"/>
              <a:t>Afvaleilanden	</a:t>
            </a:r>
          </a:p>
        </p:txBody>
      </p:sp>
      <p:sp>
        <p:nvSpPr>
          <p:cNvPr id="3" name="Text Placeholder 2">
            <a:extLst>
              <a:ext uri="{FF2B5EF4-FFF2-40B4-BE49-F238E27FC236}">
                <a16:creationId xmlns:a16="http://schemas.microsoft.com/office/drawing/2014/main" id="{8004C793-6A21-E98C-41BF-DAD72D692F92}"/>
              </a:ext>
            </a:extLst>
          </p:cNvPr>
          <p:cNvSpPr>
            <a:spLocks noGrp="1"/>
          </p:cNvSpPr>
          <p:nvPr>
            <p:ph type="body" sz="quarter" idx="27"/>
          </p:nvPr>
        </p:nvSpPr>
        <p:spPr>
          <a:xfrm>
            <a:off x="337284" y="1875607"/>
            <a:ext cx="11237400" cy="4089476"/>
          </a:xfrm>
        </p:spPr>
        <p:txBody>
          <a:bodyPr/>
          <a:lstStyle/>
          <a:p>
            <a:pPr marL="342900" lvl="0" indent="-342900" algn="just">
              <a:buFont typeface="Symbol" panose="05050102010706020507" pitchFamily="18" charset="2"/>
              <a:buChar char=""/>
            </a:pPr>
            <a:r>
              <a:rPr lang="nl-BE" sz="1800" dirty="0">
                <a:solidFill>
                  <a:srgbClr val="0070C0"/>
                </a:solidFill>
                <a:effectLst/>
                <a:latin typeface="Arial" panose="020B0604020202020204" pitchFamily="34" charset="0"/>
                <a:ea typeface="Times New Roman" panose="02020603050405020304" pitchFamily="18" charset="0"/>
              </a:rPr>
              <a:t>alleen de </a:t>
            </a:r>
            <a:r>
              <a:rPr lang="nl-BE" sz="1800" dirty="0" err="1">
                <a:solidFill>
                  <a:srgbClr val="0070C0"/>
                </a:solidFill>
                <a:effectLst/>
                <a:latin typeface="Arial" panose="020B0604020202020204" pitchFamily="34" charset="0"/>
                <a:ea typeface="Times New Roman" panose="02020603050405020304" pitchFamily="18" charset="0"/>
              </a:rPr>
              <a:t>afvalrecipiënten</a:t>
            </a:r>
            <a:r>
              <a:rPr lang="nl-BE" sz="1800" dirty="0">
                <a:solidFill>
                  <a:srgbClr val="0070C0"/>
                </a:solidFill>
                <a:effectLst/>
                <a:latin typeface="Arial" panose="020B0604020202020204" pitchFamily="34" charset="0"/>
                <a:ea typeface="Times New Roman" panose="02020603050405020304" pitchFamily="18" charset="0"/>
              </a:rPr>
              <a:t> van de afvaleilanden zullen nog worden geledigd/gereinigd (</a:t>
            </a:r>
            <a:r>
              <a:rPr lang="nl-BE" sz="1800" dirty="0" err="1">
                <a:solidFill>
                  <a:srgbClr val="0070C0"/>
                </a:solidFill>
                <a:effectLst/>
                <a:latin typeface="Arial" panose="020B0604020202020204" pitchFamily="34" charset="0"/>
                <a:ea typeface="Times New Roman" panose="02020603050405020304" pitchFamily="18" charset="0"/>
              </a:rPr>
              <a:t>incl</a:t>
            </a:r>
            <a:r>
              <a:rPr lang="nl-BE" sz="1800" dirty="0">
                <a:solidFill>
                  <a:srgbClr val="0070C0"/>
                </a:solidFill>
                <a:effectLst/>
                <a:latin typeface="Arial" panose="020B0604020202020204" pitchFamily="34" charset="0"/>
                <a:ea typeface="Times New Roman" panose="02020603050405020304" pitchFamily="18" charset="0"/>
              </a:rPr>
              <a:t> telkens nieuwe afvalzak plaatsen) door het schoonmaakpersoneel van de burgerfirma</a:t>
            </a:r>
            <a:endParaRPr lang="nl-BE" sz="1800" dirty="0">
              <a:solidFill>
                <a:srgbClr val="0070C0"/>
              </a:solidFill>
              <a:effectLst/>
              <a:latin typeface="Arial" panose="020B0604020202020204" pitchFamily="34" charset="0"/>
              <a:ea typeface="Calibri" panose="020F0502020204030204" pitchFamily="34" charset="0"/>
            </a:endParaRPr>
          </a:p>
          <a:p>
            <a:pPr marL="342900" lvl="0" indent="-342900" algn="just">
              <a:buFont typeface="Symbol" panose="05050102010706020507" pitchFamily="18" charset="2"/>
              <a:buChar char=""/>
            </a:pPr>
            <a:r>
              <a:rPr lang="nl-BE" sz="1800" dirty="0">
                <a:solidFill>
                  <a:srgbClr val="0070C0"/>
                </a:solidFill>
                <a:effectLst/>
                <a:latin typeface="Arial" panose="020B0604020202020204" pitchFamily="34" charset="0"/>
                <a:ea typeface="Times New Roman" panose="02020603050405020304" pitchFamily="18" charset="0"/>
              </a:rPr>
              <a:t>vuilnisbakjes in de sanitaire installaties blijven behouden en zullen (zoals heden) dagelijks nog door de schoonmaakfirma worden leeggemaakt</a:t>
            </a:r>
            <a:endParaRPr lang="nl-BE" sz="1800" dirty="0">
              <a:solidFill>
                <a:srgbClr val="0070C0"/>
              </a:solidFill>
              <a:effectLst/>
              <a:latin typeface="Arial" panose="020B0604020202020204" pitchFamily="34" charset="0"/>
              <a:ea typeface="Calibri" panose="020F0502020204030204" pitchFamily="34" charset="0"/>
            </a:endParaRPr>
          </a:p>
          <a:p>
            <a:pPr marL="342900" lvl="0" indent="-342900" algn="just">
              <a:buFont typeface="Symbol" panose="05050102010706020507" pitchFamily="18" charset="2"/>
              <a:buChar char=""/>
            </a:pPr>
            <a:r>
              <a:rPr lang="nl-BE" sz="1800" dirty="0">
                <a:solidFill>
                  <a:srgbClr val="0070C0"/>
                </a:solidFill>
                <a:effectLst/>
                <a:latin typeface="Arial" panose="020B0604020202020204" pitchFamily="34" charset="0"/>
                <a:ea typeface="Times New Roman" panose="02020603050405020304" pitchFamily="18" charset="0"/>
              </a:rPr>
              <a:t>Model affiche : zie bijlage</a:t>
            </a:r>
            <a:endParaRPr lang="nl-BE" sz="1800" dirty="0">
              <a:solidFill>
                <a:srgbClr val="0070C0"/>
              </a:solidFill>
              <a:effectLst/>
              <a:latin typeface="Arial" panose="020B0604020202020204" pitchFamily="34" charset="0"/>
              <a:ea typeface="Calibri" panose="020F0502020204030204" pitchFamily="34" charset="0"/>
            </a:endParaRPr>
          </a:p>
          <a:p>
            <a:pPr marL="342900" lvl="0" indent="-342900" algn="just">
              <a:buFont typeface="Symbol" panose="05050102010706020507" pitchFamily="18" charset="2"/>
              <a:buChar char=""/>
            </a:pPr>
            <a:r>
              <a:rPr lang="nl-BE" sz="1800" dirty="0">
                <a:solidFill>
                  <a:srgbClr val="0070C0"/>
                </a:solidFill>
                <a:effectLst/>
                <a:latin typeface="Arial" panose="020B0604020202020204" pitchFamily="34" charset="0"/>
                <a:ea typeface="Times New Roman" panose="02020603050405020304" pitchFamily="18" charset="0"/>
              </a:rPr>
              <a:t>Bestelling-Levering van de afvaleilanden : via contract 19SD040A Firma PAPYRUS en richtlijnen van Materieelbeheerder : </a:t>
            </a:r>
            <a:r>
              <a:rPr lang="nl-BE" sz="1800" dirty="0" err="1">
                <a:solidFill>
                  <a:srgbClr val="0070C0"/>
                </a:solidFill>
                <a:effectLst/>
                <a:latin typeface="Arial" panose="020B0604020202020204" pitchFamily="34" charset="0"/>
                <a:ea typeface="Times New Roman" panose="02020603050405020304" pitchFamily="18" charset="0"/>
              </a:rPr>
              <a:t>MRSys</a:t>
            </a:r>
            <a:r>
              <a:rPr lang="nl-BE" sz="1800" dirty="0">
                <a:solidFill>
                  <a:srgbClr val="0070C0"/>
                </a:solidFill>
                <a:effectLst/>
                <a:latin typeface="Arial" panose="020B0604020202020204" pitchFamily="34" charset="0"/>
                <a:ea typeface="Times New Roman" panose="02020603050405020304" pitchFamily="18" charset="0"/>
              </a:rPr>
              <a:t>-S  POC : MME de </a:t>
            </a:r>
            <a:r>
              <a:rPr lang="nl-BE" sz="1800" dirty="0" err="1">
                <a:solidFill>
                  <a:srgbClr val="0070C0"/>
                </a:solidFill>
                <a:effectLst/>
                <a:latin typeface="Arial" panose="020B0604020202020204" pitchFamily="34" charset="0"/>
                <a:ea typeface="Times New Roman" panose="02020603050405020304" pitchFamily="18" charset="0"/>
              </a:rPr>
              <a:t>Bounam</a:t>
            </a:r>
            <a:r>
              <a:rPr lang="nl-BE" sz="1800" dirty="0">
                <a:solidFill>
                  <a:srgbClr val="0070C0"/>
                </a:solidFill>
                <a:effectLst/>
                <a:latin typeface="Arial" panose="020B0604020202020204" pitchFamily="34" charset="0"/>
                <a:ea typeface="Times New Roman" panose="02020603050405020304" pitchFamily="18" charset="0"/>
              </a:rPr>
              <a:t> de </a:t>
            </a:r>
            <a:r>
              <a:rPr lang="nl-BE" sz="1800" dirty="0" err="1">
                <a:solidFill>
                  <a:srgbClr val="0070C0"/>
                </a:solidFill>
                <a:effectLst/>
                <a:latin typeface="Arial" panose="020B0604020202020204" pitchFamily="34" charset="0"/>
                <a:ea typeface="Times New Roman" panose="02020603050405020304" pitchFamily="18" charset="0"/>
              </a:rPr>
              <a:t>Ryckholt</a:t>
            </a:r>
            <a:r>
              <a:rPr lang="nl-BE" sz="1800" dirty="0">
                <a:solidFill>
                  <a:srgbClr val="0070C0"/>
                </a:solidFill>
                <a:effectLst/>
                <a:latin typeface="Arial" panose="020B0604020202020204" pitchFamily="34" charset="0"/>
                <a:ea typeface="Times New Roman" panose="02020603050405020304" pitchFamily="18" charset="0"/>
              </a:rPr>
              <a:t> Dorothée</a:t>
            </a:r>
            <a:endParaRPr lang="nl-BE" sz="1800" dirty="0">
              <a:solidFill>
                <a:srgbClr val="0070C0"/>
              </a:solidFill>
              <a:effectLst/>
              <a:latin typeface="Arial" panose="020B0604020202020204" pitchFamily="34" charset="0"/>
              <a:ea typeface="Calibri" panose="020F0502020204030204" pitchFamily="34" charset="0"/>
            </a:endParaRPr>
          </a:p>
          <a:p>
            <a:pPr marL="457200" algn="just"/>
            <a:r>
              <a:rPr lang="nl-BE" sz="1800" u="sng" dirty="0">
                <a:solidFill>
                  <a:srgbClr val="0070C0"/>
                </a:solidFill>
                <a:effectLst/>
                <a:latin typeface="Arial" panose="020B0604020202020204" pitchFamily="34" charset="0"/>
                <a:ea typeface="Calibri" panose="020F0502020204030204" pitchFamily="34" charset="0"/>
              </a:rPr>
              <a:t>Ref Papyrus</a:t>
            </a:r>
            <a:r>
              <a:rPr lang="nl-BE" sz="1800" dirty="0">
                <a:solidFill>
                  <a:srgbClr val="0070C0"/>
                </a:solidFill>
                <a:effectLst/>
                <a:latin typeface="Arial" panose="020B0604020202020204" pitchFamily="34" charset="0"/>
                <a:ea typeface="Calibri" panose="020F0502020204030204" pitchFamily="34" charset="0"/>
              </a:rPr>
              <a:t> :</a:t>
            </a:r>
            <a:endParaRPr lang="nl-BE" sz="1800" dirty="0">
              <a:solidFill>
                <a:srgbClr val="000000"/>
              </a:solidFill>
              <a:effectLst/>
              <a:latin typeface="Arial" panose="020B0604020202020204" pitchFamily="34" charset="0"/>
              <a:ea typeface="Calibri" panose="020F0502020204030204" pitchFamily="34" charset="0"/>
            </a:endParaRPr>
          </a:p>
          <a:p>
            <a:pPr marL="449580" indent="449580" algn="just"/>
            <a:r>
              <a:rPr lang="nl-BE" sz="1800" dirty="0">
                <a:solidFill>
                  <a:srgbClr val="0070C0"/>
                </a:solidFill>
                <a:effectLst/>
                <a:latin typeface="Arial" panose="020B0604020202020204" pitchFamily="34" charset="0"/>
                <a:ea typeface="Calibri" panose="020F0502020204030204" pitchFamily="34" charset="0"/>
              </a:rPr>
              <a:t>2022889       Hera vuilnisbak met deksel en pedaal 85 l blauw -&gt; 7240-DE-018-7594  </a:t>
            </a:r>
            <a:endParaRPr lang="nl-BE" sz="1800" dirty="0">
              <a:solidFill>
                <a:srgbClr val="000000"/>
              </a:solidFill>
              <a:effectLst/>
              <a:latin typeface="Arial" panose="020B0604020202020204" pitchFamily="34" charset="0"/>
              <a:ea typeface="Calibri" panose="020F0502020204030204" pitchFamily="34" charset="0"/>
            </a:endParaRPr>
          </a:p>
          <a:p>
            <a:pPr marL="449580" indent="449580" algn="just"/>
            <a:r>
              <a:rPr lang="nl-BE" sz="1800" dirty="0">
                <a:solidFill>
                  <a:srgbClr val="0070C0"/>
                </a:solidFill>
                <a:effectLst/>
                <a:latin typeface="Arial" panose="020B0604020202020204" pitchFamily="34" charset="0"/>
                <a:ea typeface="Calibri" panose="020F0502020204030204" pitchFamily="34" charset="0"/>
              </a:rPr>
              <a:t>2022890       Hera vuilnisbak met deksel en pedaal 85 l geel -&gt; 7240-DE-018-7593</a:t>
            </a:r>
            <a:endParaRPr lang="nl-BE" sz="1800" dirty="0">
              <a:solidFill>
                <a:srgbClr val="000000"/>
              </a:solidFill>
              <a:effectLst/>
              <a:latin typeface="Arial" panose="020B0604020202020204" pitchFamily="34" charset="0"/>
              <a:ea typeface="Calibri" panose="020F0502020204030204" pitchFamily="34" charset="0"/>
            </a:endParaRPr>
          </a:p>
          <a:p>
            <a:pPr marL="449580" indent="449580" algn="just"/>
            <a:r>
              <a:rPr lang="nl-BE" sz="1800" dirty="0">
                <a:solidFill>
                  <a:srgbClr val="0070C0"/>
                </a:solidFill>
                <a:effectLst/>
                <a:latin typeface="Arial" panose="020B0604020202020204" pitchFamily="34" charset="0"/>
                <a:ea typeface="Calibri" panose="020F0502020204030204" pitchFamily="34" charset="0"/>
              </a:rPr>
              <a:t>2022891       Hera vuilnisbak met deksel en pedaal 85 l zwart -&gt; 7240-DE-018-7596</a:t>
            </a:r>
            <a:endParaRPr lang="nl-BE" sz="1800" dirty="0">
              <a:solidFill>
                <a:srgbClr val="000000"/>
              </a:solidFill>
              <a:effectLst/>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239453165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F810E20-132E-A21C-BCE4-08DDA77003A6}"/>
              </a:ext>
            </a:extLst>
          </p:cNvPr>
          <p:cNvSpPr>
            <a:spLocks noGrp="1"/>
          </p:cNvSpPr>
          <p:nvPr>
            <p:ph type="body" sz="half" idx="13"/>
          </p:nvPr>
        </p:nvSpPr>
        <p:spPr>
          <a:xfrm>
            <a:off x="376546" y="922925"/>
            <a:ext cx="11672876" cy="1015663"/>
          </a:xfrm>
        </p:spPr>
        <p:txBody>
          <a:bodyPr/>
          <a:lstStyle/>
          <a:p>
            <a:r>
              <a:rPr lang="nl-BE" dirty="0"/>
              <a:t>Impact blok 5 werken New KKE.</a:t>
            </a:r>
          </a:p>
        </p:txBody>
      </p:sp>
      <p:pic>
        <p:nvPicPr>
          <p:cNvPr id="4098" name="Picture 2" descr="Doc - Iconos gratis de archivos y carpetas">
            <a:hlinkClick r:id="rId3"/>
            <a:extLst>
              <a:ext uri="{FF2B5EF4-FFF2-40B4-BE49-F238E27FC236}">
                <a16:creationId xmlns:a16="http://schemas.microsoft.com/office/drawing/2014/main" id="{DC9C15FA-62F0-6450-079F-5ADD7A9643A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20697" y="5440287"/>
            <a:ext cx="1228725" cy="1228725"/>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a:extLst>
              <a:ext uri="{FF2B5EF4-FFF2-40B4-BE49-F238E27FC236}">
                <a16:creationId xmlns:a16="http://schemas.microsoft.com/office/drawing/2014/main" id="{A750A9E5-67F8-38AE-CFEE-DF836B1ABA12}"/>
              </a:ext>
            </a:extLst>
          </p:cNvPr>
          <p:cNvSpPr txBox="1">
            <a:spLocks/>
          </p:cNvSpPr>
          <p:nvPr/>
        </p:nvSpPr>
        <p:spPr>
          <a:xfrm>
            <a:off x="702344" y="1965173"/>
            <a:ext cx="11021280" cy="4089476"/>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kern="1200" baseline="0">
                <a:solidFill>
                  <a:srgbClr val="184652"/>
                </a:solidFill>
                <a:latin typeface="+mn-lt"/>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Wingdings" panose="05000000000000000000" pitchFamily="2" charset="2"/>
              <a:buChar char="q"/>
            </a:pPr>
            <a:r>
              <a:rPr lang="nl-BE" dirty="0"/>
              <a:t>Toegang parking blokken 5, 6, … is afgesloten.</a:t>
            </a:r>
          </a:p>
          <a:p>
            <a:pPr marL="285750" indent="-285750">
              <a:buFont typeface="Wingdings" panose="05000000000000000000" pitchFamily="2" charset="2"/>
              <a:buChar char="q"/>
            </a:pPr>
            <a:r>
              <a:rPr lang="nl-BE" dirty="0"/>
              <a:t>Er wordt momenteel een omheining gebouwd.</a:t>
            </a:r>
          </a:p>
          <a:p>
            <a:pPr marL="285750" indent="-285750">
              <a:buFont typeface="Wingdings" panose="05000000000000000000" pitchFamily="2" charset="2"/>
              <a:buChar char="q"/>
            </a:pPr>
            <a:r>
              <a:rPr lang="nl-BE" dirty="0"/>
              <a:t>Blok 5 CTR wordt nu afgebroken.</a:t>
            </a:r>
          </a:p>
          <a:p>
            <a:pPr marL="285750" indent="-285750">
              <a:buFont typeface="Wingdings" panose="05000000000000000000" pitchFamily="2" charset="2"/>
              <a:buChar char="q"/>
            </a:pPr>
            <a:r>
              <a:rPr lang="nl-BE" dirty="0"/>
              <a:t>Er worden een nieuw interventiedossier brand en evacuatieplannen opgemaakt voor blok 5.</a:t>
            </a:r>
            <a:br>
              <a:rPr lang="nl-BE" dirty="0"/>
            </a:br>
            <a:r>
              <a:rPr lang="nl-BE" dirty="0"/>
              <a:t>deze zullen naargelang het verloop van de werken steeds aangepast worden.</a:t>
            </a:r>
          </a:p>
          <a:p>
            <a:pPr marL="285750" indent="-285750">
              <a:buFont typeface="Wingdings" panose="05000000000000000000" pitchFamily="2" charset="2"/>
              <a:buChar char="q"/>
            </a:pPr>
            <a:r>
              <a:rPr lang="nl-BE" dirty="0"/>
              <a:t>Vorige week is er een overleg geweest met de brandweer betreffende de interventiemaatregelen en de toegankelijkheid voor de brandweer aan blok 5.</a:t>
            </a:r>
          </a:p>
          <a:p>
            <a:pPr marL="285750" indent="-285750">
              <a:buFont typeface="Wingdings" panose="05000000000000000000" pitchFamily="2" charset="2"/>
              <a:buChar char="q"/>
            </a:pPr>
            <a:endParaRPr lang="nl-BE" dirty="0"/>
          </a:p>
          <a:p>
            <a:pPr marL="571500" indent="-285750">
              <a:buFont typeface="Wingdings" panose="05000000000000000000" pitchFamily="2" charset="2"/>
              <a:buChar char="§"/>
            </a:pPr>
            <a:r>
              <a:rPr lang="nl-BE" dirty="0"/>
              <a:t>18IP010-300-RE-HQ_CM_AL-PN-PMA-003-Werfinrichting fase A2</a:t>
            </a:r>
          </a:p>
          <a:p>
            <a:pPr marL="571500" indent="-285750">
              <a:buFont typeface="Wingdings" panose="05000000000000000000" pitchFamily="2" charset="2"/>
              <a:buChar char="§"/>
            </a:pPr>
            <a:r>
              <a:rPr lang="nl-BE" dirty="0"/>
              <a:t>18IP010-300-RE-HQ_CM_AL-PN-PMA-004-Werfinrichting fase B1</a:t>
            </a:r>
          </a:p>
          <a:p>
            <a:pPr marL="571500" indent="-285750">
              <a:buFont typeface="Wingdings" panose="05000000000000000000" pitchFamily="2" charset="2"/>
              <a:buChar char="§"/>
            </a:pPr>
            <a:r>
              <a:rPr lang="nl-BE" dirty="0"/>
              <a:t>18IP010-300-RE-HQ_CM_AL-PN-PMA-005-Werfinrichting fase B2 (1)</a:t>
            </a:r>
          </a:p>
          <a:p>
            <a:pPr marL="571500" indent="-285750">
              <a:buFont typeface="Wingdings" panose="05000000000000000000" pitchFamily="2" charset="2"/>
              <a:buChar char="§"/>
            </a:pPr>
            <a:r>
              <a:rPr lang="nl-BE" dirty="0"/>
              <a:t>18IP010-300-RE-HQ_CM_AL-PN-PMA-006-Werfinrichting fase B3</a:t>
            </a:r>
          </a:p>
          <a:p>
            <a:pPr marL="571500" indent="-285750">
              <a:buFont typeface="Wingdings" panose="05000000000000000000" pitchFamily="2" charset="2"/>
              <a:buChar char="§"/>
            </a:pPr>
            <a:r>
              <a:rPr lang="nl-BE" dirty="0"/>
              <a:t>KKE - Blok 5 Interventieplan tijdens werf 2</a:t>
            </a:r>
          </a:p>
        </p:txBody>
      </p:sp>
    </p:spTree>
    <p:extLst>
      <p:ext uri="{BB962C8B-B14F-4D97-AF65-F5344CB8AC3E}">
        <p14:creationId xmlns:p14="http://schemas.microsoft.com/office/powerpoint/2010/main" val="355994025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ueprint of a building&#10;&#10;Description automatically generated">
            <a:extLst>
              <a:ext uri="{FF2B5EF4-FFF2-40B4-BE49-F238E27FC236}">
                <a16:creationId xmlns:a16="http://schemas.microsoft.com/office/drawing/2014/main" id="{E9EF6985-F517-5B71-5248-FCB957D50C7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425" r="4328"/>
          <a:stretch/>
        </p:blipFill>
        <p:spPr>
          <a:xfrm>
            <a:off x="0" y="-28575"/>
            <a:ext cx="8848725" cy="6858000"/>
          </a:xfrm>
          <a:prstGeom prst="rect">
            <a:avLst/>
          </a:prstGeom>
        </p:spPr>
      </p:pic>
      <p:sp>
        <p:nvSpPr>
          <p:cNvPr id="6" name="Rectangle 5">
            <a:extLst>
              <a:ext uri="{FF2B5EF4-FFF2-40B4-BE49-F238E27FC236}">
                <a16:creationId xmlns:a16="http://schemas.microsoft.com/office/drawing/2014/main" id="{342D9119-050F-9DFF-DAAB-5CA1DEC33623}"/>
              </a:ext>
            </a:extLst>
          </p:cNvPr>
          <p:cNvSpPr/>
          <p:nvPr/>
        </p:nvSpPr>
        <p:spPr>
          <a:xfrm>
            <a:off x="8848725" y="0"/>
            <a:ext cx="3343275" cy="6858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TextBox 6">
            <a:extLst>
              <a:ext uri="{FF2B5EF4-FFF2-40B4-BE49-F238E27FC236}">
                <a16:creationId xmlns:a16="http://schemas.microsoft.com/office/drawing/2014/main" id="{0984CD86-A996-74E0-ADF0-BC05E2FAD7AF}"/>
              </a:ext>
            </a:extLst>
          </p:cNvPr>
          <p:cNvSpPr txBox="1"/>
          <p:nvPr/>
        </p:nvSpPr>
        <p:spPr>
          <a:xfrm>
            <a:off x="9029700" y="590550"/>
            <a:ext cx="2943225" cy="369332"/>
          </a:xfrm>
          <a:prstGeom prst="rect">
            <a:avLst/>
          </a:prstGeom>
        </p:spPr>
        <p:txBody>
          <a:bodyPr wrap="square" rtlCol="0">
            <a:spAutoFit/>
          </a:bodyPr>
          <a:lstStyle/>
          <a:p>
            <a:r>
              <a:rPr lang="nl-BE" dirty="0"/>
              <a:t>Verzamelzone blok 5 werf</a:t>
            </a:r>
          </a:p>
        </p:txBody>
      </p:sp>
      <p:pic>
        <p:nvPicPr>
          <p:cNvPr id="1026" name="Picture 2" descr="Aluminium verzamelplaatsborden ISO 7010 &quot;Verzamelplaats&quot;">
            <a:extLst>
              <a:ext uri="{FF2B5EF4-FFF2-40B4-BE49-F238E27FC236}">
                <a16:creationId xmlns:a16="http://schemas.microsoft.com/office/drawing/2014/main" id="{4BC5D7C0-D350-5D9D-1E50-D20204DBD10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57525" y="3990974"/>
            <a:ext cx="371475" cy="37147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88AAD587-7D0E-6F31-20E4-11B23AE3A4DB}"/>
              </a:ext>
            </a:extLst>
          </p:cNvPr>
          <p:cNvSpPr txBox="1"/>
          <p:nvPr/>
        </p:nvSpPr>
        <p:spPr>
          <a:xfrm>
            <a:off x="9124949" y="5099000"/>
            <a:ext cx="2943225" cy="646331"/>
          </a:xfrm>
          <a:prstGeom prst="rect">
            <a:avLst/>
          </a:prstGeom>
          <a:ln w="107950">
            <a:solidFill>
              <a:srgbClr val="92D050"/>
            </a:solidFill>
          </a:ln>
        </p:spPr>
        <p:txBody>
          <a:bodyPr wrap="square" rtlCol="0">
            <a:spAutoFit/>
          </a:bodyPr>
          <a:lstStyle/>
          <a:p>
            <a:pPr algn="ctr"/>
            <a:r>
              <a:rPr lang="nl-BE" dirty="0"/>
              <a:t>Poort nooduitgang blok 5 werf</a:t>
            </a:r>
          </a:p>
        </p:txBody>
      </p:sp>
      <p:sp>
        <p:nvSpPr>
          <p:cNvPr id="13" name="TextBox 12">
            <a:extLst>
              <a:ext uri="{FF2B5EF4-FFF2-40B4-BE49-F238E27FC236}">
                <a16:creationId xmlns:a16="http://schemas.microsoft.com/office/drawing/2014/main" id="{5BB5D49E-1542-0C0E-4E34-33E95539645C}"/>
              </a:ext>
            </a:extLst>
          </p:cNvPr>
          <p:cNvSpPr txBox="1"/>
          <p:nvPr/>
        </p:nvSpPr>
        <p:spPr>
          <a:xfrm>
            <a:off x="9124950" y="6082784"/>
            <a:ext cx="2943225" cy="369332"/>
          </a:xfrm>
          <a:prstGeom prst="rect">
            <a:avLst/>
          </a:prstGeom>
          <a:ln w="85725">
            <a:solidFill>
              <a:srgbClr val="00B0F0"/>
            </a:solidFill>
          </a:ln>
        </p:spPr>
        <p:txBody>
          <a:bodyPr wrap="square" rtlCol="0">
            <a:spAutoFit/>
          </a:bodyPr>
          <a:lstStyle/>
          <a:p>
            <a:r>
              <a:rPr lang="nl-BE" dirty="0"/>
              <a:t>Poort werf vrachtwagens</a:t>
            </a:r>
          </a:p>
        </p:txBody>
      </p:sp>
      <p:sp>
        <p:nvSpPr>
          <p:cNvPr id="16" name="Freeform: Shape 15">
            <a:extLst>
              <a:ext uri="{FF2B5EF4-FFF2-40B4-BE49-F238E27FC236}">
                <a16:creationId xmlns:a16="http://schemas.microsoft.com/office/drawing/2014/main" id="{C7E209CF-5C45-7F3B-A6F7-CB7EF575A161}"/>
              </a:ext>
            </a:extLst>
          </p:cNvPr>
          <p:cNvSpPr/>
          <p:nvPr/>
        </p:nvSpPr>
        <p:spPr>
          <a:xfrm>
            <a:off x="3219450" y="4495800"/>
            <a:ext cx="5886450" cy="2314575"/>
          </a:xfrm>
          <a:custGeom>
            <a:avLst/>
            <a:gdLst>
              <a:gd name="connsiteX0" fmla="*/ 5886450 w 5886450"/>
              <a:gd name="connsiteY0" fmla="*/ 933450 h 2314575"/>
              <a:gd name="connsiteX1" fmla="*/ 2657475 w 5886450"/>
              <a:gd name="connsiteY1" fmla="*/ 923925 h 2314575"/>
              <a:gd name="connsiteX2" fmla="*/ 2657475 w 5886450"/>
              <a:gd name="connsiteY2" fmla="*/ 2314575 h 2314575"/>
              <a:gd name="connsiteX3" fmla="*/ 9525 w 5886450"/>
              <a:gd name="connsiteY3" fmla="*/ 2295525 h 2314575"/>
              <a:gd name="connsiteX4" fmla="*/ 0 w 5886450"/>
              <a:gd name="connsiteY4" fmla="*/ 0 h 2314575"/>
              <a:gd name="connsiteX5" fmla="*/ 0 w 5886450"/>
              <a:gd name="connsiteY5" fmla="*/ 0 h 2314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86450" h="2314575">
                <a:moveTo>
                  <a:pt x="5886450" y="933450"/>
                </a:moveTo>
                <a:lnTo>
                  <a:pt x="2657475" y="923925"/>
                </a:lnTo>
                <a:lnTo>
                  <a:pt x="2657475" y="2314575"/>
                </a:lnTo>
                <a:lnTo>
                  <a:pt x="9525" y="2295525"/>
                </a:lnTo>
                <a:lnTo>
                  <a:pt x="0" y="0"/>
                </a:lnTo>
                <a:lnTo>
                  <a:pt x="0" y="0"/>
                </a:lnTo>
              </a:path>
            </a:pathLst>
          </a:custGeom>
          <a:noFill/>
          <a:ln w="66675">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7" name="Arrow: Right 16">
            <a:extLst>
              <a:ext uri="{FF2B5EF4-FFF2-40B4-BE49-F238E27FC236}">
                <a16:creationId xmlns:a16="http://schemas.microsoft.com/office/drawing/2014/main" id="{C4D0E9CD-2404-BF79-2BB7-70A4EA07BA5C}"/>
              </a:ext>
            </a:extLst>
          </p:cNvPr>
          <p:cNvSpPr/>
          <p:nvPr/>
        </p:nvSpPr>
        <p:spPr>
          <a:xfrm rot="16200000">
            <a:off x="3100391" y="4529137"/>
            <a:ext cx="247650" cy="180976"/>
          </a:xfrm>
          <a:prstGeom prst="rightArrow">
            <a:avLst/>
          </a:prstGeom>
          <a:solidFill>
            <a:srgbClr val="92D050"/>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8" name="TextBox 17">
            <a:extLst>
              <a:ext uri="{FF2B5EF4-FFF2-40B4-BE49-F238E27FC236}">
                <a16:creationId xmlns:a16="http://schemas.microsoft.com/office/drawing/2014/main" id="{311EBDCF-1119-2E04-C1F9-697701D20ED4}"/>
              </a:ext>
            </a:extLst>
          </p:cNvPr>
          <p:cNvSpPr txBox="1"/>
          <p:nvPr/>
        </p:nvSpPr>
        <p:spPr>
          <a:xfrm>
            <a:off x="9248776" y="1365766"/>
            <a:ext cx="2571750" cy="369332"/>
          </a:xfrm>
          <a:prstGeom prst="rect">
            <a:avLst/>
          </a:prstGeom>
          <a:ln w="69850">
            <a:solidFill>
              <a:srgbClr val="FF0000"/>
            </a:solidFill>
            <a:prstDash val="dashDot"/>
          </a:ln>
        </p:spPr>
        <p:txBody>
          <a:bodyPr wrap="square" rtlCol="0">
            <a:spAutoFit/>
          </a:bodyPr>
          <a:lstStyle/>
          <a:p>
            <a:pPr algn="ctr"/>
            <a:r>
              <a:rPr lang="nl-BE" dirty="0"/>
              <a:t>Omheining fase A</a:t>
            </a:r>
          </a:p>
        </p:txBody>
      </p:sp>
      <p:sp>
        <p:nvSpPr>
          <p:cNvPr id="19" name="Freeform: Shape 18">
            <a:extLst>
              <a:ext uri="{FF2B5EF4-FFF2-40B4-BE49-F238E27FC236}">
                <a16:creationId xmlns:a16="http://schemas.microsoft.com/office/drawing/2014/main" id="{9ED670D5-0AC7-FD30-28FC-649B74284F8C}"/>
              </a:ext>
            </a:extLst>
          </p:cNvPr>
          <p:cNvSpPr/>
          <p:nvPr/>
        </p:nvSpPr>
        <p:spPr>
          <a:xfrm>
            <a:off x="2143125" y="4448175"/>
            <a:ext cx="4629150" cy="2057400"/>
          </a:xfrm>
          <a:custGeom>
            <a:avLst/>
            <a:gdLst>
              <a:gd name="connsiteX0" fmla="*/ 9525 w 4629150"/>
              <a:gd name="connsiteY0" fmla="*/ 2019300 h 2057400"/>
              <a:gd name="connsiteX1" fmla="*/ 0 w 4629150"/>
              <a:gd name="connsiteY1" fmla="*/ 1285875 h 2057400"/>
              <a:gd name="connsiteX2" fmla="*/ 38100 w 4629150"/>
              <a:gd name="connsiteY2" fmla="*/ 1238250 h 2057400"/>
              <a:gd name="connsiteX3" fmla="*/ 57150 w 4629150"/>
              <a:gd name="connsiteY3" fmla="*/ 523875 h 2057400"/>
              <a:gd name="connsiteX4" fmla="*/ 152400 w 4629150"/>
              <a:gd name="connsiteY4" fmla="*/ 409575 h 2057400"/>
              <a:gd name="connsiteX5" fmla="*/ 561975 w 4629150"/>
              <a:gd name="connsiteY5" fmla="*/ 619125 h 2057400"/>
              <a:gd name="connsiteX6" fmla="*/ 685800 w 4629150"/>
              <a:gd name="connsiteY6" fmla="*/ 628650 h 2057400"/>
              <a:gd name="connsiteX7" fmla="*/ 723900 w 4629150"/>
              <a:gd name="connsiteY7" fmla="*/ 0 h 2057400"/>
              <a:gd name="connsiteX8" fmla="*/ 1190625 w 4629150"/>
              <a:gd name="connsiteY8" fmla="*/ 19050 h 2057400"/>
              <a:gd name="connsiteX9" fmla="*/ 1209675 w 4629150"/>
              <a:gd name="connsiteY9" fmla="*/ 2047875 h 2057400"/>
              <a:gd name="connsiteX10" fmla="*/ 3419475 w 4629150"/>
              <a:gd name="connsiteY10" fmla="*/ 2057400 h 2057400"/>
              <a:gd name="connsiteX11" fmla="*/ 3448050 w 4629150"/>
              <a:gd name="connsiteY11" fmla="*/ 723900 h 2057400"/>
              <a:gd name="connsiteX12" fmla="*/ 4048125 w 4629150"/>
              <a:gd name="connsiteY12" fmla="*/ 733425 h 2057400"/>
              <a:gd name="connsiteX13" fmla="*/ 4076700 w 4629150"/>
              <a:gd name="connsiteY13" fmla="*/ 457200 h 2057400"/>
              <a:gd name="connsiteX14" fmla="*/ 4600575 w 4629150"/>
              <a:gd name="connsiteY14" fmla="*/ 476250 h 2057400"/>
              <a:gd name="connsiteX15" fmla="*/ 4629150 w 4629150"/>
              <a:gd name="connsiteY15" fmla="*/ 457200 h 205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29150" h="2057400">
                <a:moveTo>
                  <a:pt x="9525" y="2019300"/>
                </a:moveTo>
                <a:lnTo>
                  <a:pt x="0" y="1285875"/>
                </a:lnTo>
                <a:lnTo>
                  <a:pt x="38100" y="1238250"/>
                </a:lnTo>
                <a:lnTo>
                  <a:pt x="57150" y="523875"/>
                </a:lnTo>
                <a:lnTo>
                  <a:pt x="152400" y="409575"/>
                </a:lnTo>
                <a:lnTo>
                  <a:pt x="561975" y="619125"/>
                </a:lnTo>
                <a:lnTo>
                  <a:pt x="685800" y="628650"/>
                </a:lnTo>
                <a:lnTo>
                  <a:pt x="723900" y="0"/>
                </a:lnTo>
                <a:lnTo>
                  <a:pt x="1190625" y="19050"/>
                </a:lnTo>
                <a:lnTo>
                  <a:pt x="1209675" y="2047875"/>
                </a:lnTo>
                <a:lnTo>
                  <a:pt x="3419475" y="2057400"/>
                </a:lnTo>
                <a:lnTo>
                  <a:pt x="3448050" y="723900"/>
                </a:lnTo>
                <a:lnTo>
                  <a:pt x="4048125" y="733425"/>
                </a:lnTo>
                <a:lnTo>
                  <a:pt x="4076700" y="457200"/>
                </a:lnTo>
                <a:lnTo>
                  <a:pt x="4600575" y="476250"/>
                </a:lnTo>
                <a:lnTo>
                  <a:pt x="4629150" y="457200"/>
                </a:lnTo>
              </a:path>
            </a:pathLst>
          </a:custGeom>
          <a:noFill/>
          <a:ln w="57150">
            <a:solidFill>
              <a:srgbClr val="FF0000"/>
            </a:solidFill>
            <a:prstDash val="dash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0" name="Rectangle 19">
            <a:extLst>
              <a:ext uri="{FF2B5EF4-FFF2-40B4-BE49-F238E27FC236}">
                <a16:creationId xmlns:a16="http://schemas.microsoft.com/office/drawing/2014/main" id="{AE15C22F-6DBD-F9CF-81BE-2142E0C3DE64}"/>
              </a:ext>
            </a:extLst>
          </p:cNvPr>
          <p:cNvSpPr/>
          <p:nvPr/>
        </p:nvSpPr>
        <p:spPr>
          <a:xfrm>
            <a:off x="3133728" y="4419601"/>
            <a:ext cx="180976" cy="76200"/>
          </a:xfrm>
          <a:prstGeom prst="rect">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1" name="Rectangle 20">
            <a:extLst>
              <a:ext uri="{FF2B5EF4-FFF2-40B4-BE49-F238E27FC236}">
                <a16:creationId xmlns:a16="http://schemas.microsoft.com/office/drawing/2014/main" id="{82C72D02-56BA-5F7B-DC7C-B0CFCBB0F1E4}"/>
              </a:ext>
            </a:extLst>
          </p:cNvPr>
          <p:cNvSpPr/>
          <p:nvPr/>
        </p:nvSpPr>
        <p:spPr>
          <a:xfrm>
            <a:off x="3952875" y="6452116"/>
            <a:ext cx="190500" cy="101084"/>
          </a:xfrm>
          <a:prstGeom prst="rect">
            <a:avLst/>
          </a:prstGeom>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2" name="Freeform: Shape 21">
            <a:extLst>
              <a:ext uri="{FF2B5EF4-FFF2-40B4-BE49-F238E27FC236}">
                <a16:creationId xmlns:a16="http://schemas.microsoft.com/office/drawing/2014/main" id="{4523D213-BCBB-614B-52AE-250E5E72FE6B}"/>
              </a:ext>
            </a:extLst>
          </p:cNvPr>
          <p:cNvSpPr/>
          <p:nvPr/>
        </p:nvSpPr>
        <p:spPr>
          <a:xfrm>
            <a:off x="4038600" y="6267450"/>
            <a:ext cx="5057775" cy="371475"/>
          </a:xfrm>
          <a:custGeom>
            <a:avLst/>
            <a:gdLst>
              <a:gd name="connsiteX0" fmla="*/ 5057775 w 5057775"/>
              <a:gd name="connsiteY0" fmla="*/ 9525 h 371475"/>
              <a:gd name="connsiteX1" fmla="*/ 2000250 w 5057775"/>
              <a:gd name="connsiteY1" fmla="*/ 0 h 371475"/>
              <a:gd name="connsiteX2" fmla="*/ 2019300 w 5057775"/>
              <a:gd name="connsiteY2" fmla="*/ 371475 h 371475"/>
              <a:gd name="connsiteX3" fmla="*/ 0 w 5057775"/>
              <a:gd name="connsiteY3" fmla="*/ 371475 h 371475"/>
              <a:gd name="connsiteX4" fmla="*/ 9525 w 5057775"/>
              <a:gd name="connsiteY4" fmla="*/ 276225 h 371475"/>
              <a:gd name="connsiteX5" fmla="*/ 9525 w 5057775"/>
              <a:gd name="connsiteY5" fmla="*/ 276225 h 371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57775" h="371475">
                <a:moveTo>
                  <a:pt x="5057775" y="9525"/>
                </a:moveTo>
                <a:lnTo>
                  <a:pt x="2000250" y="0"/>
                </a:lnTo>
                <a:lnTo>
                  <a:pt x="2019300" y="371475"/>
                </a:lnTo>
                <a:lnTo>
                  <a:pt x="0" y="371475"/>
                </a:lnTo>
                <a:lnTo>
                  <a:pt x="9525" y="276225"/>
                </a:lnTo>
                <a:lnTo>
                  <a:pt x="9525" y="276225"/>
                </a:lnTo>
              </a:path>
            </a:pathLst>
          </a:custGeom>
          <a:noFill/>
          <a:ln w="635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3" name="Freeform: Shape 22">
            <a:extLst>
              <a:ext uri="{FF2B5EF4-FFF2-40B4-BE49-F238E27FC236}">
                <a16:creationId xmlns:a16="http://schemas.microsoft.com/office/drawing/2014/main" id="{DC0BBE89-59E0-DDA0-B777-281FEFBA8D7E}"/>
              </a:ext>
            </a:extLst>
          </p:cNvPr>
          <p:cNvSpPr/>
          <p:nvPr/>
        </p:nvSpPr>
        <p:spPr>
          <a:xfrm>
            <a:off x="6838954" y="1524000"/>
            <a:ext cx="2486025" cy="3409950"/>
          </a:xfrm>
          <a:custGeom>
            <a:avLst/>
            <a:gdLst>
              <a:gd name="connsiteX0" fmla="*/ 2486025 w 2486025"/>
              <a:gd name="connsiteY0" fmla="*/ 0 h 3409950"/>
              <a:gd name="connsiteX1" fmla="*/ 571500 w 2486025"/>
              <a:gd name="connsiteY1" fmla="*/ 9525 h 3409950"/>
              <a:gd name="connsiteX2" fmla="*/ 533400 w 2486025"/>
              <a:gd name="connsiteY2" fmla="*/ 3409950 h 3409950"/>
              <a:gd name="connsiteX3" fmla="*/ 0 w 2486025"/>
              <a:gd name="connsiteY3" fmla="*/ 3400425 h 3409950"/>
              <a:gd name="connsiteX4" fmla="*/ 0 w 2486025"/>
              <a:gd name="connsiteY4" fmla="*/ 3400425 h 3409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6025" h="3409950">
                <a:moveTo>
                  <a:pt x="2486025" y="0"/>
                </a:moveTo>
                <a:lnTo>
                  <a:pt x="571500" y="9525"/>
                </a:lnTo>
                <a:lnTo>
                  <a:pt x="533400" y="3409950"/>
                </a:lnTo>
                <a:lnTo>
                  <a:pt x="0" y="3400425"/>
                </a:lnTo>
                <a:lnTo>
                  <a:pt x="0" y="3400425"/>
                </a:lnTo>
              </a:path>
            </a:pathLst>
          </a:custGeom>
          <a:noFill/>
          <a:ln w="6032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4" name="Arrow: Right 23">
            <a:extLst>
              <a:ext uri="{FF2B5EF4-FFF2-40B4-BE49-F238E27FC236}">
                <a16:creationId xmlns:a16="http://schemas.microsoft.com/office/drawing/2014/main" id="{21E7E6D2-152C-D161-7F2E-19F6702818A8}"/>
              </a:ext>
            </a:extLst>
          </p:cNvPr>
          <p:cNvSpPr/>
          <p:nvPr/>
        </p:nvSpPr>
        <p:spPr>
          <a:xfrm rot="10800000">
            <a:off x="6772275" y="4857750"/>
            <a:ext cx="304800" cy="142875"/>
          </a:xfrm>
          <a:prstGeom prst="right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 name="TextBox 1">
            <a:extLst>
              <a:ext uri="{FF2B5EF4-FFF2-40B4-BE49-F238E27FC236}">
                <a16:creationId xmlns:a16="http://schemas.microsoft.com/office/drawing/2014/main" id="{B1779BE9-2CA9-FFF0-9DF0-874986C4D544}"/>
              </a:ext>
            </a:extLst>
          </p:cNvPr>
          <p:cNvSpPr txBox="1"/>
          <p:nvPr/>
        </p:nvSpPr>
        <p:spPr>
          <a:xfrm>
            <a:off x="9234487" y="2965192"/>
            <a:ext cx="2571750" cy="923330"/>
          </a:xfrm>
          <a:prstGeom prst="rect">
            <a:avLst/>
          </a:prstGeom>
          <a:ln w="69850">
            <a:solidFill>
              <a:srgbClr val="FFC000"/>
            </a:solidFill>
            <a:prstDash val="sysDash"/>
          </a:ln>
        </p:spPr>
        <p:txBody>
          <a:bodyPr wrap="square" rtlCol="0">
            <a:spAutoFit/>
          </a:bodyPr>
          <a:lstStyle/>
          <a:p>
            <a:pPr algn="ctr"/>
            <a:r>
              <a:rPr lang="nl-BE" dirty="0"/>
              <a:t>Weg </a:t>
            </a:r>
            <a:r>
              <a:rPr lang="nl-BE" dirty="0" err="1"/>
              <a:t>Evac</a:t>
            </a:r>
            <a:r>
              <a:rPr lang="nl-BE" dirty="0"/>
              <a:t> onder begeleiding van Werf naar KKE</a:t>
            </a:r>
          </a:p>
        </p:txBody>
      </p:sp>
      <p:sp>
        <p:nvSpPr>
          <p:cNvPr id="3" name="Freeform: Shape 2">
            <a:extLst>
              <a:ext uri="{FF2B5EF4-FFF2-40B4-BE49-F238E27FC236}">
                <a16:creationId xmlns:a16="http://schemas.microsoft.com/office/drawing/2014/main" id="{0204026F-3673-41FE-DB32-B45A23BAB4B5}"/>
              </a:ext>
            </a:extLst>
          </p:cNvPr>
          <p:cNvSpPr/>
          <p:nvPr/>
        </p:nvSpPr>
        <p:spPr>
          <a:xfrm>
            <a:off x="3476730" y="4139921"/>
            <a:ext cx="532562" cy="2280976"/>
          </a:xfrm>
          <a:custGeom>
            <a:avLst/>
            <a:gdLst>
              <a:gd name="connsiteX0" fmla="*/ 0 w 532562"/>
              <a:gd name="connsiteY0" fmla="*/ 10048 h 2280976"/>
              <a:gd name="connsiteX1" fmla="*/ 462224 w 532562"/>
              <a:gd name="connsiteY1" fmla="*/ 0 h 2280976"/>
              <a:gd name="connsiteX2" fmla="*/ 532562 w 532562"/>
              <a:gd name="connsiteY2" fmla="*/ 2280976 h 2280976"/>
            </a:gdLst>
            <a:ahLst/>
            <a:cxnLst>
              <a:cxn ang="0">
                <a:pos x="connsiteX0" y="connsiteY0"/>
              </a:cxn>
              <a:cxn ang="0">
                <a:pos x="connsiteX1" y="connsiteY1"/>
              </a:cxn>
              <a:cxn ang="0">
                <a:pos x="connsiteX2" y="connsiteY2"/>
              </a:cxn>
            </a:cxnLst>
            <a:rect l="l" t="t" r="r" b="b"/>
            <a:pathLst>
              <a:path w="532562" h="2280976">
                <a:moveTo>
                  <a:pt x="0" y="10048"/>
                </a:moveTo>
                <a:lnTo>
                  <a:pt x="462224" y="0"/>
                </a:lnTo>
                <a:lnTo>
                  <a:pt x="532562" y="2280976"/>
                </a:lnTo>
              </a:path>
            </a:pathLst>
          </a:custGeom>
          <a:noFill/>
          <a:ln w="57150">
            <a:solidFill>
              <a:srgbClr val="FFC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4" name="Freeform: Shape 3">
            <a:extLst>
              <a:ext uri="{FF2B5EF4-FFF2-40B4-BE49-F238E27FC236}">
                <a16:creationId xmlns:a16="http://schemas.microsoft.com/office/drawing/2014/main" id="{2B85C53C-5E98-C2C6-636C-415EDE5CB37E}"/>
              </a:ext>
            </a:extLst>
          </p:cNvPr>
          <p:cNvSpPr/>
          <p:nvPr/>
        </p:nvSpPr>
        <p:spPr>
          <a:xfrm>
            <a:off x="3979147" y="3416440"/>
            <a:ext cx="5184950" cy="1939331"/>
          </a:xfrm>
          <a:custGeom>
            <a:avLst/>
            <a:gdLst>
              <a:gd name="connsiteX0" fmla="*/ 5184950 w 5184950"/>
              <a:gd name="connsiteY0" fmla="*/ 0 h 1939331"/>
              <a:gd name="connsiteX1" fmla="*/ 0 w 5184950"/>
              <a:gd name="connsiteY1" fmla="*/ 1939331 h 1939331"/>
            </a:gdLst>
            <a:ahLst/>
            <a:cxnLst>
              <a:cxn ang="0">
                <a:pos x="connsiteX0" y="connsiteY0"/>
              </a:cxn>
              <a:cxn ang="0">
                <a:pos x="connsiteX1" y="connsiteY1"/>
              </a:cxn>
            </a:cxnLst>
            <a:rect l="l" t="t" r="r" b="b"/>
            <a:pathLst>
              <a:path w="5184950" h="1939331">
                <a:moveTo>
                  <a:pt x="5184950" y="0"/>
                </a:moveTo>
                <a:lnTo>
                  <a:pt x="0" y="1939331"/>
                </a:lnTo>
              </a:path>
            </a:pathLst>
          </a:custGeom>
          <a:noFill/>
          <a:ln w="60325">
            <a:solidFill>
              <a:srgbClr val="FFC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38946198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0E2D0BB-B7AF-7249-5EA7-5C5D917A9FEB}"/>
              </a:ext>
            </a:extLst>
          </p:cNvPr>
          <p:cNvSpPr>
            <a:spLocks noGrp="1"/>
          </p:cNvSpPr>
          <p:nvPr>
            <p:ph type="body" sz="quarter" idx="13"/>
          </p:nvPr>
        </p:nvSpPr>
        <p:spPr/>
        <p:txBody>
          <a:bodyPr/>
          <a:lstStyle/>
          <a:p>
            <a:endParaRPr lang="nl-BE"/>
          </a:p>
        </p:txBody>
      </p:sp>
      <p:sp>
        <p:nvSpPr>
          <p:cNvPr id="3" name="Text Placeholder 2">
            <a:extLst>
              <a:ext uri="{FF2B5EF4-FFF2-40B4-BE49-F238E27FC236}">
                <a16:creationId xmlns:a16="http://schemas.microsoft.com/office/drawing/2014/main" id="{221771DA-51C2-D44D-5008-A7D5325D25CA}"/>
              </a:ext>
            </a:extLst>
          </p:cNvPr>
          <p:cNvSpPr>
            <a:spLocks noGrp="1"/>
          </p:cNvSpPr>
          <p:nvPr>
            <p:ph type="body" sz="quarter" idx="27"/>
          </p:nvPr>
        </p:nvSpPr>
        <p:spPr/>
        <p:txBody>
          <a:bodyPr/>
          <a:lstStyle/>
          <a:p>
            <a:endParaRPr lang="nl-BE"/>
          </a:p>
        </p:txBody>
      </p:sp>
      <p:pic>
        <p:nvPicPr>
          <p:cNvPr id="5" name="Picture 4" descr="A diagram of a building&#10;&#10;Description automatically generated">
            <a:extLst>
              <a:ext uri="{FF2B5EF4-FFF2-40B4-BE49-F238E27FC236}">
                <a16:creationId xmlns:a16="http://schemas.microsoft.com/office/drawing/2014/main" id="{C66BDC9D-4DA3-22AE-F67A-51E2EB62C2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5624" y="0"/>
            <a:ext cx="9700752" cy="6858000"/>
          </a:xfrm>
          <a:prstGeom prst="rect">
            <a:avLst/>
          </a:prstGeom>
        </p:spPr>
      </p:pic>
    </p:spTree>
    <p:extLst>
      <p:ext uri="{BB962C8B-B14F-4D97-AF65-F5344CB8AC3E}">
        <p14:creationId xmlns:p14="http://schemas.microsoft.com/office/powerpoint/2010/main" val="113622735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a:extLst>
              <a:ext uri="{FF2B5EF4-FFF2-40B4-BE49-F238E27FC236}">
                <a16:creationId xmlns:a16="http://schemas.microsoft.com/office/drawing/2014/main" id="{523FD599-E8BB-D4ED-1293-EF9AC9680711}"/>
              </a:ext>
            </a:extLst>
          </p:cNvPr>
          <p:cNvGrpSpPr/>
          <p:nvPr/>
        </p:nvGrpSpPr>
        <p:grpSpPr>
          <a:xfrm>
            <a:off x="999262" y="4309"/>
            <a:ext cx="11192738" cy="6869055"/>
            <a:chOff x="999262" y="4309"/>
            <a:chExt cx="11192738" cy="6869055"/>
          </a:xfrm>
        </p:grpSpPr>
        <p:grpSp>
          <p:nvGrpSpPr>
            <p:cNvPr id="19" name="Group 18">
              <a:extLst>
                <a:ext uri="{FF2B5EF4-FFF2-40B4-BE49-F238E27FC236}">
                  <a16:creationId xmlns:a16="http://schemas.microsoft.com/office/drawing/2014/main" id="{C9EF6F28-18EB-4270-B86D-C146733AED1A}"/>
                </a:ext>
              </a:extLst>
            </p:cNvPr>
            <p:cNvGrpSpPr/>
            <p:nvPr/>
          </p:nvGrpSpPr>
          <p:grpSpPr>
            <a:xfrm>
              <a:off x="999262" y="4309"/>
              <a:ext cx="9779228" cy="6869055"/>
              <a:chOff x="999262" y="4309"/>
              <a:chExt cx="9779228" cy="6869055"/>
            </a:xfrm>
          </p:grpSpPr>
          <p:grpSp>
            <p:nvGrpSpPr>
              <p:cNvPr id="16" name="Group 15">
                <a:extLst>
                  <a:ext uri="{FF2B5EF4-FFF2-40B4-BE49-F238E27FC236}">
                    <a16:creationId xmlns:a16="http://schemas.microsoft.com/office/drawing/2014/main" id="{DFDDDE58-4B3E-1C55-B2C8-2EEA41401107}"/>
                  </a:ext>
                </a:extLst>
              </p:cNvPr>
              <p:cNvGrpSpPr/>
              <p:nvPr/>
            </p:nvGrpSpPr>
            <p:grpSpPr>
              <a:xfrm>
                <a:off x="999262" y="4309"/>
                <a:ext cx="9779228" cy="6869055"/>
                <a:chOff x="999262" y="4309"/>
                <a:chExt cx="9779228" cy="6869055"/>
              </a:xfrm>
            </p:grpSpPr>
            <p:grpSp>
              <p:nvGrpSpPr>
                <p:cNvPr id="13" name="Group 12">
                  <a:extLst>
                    <a:ext uri="{FF2B5EF4-FFF2-40B4-BE49-F238E27FC236}">
                      <a16:creationId xmlns:a16="http://schemas.microsoft.com/office/drawing/2014/main" id="{6ABEB656-342C-824D-3960-9ED52BE5D4E7}"/>
                    </a:ext>
                  </a:extLst>
                </p:cNvPr>
                <p:cNvGrpSpPr/>
                <p:nvPr/>
              </p:nvGrpSpPr>
              <p:grpSpPr>
                <a:xfrm>
                  <a:off x="999262" y="4309"/>
                  <a:ext cx="9779228" cy="6869055"/>
                  <a:chOff x="999262" y="4309"/>
                  <a:chExt cx="9779228" cy="6869055"/>
                </a:xfrm>
              </p:grpSpPr>
              <p:grpSp>
                <p:nvGrpSpPr>
                  <p:cNvPr id="10" name="Group 9">
                    <a:extLst>
                      <a:ext uri="{FF2B5EF4-FFF2-40B4-BE49-F238E27FC236}">
                        <a16:creationId xmlns:a16="http://schemas.microsoft.com/office/drawing/2014/main" id="{AE831FA4-2D67-17C5-1304-17F9167DBEF1}"/>
                      </a:ext>
                    </a:extLst>
                  </p:cNvPr>
                  <p:cNvGrpSpPr/>
                  <p:nvPr/>
                </p:nvGrpSpPr>
                <p:grpSpPr>
                  <a:xfrm>
                    <a:off x="999262" y="4309"/>
                    <a:ext cx="9779228" cy="6869055"/>
                    <a:chOff x="999262" y="4309"/>
                    <a:chExt cx="9779228" cy="6869055"/>
                  </a:xfrm>
                </p:grpSpPr>
                <p:grpSp>
                  <p:nvGrpSpPr>
                    <p:cNvPr id="8" name="Group 7">
                      <a:extLst>
                        <a:ext uri="{FF2B5EF4-FFF2-40B4-BE49-F238E27FC236}">
                          <a16:creationId xmlns:a16="http://schemas.microsoft.com/office/drawing/2014/main" id="{7B592388-6AE3-615C-AEE5-6C12075203C9}"/>
                        </a:ext>
                      </a:extLst>
                    </p:cNvPr>
                    <p:cNvGrpSpPr/>
                    <p:nvPr/>
                  </p:nvGrpSpPr>
                  <p:grpSpPr>
                    <a:xfrm>
                      <a:off x="999262" y="4309"/>
                      <a:ext cx="9779228" cy="6869055"/>
                      <a:chOff x="999262" y="4309"/>
                      <a:chExt cx="9779228" cy="6869055"/>
                    </a:xfrm>
                  </p:grpSpPr>
                  <p:pic>
                    <p:nvPicPr>
                      <p:cNvPr id="5" name="Picture 4">
                        <a:extLst>
                          <a:ext uri="{FF2B5EF4-FFF2-40B4-BE49-F238E27FC236}">
                            <a16:creationId xmlns:a16="http://schemas.microsoft.com/office/drawing/2014/main" id="{50188E2A-0042-9DDB-0881-7E5890274558}"/>
                          </a:ext>
                        </a:extLst>
                      </p:cNvPr>
                      <p:cNvPicPr>
                        <a:picLocks noChangeAspect="1"/>
                      </p:cNvPicPr>
                      <p:nvPr/>
                    </p:nvPicPr>
                    <p:blipFill rotWithShape="1">
                      <a:blip r:embed="rId3"/>
                      <a:srcRect l="11344" t="6812" r="53687" b="18745"/>
                      <a:stretch/>
                    </p:blipFill>
                    <p:spPr>
                      <a:xfrm>
                        <a:off x="999262" y="4309"/>
                        <a:ext cx="9779228" cy="6869055"/>
                      </a:xfrm>
                      <a:prstGeom prst="rect">
                        <a:avLst/>
                      </a:prstGeom>
                    </p:spPr>
                  </p:pic>
                  <p:sp>
                    <p:nvSpPr>
                      <p:cNvPr id="7" name="Freeform: Shape 6">
                        <a:extLst>
                          <a:ext uri="{FF2B5EF4-FFF2-40B4-BE49-F238E27FC236}">
                            <a16:creationId xmlns:a16="http://schemas.microsoft.com/office/drawing/2014/main" id="{C99D0A25-BD42-3464-CEB9-219F68BEA694}"/>
                          </a:ext>
                        </a:extLst>
                      </p:cNvPr>
                      <p:cNvSpPr/>
                      <p:nvPr/>
                    </p:nvSpPr>
                    <p:spPr>
                      <a:xfrm>
                        <a:off x="2274570" y="3417570"/>
                        <a:ext cx="22860" cy="3406140"/>
                      </a:xfrm>
                      <a:custGeom>
                        <a:avLst/>
                        <a:gdLst>
                          <a:gd name="connsiteX0" fmla="*/ 22860 w 22860"/>
                          <a:gd name="connsiteY0" fmla="*/ 0 h 3406140"/>
                          <a:gd name="connsiteX1" fmla="*/ 0 w 22860"/>
                          <a:gd name="connsiteY1" fmla="*/ 3406140 h 3406140"/>
                        </a:gdLst>
                        <a:ahLst/>
                        <a:cxnLst>
                          <a:cxn ang="0">
                            <a:pos x="connsiteX0" y="connsiteY0"/>
                          </a:cxn>
                          <a:cxn ang="0">
                            <a:pos x="connsiteX1" y="connsiteY1"/>
                          </a:cxn>
                        </a:cxnLst>
                        <a:rect l="l" t="t" r="r" b="b"/>
                        <a:pathLst>
                          <a:path w="22860" h="3406140">
                            <a:moveTo>
                              <a:pt x="22860" y="0"/>
                            </a:moveTo>
                            <a:lnTo>
                              <a:pt x="0" y="3406140"/>
                            </a:lnTo>
                          </a:path>
                        </a:pathLst>
                      </a:cu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grpSp>
                <p:sp>
                  <p:nvSpPr>
                    <p:cNvPr id="9" name="Freeform: Shape 8">
                      <a:extLst>
                        <a:ext uri="{FF2B5EF4-FFF2-40B4-BE49-F238E27FC236}">
                          <a16:creationId xmlns:a16="http://schemas.microsoft.com/office/drawing/2014/main" id="{C67B2279-575A-0333-674C-3D9A81FF5046}"/>
                        </a:ext>
                      </a:extLst>
                    </p:cNvPr>
                    <p:cNvSpPr/>
                    <p:nvPr/>
                  </p:nvSpPr>
                  <p:spPr>
                    <a:xfrm>
                      <a:off x="2286000" y="148590"/>
                      <a:ext cx="11430" cy="1394460"/>
                    </a:xfrm>
                    <a:custGeom>
                      <a:avLst/>
                      <a:gdLst>
                        <a:gd name="connsiteX0" fmla="*/ 11430 w 11430"/>
                        <a:gd name="connsiteY0" fmla="*/ 1394460 h 1394460"/>
                        <a:gd name="connsiteX1" fmla="*/ 0 w 11430"/>
                        <a:gd name="connsiteY1" fmla="*/ 0 h 1394460"/>
                        <a:gd name="connsiteX2" fmla="*/ 0 w 11430"/>
                        <a:gd name="connsiteY2" fmla="*/ 0 h 1394460"/>
                        <a:gd name="connsiteX3" fmla="*/ 0 w 11430"/>
                        <a:gd name="connsiteY3" fmla="*/ 0 h 1394460"/>
                      </a:gdLst>
                      <a:ahLst/>
                      <a:cxnLst>
                        <a:cxn ang="0">
                          <a:pos x="connsiteX0" y="connsiteY0"/>
                        </a:cxn>
                        <a:cxn ang="0">
                          <a:pos x="connsiteX1" y="connsiteY1"/>
                        </a:cxn>
                        <a:cxn ang="0">
                          <a:pos x="connsiteX2" y="connsiteY2"/>
                        </a:cxn>
                        <a:cxn ang="0">
                          <a:pos x="connsiteX3" y="connsiteY3"/>
                        </a:cxn>
                      </a:cxnLst>
                      <a:rect l="l" t="t" r="r" b="b"/>
                      <a:pathLst>
                        <a:path w="11430" h="1394460">
                          <a:moveTo>
                            <a:pt x="11430" y="1394460"/>
                          </a:moveTo>
                          <a:lnTo>
                            <a:pt x="0" y="0"/>
                          </a:lnTo>
                          <a:lnTo>
                            <a:pt x="0" y="0"/>
                          </a:lnTo>
                          <a:lnTo>
                            <a:pt x="0" y="0"/>
                          </a:lnTo>
                        </a:path>
                      </a:pathLst>
                    </a:cu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grpSp>
              <p:pic>
                <p:nvPicPr>
                  <p:cNvPr id="12" name="Picture 11" descr="A green sign with a white arrow pointing down&#10;&#10;Description automatically generated">
                    <a:extLst>
                      <a:ext uri="{FF2B5EF4-FFF2-40B4-BE49-F238E27FC236}">
                        <a16:creationId xmlns:a16="http://schemas.microsoft.com/office/drawing/2014/main" id="{8E1FA7A2-C142-A708-95A9-FC5F0DCEC52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35628" y="1209153"/>
                    <a:ext cx="736373" cy="736373"/>
                  </a:xfrm>
                  <a:prstGeom prst="rect">
                    <a:avLst/>
                  </a:prstGeom>
                </p:spPr>
              </p:pic>
            </p:grpSp>
            <p:pic>
              <p:nvPicPr>
                <p:cNvPr id="15" name="Picture 14" descr="A green sign with a person running down arrow&#10;&#10;Description automatically generated">
                  <a:extLst>
                    <a:ext uri="{FF2B5EF4-FFF2-40B4-BE49-F238E27FC236}">
                      <a16:creationId xmlns:a16="http://schemas.microsoft.com/office/drawing/2014/main" id="{5637CB00-84FC-0994-A6DD-EB33A08F6EA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00520" y="1209153"/>
                  <a:ext cx="1485281" cy="736373"/>
                </a:xfrm>
                <a:prstGeom prst="rect">
                  <a:avLst/>
                </a:prstGeom>
              </p:spPr>
            </p:pic>
          </p:grpSp>
          <p:sp>
            <p:nvSpPr>
              <p:cNvPr id="17" name="Arrow: Down 16">
                <a:extLst>
                  <a:ext uri="{FF2B5EF4-FFF2-40B4-BE49-F238E27FC236}">
                    <a16:creationId xmlns:a16="http://schemas.microsoft.com/office/drawing/2014/main" id="{B25D3605-1E88-3002-1842-726157180262}"/>
                  </a:ext>
                </a:extLst>
              </p:cNvPr>
              <p:cNvSpPr/>
              <p:nvPr/>
            </p:nvSpPr>
            <p:spPr>
              <a:xfrm>
                <a:off x="4032364" y="1945526"/>
                <a:ext cx="342900" cy="445770"/>
              </a:xfrm>
              <a:prstGeom prst="downArrow">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8" name="Arrow: Down 17">
                <a:extLst>
                  <a:ext uri="{FF2B5EF4-FFF2-40B4-BE49-F238E27FC236}">
                    <a16:creationId xmlns:a16="http://schemas.microsoft.com/office/drawing/2014/main" id="{A17FD18A-BD49-1AAD-5D51-E522973A938F}"/>
                  </a:ext>
                </a:extLst>
              </p:cNvPr>
              <p:cNvSpPr/>
              <p:nvPr/>
            </p:nvSpPr>
            <p:spPr>
              <a:xfrm rot="10800000">
                <a:off x="6752164" y="1945526"/>
                <a:ext cx="342900" cy="445770"/>
              </a:xfrm>
              <a:prstGeom prst="downArrow">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grpSp>
        <p:pic>
          <p:nvPicPr>
            <p:cNvPr id="32" name="Picture 31" descr="A green sign with a person running down arrow&#10;&#10;Description automatically generated">
              <a:extLst>
                <a:ext uri="{FF2B5EF4-FFF2-40B4-BE49-F238E27FC236}">
                  <a16:creationId xmlns:a16="http://schemas.microsoft.com/office/drawing/2014/main" id="{EAB1CC7C-967A-8B61-A86F-6D46D93E316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06719" y="5234910"/>
              <a:ext cx="1485281" cy="736373"/>
            </a:xfrm>
            <a:prstGeom prst="rect">
              <a:avLst/>
            </a:prstGeom>
          </p:spPr>
        </p:pic>
        <p:sp>
          <p:nvSpPr>
            <p:cNvPr id="33" name="Arrow: Down 32">
              <a:extLst>
                <a:ext uri="{FF2B5EF4-FFF2-40B4-BE49-F238E27FC236}">
                  <a16:creationId xmlns:a16="http://schemas.microsoft.com/office/drawing/2014/main" id="{8EB46F65-3F53-0266-E28D-68C97119FF0F}"/>
                </a:ext>
              </a:extLst>
            </p:cNvPr>
            <p:cNvSpPr/>
            <p:nvPr/>
          </p:nvSpPr>
          <p:spPr>
            <a:xfrm rot="16200000">
              <a:off x="10174182" y="5380212"/>
              <a:ext cx="342900" cy="445770"/>
            </a:xfrm>
            <a:prstGeom prst="downArrow">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4" name="Rectangle 33">
              <a:extLst>
                <a:ext uri="{FF2B5EF4-FFF2-40B4-BE49-F238E27FC236}">
                  <a16:creationId xmlns:a16="http://schemas.microsoft.com/office/drawing/2014/main" id="{511819AD-49AF-6508-DDC7-97A7F71D4FF8}"/>
                </a:ext>
              </a:extLst>
            </p:cNvPr>
            <p:cNvSpPr/>
            <p:nvPr/>
          </p:nvSpPr>
          <p:spPr>
            <a:xfrm>
              <a:off x="10122747" y="4789170"/>
              <a:ext cx="152823" cy="731520"/>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grpSp>
    </p:spTree>
    <p:extLst>
      <p:ext uri="{BB962C8B-B14F-4D97-AF65-F5344CB8AC3E}">
        <p14:creationId xmlns:p14="http://schemas.microsoft.com/office/powerpoint/2010/main" val="337555689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D550827-86AA-020A-1A82-7548F2DD7651}"/>
              </a:ext>
            </a:extLst>
          </p:cNvPr>
          <p:cNvSpPr>
            <a:spLocks noGrp="1"/>
          </p:cNvSpPr>
          <p:nvPr>
            <p:ph type="body" sz="half" idx="13"/>
          </p:nvPr>
        </p:nvSpPr>
        <p:spPr/>
        <p:txBody>
          <a:bodyPr/>
          <a:lstStyle/>
          <a:p>
            <a:r>
              <a:rPr lang="nl-BE" dirty="0"/>
              <a:t>Niet respecteren lichten werf.</a:t>
            </a:r>
          </a:p>
        </p:txBody>
      </p:sp>
    </p:spTree>
    <p:extLst>
      <p:ext uri="{BB962C8B-B14F-4D97-AF65-F5344CB8AC3E}">
        <p14:creationId xmlns:p14="http://schemas.microsoft.com/office/powerpoint/2010/main" val="78158409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1901B89-88C7-8C7C-EFB9-8E4353B95743}"/>
              </a:ext>
            </a:extLst>
          </p:cNvPr>
          <p:cNvSpPr>
            <a:spLocks noGrp="1"/>
          </p:cNvSpPr>
          <p:nvPr>
            <p:ph type="body" sz="quarter" idx="13"/>
          </p:nvPr>
        </p:nvSpPr>
        <p:spPr/>
        <p:txBody>
          <a:bodyPr/>
          <a:lstStyle/>
          <a:p>
            <a:r>
              <a:rPr lang="nl-BE" dirty="0"/>
              <a:t>Niet respecteren van verkeerslichten.</a:t>
            </a:r>
          </a:p>
        </p:txBody>
      </p:sp>
      <p:sp>
        <p:nvSpPr>
          <p:cNvPr id="4" name="Text Placeholder 3">
            <a:extLst>
              <a:ext uri="{FF2B5EF4-FFF2-40B4-BE49-F238E27FC236}">
                <a16:creationId xmlns:a16="http://schemas.microsoft.com/office/drawing/2014/main" id="{3AD1DC2E-D559-03D7-7478-90D76FB0F742}"/>
              </a:ext>
            </a:extLst>
          </p:cNvPr>
          <p:cNvSpPr>
            <a:spLocks noGrp="1"/>
          </p:cNvSpPr>
          <p:nvPr>
            <p:ph type="body" sz="quarter" idx="27"/>
          </p:nvPr>
        </p:nvSpPr>
        <p:spPr/>
        <p:txBody>
          <a:bodyPr/>
          <a:lstStyle/>
          <a:p>
            <a:pPr algn="just"/>
            <a:r>
              <a:rPr lang="nl-BE" sz="2000" dirty="0"/>
              <a:t>Er werd al meerdere keren vastgesteld dat de verkeerslichten aan de werf van het NEW HQ niet gerespecteerd worden. Dit zowel door bestuurders van alle soorten voertuigen en voetgangers.</a:t>
            </a:r>
          </a:p>
          <a:p>
            <a:endParaRPr lang="nl-BE" sz="2000" dirty="0"/>
          </a:p>
          <a:p>
            <a:pPr algn="just"/>
            <a:r>
              <a:rPr lang="nl-BE" sz="2000" dirty="0"/>
              <a:t>Bestuurders van voertuigen mogen de baan nog gebruiken maar moeten de verkeerslichten ten allen tijden respecteren.</a:t>
            </a:r>
          </a:p>
          <a:p>
            <a:endParaRPr lang="nl-BE" sz="2000" dirty="0"/>
          </a:p>
          <a:p>
            <a:pPr algn="just"/>
            <a:r>
              <a:rPr lang="nl-BE" sz="2000" dirty="0"/>
              <a:t>Voor de voetgangers is het verboden om het traject, gebruikt door de werfvoertuigen, te betreden. </a:t>
            </a:r>
          </a:p>
          <a:p>
            <a:endParaRPr lang="nl-BE" sz="2000" dirty="0"/>
          </a:p>
          <a:p>
            <a:endParaRPr lang="nl-BE" dirty="0"/>
          </a:p>
        </p:txBody>
      </p:sp>
    </p:spTree>
    <p:extLst>
      <p:ext uri="{BB962C8B-B14F-4D97-AF65-F5344CB8AC3E}">
        <p14:creationId xmlns:p14="http://schemas.microsoft.com/office/powerpoint/2010/main" val="3197959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60754BF-33B2-46DE-35D1-3D0C5F340859}"/>
              </a:ext>
            </a:extLst>
          </p:cNvPr>
          <p:cNvSpPr>
            <a:spLocks noGrp="1"/>
          </p:cNvSpPr>
          <p:nvPr>
            <p:ph type="body" sz="half" idx="13"/>
          </p:nvPr>
        </p:nvSpPr>
        <p:spPr/>
        <p:txBody>
          <a:bodyPr/>
          <a:lstStyle/>
          <a:p>
            <a:r>
              <a:rPr lang="nl-BE" dirty="0"/>
              <a:t>Incidenten en ongevallen 2024.</a:t>
            </a:r>
          </a:p>
        </p:txBody>
      </p:sp>
    </p:spTree>
    <p:extLst>
      <p:ext uri="{BB962C8B-B14F-4D97-AF65-F5344CB8AC3E}">
        <p14:creationId xmlns:p14="http://schemas.microsoft.com/office/powerpoint/2010/main" val="400898216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8D4FF7B-CCC9-893B-A8A8-9F023C1CA879}"/>
              </a:ext>
            </a:extLst>
          </p:cNvPr>
          <p:cNvSpPr>
            <a:spLocks noGrp="1"/>
          </p:cNvSpPr>
          <p:nvPr>
            <p:ph type="body" sz="quarter" idx="13"/>
          </p:nvPr>
        </p:nvSpPr>
        <p:spPr/>
        <p:txBody>
          <a:bodyPr/>
          <a:lstStyle/>
          <a:p>
            <a:r>
              <a:rPr lang="nl-BE" dirty="0"/>
              <a:t>Mail </a:t>
            </a:r>
            <a:r>
              <a:rPr lang="nl-BE" dirty="0" err="1"/>
              <a:t>All</a:t>
            </a:r>
            <a:r>
              <a:rPr lang="nl-BE" dirty="0"/>
              <a:t> Users KKE</a:t>
            </a:r>
          </a:p>
        </p:txBody>
      </p:sp>
      <p:sp>
        <p:nvSpPr>
          <p:cNvPr id="5" name="TextBox 4">
            <a:extLst>
              <a:ext uri="{FF2B5EF4-FFF2-40B4-BE49-F238E27FC236}">
                <a16:creationId xmlns:a16="http://schemas.microsoft.com/office/drawing/2014/main" id="{D1E4CF1D-7B49-43DA-DA18-26B31B5E2BD1}"/>
              </a:ext>
            </a:extLst>
          </p:cNvPr>
          <p:cNvSpPr txBox="1"/>
          <p:nvPr/>
        </p:nvSpPr>
        <p:spPr>
          <a:xfrm>
            <a:off x="0" y="1453715"/>
            <a:ext cx="12192000" cy="5078313"/>
          </a:xfrm>
          <a:prstGeom prst="rect">
            <a:avLst/>
          </a:prstGeom>
          <a:noFill/>
        </p:spPr>
        <p:txBody>
          <a:bodyPr wrap="square">
            <a:spAutoFit/>
          </a:bodyPr>
          <a:lstStyle/>
          <a:p>
            <a:r>
              <a:rPr lang="nl-BE" sz="1800" dirty="0">
                <a:effectLst/>
                <a:latin typeface="Aptos" panose="020B0004020202020204" pitchFamily="34" charset="0"/>
                <a:ea typeface="Aptos" panose="020B0004020202020204" pitchFamily="34" charset="0"/>
                <a:cs typeface="Aptos" panose="020B0004020202020204" pitchFamily="34" charset="0"/>
              </a:rPr>
              <a:t>L&amp;G</a:t>
            </a:r>
          </a:p>
          <a:p>
            <a:r>
              <a:rPr lang="nl-BE" sz="1800" dirty="0">
                <a:effectLst/>
                <a:latin typeface="Aptos" panose="020B0004020202020204" pitchFamily="34" charset="0"/>
                <a:ea typeface="Aptos" panose="020B0004020202020204" pitchFamily="34" charset="0"/>
                <a:cs typeface="Aptos" panose="020B0004020202020204" pitchFamily="34" charset="0"/>
              </a:rPr>
              <a:t> </a:t>
            </a:r>
          </a:p>
          <a:p>
            <a:r>
              <a:rPr lang="nl-BE" sz="1800" dirty="0">
                <a:effectLst/>
                <a:latin typeface="Aptos" panose="020B0004020202020204" pitchFamily="34" charset="0"/>
                <a:ea typeface="Aptos" panose="020B0004020202020204" pitchFamily="34" charset="0"/>
                <a:cs typeface="Aptos" panose="020B0004020202020204" pitchFamily="34" charset="0"/>
              </a:rPr>
              <a:t>Vanaf 5 mei 2025 starten de graafwerken op de werf NHQ. De ontgonnen aarde zal afgevoerd worden naar het KKE zoals </a:t>
            </a:r>
            <a:r>
              <a:rPr lang="fr-BE" sz="1800" dirty="0">
                <a:solidFill>
                  <a:srgbClr val="156082"/>
                </a:solidFill>
                <a:effectLst/>
                <a:latin typeface="Aptos" panose="020B0004020202020204" pitchFamily="34" charset="0"/>
                <a:ea typeface="Aptos" panose="020B0004020202020204" pitchFamily="34" charset="0"/>
                <a:cs typeface="Aptos" panose="020B0004020202020204" pitchFamily="34" charset="0"/>
              </a:rPr>
              <a:t> </a:t>
            </a:r>
            <a:endParaRPr lang="nl-BE" sz="1800" dirty="0">
              <a:effectLst/>
              <a:latin typeface="Aptos" panose="020B0004020202020204" pitchFamily="34" charset="0"/>
              <a:ea typeface="Aptos" panose="020B0004020202020204" pitchFamily="34" charset="0"/>
              <a:cs typeface="Aptos" panose="020B0004020202020204" pitchFamily="34" charset="0"/>
            </a:endParaRPr>
          </a:p>
          <a:p>
            <a:r>
              <a:rPr lang="nl-BE" sz="1800" dirty="0">
                <a:effectLst/>
                <a:latin typeface="Aptos" panose="020B0004020202020204" pitchFamily="34" charset="0"/>
                <a:ea typeface="Aptos" panose="020B0004020202020204" pitchFamily="34" charset="0"/>
                <a:cs typeface="Aptos" panose="020B0004020202020204" pitchFamily="34" charset="0"/>
              </a:rPr>
              <a:t>Gedurende een periode van ongeveer 3 maanden zullen er tijdens de werkdagen en tijdens de diensturen op regelmatige basis voertuigen doorheen de oranje zone rijden over de rode </a:t>
            </a:r>
            <a:r>
              <a:rPr lang="nl-BE" sz="1800" dirty="0" err="1">
                <a:effectLst/>
                <a:latin typeface="Aptos" panose="020B0004020202020204" pitchFamily="34" charset="0"/>
                <a:ea typeface="Aptos" panose="020B0004020202020204" pitchFamily="34" charset="0"/>
                <a:cs typeface="Aptos" panose="020B0004020202020204" pitchFamily="34" charset="0"/>
              </a:rPr>
              <a:t>volgweg</a:t>
            </a:r>
            <a:r>
              <a:rPr lang="nl-BE" sz="1800" dirty="0">
                <a:effectLst/>
                <a:latin typeface="Aptos" panose="020B0004020202020204" pitchFamily="34" charset="0"/>
                <a:ea typeface="Aptos" panose="020B0004020202020204" pitchFamily="34" charset="0"/>
                <a:cs typeface="Aptos" panose="020B0004020202020204" pitchFamily="34" charset="0"/>
              </a:rPr>
              <a:t>.</a:t>
            </a:r>
          </a:p>
          <a:p>
            <a:r>
              <a:rPr lang="fr-BE" sz="1800" dirty="0">
                <a:solidFill>
                  <a:srgbClr val="156082"/>
                </a:solidFill>
                <a:effectLst/>
                <a:latin typeface="Aptos" panose="020B0004020202020204" pitchFamily="34" charset="0"/>
                <a:ea typeface="Aptos" panose="020B0004020202020204" pitchFamily="34" charset="0"/>
                <a:cs typeface="Aptos" panose="020B0004020202020204" pitchFamily="34" charset="0"/>
              </a:rPr>
              <a:t> </a:t>
            </a:r>
            <a:endParaRPr lang="nl-BE" sz="1800" dirty="0">
              <a:effectLst/>
              <a:latin typeface="Aptos" panose="020B0004020202020204" pitchFamily="34" charset="0"/>
              <a:ea typeface="Aptos" panose="020B0004020202020204" pitchFamily="34" charset="0"/>
              <a:cs typeface="Aptos" panose="020B0004020202020204" pitchFamily="34" charset="0"/>
            </a:endParaRPr>
          </a:p>
          <a:p>
            <a:r>
              <a:rPr lang="nl-BE" sz="1800" dirty="0">
                <a:effectLst/>
                <a:latin typeface="Aptos" panose="020B0004020202020204" pitchFamily="34" charset="0"/>
                <a:ea typeface="Aptos" panose="020B0004020202020204" pitchFamily="34" charset="0"/>
                <a:cs typeface="Aptos" panose="020B0004020202020204" pitchFamily="34" charset="0"/>
              </a:rPr>
              <a:t>De weg blijft toegankelijk voor het personeel + bezoekers KKE in hun dienstvoertuig, persoonlijk voertuig, motorfiets of fiets, </a:t>
            </a:r>
            <a:r>
              <a:rPr lang="nl-BE" sz="1800" b="1" u="sng" dirty="0">
                <a:solidFill>
                  <a:srgbClr val="FF0000"/>
                </a:solidFill>
                <a:effectLst/>
                <a:latin typeface="Aptos" panose="020B0004020202020204" pitchFamily="34" charset="0"/>
                <a:ea typeface="Aptos" panose="020B0004020202020204" pitchFamily="34" charset="0"/>
                <a:cs typeface="Aptos" panose="020B0004020202020204" pitchFamily="34" charset="0"/>
              </a:rPr>
              <a:t>met respect voor de verkeerslichten die geplaatst worden</a:t>
            </a:r>
            <a:r>
              <a:rPr lang="nl-BE" sz="1800" dirty="0">
                <a:effectLst/>
                <a:latin typeface="Aptos" panose="020B0004020202020204" pitchFamily="34" charset="0"/>
                <a:ea typeface="Aptos" panose="020B0004020202020204" pitchFamily="34" charset="0"/>
                <a:cs typeface="Aptos" panose="020B0004020202020204" pitchFamily="34" charset="0"/>
              </a:rPr>
              <a:t>. </a:t>
            </a:r>
          </a:p>
          <a:p>
            <a:r>
              <a:rPr lang="fr-BE" sz="1800" dirty="0">
                <a:solidFill>
                  <a:srgbClr val="156082"/>
                </a:solidFill>
                <a:effectLst/>
                <a:latin typeface="Aptos" panose="020B0004020202020204" pitchFamily="34" charset="0"/>
                <a:ea typeface="Aptos" panose="020B0004020202020204" pitchFamily="34" charset="0"/>
                <a:cs typeface="Aptos" panose="020B0004020202020204" pitchFamily="34" charset="0"/>
              </a:rPr>
              <a:t> </a:t>
            </a:r>
            <a:endParaRPr lang="nl-BE" sz="1800" dirty="0">
              <a:effectLst/>
              <a:latin typeface="Aptos" panose="020B0004020202020204" pitchFamily="34" charset="0"/>
              <a:ea typeface="Aptos" panose="020B0004020202020204" pitchFamily="34" charset="0"/>
              <a:cs typeface="Aptos" panose="020B0004020202020204" pitchFamily="34" charset="0"/>
            </a:endParaRPr>
          </a:p>
          <a:p>
            <a:r>
              <a:rPr lang="nl-BE" sz="1800" b="1" u="sng" dirty="0">
                <a:solidFill>
                  <a:srgbClr val="FF0000"/>
                </a:solidFill>
                <a:effectLst/>
                <a:latin typeface="Aptos" panose="020B0004020202020204" pitchFamily="34" charset="0"/>
                <a:ea typeface="Aptos" panose="020B0004020202020204" pitchFamily="34" charset="0"/>
                <a:cs typeface="Aptos" panose="020B0004020202020204" pitchFamily="34" charset="0"/>
              </a:rPr>
              <a:t>Voor uw veiligheid is het verboden om u te voet te verplaatsen in de oranje zone</a:t>
            </a:r>
            <a:r>
              <a:rPr lang="nl-BE" sz="1800" b="1" u="sng" dirty="0">
                <a:effectLst/>
                <a:latin typeface="Aptos" panose="020B0004020202020204" pitchFamily="34" charset="0"/>
                <a:ea typeface="Aptos" panose="020B0004020202020204" pitchFamily="34" charset="0"/>
                <a:cs typeface="Aptos" panose="020B0004020202020204" pitchFamily="34" charset="0"/>
              </a:rPr>
              <a:t>.</a:t>
            </a:r>
          </a:p>
          <a:p>
            <a:r>
              <a:rPr lang="fr-BE" sz="1800" dirty="0">
                <a:solidFill>
                  <a:srgbClr val="156082"/>
                </a:solidFill>
                <a:effectLst/>
                <a:latin typeface="Aptos" panose="020B0004020202020204" pitchFamily="34" charset="0"/>
                <a:ea typeface="Aptos" panose="020B0004020202020204" pitchFamily="34" charset="0"/>
                <a:cs typeface="Aptos" panose="020B0004020202020204" pitchFamily="34" charset="0"/>
              </a:rPr>
              <a:t> </a:t>
            </a:r>
            <a:endParaRPr lang="nl-BE" sz="1800" dirty="0">
              <a:effectLst/>
              <a:latin typeface="Aptos" panose="020B0004020202020204" pitchFamily="34" charset="0"/>
              <a:ea typeface="Aptos" panose="020B0004020202020204" pitchFamily="34" charset="0"/>
              <a:cs typeface="Aptos" panose="020B0004020202020204" pitchFamily="34" charset="0"/>
            </a:endParaRPr>
          </a:p>
          <a:p>
            <a:r>
              <a:rPr lang="nl-BE" sz="1800" b="1" dirty="0">
                <a:solidFill>
                  <a:srgbClr val="FF0000"/>
                </a:solidFill>
                <a:effectLst/>
                <a:latin typeface="Aptos" panose="020B0004020202020204" pitchFamily="34" charset="0"/>
                <a:ea typeface="Aptos" panose="020B0004020202020204" pitchFamily="34" charset="0"/>
                <a:cs typeface="Aptos" panose="020B0004020202020204" pitchFamily="34" charset="0"/>
              </a:rPr>
              <a:t>Om de verkeerstroom te optimaliseren en vertragingen te voorkomen wordt U verzocht de oranje zone maximaal te vermijden. In bijlage ziet u een alternatieve route om u te verplaatsen doorheen het kwartier. </a:t>
            </a:r>
          </a:p>
          <a:p>
            <a:r>
              <a:rPr lang="fr-BE" sz="1800" dirty="0">
                <a:solidFill>
                  <a:srgbClr val="156082"/>
                </a:solidFill>
                <a:effectLst/>
                <a:latin typeface="Aptos" panose="020B0004020202020204" pitchFamily="34" charset="0"/>
                <a:ea typeface="Aptos" panose="020B0004020202020204" pitchFamily="34" charset="0"/>
                <a:cs typeface="Aptos" panose="020B0004020202020204" pitchFamily="34" charset="0"/>
              </a:rPr>
              <a:t> </a:t>
            </a:r>
            <a:endParaRPr lang="nl-BE" sz="1800" dirty="0">
              <a:effectLst/>
              <a:latin typeface="Aptos" panose="020B0004020202020204" pitchFamily="34" charset="0"/>
              <a:ea typeface="Aptos" panose="020B0004020202020204" pitchFamily="34" charset="0"/>
              <a:cs typeface="Aptos" panose="020B0004020202020204" pitchFamily="34" charset="0"/>
            </a:endParaRPr>
          </a:p>
          <a:p>
            <a:r>
              <a:rPr lang="nl-BE" sz="1800" dirty="0">
                <a:effectLst/>
                <a:latin typeface="Aptos" panose="020B0004020202020204" pitchFamily="34" charset="0"/>
                <a:ea typeface="Aptos" panose="020B0004020202020204" pitchFamily="34" charset="0"/>
                <a:cs typeface="Aptos" panose="020B0004020202020204" pitchFamily="34" charset="0"/>
              </a:rPr>
              <a:t>GATE B zal opnieuw geopend worden van 0600 – 1800 gedurende de werkdagen. </a:t>
            </a:r>
            <a:r>
              <a:rPr lang="fr-BE" sz="1800" dirty="0">
                <a:effectLst/>
                <a:latin typeface="Aptos" panose="020B0004020202020204" pitchFamily="34" charset="0"/>
                <a:ea typeface="Aptos" panose="020B0004020202020204" pitchFamily="34" charset="0"/>
                <a:cs typeface="Aptos" panose="020B0004020202020204" pitchFamily="34" charset="0"/>
              </a:rPr>
              <a:t>De </a:t>
            </a:r>
            <a:r>
              <a:rPr lang="fr-BE" sz="1800" dirty="0" err="1">
                <a:effectLst/>
                <a:latin typeface="Aptos" panose="020B0004020202020204" pitchFamily="34" charset="0"/>
                <a:ea typeface="Aptos" panose="020B0004020202020204" pitchFamily="34" charset="0"/>
                <a:cs typeface="Aptos" panose="020B0004020202020204" pitchFamily="34" charset="0"/>
              </a:rPr>
              <a:t>sporthal</a:t>
            </a:r>
            <a:r>
              <a:rPr lang="fr-BE" sz="1800" dirty="0">
                <a:effectLst/>
                <a:latin typeface="Aptos" panose="020B0004020202020204" pitchFamily="34" charset="0"/>
                <a:ea typeface="Aptos" panose="020B0004020202020204" pitchFamily="34" charset="0"/>
                <a:cs typeface="Aptos" panose="020B0004020202020204" pitchFamily="34" charset="0"/>
              </a:rPr>
              <a:t>, fitness en douches </a:t>
            </a:r>
            <a:r>
              <a:rPr lang="fr-BE" sz="1800" dirty="0" err="1">
                <a:effectLst/>
                <a:latin typeface="Aptos" panose="020B0004020202020204" pitchFamily="34" charset="0"/>
                <a:ea typeface="Aptos" panose="020B0004020202020204" pitchFamily="34" charset="0"/>
                <a:cs typeface="Aptos" panose="020B0004020202020204" pitchFamily="34" charset="0"/>
              </a:rPr>
              <a:t>blijven</a:t>
            </a:r>
            <a:r>
              <a:rPr lang="fr-BE" sz="1800" dirty="0">
                <a:effectLst/>
                <a:latin typeface="Aptos" panose="020B0004020202020204" pitchFamily="34" charset="0"/>
                <a:ea typeface="Aptos" panose="020B0004020202020204" pitchFamily="34" charset="0"/>
                <a:cs typeface="Aptos" panose="020B0004020202020204" pitchFamily="34" charset="0"/>
              </a:rPr>
              <a:t> </a:t>
            </a:r>
            <a:r>
              <a:rPr lang="fr-BE" sz="1800" dirty="0" err="1">
                <a:effectLst/>
                <a:latin typeface="Aptos" panose="020B0004020202020204" pitchFamily="34" charset="0"/>
                <a:ea typeface="Aptos" panose="020B0004020202020204" pitchFamily="34" charset="0"/>
                <a:cs typeface="Aptos" panose="020B0004020202020204" pitchFamily="34" charset="0"/>
              </a:rPr>
              <a:t>bereikbaar</a:t>
            </a:r>
            <a:r>
              <a:rPr lang="fr-BE" sz="1800" dirty="0">
                <a:effectLst/>
                <a:latin typeface="Aptos" panose="020B0004020202020204" pitchFamily="34" charset="0"/>
                <a:ea typeface="Aptos" panose="020B0004020202020204" pitchFamily="34" charset="0"/>
                <a:cs typeface="Aptos" panose="020B0004020202020204" pitchFamily="34" charset="0"/>
              </a:rPr>
              <a:t>. </a:t>
            </a:r>
            <a:endParaRPr lang="nl-BE" sz="1800" dirty="0">
              <a:effectLst/>
              <a:latin typeface="Aptos" panose="020B0004020202020204" pitchFamily="34" charset="0"/>
              <a:ea typeface="Aptos" panose="020B0004020202020204" pitchFamily="34" charset="0"/>
              <a:cs typeface="Aptos" panose="020B0004020202020204" pitchFamily="34" charset="0"/>
            </a:endParaRPr>
          </a:p>
          <a:p>
            <a:r>
              <a:rPr lang="fr-BE" sz="1800" dirty="0">
                <a:solidFill>
                  <a:srgbClr val="156082"/>
                </a:solidFill>
                <a:effectLst/>
                <a:latin typeface="Aptos" panose="020B0004020202020204" pitchFamily="34" charset="0"/>
                <a:ea typeface="Aptos" panose="020B0004020202020204" pitchFamily="34" charset="0"/>
                <a:cs typeface="Aptos" panose="020B0004020202020204" pitchFamily="34" charset="0"/>
              </a:rPr>
              <a:t> </a:t>
            </a:r>
            <a:endParaRPr lang="nl-BE" sz="1800" dirty="0">
              <a:effectLst/>
              <a:latin typeface="Aptos" panose="020B0004020202020204" pitchFamily="34" charset="0"/>
              <a:ea typeface="Aptos" panose="020B0004020202020204" pitchFamily="34" charset="0"/>
              <a:cs typeface="Aptos" panose="020B0004020202020204" pitchFamily="34" charset="0"/>
            </a:endParaRPr>
          </a:p>
          <a:p>
            <a:r>
              <a:rPr lang="nl-BE" sz="1800" dirty="0">
                <a:effectLst/>
                <a:latin typeface="Aptos" panose="020B0004020202020204" pitchFamily="34" charset="0"/>
                <a:ea typeface="Aptos" panose="020B0004020202020204" pitchFamily="34" charset="0"/>
                <a:cs typeface="Aptos" panose="020B0004020202020204" pitchFamily="34" charset="0"/>
              </a:rPr>
              <a:t>De voorbereidende werken zullen plaatsvinden tussen 14 en 22 april.</a:t>
            </a:r>
          </a:p>
        </p:txBody>
      </p:sp>
    </p:spTree>
    <p:extLst>
      <p:ext uri="{BB962C8B-B14F-4D97-AF65-F5344CB8AC3E}">
        <p14:creationId xmlns:p14="http://schemas.microsoft.com/office/powerpoint/2010/main" val="280594350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
            <a:extLst>
              <a:ext uri="{FF2B5EF4-FFF2-40B4-BE49-F238E27FC236}">
                <a16:creationId xmlns:a16="http://schemas.microsoft.com/office/drawing/2014/main" id="{5AB9FD98-C2E6-7FDD-7BFB-8203581261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2321" y="0"/>
            <a:ext cx="6871050" cy="693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4">
            <a:extLst>
              <a:ext uri="{FF2B5EF4-FFF2-40B4-BE49-F238E27FC236}">
                <a16:creationId xmlns:a16="http://schemas.microsoft.com/office/drawing/2014/main" id="{63650586-D632-FE6C-924F-3179216724C6}"/>
              </a:ext>
            </a:extLst>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0372" y="855023"/>
            <a:ext cx="4397396" cy="22206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800478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733140-65D8-E24C-0A3B-C213A7D59BA3}"/>
              </a:ext>
            </a:extLst>
          </p:cNvPr>
          <p:cNvSpPr>
            <a:spLocks noGrp="1"/>
          </p:cNvSpPr>
          <p:nvPr>
            <p:ph type="body" sz="quarter" idx="13"/>
          </p:nvPr>
        </p:nvSpPr>
        <p:spPr/>
        <p:txBody>
          <a:bodyPr/>
          <a:lstStyle/>
          <a:p>
            <a:endParaRPr lang="nl-BE"/>
          </a:p>
        </p:txBody>
      </p:sp>
      <p:pic>
        <p:nvPicPr>
          <p:cNvPr id="5" name="Picture 4">
            <a:extLst>
              <a:ext uri="{FF2B5EF4-FFF2-40B4-BE49-F238E27FC236}">
                <a16:creationId xmlns:a16="http://schemas.microsoft.com/office/drawing/2014/main" id="{CD08E6D4-7A5B-D24E-829E-5736D76F9B07}"/>
              </a:ext>
            </a:extLst>
          </p:cNvPr>
          <p:cNvPicPr>
            <a:picLocks noChangeAspect="1"/>
          </p:cNvPicPr>
          <p:nvPr/>
        </p:nvPicPr>
        <p:blipFill>
          <a:blip r:embed="rId2"/>
          <a:stretch>
            <a:fillRect/>
          </a:stretch>
        </p:blipFill>
        <p:spPr>
          <a:xfrm>
            <a:off x="1677865" y="0"/>
            <a:ext cx="8836269" cy="6858000"/>
          </a:xfrm>
          <a:prstGeom prst="rect">
            <a:avLst/>
          </a:prstGeom>
        </p:spPr>
      </p:pic>
    </p:spTree>
    <p:extLst>
      <p:ext uri="{BB962C8B-B14F-4D97-AF65-F5344CB8AC3E}">
        <p14:creationId xmlns:p14="http://schemas.microsoft.com/office/powerpoint/2010/main" val="279544021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60ECA50-C0C7-D4CC-A5B6-01F25E4A9D35}"/>
              </a:ext>
            </a:extLst>
          </p:cNvPr>
          <p:cNvSpPr>
            <a:spLocks noGrp="1"/>
          </p:cNvSpPr>
          <p:nvPr>
            <p:ph type="body" sz="quarter" idx="13"/>
          </p:nvPr>
        </p:nvSpPr>
        <p:spPr/>
        <p:txBody>
          <a:bodyPr/>
          <a:lstStyle/>
          <a:p>
            <a:endParaRPr lang="nl-BE"/>
          </a:p>
        </p:txBody>
      </p:sp>
      <p:sp>
        <p:nvSpPr>
          <p:cNvPr id="3" name="Text Placeholder 2">
            <a:extLst>
              <a:ext uri="{FF2B5EF4-FFF2-40B4-BE49-F238E27FC236}">
                <a16:creationId xmlns:a16="http://schemas.microsoft.com/office/drawing/2014/main" id="{2F0CCC66-3B2D-3E3D-1B7A-C5B4F2275F83}"/>
              </a:ext>
            </a:extLst>
          </p:cNvPr>
          <p:cNvSpPr>
            <a:spLocks noGrp="1"/>
          </p:cNvSpPr>
          <p:nvPr>
            <p:ph type="body" sz="quarter" idx="27"/>
          </p:nvPr>
        </p:nvSpPr>
        <p:spPr/>
        <p:txBody>
          <a:bodyPr/>
          <a:lstStyle/>
          <a:p>
            <a:endParaRPr lang="nl-BE" dirty="0"/>
          </a:p>
        </p:txBody>
      </p:sp>
      <p:pic>
        <p:nvPicPr>
          <p:cNvPr id="5" name="Picture 4">
            <a:extLst>
              <a:ext uri="{FF2B5EF4-FFF2-40B4-BE49-F238E27FC236}">
                <a16:creationId xmlns:a16="http://schemas.microsoft.com/office/drawing/2014/main" id="{E2EFE5D3-A294-DF22-5974-1F66071D0B61}"/>
              </a:ext>
            </a:extLst>
          </p:cNvPr>
          <p:cNvPicPr>
            <a:picLocks noChangeAspect="1"/>
          </p:cNvPicPr>
          <p:nvPr/>
        </p:nvPicPr>
        <p:blipFill>
          <a:blip r:embed="rId2"/>
          <a:stretch>
            <a:fillRect/>
          </a:stretch>
        </p:blipFill>
        <p:spPr>
          <a:xfrm>
            <a:off x="0" y="620654"/>
            <a:ext cx="12192000" cy="5616691"/>
          </a:xfrm>
          <a:prstGeom prst="rect">
            <a:avLst/>
          </a:prstGeom>
        </p:spPr>
      </p:pic>
      <p:sp>
        <p:nvSpPr>
          <p:cNvPr id="6" name="Arrow: Right 5">
            <a:extLst>
              <a:ext uri="{FF2B5EF4-FFF2-40B4-BE49-F238E27FC236}">
                <a16:creationId xmlns:a16="http://schemas.microsoft.com/office/drawing/2014/main" id="{0A969C26-A5F0-A59F-0ED5-B8A47FCEFE70}"/>
              </a:ext>
            </a:extLst>
          </p:cNvPr>
          <p:cNvSpPr/>
          <p:nvPr/>
        </p:nvSpPr>
        <p:spPr>
          <a:xfrm>
            <a:off x="1805049" y="1870790"/>
            <a:ext cx="3669476" cy="98565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4" name="TextBox 3">
            <a:extLst>
              <a:ext uri="{FF2B5EF4-FFF2-40B4-BE49-F238E27FC236}">
                <a16:creationId xmlns:a16="http://schemas.microsoft.com/office/drawing/2014/main" id="{EEEFCD70-C875-A9C7-513C-FF301B239467}"/>
              </a:ext>
            </a:extLst>
          </p:cNvPr>
          <p:cNvSpPr txBox="1"/>
          <p:nvPr/>
        </p:nvSpPr>
        <p:spPr>
          <a:xfrm>
            <a:off x="1995054" y="2071228"/>
            <a:ext cx="3289465" cy="584775"/>
          </a:xfrm>
          <a:prstGeom prst="rect">
            <a:avLst/>
          </a:prstGeom>
        </p:spPr>
        <p:txBody>
          <a:bodyPr wrap="square" rtlCol="0">
            <a:spAutoFit/>
          </a:bodyPr>
          <a:lstStyle/>
          <a:p>
            <a:r>
              <a:rPr lang="nl-BE" sz="3200" b="1" dirty="0">
                <a:solidFill>
                  <a:schemeClr val="bg1"/>
                </a:solidFill>
              </a:rPr>
              <a:t>Geen eyecatcher </a:t>
            </a:r>
          </a:p>
        </p:txBody>
      </p:sp>
    </p:spTree>
    <p:extLst>
      <p:ext uri="{BB962C8B-B14F-4D97-AF65-F5344CB8AC3E}">
        <p14:creationId xmlns:p14="http://schemas.microsoft.com/office/powerpoint/2010/main" val="635694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grpId="0" nodeType="withEffect">
                                  <p:stCondLst>
                                    <p:cond delay="0"/>
                                  </p:stCondLst>
                                  <p:childTnLst>
                                    <p:animClr clrSpc="rgb" dir="cw">
                                      <p:cBhvr>
                                        <p:cTn id="6" dur="2000" fill="hold"/>
                                        <p:tgtEl>
                                          <p:spTgt spid="6"/>
                                        </p:tgtEl>
                                        <p:attrNameLst>
                                          <p:attrName>fillcolor</p:attrName>
                                        </p:attrNameLst>
                                      </p:cBhvr>
                                      <p:to>
                                        <a:schemeClr val="accent2"/>
                                      </p:to>
                                    </p:animClr>
                                    <p:set>
                                      <p:cBhvr>
                                        <p:cTn id="7" dur="2000" fill="hold"/>
                                        <p:tgtEl>
                                          <p:spTgt spid="6"/>
                                        </p:tgtEl>
                                        <p:attrNameLst>
                                          <p:attrName>fill.type</p:attrName>
                                        </p:attrNameLst>
                                      </p:cBhvr>
                                      <p:to>
                                        <p:strVal val="solid"/>
                                      </p:to>
                                    </p:set>
                                    <p:set>
                                      <p:cBhvr>
                                        <p:cTn id="8" dur="2000" fill="hold"/>
                                        <p:tgtEl>
                                          <p:spTgt spid="6"/>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BA41C52-58AE-CBBF-6C49-3B318AD1C1BE}"/>
              </a:ext>
            </a:extLst>
          </p:cNvPr>
          <p:cNvSpPr>
            <a:spLocks noGrp="1"/>
          </p:cNvSpPr>
          <p:nvPr>
            <p:ph type="body" sz="quarter" idx="13"/>
          </p:nvPr>
        </p:nvSpPr>
        <p:spPr/>
        <p:txBody>
          <a:bodyPr/>
          <a:lstStyle/>
          <a:p>
            <a:r>
              <a:rPr lang="nl-BE" dirty="0"/>
              <a:t>Herinnering gewijzigde verkeerssituatie.</a:t>
            </a:r>
          </a:p>
        </p:txBody>
      </p:sp>
      <p:pic>
        <p:nvPicPr>
          <p:cNvPr id="5" name="Picture 4">
            <a:extLst>
              <a:ext uri="{FF2B5EF4-FFF2-40B4-BE49-F238E27FC236}">
                <a16:creationId xmlns:a16="http://schemas.microsoft.com/office/drawing/2014/main" id="{A90E50B1-BEAD-016A-8ADD-112B8F86BABB}"/>
              </a:ext>
            </a:extLst>
          </p:cNvPr>
          <p:cNvPicPr>
            <a:picLocks noChangeAspect="1"/>
          </p:cNvPicPr>
          <p:nvPr/>
        </p:nvPicPr>
        <p:blipFill>
          <a:blip r:embed="rId2"/>
          <a:srcRect t="23421"/>
          <a:stretch/>
        </p:blipFill>
        <p:spPr>
          <a:xfrm>
            <a:off x="0" y="1453715"/>
            <a:ext cx="12192000" cy="5404284"/>
          </a:xfrm>
          <a:prstGeom prst="rect">
            <a:avLst/>
          </a:prstGeom>
        </p:spPr>
      </p:pic>
    </p:spTree>
    <p:extLst>
      <p:ext uri="{BB962C8B-B14F-4D97-AF65-F5344CB8AC3E}">
        <p14:creationId xmlns:p14="http://schemas.microsoft.com/office/powerpoint/2010/main" val="174590488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65" name="Group 3164">
            <a:extLst>
              <a:ext uri="{FF2B5EF4-FFF2-40B4-BE49-F238E27FC236}">
                <a16:creationId xmlns:a16="http://schemas.microsoft.com/office/drawing/2014/main" id="{62D02F48-BADC-2FD9-9881-342C821E687F}"/>
              </a:ext>
            </a:extLst>
          </p:cNvPr>
          <p:cNvGrpSpPr/>
          <p:nvPr/>
        </p:nvGrpSpPr>
        <p:grpSpPr>
          <a:xfrm>
            <a:off x="48480" y="135127"/>
            <a:ext cx="12095040" cy="6181323"/>
            <a:chOff x="96960" y="215899"/>
            <a:chExt cx="12095040" cy="6181323"/>
          </a:xfrm>
        </p:grpSpPr>
        <p:grpSp>
          <p:nvGrpSpPr>
            <p:cNvPr id="3164" name="Group 3163">
              <a:extLst>
                <a:ext uri="{FF2B5EF4-FFF2-40B4-BE49-F238E27FC236}">
                  <a16:creationId xmlns:a16="http://schemas.microsoft.com/office/drawing/2014/main" id="{49AF7C0E-D6E6-47BC-784A-1251098E94EE}"/>
                </a:ext>
              </a:extLst>
            </p:cNvPr>
            <p:cNvGrpSpPr/>
            <p:nvPr/>
          </p:nvGrpSpPr>
          <p:grpSpPr>
            <a:xfrm>
              <a:off x="96960" y="277897"/>
              <a:ext cx="12095040" cy="6119325"/>
              <a:chOff x="39810" y="262890"/>
              <a:chExt cx="12095040" cy="6119325"/>
            </a:xfrm>
          </p:grpSpPr>
          <p:pic>
            <p:nvPicPr>
              <p:cNvPr id="3152" name="Picture 3151">
                <a:extLst>
                  <a:ext uri="{FF2B5EF4-FFF2-40B4-BE49-F238E27FC236}">
                    <a16:creationId xmlns:a16="http://schemas.microsoft.com/office/drawing/2014/main" id="{7FC495D1-B90D-71A1-A2FC-179C505B9ABA}"/>
                  </a:ext>
                </a:extLst>
              </p:cNvPr>
              <p:cNvPicPr>
                <a:picLocks noChangeAspect="1"/>
              </p:cNvPicPr>
              <p:nvPr/>
            </p:nvPicPr>
            <p:blipFill rotWithShape="1">
              <a:blip r:embed="rId3"/>
              <a:srcRect l="13578" t="29968" r="58563" b="27362"/>
              <a:stretch/>
            </p:blipFill>
            <p:spPr>
              <a:xfrm>
                <a:off x="39810" y="270044"/>
                <a:ext cx="12095040" cy="6112171"/>
              </a:xfrm>
              <a:prstGeom prst="rect">
                <a:avLst/>
              </a:prstGeom>
            </p:spPr>
          </p:pic>
          <p:sp>
            <p:nvSpPr>
              <p:cNvPr id="3163" name="Freeform: Shape 3162">
                <a:extLst>
                  <a:ext uri="{FF2B5EF4-FFF2-40B4-BE49-F238E27FC236}">
                    <a16:creationId xmlns:a16="http://schemas.microsoft.com/office/drawing/2014/main" id="{F0013DB9-1242-D337-CF40-8FCE20237E44}"/>
                  </a:ext>
                </a:extLst>
              </p:cNvPr>
              <p:cNvSpPr/>
              <p:nvPr/>
            </p:nvSpPr>
            <p:spPr>
              <a:xfrm>
                <a:off x="4743450" y="262890"/>
                <a:ext cx="2686050" cy="2057400"/>
              </a:xfrm>
              <a:custGeom>
                <a:avLst/>
                <a:gdLst>
                  <a:gd name="connsiteX0" fmla="*/ 217170 w 2686050"/>
                  <a:gd name="connsiteY0" fmla="*/ 2057400 h 2057400"/>
                  <a:gd name="connsiteX1" fmla="*/ 0 w 2686050"/>
                  <a:gd name="connsiteY1" fmla="*/ 0 h 2057400"/>
                  <a:gd name="connsiteX2" fmla="*/ 2514600 w 2686050"/>
                  <a:gd name="connsiteY2" fmla="*/ 11430 h 2057400"/>
                  <a:gd name="connsiteX3" fmla="*/ 2686050 w 2686050"/>
                  <a:gd name="connsiteY3" fmla="*/ 1211580 h 2057400"/>
                  <a:gd name="connsiteX4" fmla="*/ 2057400 w 2686050"/>
                  <a:gd name="connsiteY4" fmla="*/ 1268730 h 2057400"/>
                  <a:gd name="connsiteX5" fmla="*/ 2091690 w 2686050"/>
                  <a:gd name="connsiteY5" fmla="*/ 2000250 h 2057400"/>
                  <a:gd name="connsiteX6" fmla="*/ 960120 w 2686050"/>
                  <a:gd name="connsiteY6" fmla="*/ 2045970 h 2057400"/>
                  <a:gd name="connsiteX7" fmla="*/ 800100 w 2686050"/>
                  <a:gd name="connsiteY7" fmla="*/ 891540 h 2057400"/>
                  <a:gd name="connsiteX8" fmla="*/ 491490 w 2686050"/>
                  <a:gd name="connsiteY8" fmla="*/ 925830 h 2057400"/>
                  <a:gd name="connsiteX9" fmla="*/ 354330 w 2686050"/>
                  <a:gd name="connsiteY9" fmla="*/ 1257300 h 2057400"/>
                  <a:gd name="connsiteX10" fmla="*/ 457200 w 2686050"/>
                  <a:gd name="connsiteY10" fmla="*/ 2057400 h 2057400"/>
                  <a:gd name="connsiteX11" fmla="*/ 217170 w 2686050"/>
                  <a:gd name="connsiteY11" fmla="*/ 2057400 h 205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050" h="2057400">
                    <a:moveTo>
                      <a:pt x="217170" y="2057400"/>
                    </a:moveTo>
                    <a:lnTo>
                      <a:pt x="0" y="0"/>
                    </a:lnTo>
                    <a:lnTo>
                      <a:pt x="2514600" y="11430"/>
                    </a:lnTo>
                    <a:lnTo>
                      <a:pt x="2686050" y="1211580"/>
                    </a:lnTo>
                    <a:lnTo>
                      <a:pt x="2057400" y="1268730"/>
                    </a:lnTo>
                    <a:lnTo>
                      <a:pt x="2091690" y="2000250"/>
                    </a:lnTo>
                    <a:lnTo>
                      <a:pt x="960120" y="2045970"/>
                    </a:lnTo>
                    <a:lnTo>
                      <a:pt x="800100" y="891540"/>
                    </a:lnTo>
                    <a:lnTo>
                      <a:pt x="491490" y="925830"/>
                    </a:lnTo>
                    <a:lnTo>
                      <a:pt x="354330" y="1257300"/>
                    </a:lnTo>
                    <a:lnTo>
                      <a:pt x="457200" y="2057400"/>
                    </a:lnTo>
                    <a:lnTo>
                      <a:pt x="217170" y="2057400"/>
                    </a:lnTo>
                    <a:close/>
                  </a:path>
                </a:pathLst>
              </a:custGeom>
              <a:solidFill>
                <a:schemeClr val="accent1">
                  <a:lumMod val="20000"/>
                  <a:lumOff val="80000"/>
                  <a:alpha val="7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grpSp>
        <p:sp>
          <p:nvSpPr>
            <p:cNvPr id="3161" name="TextBox 3160">
              <a:extLst>
                <a:ext uri="{FF2B5EF4-FFF2-40B4-BE49-F238E27FC236}">
                  <a16:creationId xmlns:a16="http://schemas.microsoft.com/office/drawing/2014/main" id="{166C8E6F-F765-348D-B70E-2DD629166922}"/>
                </a:ext>
              </a:extLst>
            </p:cNvPr>
            <p:cNvSpPr txBox="1"/>
            <p:nvPr/>
          </p:nvSpPr>
          <p:spPr>
            <a:xfrm rot="21172320">
              <a:off x="5082519" y="215899"/>
              <a:ext cx="2823336" cy="584775"/>
            </a:xfrm>
            <a:prstGeom prst="rect">
              <a:avLst/>
            </a:prstGeom>
          </p:spPr>
          <p:txBody>
            <a:bodyPr wrap="square" rtlCol="0">
              <a:spAutoFit/>
            </a:bodyPr>
            <a:lstStyle/>
            <a:p>
              <a:r>
                <a:rPr lang="nl-BE" sz="3200" dirty="0">
                  <a:solidFill>
                    <a:srgbClr val="002060"/>
                  </a:solidFill>
                  <a:latin typeface="Amasis MT Pro Black" panose="02040A04050005020304" pitchFamily="18" charset="0"/>
                </a:rPr>
                <a:t>New KKE</a:t>
              </a:r>
            </a:p>
          </p:txBody>
        </p:sp>
      </p:grpSp>
      <p:sp>
        <p:nvSpPr>
          <p:cNvPr id="3157" name="Freeform: Shape 3156">
            <a:extLst>
              <a:ext uri="{FF2B5EF4-FFF2-40B4-BE49-F238E27FC236}">
                <a16:creationId xmlns:a16="http://schemas.microsoft.com/office/drawing/2014/main" id="{9120D6D7-D98A-3A02-9E7E-2281939CDEF6}"/>
              </a:ext>
            </a:extLst>
          </p:cNvPr>
          <p:cNvSpPr/>
          <p:nvPr/>
        </p:nvSpPr>
        <p:spPr>
          <a:xfrm>
            <a:off x="246600" y="666516"/>
            <a:ext cx="10984230" cy="5212080"/>
          </a:xfrm>
          <a:custGeom>
            <a:avLst/>
            <a:gdLst>
              <a:gd name="connsiteX0" fmla="*/ 0 w 10984230"/>
              <a:gd name="connsiteY0" fmla="*/ 2971800 h 5212080"/>
              <a:gd name="connsiteX1" fmla="*/ 1485900 w 10984230"/>
              <a:gd name="connsiteY1" fmla="*/ 1234440 h 5212080"/>
              <a:gd name="connsiteX2" fmla="*/ 2171700 w 10984230"/>
              <a:gd name="connsiteY2" fmla="*/ 1885950 h 5212080"/>
              <a:gd name="connsiteX3" fmla="*/ 4857750 w 10984230"/>
              <a:gd name="connsiteY3" fmla="*/ 1623060 h 5212080"/>
              <a:gd name="connsiteX4" fmla="*/ 4754880 w 10984230"/>
              <a:gd name="connsiteY4" fmla="*/ 788670 h 5212080"/>
              <a:gd name="connsiteX5" fmla="*/ 4914900 w 10984230"/>
              <a:gd name="connsiteY5" fmla="*/ 434340 h 5212080"/>
              <a:gd name="connsiteX6" fmla="*/ 6126480 w 10984230"/>
              <a:gd name="connsiteY6" fmla="*/ 320040 h 5212080"/>
              <a:gd name="connsiteX7" fmla="*/ 6115050 w 10984230"/>
              <a:gd name="connsiteY7" fmla="*/ 45720 h 5212080"/>
              <a:gd name="connsiteX8" fmla="*/ 7006590 w 10984230"/>
              <a:gd name="connsiteY8" fmla="*/ 0 h 5212080"/>
              <a:gd name="connsiteX9" fmla="*/ 7018020 w 10984230"/>
              <a:gd name="connsiteY9" fmla="*/ 262890 h 5212080"/>
              <a:gd name="connsiteX10" fmla="*/ 6195060 w 10984230"/>
              <a:gd name="connsiteY10" fmla="*/ 365760 h 5212080"/>
              <a:gd name="connsiteX11" fmla="*/ 6275070 w 10984230"/>
              <a:gd name="connsiteY11" fmla="*/ 845820 h 5212080"/>
              <a:gd name="connsiteX12" fmla="*/ 6572250 w 10984230"/>
              <a:gd name="connsiteY12" fmla="*/ 822960 h 5212080"/>
              <a:gd name="connsiteX13" fmla="*/ 6629400 w 10984230"/>
              <a:gd name="connsiteY13" fmla="*/ 1760220 h 5212080"/>
              <a:gd name="connsiteX14" fmla="*/ 10824210 w 10984230"/>
              <a:gd name="connsiteY14" fmla="*/ 1291590 h 5212080"/>
              <a:gd name="connsiteX15" fmla="*/ 10984230 w 10984230"/>
              <a:gd name="connsiteY15" fmla="*/ 3086100 h 5212080"/>
              <a:gd name="connsiteX16" fmla="*/ 10069830 w 10984230"/>
              <a:gd name="connsiteY16" fmla="*/ 3188970 h 5212080"/>
              <a:gd name="connsiteX17" fmla="*/ 10081260 w 10984230"/>
              <a:gd name="connsiteY17" fmla="*/ 3474720 h 5212080"/>
              <a:gd name="connsiteX18" fmla="*/ 9829800 w 10984230"/>
              <a:gd name="connsiteY18" fmla="*/ 3703320 h 5212080"/>
              <a:gd name="connsiteX19" fmla="*/ 9909810 w 10984230"/>
              <a:gd name="connsiteY19" fmla="*/ 3817620 h 5212080"/>
              <a:gd name="connsiteX20" fmla="*/ 9452610 w 10984230"/>
              <a:gd name="connsiteY20" fmla="*/ 4183380 h 5212080"/>
              <a:gd name="connsiteX21" fmla="*/ 9486900 w 10984230"/>
              <a:gd name="connsiteY21" fmla="*/ 4331970 h 5212080"/>
              <a:gd name="connsiteX22" fmla="*/ 8606790 w 10984230"/>
              <a:gd name="connsiteY22" fmla="*/ 4411980 h 5212080"/>
              <a:gd name="connsiteX23" fmla="*/ 8641080 w 10984230"/>
              <a:gd name="connsiteY23" fmla="*/ 5154930 h 5212080"/>
              <a:gd name="connsiteX24" fmla="*/ 8549640 w 10984230"/>
              <a:gd name="connsiteY24" fmla="*/ 5212080 h 5212080"/>
              <a:gd name="connsiteX25" fmla="*/ 5063490 w 10984230"/>
              <a:gd name="connsiteY25" fmla="*/ 3954780 h 5212080"/>
              <a:gd name="connsiteX26" fmla="*/ 4686300 w 10984230"/>
              <a:gd name="connsiteY26" fmla="*/ 3851910 h 5212080"/>
              <a:gd name="connsiteX27" fmla="*/ 4549140 w 10984230"/>
              <a:gd name="connsiteY27" fmla="*/ 3851910 h 5212080"/>
              <a:gd name="connsiteX28" fmla="*/ 1874520 w 10984230"/>
              <a:gd name="connsiteY28" fmla="*/ 3680460 h 5212080"/>
              <a:gd name="connsiteX29" fmla="*/ 1143000 w 10984230"/>
              <a:gd name="connsiteY29" fmla="*/ 3646170 h 5212080"/>
              <a:gd name="connsiteX30" fmla="*/ 1040130 w 10984230"/>
              <a:gd name="connsiteY30" fmla="*/ 3657600 h 5212080"/>
              <a:gd name="connsiteX31" fmla="*/ 754380 w 10984230"/>
              <a:gd name="connsiteY31" fmla="*/ 3726180 h 5212080"/>
              <a:gd name="connsiteX32" fmla="*/ 0 w 10984230"/>
              <a:gd name="connsiteY32" fmla="*/ 2971800 h 5212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984230" h="5212080">
                <a:moveTo>
                  <a:pt x="0" y="2971800"/>
                </a:moveTo>
                <a:lnTo>
                  <a:pt x="1485900" y="1234440"/>
                </a:lnTo>
                <a:lnTo>
                  <a:pt x="2171700" y="1885950"/>
                </a:lnTo>
                <a:lnTo>
                  <a:pt x="4857750" y="1623060"/>
                </a:lnTo>
                <a:lnTo>
                  <a:pt x="4754880" y="788670"/>
                </a:lnTo>
                <a:lnTo>
                  <a:pt x="4914900" y="434340"/>
                </a:lnTo>
                <a:lnTo>
                  <a:pt x="6126480" y="320040"/>
                </a:lnTo>
                <a:lnTo>
                  <a:pt x="6115050" y="45720"/>
                </a:lnTo>
                <a:lnTo>
                  <a:pt x="7006590" y="0"/>
                </a:lnTo>
                <a:lnTo>
                  <a:pt x="7018020" y="262890"/>
                </a:lnTo>
                <a:lnTo>
                  <a:pt x="6195060" y="365760"/>
                </a:lnTo>
                <a:lnTo>
                  <a:pt x="6275070" y="845820"/>
                </a:lnTo>
                <a:lnTo>
                  <a:pt x="6572250" y="822960"/>
                </a:lnTo>
                <a:lnTo>
                  <a:pt x="6629400" y="1760220"/>
                </a:lnTo>
                <a:lnTo>
                  <a:pt x="10824210" y="1291590"/>
                </a:lnTo>
                <a:lnTo>
                  <a:pt x="10984230" y="3086100"/>
                </a:lnTo>
                <a:lnTo>
                  <a:pt x="10069830" y="3188970"/>
                </a:lnTo>
                <a:lnTo>
                  <a:pt x="10081260" y="3474720"/>
                </a:lnTo>
                <a:lnTo>
                  <a:pt x="9829800" y="3703320"/>
                </a:lnTo>
                <a:lnTo>
                  <a:pt x="9909810" y="3817620"/>
                </a:lnTo>
                <a:lnTo>
                  <a:pt x="9452610" y="4183380"/>
                </a:lnTo>
                <a:lnTo>
                  <a:pt x="9486900" y="4331970"/>
                </a:lnTo>
                <a:lnTo>
                  <a:pt x="8606790" y="4411980"/>
                </a:lnTo>
                <a:lnTo>
                  <a:pt x="8641080" y="5154930"/>
                </a:lnTo>
                <a:lnTo>
                  <a:pt x="8549640" y="5212080"/>
                </a:lnTo>
                <a:lnTo>
                  <a:pt x="5063490" y="3954780"/>
                </a:lnTo>
                <a:lnTo>
                  <a:pt x="4686300" y="3851910"/>
                </a:lnTo>
                <a:lnTo>
                  <a:pt x="4549140" y="3851910"/>
                </a:lnTo>
                <a:lnTo>
                  <a:pt x="1874520" y="3680460"/>
                </a:lnTo>
                <a:lnTo>
                  <a:pt x="1143000" y="3646170"/>
                </a:lnTo>
                <a:lnTo>
                  <a:pt x="1040130" y="3657600"/>
                </a:lnTo>
                <a:lnTo>
                  <a:pt x="754380" y="3726180"/>
                </a:lnTo>
                <a:lnTo>
                  <a:pt x="0" y="2971800"/>
                </a:lnTo>
                <a:close/>
              </a:path>
            </a:pathLst>
          </a:custGeom>
          <a:noFill/>
          <a:ln w="5080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3196" name="Picture 124" descr="Gratis vectors en illustraties met Puin storten Downloaden | Freepik">
            <a:extLst>
              <a:ext uri="{FF2B5EF4-FFF2-40B4-BE49-F238E27FC236}">
                <a16:creationId xmlns:a16="http://schemas.microsoft.com/office/drawing/2014/main" id="{7A0D61FD-2F66-179E-2A84-C485FA1E27D9}"/>
              </a:ext>
            </a:extLst>
          </p:cNvPr>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25874" b="48235"/>
          <a:stretch/>
        </p:blipFill>
        <p:spPr bwMode="auto">
          <a:xfrm flipH="1">
            <a:off x="6332219" y="636071"/>
            <a:ext cx="837150" cy="552173"/>
          </a:xfrm>
          <a:prstGeom prst="rect">
            <a:avLst/>
          </a:prstGeom>
          <a:noFill/>
          <a:extLst>
            <a:ext uri="{909E8E84-426E-40DD-AFC4-6F175D3DCCD1}">
              <a14:hiddenFill xmlns:a14="http://schemas.microsoft.com/office/drawing/2010/main">
                <a:solidFill>
                  <a:srgbClr val="FFFFFF"/>
                </a:solidFill>
              </a14:hiddenFill>
            </a:ext>
          </a:extLst>
        </p:spPr>
      </p:pic>
      <p:grpSp>
        <p:nvGrpSpPr>
          <p:cNvPr id="3174" name="Group 3173">
            <a:extLst>
              <a:ext uri="{FF2B5EF4-FFF2-40B4-BE49-F238E27FC236}">
                <a16:creationId xmlns:a16="http://schemas.microsoft.com/office/drawing/2014/main" id="{2B7E95E6-B5D5-E1FC-CEA7-4097D6D51D55}"/>
              </a:ext>
            </a:extLst>
          </p:cNvPr>
          <p:cNvGrpSpPr/>
          <p:nvPr/>
        </p:nvGrpSpPr>
        <p:grpSpPr>
          <a:xfrm>
            <a:off x="4700588" y="1626394"/>
            <a:ext cx="1876425" cy="788194"/>
            <a:chOff x="4700588" y="1626394"/>
            <a:chExt cx="1876425" cy="788194"/>
          </a:xfrm>
        </p:grpSpPr>
        <p:sp>
          <p:nvSpPr>
            <p:cNvPr id="3170" name="Freeform: Shape 3169">
              <a:extLst>
                <a:ext uri="{FF2B5EF4-FFF2-40B4-BE49-F238E27FC236}">
                  <a16:creationId xmlns:a16="http://schemas.microsoft.com/office/drawing/2014/main" id="{4D6F2854-266B-D9ED-A052-064C014AA5C1}"/>
                </a:ext>
              </a:extLst>
            </p:cNvPr>
            <p:cNvSpPr/>
            <p:nvPr/>
          </p:nvSpPr>
          <p:spPr>
            <a:xfrm>
              <a:off x="4700588" y="2259806"/>
              <a:ext cx="1876425" cy="154782"/>
            </a:xfrm>
            <a:custGeom>
              <a:avLst/>
              <a:gdLst>
                <a:gd name="connsiteX0" fmla="*/ 0 w 1876425"/>
                <a:gd name="connsiteY0" fmla="*/ 123825 h 154782"/>
                <a:gd name="connsiteX1" fmla="*/ 1364456 w 1876425"/>
                <a:gd name="connsiteY1" fmla="*/ 0 h 154782"/>
                <a:gd name="connsiteX2" fmla="*/ 1435893 w 1876425"/>
                <a:gd name="connsiteY2" fmla="*/ 4763 h 154782"/>
                <a:gd name="connsiteX3" fmla="*/ 1535906 w 1876425"/>
                <a:gd name="connsiteY3" fmla="*/ 9525 h 154782"/>
                <a:gd name="connsiteX4" fmla="*/ 1569243 w 1876425"/>
                <a:gd name="connsiteY4" fmla="*/ 19050 h 154782"/>
                <a:gd name="connsiteX5" fmla="*/ 1607343 w 1876425"/>
                <a:gd name="connsiteY5" fmla="*/ 30957 h 154782"/>
                <a:gd name="connsiteX6" fmla="*/ 1662112 w 1876425"/>
                <a:gd name="connsiteY6" fmla="*/ 52388 h 154782"/>
                <a:gd name="connsiteX7" fmla="*/ 1750218 w 1876425"/>
                <a:gd name="connsiteY7" fmla="*/ 88107 h 154782"/>
                <a:gd name="connsiteX8" fmla="*/ 1821656 w 1876425"/>
                <a:gd name="connsiteY8" fmla="*/ 121444 h 154782"/>
                <a:gd name="connsiteX9" fmla="*/ 1876425 w 1876425"/>
                <a:gd name="connsiteY9" fmla="*/ 154782 h 154782"/>
                <a:gd name="connsiteX10" fmla="*/ 1876425 w 1876425"/>
                <a:gd name="connsiteY10" fmla="*/ 154782 h 154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76425" h="154782">
                  <a:moveTo>
                    <a:pt x="0" y="123825"/>
                  </a:moveTo>
                  <a:lnTo>
                    <a:pt x="1364456" y="0"/>
                  </a:lnTo>
                  <a:lnTo>
                    <a:pt x="1435893" y="4763"/>
                  </a:lnTo>
                  <a:lnTo>
                    <a:pt x="1535906" y="9525"/>
                  </a:lnTo>
                  <a:lnTo>
                    <a:pt x="1569243" y="19050"/>
                  </a:lnTo>
                  <a:lnTo>
                    <a:pt x="1607343" y="30957"/>
                  </a:lnTo>
                  <a:lnTo>
                    <a:pt x="1662112" y="52388"/>
                  </a:lnTo>
                  <a:lnTo>
                    <a:pt x="1750218" y="88107"/>
                  </a:lnTo>
                  <a:lnTo>
                    <a:pt x="1821656" y="121444"/>
                  </a:lnTo>
                  <a:lnTo>
                    <a:pt x="1876425" y="154782"/>
                  </a:lnTo>
                  <a:lnTo>
                    <a:pt x="1876425" y="154782"/>
                  </a:lnTo>
                </a:path>
              </a:pathLst>
            </a:custGeom>
            <a:noFill/>
            <a:ln w="4762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173" name="Freeform: Shape 3172">
              <a:extLst>
                <a:ext uri="{FF2B5EF4-FFF2-40B4-BE49-F238E27FC236}">
                  <a16:creationId xmlns:a16="http://schemas.microsoft.com/office/drawing/2014/main" id="{AC6D40CE-4857-DCFD-2953-4B79FAE08482}"/>
                </a:ext>
              </a:extLst>
            </p:cNvPr>
            <p:cNvSpPr/>
            <p:nvPr/>
          </p:nvSpPr>
          <p:spPr>
            <a:xfrm>
              <a:off x="5967413" y="1626394"/>
              <a:ext cx="59531" cy="616744"/>
            </a:xfrm>
            <a:custGeom>
              <a:avLst/>
              <a:gdLst>
                <a:gd name="connsiteX0" fmla="*/ 0 w 59531"/>
                <a:gd name="connsiteY0" fmla="*/ 0 h 616744"/>
                <a:gd name="connsiteX1" fmla="*/ 59531 w 59531"/>
                <a:gd name="connsiteY1" fmla="*/ 616744 h 616744"/>
                <a:gd name="connsiteX2" fmla="*/ 59531 w 59531"/>
                <a:gd name="connsiteY2" fmla="*/ 616744 h 616744"/>
              </a:gdLst>
              <a:ahLst/>
              <a:cxnLst>
                <a:cxn ang="0">
                  <a:pos x="connsiteX0" y="connsiteY0"/>
                </a:cxn>
                <a:cxn ang="0">
                  <a:pos x="connsiteX1" y="connsiteY1"/>
                </a:cxn>
                <a:cxn ang="0">
                  <a:pos x="connsiteX2" y="connsiteY2"/>
                </a:cxn>
              </a:cxnLst>
              <a:rect l="l" t="t" r="r" b="b"/>
              <a:pathLst>
                <a:path w="59531" h="616744">
                  <a:moveTo>
                    <a:pt x="0" y="0"/>
                  </a:moveTo>
                  <a:lnTo>
                    <a:pt x="59531" y="616744"/>
                  </a:lnTo>
                  <a:lnTo>
                    <a:pt x="59531" y="616744"/>
                  </a:lnTo>
                </a:path>
              </a:pathLst>
            </a:custGeom>
            <a:noFill/>
            <a:ln w="444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grpSp>
      <p:grpSp>
        <p:nvGrpSpPr>
          <p:cNvPr id="3178" name="Group 3177">
            <a:extLst>
              <a:ext uri="{FF2B5EF4-FFF2-40B4-BE49-F238E27FC236}">
                <a16:creationId xmlns:a16="http://schemas.microsoft.com/office/drawing/2014/main" id="{F5943DB8-BB01-E696-E6B3-BEFB4631B4E2}"/>
              </a:ext>
            </a:extLst>
          </p:cNvPr>
          <p:cNvGrpSpPr/>
          <p:nvPr/>
        </p:nvGrpSpPr>
        <p:grpSpPr>
          <a:xfrm>
            <a:off x="2324100" y="2400300"/>
            <a:ext cx="7305675" cy="2590800"/>
            <a:chOff x="2324100" y="2400300"/>
            <a:chExt cx="7305675" cy="2590800"/>
          </a:xfrm>
        </p:grpSpPr>
        <p:sp>
          <p:nvSpPr>
            <p:cNvPr id="3175" name="Freeform: Shape 3174">
              <a:extLst>
                <a:ext uri="{FF2B5EF4-FFF2-40B4-BE49-F238E27FC236}">
                  <a16:creationId xmlns:a16="http://schemas.microsoft.com/office/drawing/2014/main" id="{0EE01D0B-5100-44F9-AED1-5BA9F9FAF76F}"/>
                </a:ext>
              </a:extLst>
            </p:cNvPr>
            <p:cNvSpPr/>
            <p:nvPr/>
          </p:nvSpPr>
          <p:spPr>
            <a:xfrm>
              <a:off x="6591300" y="2438400"/>
              <a:ext cx="3038475" cy="2552700"/>
            </a:xfrm>
            <a:custGeom>
              <a:avLst/>
              <a:gdLst>
                <a:gd name="connsiteX0" fmla="*/ 0 w 3038475"/>
                <a:gd name="connsiteY0" fmla="*/ 0 h 2552700"/>
                <a:gd name="connsiteX1" fmla="*/ 247650 w 3038475"/>
                <a:gd name="connsiteY1" fmla="*/ 400050 h 2552700"/>
                <a:gd name="connsiteX2" fmla="*/ 371475 w 3038475"/>
                <a:gd name="connsiteY2" fmla="*/ 600075 h 2552700"/>
                <a:gd name="connsiteX3" fmla="*/ 571500 w 3038475"/>
                <a:gd name="connsiteY3" fmla="*/ 704850 h 2552700"/>
                <a:gd name="connsiteX4" fmla="*/ 809625 w 3038475"/>
                <a:gd name="connsiteY4" fmla="*/ 742950 h 2552700"/>
                <a:gd name="connsiteX5" fmla="*/ 2838450 w 3038475"/>
                <a:gd name="connsiteY5" fmla="*/ 523875 h 2552700"/>
                <a:gd name="connsiteX6" fmla="*/ 3038475 w 3038475"/>
                <a:gd name="connsiteY6" fmla="*/ 2552700 h 255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8475" h="2552700">
                  <a:moveTo>
                    <a:pt x="0" y="0"/>
                  </a:moveTo>
                  <a:lnTo>
                    <a:pt x="247650" y="400050"/>
                  </a:lnTo>
                  <a:lnTo>
                    <a:pt x="371475" y="600075"/>
                  </a:lnTo>
                  <a:lnTo>
                    <a:pt x="571500" y="704850"/>
                  </a:lnTo>
                  <a:lnTo>
                    <a:pt x="809625" y="742950"/>
                  </a:lnTo>
                  <a:lnTo>
                    <a:pt x="2838450" y="523875"/>
                  </a:lnTo>
                  <a:lnTo>
                    <a:pt x="3038475" y="2552700"/>
                  </a:lnTo>
                </a:path>
              </a:pathLst>
            </a:custGeom>
            <a:noFill/>
            <a:ln w="57150">
              <a:solidFill>
                <a:srgbClr val="2D4CE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176" name="Freeform: Shape 3175">
              <a:extLst>
                <a:ext uri="{FF2B5EF4-FFF2-40B4-BE49-F238E27FC236}">
                  <a16:creationId xmlns:a16="http://schemas.microsoft.com/office/drawing/2014/main" id="{3530CCBD-A9C2-1A15-00D9-DFE153B33A6E}"/>
                </a:ext>
              </a:extLst>
            </p:cNvPr>
            <p:cNvSpPr/>
            <p:nvPr/>
          </p:nvSpPr>
          <p:spPr>
            <a:xfrm>
              <a:off x="2324100" y="2400300"/>
              <a:ext cx="2533650" cy="2076450"/>
            </a:xfrm>
            <a:custGeom>
              <a:avLst/>
              <a:gdLst>
                <a:gd name="connsiteX0" fmla="*/ 2533650 w 2533650"/>
                <a:gd name="connsiteY0" fmla="*/ 2076450 h 2076450"/>
                <a:gd name="connsiteX1" fmla="*/ 2381250 w 2533650"/>
                <a:gd name="connsiteY1" fmla="*/ 0 h 2076450"/>
                <a:gd name="connsiteX2" fmla="*/ 0 w 2533650"/>
                <a:gd name="connsiteY2" fmla="*/ 228600 h 2076450"/>
                <a:gd name="connsiteX3" fmla="*/ 85725 w 2533650"/>
                <a:gd name="connsiteY3" fmla="*/ 1504950 h 2076450"/>
                <a:gd name="connsiteX4" fmla="*/ 247650 w 2533650"/>
                <a:gd name="connsiteY4" fmla="*/ 1657350 h 2076450"/>
                <a:gd name="connsiteX5" fmla="*/ 2505075 w 2533650"/>
                <a:gd name="connsiteY5" fmla="*/ 1466850 h 2076450"/>
                <a:gd name="connsiteX6" fmla="*/ 2505075 w 2533650"/>
                <a:gd name="connsiteY6" fmla="*/ 1466850 h 2076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3650" h="2076450">
                  <a:moveTo>
                    <a:pt x="2533650" y="2076450"/>
                  </a:moveTo>
                  <a:lnTo>
                    <a:pt x="2381250" y="0"/>
                  </a:lnTo>
                  <a:lnTo>
                    <a:pt x="0" y="228600"/>
                  </a:lnTo>
                  <a:lnTo>
                    <a:pt x="85725" y="1504950"/>
                  </a:lnTo>
                  <a:lnTo>
                    <a:pt x="247650" y="1657350"/>
                  </a:lnTo>
                  <a:lnTo>
                    <a:pt x="2505075" y="1466850"/>
                  </a:lnTo>
                  <a:lnTo>
                    <a:pt x="2505075" y="1466850"/>
                  </a:lnTo>
                </a:path>
              </a:pathLst>
            </a:custGeom>
            <a:noFill/>
            <a:ln w="63500">
              <a:solidFill>
                <a:srgbClr val="2D4CE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177" name="Freeform: Shape 3176">
              <a:extLst>
                <a:ext uri="{FF2B5EF4-FFF2-40B4-BE49-F238E27FC236}">
                  <a16:creationId xmlns:a16="http://schemas.microsoft.com/office/drawing/2014/main" id="{338127CC-571F-115C-B84C-7917C892A65F}"/>
                </a:ext>
              </a:extLst>
            </p:cNvPr>
            <p:cNvSpPr/>
            <p:nvPr/>
          </p:nvSpPr>
          <p:spPr>
            <a:xfrm>
              <a:off x="2409825" y="3924300"/>
              <a:ext cx="9525" cy="409575"/>
            </a:xfrm>
            <a:custGeom>
              <a:avLst/>
              <a:gdLst>
                <a:gd name="connsiteX0" fmla="*/ 9525 w 9525"/>
                <a:gd name="connsiteY0" fmla="*/ 409575 h 409575"/>
                <a:gd name="connsiteX1" fmla="*/ 0 w 9525"/>
                <a:gd name="connsiteY1" fmla="*/ 0 h 409575"/>
              </a:gdLst>
              <a:ahLst/>
              <a:cxnLst>
                <a:cxn ang="0">
                  <a:pos x="connsiteX0" y="connsiteY0"/>
                </a:cxn>
                <a:cxn ang="0">
                  <a:pos x="connsiteX1" y="connsiteY1"/>
                </a:cxn>
              </a:cxnLst>
              <a:rect l="l" t="t" r="r" b="b"/>
              <a:pathLst>
                <a:path w="9525" h="409575">
                  <a:moveTo>
                    <a:pt x="9525" y="409575"/>
                  </a:moveTo>
                  <a:lnTo>
                    <a:pt x="0" y="0"/>
                  </a:lnTo>
                </a:path>
              </a:pathLst>
            </a:custGeom>
            <a:noFill/>
            <a:ln w="50800">
              <a:solidFill>
                <a:srgbClr val="2D4CE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grpSp>
      <p:sp>
        <p:nvSpPr>
          <p:cNvPr id="3195" name="Oval 3194">
            <a:extLst>
              <a:ext uri="{FF2B5EF4-FFF2-40B4-BE49-F238E27FC236}">
                <a16:creationId xmlns:a16="http://schemas.microsoft.com/office/drawing/2014/main" id="{A737540C-582D-0EEC-8AC8-BEFB233BCF40}"/>
              </a:ext>
            </a:extLst>
          </p:cNvPr>
          <p:cNvSpPr/>
          <p:nvPr/>
        </p:nvSpPr>
        <p:spPr>
          <a:xfrm>
            <a:off x="3428365" y="3843096"/>
            <a:ext cx="325119" cy="260346"/>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grpSp>
        <p:nvGrpSpPr>
          <p:cNvPr id="3197" name="Group 3196">
            <a:extLst>
              <a:ext uri="{FF2B5EF4-FFF2-40B4-BE49-F238E27FC236}">
                <a16:creationId xmlns:a16="http://schemas.microsoft.com/office/drawing/2014/main" id="{42C0024D-56A8-EA71-B18B-40E44D4915FC}"/>
              </a:ext>
            </a:extLst>
          </p:cNvPr>
          <p:cNvGrpSpPr/>
          <p:nvPr/>
        </p:nvGrpSpPr>
        <p:grpSpPr>
          <a:xfrm>
            <a:off x="2218056" y="2337197"/>
            <a:ext cx="7484600" cy="1817607"/>
            <a:chOff x="2218056" y="2337197"/>
            <a:chExt cx="7484600" cy="1817607"/>
          </a:xfrm>
        </p:grpSpPr>
        <p:grpSp>
          <p:nvGrpSpPr>
            <p:cNvPr id="3179" name="Group 3178">
              <a:extLst>
                <a:ext uri="{FF2B5EF4-FFF2-40B4-BE49-F238E27FC236}">
                  <a16:creationId xmlns:a16="http://schemas.microsoft.com/office/drawing/2014/main" id="{7FD824B2-AA05-BD4E-84D5-5A7CCF6F65AF}"/>
                </a:ext>
              </a:extLst>
            </p:cNvPr>
            <p:cNvGrpSpPr/>
            <p:nvPr/>
          </p:nvGrpSpPr>
          <p:grpSpPr>
            <a:xfrm>
              <a:off x="7710662" y="2954104"/>
              <a:ext cx="344169" cy="318452"/>
              <a:chOff x="0" y="0"/>
              <a:chExt cx="931545" cy="930910"/>
            </a:xfrm>
          </p:grpSpPr>
          <p:sp>
            <p:nvSpPr>
              <p:cNvPr id="3180" name="Oval 3179">
                <a:extLst>
                  <a:ext uri="{FF2B5EF4-FFF2-40B4-BE49-F238E27FC236}">
                    <a16:creationId xmlns:a16="http://schemas.microsoft.com/office/drawing/2014/main" id="{10C5DA81-D9BD-13E5-9489-AEFAA73CB76E}"/>
                  </a:ext>
                </a:extLst>
              </p:cNvPr>
              <p:cNvSpPr/>
              <p:nvPr/>
            </p:nvSpPr>
            <p:spPr>
              <a:xfrm>
                <a:off x="77638" y="94891"/>
                <a:ext cx="747876" cy="725014"/>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pic>
            <p:nvPicPr>
              <p:cNvPr id="3181" name="Picture 3180" descr="C43 verkeersbord snelheidsbeperking 50km/u">
                <a:extLst>
                  <a:ext uri="{FF2B5EF4-FFF2-40B4-BE49-F238E27FC236}">
                    <a16:creationId xmlns:a16="http://schemas.microsoft.com/office/drawing/2014/main" id="{D4525A34-7D61-B2E5-F9B9-E8DBB68CDE04}"/>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0" y="0"/>
                <a:ext cx="931545" cy="930910"/>
              </a:xfrm>
              <a:prstGeom prst="rect">
                <a:avLst/>
              </a:prstGeom>
              <a:noFill/>
              <a:ln>
                <a:noFill/>
              </a:ln>
              <a:extLst>
                <a:ext uri="{53640926-AAD7-44D8-BBD7-CCE9431645EC}">
                  <a14:shadowObscured xmlns:a14="http://schemas.microsoft.com/office/drawing/2010/main"/>
                </a:ext>
              </a:extLst>
            </p:spPr>
          </p:pic>
        </p:grpSp>
        <p:grpSp>
          <p:nvGrpSpPr>
            <p:cNvPr id="3182" name="Group 3181">
              <a:extLst>
                <a:ext uri="{FF2B5EF4-FFF2-40B4-BE49-F238E27FC236}">
                  <a16:creationId xmlns:a16="http://schemas.microsoft.com/office/drawing/2014/main" id="{8612B7F4-EEA1-5B64-850A-96CB7B05997B}"/>
                </a:ext>
              </a:extLst>
            </p:cNvPr>
            <p:cNvGrpSpPr/>
            <p:nvPr/>
          </p:nvGrpSpPr>
          <p:grpSpPr>
            <a:xfrm>
              <a:off x="4580035" y="3108501"/>
              <a:ext cx="344169" cy="318452"/>
              <a:chOff x="0" y="0"/>
              <a:chExt cx="931545" cy="930910"/>
            </a:xfrm>
          </p:grpSpPr>
          <p:sp>
            <p:nvSpPr>
              <p:cNvPr id="3183" name="Oval 3182">
                <a:extLst>
                  <a:ext uri="{FF2B5EF4-FFF2-40B4-BE49-F238E27FC236}">
                    <a16:creationId xmlns:a16="http://schemas.microsoft.com/office/drawing/2014/main" id="{8EE71BEE-AA70-A634-C6B4-87AA8A9C634D}"/>
                  </a:ext>
                </a:extLst>
              </p:cNvPr>
              <p:cNvSpPr/>
              <p:nvPr/>
            </p:nvSpPr>
            <p:spPr>
              <a:xfrm>
                <a:off x="77638" y="94891"/>
                <a:ext cx="747876" cy="725014"/>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pic>
            <p:nvPicPr>
              <p:cNvPr id="3184" name="Picture 3183" descr="C43 verkeersbord snelheidsbeperking 50km/u">
                <a:extLst>
                  <a:ext uri="{FF2B5EF4-FFF2-40B4-BE49-F238E27FC236}">
                    <a16:creationId xmlns:a16="http://schemas.microsoft.com/office/drawing/2014/main" id="{65377B8C-5E35-06B7-B07C-F2C7EFC3C56A}"/>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0" y="0"/>
                <a:ext cx="931545" cy="930910"/>
              </a:xfrm>
              <a:prstGeom prst="rect">
                <a:avLst/>
              </a:prstGeom>
              <a:noFill/>
              <a:ln>
                <a:noFill/>
              </a:ln>
              <a:extLst>
                <a:ext uri="{53640926-AAD7-44D8-BBD7-CCE9431645EC}">
                  <a14:shadowObscured xmlns:a14="http://schemas.microsoft.com/office/drawing/2010/main"/>
                </a:ext>
              </a:extLst>
            </p:spPr>
          </p:pic>
        </p:grpSp>
        <p:grpSp>
          <p:nvGrpSpPr>
            <p:cNvPr id="3185" name="Group 3184">
              <a:extLst>
                <a:ext uri="{FF2B5EF4-FFF2-40B4-BE49-F238E27FC236}">
                  <a16:creationId xmlns:a16="http://schemas.microsoft.com/office/drawing/2014/main" id="{7B4F4B73-3B8D-4263-B9BD-022E0D478933}"/>
                </a:ext>
              </a:extLst>
            </p:cNvPr>
            <p:cNvGrpSpPr/>
            <p:nvPr/>
          </p:nvGrpSpPr>
          <p:grpSpPr>
            <a:xfrm>
              <a:off x="9358487" y="3810635"/>
              <a:ext cx="344169" cy="318452"/>
              <a:chOff x="0" y="0"/>
              <a:chExt cx="931545" cy="930910"/>
            </a:xfrm>
          </p:grpSpPr>
          <p:sp>
            <p:nvSpPr>
              <p:cNvPr id="3186" name="Oval 3185">
                <a:extLst>
                  <a:ext uri="{FF2B5EF4-FFF2-40B4-BE49-F238E27FC236}">
                    <a16:creationId xmlns:a16="http://schemas.microsoft.com/office/drawing/2014/main" id="{BEE87C56-7833-C534-527A-F18770FA2692}"/>
                  </a:ext>
                </a:extLst>
              </p:cNvPr>
              <p:cNvSpPr/>
              <p:nvPr/>
            </p:nvSpPr>
            <p:spPr>
              <a:xfrm>
                <a:off x="77638" y="94891"/>
                <a:ext cx="747876" cy="725014"/>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pic>
            <p:nvPicPr>
              <p:cNvPr id="3187" name="Picture 3186" descr="C43 verkeersbord snelheidsbeperking 50km/u">
                <a:extLst>
                  <a:ext uri="{FF2B5EF4-FFF2-40B4-BE49-F238E27FC236}">
                    <a16:creationId xmlns:a16="http://schemas.microsoft.com/office/drawing/2014/main" id="{AE5AED74-14D2-5692-8F3A-F0D6D9FDBEDF}"/>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0" y="0"/>
                <a:ext cx="931545" cy="930910"/>
              </a:xfrm>
              <a:prstGeom prst="rect">
                <a:avLst/>
              </a:prstGeom>
              <a:noFill/>
              <a:ln>
                <a:noFill/>
              </a:ln>
              <a:extLst>
                <a:ext uri="{53640926-AAD7-44D8-BBD7-CCE9431645EC}">
                  <a14:shadowObscured xmlns:a14="http://schemas.microsoft.com/office/drawing/2010/main"/>
                </a:ext>
              </a:extLst>
            </p:spPr>
          </p:pic>
        </p:grpSp>
        <p:grpSp>
          <p:nvGrpSpPr>
            <p:cNvPr id="3188" name="Group 3187">
              <a:extLst>
                <a:ext uri="{FF2B5EF4-FFF2-40B4-BE49-F238E27FC236}">
                  <a16:creationId xmlns:a16="http://schemas.microsoft.com/office/drawing/2014/main" id="{482B7C29-6A64-41F2-6EDD-98F971609CF1}"/>
                </a:ext>
              </a:extLst>
            </p:cNvPr>
            <p:cNvGrpSpPr/>
            <p:nvPr/>
          </p:nvGrpSpPr>
          <p:grpSpPr>
            <a:xfrm>
              <a:off x="2218056" y="3155802"/>
              <a:ext cx="344169" cy="318452"/>
              <a:chOff x="0" y="0"/>
              <a:chExt cx="931545" cy="930910"/>
            </a:xfrm>
          </p:grpSpPr>
          <p:sp>
            <p:nvSpPr>
              <p:cNvPr id="3189" name="Oval 3188">
                <a:extLst>
                  <a:ext uri="{FF2B5EF4-FFF2-40B4-BE49-F238E27FC236}">
                    <a16:creationId xmlns:a16="http://schemas.microsoft.com/office/drawing/2014/main" id="{3DF1BE04-3C2E-54AA-6976-EAEAD88FF958}"/>
                  </a:ext>
                </a:extLst>
              </p:cNvPr>
              <p:cNvSpPr/>
              <p:nvPr/>
            </p:nvSpPr>
            <p:spPr>
              <a:xfrm>
                <a:off x="77638" y="94891"/>
                <a:ext cx="747876" cy="725014"/>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pic>
            <p:nvPicPr>
              <p:cNvPr id="3190" name="Picture 3189" descr="C43 verkeersbord snelheidsbeperking 50km/u">
                <a:extLst>
                  <a:ext uri="{FF2B5EF4-FFF2-40B4-BE49-F238E27FC236}">
                    <a16:creationId xmlns:a16="http://schemas.microsoft.com/office/drawing/2014/main" id="{D81AAF5C-5D61-13C5-0501-B86D24BEE193}"/>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0" y="0"/>
                <a:ext cx="931545" cy="930910"/>
              </a:xfrm>
              <a:prstGeom prst="rect">
                <a:avLst/>
              </a:prstGeom>
              <a:noFill/>
              <a:ln>
                <a:noFill/>
              </a:ln>
              <a:extLst>
                <a:ext uri="{53640926-AAD7-44D8-BBD7-CCE9431645EC}">
                  <a14:shadowObscured xmlns:a14="http://schemas.microsoft.com/office/drawing/2010/main"/>
                </a:ext>
              </a:extLst>
            </p:spPr>
          </p:pic>
        </p:grpSp>
        <p:grpSp>
          <p:nvGrpSpPr>
            <p:cNvPr id="3191" name="Group 3190">
              <a:extLst>
                <a:ext uri="{FF2B5EF4-FFF2-40B4-BE49-F238E27FC236}">
                  <a16:creationId xmlns:a16="http://schemas.microsoft.com/office/drawing/2014/main" id="{23A18D5B-79A0-5F23-F880-856DBD2ABD5B}"/>
                </a:ext>
              </a:extLst>
            </p:cNvPr>
            <p:cNvGrpSpPr/>
            <p:nvPr/>
          </p:nvGrpSpPr>
          <p:grpSpPr>
            <a:xfrm>
              <a:off x="3355919" y="2337197"/>
              <a:ext cx="344169" cy="318452"/>
              <a:chOff x="0" y="0"/>
              <a:chExt cx="931545" cy="930910"/>
            </a:xfrm>
          </p:grpSpPr>
          <p:sp>
            <p:nvSpPr>
              <p:cNvPr id="3192" name="Oval 3191">
                <a:extLst>
                  <a:ext uri="{FF2B5EF4-FFF2-40B4-BE49-F238E27FC236}">
                    <a16:creationId xmlns:a16="http://schemas.microsoft.com/office/drawing/2014/main" id="{B2DFF52B-C53F-B4C6-AC26-D4DE97D61A76}"/>
                  </a:ext>
                </a:extLst>
              </p:cNvPr>
              <p:cNvSpPr/>
              <p:nvPr/>
            </p:nvSpPr>
            <p:spPr>
              <a:xfrm>
                <a:off x="77638" y="94891"/>
                <a:ext cx="747876" cy="725014"/>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pic>
            <p:nvPicPr>
              <p:cNvPr id="3193" name="Picture 3192" descr="C43 verkeersbord snelheidsbeperking 50km/u">
                <a:extLst>
                  <a:ext uri="{FF2B5EF4-FFF2-40B4-BE49-F238E27FC236}">
                    <a16:creationId xmlns:a16="http://schemas.microsoft.com/office/drawing/2014/main" id="{2D863A4C-C138-9D8A-D4CD-0784EDA7A1EA}"/>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0" y="0"/>
                <a:ext cx="931545" cy="930910"/>
              </a:xfrm>
              <a:prstGeom prst="rect">
                <a:avLst/>
              </a:prstGeom>
              <a:noFill/>
              <a:ln>
                <a:noFill/>
              </a:ln>
              <a:extLst>
                <a:ext uri="{53640926-AAD7-44D8-BBD7-CCE9431645EC}">
                  <a14:shadowObscured xmlns:a14="http://schemas.microsoft.com/office/drawing/2010/main"/>
                </a:ext>
              </a:extLst>
            </p:spPr>
          </p:pic>
        </p:grpSp>
        <p:pic>
          <p:nvPicPr>
            <p:cNvPr id="3194" name="Picture 3193" descr="Verkeersbord C43 snelheidsbeperking 30km huren bij Huurland">
              <a:extLst>
                <a:ext uri="{FF2B5EF4-FFF2-40B4-BE49-F238E27FC236}">
                  <a16:creationId xmlns:a16="http://schemas.microsoft.com/office/drawing/2014/main" id="{869244D9-13D0-6094-814D-D8153FEE3C70}"/>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28365" y="3810635"/>
              <a:ext cx="344169" cy="344169"/>
            </a:xfrm>
            <a:prstGeom prst="rect">
              <a:avLst/>
            </a:prstGeom>
            <a:noFill/>
            <a:ln>
              <a:noFill/>
            </a:ln>
          </p:spPr>
        </p:pic>
      </p:grpSp>
      <p:pic>
        <p:nvPicPr>
          <p:cNvPr id="3199" name="Picture 3198" descr="A blue and white road sign with arrows&#10;&#10;Description automatically generated">
            <a:extLst>
              <a:ext uri="{FF2B5EF4-FFF2-40B4-BE49-F238E27FC236}">
                <a16:creationId xmlns:a16="http://schemas.microsoft.com/office/drawing/2014/main" id="{C6875C01-F9A5-C01B-16B7-F7835F9FC59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1575" b="1818"/>
          <a:stretch/>
        </p:blipFill>
        <p:spPr bwMode="auto">
          <a:xfrm>
            <a:off x="4688825" y="4015424"/>
            <a:ext cx="319842" cy="318451"/>
          </a:xfrm>
          <a:prstGeom prst="rect">
            <a:avLst/>
          </a:prstGeom>
          <a:ln>
            <a:noFill/>
          </a:ln>
          <a:extLst>
            <a:ext uri="{53640926-AAD7-44D8-BBD7-CCE9431645EC}">
              <a14:shadowObscured xmlns:a14="http://schemas.microsoft.com/office/drawing/2010/main"/>
            </a:ext>
          </a:extLst>
        </p:spPr>
      </p:pic>
      <p:pic>
        <p:nvPicPr>
          <p:cNvPr id="3201" name="Picture 3200" descr="A blue and white road sign with arrows&#10;&#10;Description automatically generated">
            <a:extLst>
              <a:ext uri="{FF2B5EF4-FFF2-40B4-BE49-F238E27FC236}">
                <a16:creationId xmlns:a16="http://schemas.microsoft.com/office/drawing/2014/main" id="{44D67BA4-C202-F24E-DBF3-66BD44A3B9D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1575" b="1818"/>
          <a:stretch/>
        </p:blipFill>
        <p:spPr bwMode="auto">
          <a:xfrm>
            <a:off x="2173183" y="2794878"/>
            <a:ext cx="319842" cy="318451"/>
          </a:xfrm>
          <a:prstGeom prst="rect">
            <a:avLst/>
          </a:prstGeom>
          <a:ln>
            <a:noFill/>
          </a:ln>
          <a:extLst>
            <a:ext uri="{53640926-AAD7-44D8-BBD7-CCE9431645EC}">
              <a14:shadowObscured xmlns:a14="http://schemas.microsoft.com/office/drawing/2010/main"/>
            </a:ext>
          </a:extLst>
        </p:spPr>
      </p:pic>
      <p:pic>
        <p:nvPicPr>
          <p:cNvPr id="3202" name="Picture 3201" descr="A blue and white road sign with arrows&#10;&#10;Description automatically generated">
            <a:extLst>
              <a:ext uri="{FF2B5EF4-FFF2-40B4-BE49-F238E27FC236}">
                <a16:creationId xmlns:a16="http://schemas.microsoft.com/office/drawing/2014/main" id="{9D244EF7-7F7E-16A8-336C-51FED0371A82}"/>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1575" b="1818"/>
          <a:stretch/>
        </p:blipFill>
        <p:spPr bwMode="auto">
          <a:xfrm>
            <a:off x="9309933" y="3329382"/>
            <a:ext cx="319842" cy="318451"/>
          </a:xfrm>
          <a:prstGeom prst="rect">
            <a:avLst/>
          </a:prstGeom>
          <a:ln>
            <a:noFill/>
          </a:ln>
          <a:extLst>
            <a:ext uri="{53640926-AAD7-44D8-BBD7-CCE9431645EC}">
              <a14:shadowObscured xmlns:a14="http://schemas.microsoft.com/office/drawing/2010/main"/>
            </a:ext>
          </a:extLst>
        </p:spPr>
      </p:pic>
      <p:pic>
        <p:nvPicPr>
          <p:cNvPr id="3203" name="Picture 3202" descr="A blue and white road sign with arrows&#10;&#10;Description automatically generated">
            <a:extLst>
              <a:ext uri="{FF2B5EF4-FFF2-40B4-BE49-F238E27FC236}">
                <a16:creationId xmlns:a16="http://schemas.microsoft.com/office/drawing/2014/main" id="{D992FFCF-4854-6D1B-36AD-E0AB7A647CE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1575" b="1818"/>
          <a:stretch/>
        </p:blipFill>
        <p:spPr bwMode="auto">
          <a:xfrm rot="17452935">
            <a:off x="7020217" y="2963985"/>
            <a:ext cx="319842" cy="318451"/>
          </a:xfrm>
          <a:prstGeom prst="rect">
            <a:avLst/>
          </a:prstGeom>
          <a:ln>
            <a:noFill/>
          </a:ln>
          <a:extLst>
            <a:ext uri="{53640926-AAD7-44D8-BBD7-CCE9431645EC}">
              <a14:shadowObscured xmlns:a14="http://schemas.microsoft.com/office/drawing/2010/main"/>
            </a:ext>
          </a:extLst>
        </p:spPr>
      </p:pic>
      <p:pic>
        <p:nvPicPr>
          <p:cNvPr id="3204" name="Picture 3203" descr="A blue and white road sign with arrows&#10;&#10;Description automatically generated">
            <a:extLst>
              <a:ext uri="{FF2B5EF4-FFF2-40B4-BE49-F238E27FC236}">
                <a16:creationId xmlns:a16="http://schemas.microsoft.com/office/drawing/2014/main" id="{9CB92E72-5DC8-3C73-B135-86A25641A28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1575" b="1818"/>
          <a:stretch/>
        </p:blipFill>
        <p:spPr bwMode="auto">
          <a:xfrm rot="16200000">
            <a:off x="3792291" y="2298529"/>
            <a:ext cx="319842" cy="318451"/>
          </a:xfrm>
          <a:prstGeom prst="rect">
            <a:avLst/>
          </a:prstGeom>
          <a:ln>
            <a:noFill/>
          </a:ln>
          <a:extLst>
            <a:ext uri="{53640926-AAD7-44D8-BBD7-CCE9431645EC}">
              <a14:shadowObscured xmlns:a14="http://schemas.microsoft.com/office/drawing/2010/main"/>
            </a:ext>
          </a:extLst>
        </p:spPr>
      </p:pic>
      <p:pic>
        <p:nvPicPr>
          <p:cNvPr id="3205" name="Picture 3204" descr="A blue and white road sign with arrows&#10;&#10;Description automatically generated">
            <a:extLst>
              <a:ext uri="{FF2B5EF4-FFF2-40B4-BE49-F238E27FC236}">
                <a16:creationId xmlns:a16="http://schemas.microsoft.com/office/drawing/2014/main" id="{3B6DA8A5-8E1B-4EC4-44A6-D6AE8286AFD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1575" b="1818"/>
          <a:stretch/>
        </p:blipFill>
        <p:spPr bwMode="auto">
          <a:xfrm rot="16200000">
            <a:off x="4049907" y="3765074"/>
            <a:ext cx="319842" cy="318451"/>
          </a:xfrm>
          <a:prstGeom prst="rect">
            <a:avLst/>
          </a:prstGeom>
          <a:ln>
            <a:noFill/>
          </a:ln>
          <a:extLst>
            <a:ext uri="{53640926-AAD7-44D8-BBD7-CCE9431645EC}">
              <a14:shadowObscured xmlns:a14="http://schemas.microsoft.com/office/drawing/2010/main"/>
            </a:ext>
          </a:extLst>
        </p:spPr>
      </p:pic>
      <p:pic>
        <p:nvPicPr>
          <p:cNvPr id="3206" name="Picture 3205" descr="Verkeerslicht Svg Verkeerslicht Cricut gesneden bestand Verkeerslicht Png Verkeerslicht Vector afbeelding 1">
            <a:extLst>
              <a:ext uri="{FF2B5EF4-FFF2-40B4-BE49-F238E27FC236}">
                <a16:creationId xmlns:a16="http://schemas.microsoft.com/office/drawing/2014/main" id="{510872D6-9B2D-AB84-B10A-D00DF62383C7}"/>
              </a:ext>
            </a:extLst>
          </p:cNvPr>
          <p:cNvPicPr>
            <a:picLocks noChangeAspect="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l="36019" t="15721" r="37453" b="17667"/>
          <a:stretch/>
        </p:blipFill>
        <p:spPr bwMode="auto">
          <a:xfrm>
            <a:off x="4828648" y="2125942"/>
            <a:ext cx="217537" cy="442423"/>
          </a:xfrm>
          <a:prstGeom prst="rect">
            <a:avLst/>
          </a:prstGeom>
          <a:noFill/>
          <a:ln>
            <a:noFill/>
          </a:ln>
          <a:extLst>
            <a:ext uri="{53640926-AAD7-44D8-BBD7-CCE9431645EC}">
              <a14:shadowObscured xmlns:a14="http://schemas.microsoft.com/office/drawing/2010/main"/>
            </a:ext>
          </a:extLst>
        </p:spPr>
      </p:pic>
      <p:pic>
        <p:nvPicPr>
          <p:cNvPr id="3207" name="Picture 3206" descr="Verkeerslicht Svg Verkeerslicht Cricut gesneden bestand Verkeerslicht Png Verkeerslicht Vector afbeelding 1">
            <a:extLst>
              <a:ext uri="{FF2B5EF4-FFF2-40B4-BE49-F238E27FC236}">
                <a16:creationId xmlns:a16="http://schemas.microsoft.com/office/drawing/2014/main" id="{9EECE703-B6E8-06DF-213A-65E0D3EC2484}"/>
              </a:ext>
            </a:extLst>
          </p:cNvPr>
          <p:cNvPicPr>
            <a:picLocks noChangeAspect="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l="36019" t="15721" r="37453" b="17667"/>
          <a:stretch/>
        </p:blipFill>
        <p:spPr bwMode="auto">
          <a:xfrm>
            <a:off x="5779641" y="1750451"/>
            <a:ext cx="217537" cy="442423"/>
          </a:xfrm>
          <a:prstGeom prst="rect">
            <a:avLst/>
          </a:prstGeom>
          <a:noFill/>
          <a:ln>
            <a:noFill/>
          </a:ln>
          <a:extLst>
            <a:ext uri="{53640926-AAD7-44D8-BBD7-CCE9431645EC}">
              <a14:shadowObscured xmlns:a14="http://schemas.microsoft.com/office/drawing/2010/main"/>
            </a:ext>
          </a:extLst>
        </p:spPr>
      </p:pic>
      <p:pic>
        <p:nvPicPr>
          <p:cNvPr id="3208" name="Picture 3207" descr="Verkeerslicht Svg Verkeerslicht Cricut gesneden bestand Verkeerslicht Png Verkeerslicht Vector afbeelding 1">
            <a:extLst>
              <a:ext uri="{FF2B5EF4-FFF2-40B4-BE49-F238E27FC236}">
                <a16:creationId xmlns:a16="http://schemas.microsoft.com/office/drawing/2014/main" id="{2D33B158-A15E-1A4E-6B37-251F2446DBDB}"/>
              </a:ext>
            </a:extLst>
          </p:cNvPr>
          <p:cNvPicPr>
            <a:picLocks noChangeAspect="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l="36019" t="15721" r="37453" b="17667"/>
          <a:stretch/>
        </p:blipFill>
        <p:spPr bwMode="auto">
          <a:xfrm>
            <a:off x="6436004" y="1884817"/>
            <a:ext cx="217537" cy="442423"/>
          </a:xfrm>
          <a:prstGeom prst="rect">
            <a:avLst/>
          </a:prstGeom>
          <a:noFill/>
          <a:ln>
            <a:noFill/>
          </a:ln>
          <a:extLst>
            <a:ext uri="{53640926-AAD7-44D8-BBD7-CCE9431645EC}">
              <a14:shadowObscured xmlns:a14="http://schemas.microsoft.com/office/drawing/2010/main"/>
            </a:ext>
          </a:extLst>
        </p:spPr>
      </p:pic>
      <p:sp>
        <p:nvSpPr>
          <p:cNvPr id="5" name="Rectangle 4">
            <a:extLst>
              <a:ext uri="{FF2B5EF4-FFF2-40B4-BE49-F238E27FC236}">
                <a16:creationId xmlns:a16="http://schemas.microsoft.com/office/drawing/2014/main" id="{E8F892EC-0322-3CDB-DC01-309722584F57}"/>
              </a:ext>
            </a:extLst>
          </p:cNvPr>
          <p:cNvSpPr/>
          <p:nvPr/>
        </p:nvSpPr>
        <p:spPr>
          <a:xfrm>
            <a:off x="8794390" y="5556714"/>
            <a:ext cx="1755500" cy="376701"/>
          </a:xfrm>
          <a:prstGeom prst="rect">
            <a:avLst/>
          </a:prstGeom>
          <a:solidFill>
            <a:schemeClr val="bg1"/>
          </a:solidFill>
          <a:effectLst>
            <a:outerShdw dist="889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7" name="Rectangle 6">
            <a:extLst>
              <a:ext uri="{FF2B5EF4-FFF2-40B4-BE49-F238E27FC236}">
                <a16:creationId xmlns:a16="http://schemas.microsoft.com/office/drawing/2014/main" id="{4EC69C0D-8629-86F2-5A13-B569B302ED16}"/>
              </a:ext>
            </a:extLst>
          </p:cNvPr>
          <p:cNvSpPr/>
          <p:nvPr/>
        </p:nvSpPr>
        <p:spPr>
          <a:xfrm>
            <a:off x="4004705" y="5071598"/>
            <a:ext cx="1755500" cy="376701"/>
          </a:xfrm>
          <a:prstGeom prst="rect">
            <a:avLst/>
          </a:prstGeom>
          <a:solidFill>
            <a:schemeClr val="bg1"/>
          </a:solidFill>
          <a:effectLst>
            <a:outerShdw dist="889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8" name="Rectangle 7">
            <a:extLst>
              <a:ext uri="{FF2B5EF4-FFF2-40B4-BE49-F238E27FC236}">
                <a16:creationId xmlns:a16="http://schemas.microsoft.com/office/drawing/2014/main" id="{851DD900-DCFB-B31F-BF7A-6DDDC7976601}"/>
              </a:ext>
            </a:extLst>
          </p:cNvPr>
          <p:cNvSpPr/>
          <p:nvPr/>
        </p:nvSpPr>
        <p:spPr>
          <a:xfrm>
            <a:off x="1512390" y="4906947"/>
            <a:ext cx="1755500" cy="376701"/>
          </a:xfrm>
          <a:prstGeom prst="rect">
            <a:avLst/>
          </a:prstGeom>
          <a:solidFill>
            <a:schemeClr val="bg1"/>
          </a:solidFill>
          <a:effectLst>
            <a:outerShdw dist="889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4" name="TextBox 3">
            <a:extLst>
              <a:ext uri="{FF2B5EF4-FFF2-40B4-BE49-F238E27FC236}">
                <a16:creationId xmlns:a16="http://schemas.microsoft.com/office/drawing/2014/main" id="{BA78104E-BA3D-07E3-5EA9-A55799D33699}"/>
              </a:ext>
            </a:extLst>
          </p:cNvPr>
          <p:cNvSpPr txBox="1"/>
          <p:nvPr/>
        </p:nvSpPr>
        <p:spPr>
          <a:xfrm>
            <a:off x="8851540" y="5579151"/>
            <a:ext cx="1877419" cy="369332"/>
          </a:xfrm>
          <a:prstGeom prst="rect">
            <a:avLst/>
          </a:prstGeom>
        </p:spPr>
        <p:txBody>
          <a:bodyPr wrap="square" rtlCol="0">
            <a:spAutoFit/>
          </a:bodyPr>
          <a:lstStyle/>
          <a:p>
            <a:r>
              <a:rPr lang="nl-BE" dirty="0">
                <a:solidFill>
                  <a:srgbClr val="2D4CE7"/>
                </a:solidFill>
                <a:latin typeface="Aptos Black" panose="020B0004020202020204" pitchFamily="34" charset="0"/>
              </a:rPr>
              <a:t>Gate CHARLIE</a:t>
            </a:r>
          </a:p>
        </p:txBody>
      </p:sp>
      <p:sp>
        <p:nvSpPr>
          <p:cNvPr id="3" name="TextBox 2">
            <a:extLst>
              <a:ext uri="{FF2B5EF4-FFF2-40B4-BE49-F238E27FC236}">
                <a16:creationId xmlns:a16="http://schemas.microsoft.com/office/drawing/2014/main" id="{457AFD32-73A8-BB49-65E2-DA29FAC998FA}"/>
              </a:ext>
            </a:extLst>
          </p:cNvPr>
          <p:cNvSpPr txBox="1"/>
          <p:nvPr/>
        </p:nvSpPr>
        <p:spPr>
          <a:xfrm>
            <a:off x="4158650" y="5083732"/>
            <a:ext cx="1877419" cy="369332"/>
          </a:xfrm>
          <a:prstGeom prst="rect">
            <a:avLst/>
          </a:prstGeom>
        </p:spPr>
        <p:txBody>
          <a:bodyPr wrap="square" rtlCol="0">
            <a:spAutoFit/>
          </a:bodyPr>
          <a:lstStyle/>
          <a:p>
            <a:r>
              <a:rPr lang="nl-BE" dirty="0">
                <a:solidFill>
                  <a:srgbClr val="2D4CE7"/>
                </a:solidFill>
                <a:latin typeface="Aptos Black" panose="020B0004020202020204" pitchFamily="34" charset="0"/>
              </a:rPr>
              <a:t>Gate BRAVO</a:t>
            </a:r>
          </a:p>
        </p:txBody>
      </p:sp>
      <p:sp>
        <p:nvSpPr>
          <p:cNvPr id="2" name="TextBox 1">
            <a:extLst>
              <a:ext uri="{FF2B5EF4-FFF2-40B4-BE49-F238E27FC236}">
                <a16:creationId xmlns:a16="http://schemas.microsoft.com/office/drawing/2014/main" id="{B524F7B5-1EC4-F404-17DA-0E2E8DAFB52F}"/>
              </a:ext>
            </a:extLst>
          </p:cNvPr>
          <p:cNvSpPr txBox="1"/>
          <p:nvPr/>
        </p:nvSpPr>
        <p:spPr>
          <a:xfrm>
            <a:off x="1665880" y="4918244"/>
            <a:ext cx="1877419" cy="369332"/>
          </a:xfrm>
          <a:prstGeom prst="rect">
            <a:avLst/>
          </a:prstGeom>
        </p:spPr>
        <p:txBody>
          <a:bodyPr wrap="square" rtlCol="0">
            <a:spAutoFit/>
          </a:bodyPr>
          <a:lstStyle/>
          <a:p>
            <a:r>
              <a:rPr lang="nl-BE" dirty="0">
                <a:solidFill>
                  <a:srgbClr val="2D4CE7"/>
                </a:solidFill>
                <a:latin typeface="Aptos Black" panose="020B0004020202020204" pitchFamily="34" charset="0"/>
              </a:rPr>
              <a:t>Gate ALPHA</a:t>
            </a:r>
          </a:p>
        </p:txBody>
      </p:sp>
      <p:sp>
        <p:nvSpPr>
          <p:cNvPr id="9" name="Arrow: Up 8">
            <a:extLst>
              <a:ext uri="{FF2B5EF4-FFF2-40B4-BE49-F238E27FC236}">
                <a16:creationId xmlns:a16="http://schemas.microsoft.com/office/drawing/2014/main" id="{C9E4BEAD-C86A-8D85-E60D-07D8B1187D8E}"/>
              </a:ext>
            </a:extLst>
          </p:cNvPr>
          <p:cNvSpPr/>
          <p:nvPr/>
        </p:nvSpPr>
        <p:spPr>
          <a:xfrm>
            <a:off x="2257646" y="4430554"/>
            <a:ext cx="344169" cy="376701"/>
          </a:xfrm>
          <a:prstGeom prst="up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 name="Arrow: Up 9">
            <a:extLst>
              <a:ext uri="{FF2B5EF4-FFF2-40B4-BE49-F238E27FC236}">
                <a16:creationId xmlns:a16="http://schemas.microsoft.com/office/drawing/2014/main" id="{8D5926C2-C9E5-9958-2EE1-54E960BBB977}"/>
              </a:ext>
            </a:extLst>
          </p:cNvPr>
          <p:cNvSpPr/>
          <p:nvPr/>
        </p:nvSpPr>
        <p:spPr>
          <a:xfrm>
            <a:off x="9477059" y="5063823"/>
            <a:ext cx="344169" cy="376701"/>
          </a:xfrm>
          <a:prstGeom prst="up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1" name="Arrow: Up 10">
            <a:extLst>
              <a:ext uri="{FF2B5EF4-FFF2-40B4-BE49-F238E27FC236}">
                <a16:creationId xmlns:a16="http://schemas.microsoft.com/office/drawing/2014/main" id="{AF7EB79B-97A2-F68D-FDF4-12AAAE2583F7}"/>
              </a:ext>
            </a:extLst>
          </p:cNvPr>
          <p:cNvSpPr/>
          <p:nvPr/>
        </p:nvSpPr>
        <p:spPr>
          <a:xfrm>
            <a:off x="4676661" y="4632742"/>
            <a:ext cx="344169" cy="376701"/>
          </a:xfrm>
          <a:prstGeom prst="up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6" name="TextBox 5">
            <a:extLst>
              <a:ext uri="{FF2B5EF4-FFF2-40B4-BE49-F238E27FC236}">
                <a16:creationId xmlns:a16="http://schemas.microsoft.com/office/drawing/2014/main" id="{F768CF80-404D-BE3D-4A63-814A779BEC6B}"/>
              </a:ext>
            </a:extLst>
          </p:cNvPr>
          <p:cNvSpPr txBox="1"/>
          <p:nvPr/>
        </p:nvSpPr>
        <p:spPr>
          <a:xfrm>
            <a:off x="4890912" y="2520147"/>
            <a:ext cx="5094515" cy="1815882"/>
          </a:xfrm>
          <a:prstGeom prst="rect">
            <a:avLst/>
          </a:prstGeom>
        </p:spPr>
        <p:txBody>
          <a:bodyPr wrap="square" rtlCol="0">
            <a:spAutoFit/>
          </a:bodyPr>
          <a:lstStyle/>
          <a:p>
            <a:r>
              <a:rPr lang="nl-BE" sz="2800" b="1" dirty="0">
                <a:solidFill>
                  <a:schemeClr val="bg1"/>
                </a:solidFill>
              </a:rPr>
              <a:t>Dump aarde op </a:t>
            </a:r>
            <a:br>
              <a:rPr lang="nl-BE" sz="2800" b="1" dirty="0">
                <a:solidFill>
                  <a:schemeClr val="bg1"/>
                </a:solidFill>
              </a:rPr>
            </a:br>
            <a:r>
              <a:rPr lang="nl-BE" sz="2800" b="1" dirty="0">
                <a:solidFill>
                  <a:schemeClr val="bg1"/>
                </a:solidFill>
              </a:rPr>
              <a:t>maisveld start </a:t>
            </a:r>
            <a:br>
              <a:rPr lang="nl-BE" sz="2800" b="1" dirty="0">
                <a:solidFill>
                  <a:schemeClr val="bg1"/>
                </a:solidFill>
              </a:rPr>
            </a:br>
            <a:r>
              <a:rPr lang="nl-BE" sz="2800" b="1" dirty="0">
                <a:solidFill>
                  <a:schemeClr val="bg1"/>
                </a:solidFill>
              </a:rPr>
              <a:t>rond midden </a:t>
            </a:r>
            <a:br>
              <a:rPr lang="nl-BE" sz="2800" b="1" dirty="0">
                <a:solidFill>
                  <a:schemeClr val="bg1"/>
                </a:solidFill>
              </a:rPr>
            </a:br>
            <a:r>
              <a:rPr lang="nl-BE" sz="2800" b="1" dirty="0">
                <a:solidFill>
                  <a:schemeClr val="bg1"/>
                </a:solidFill>
              </a:rPr>
              <a:t>April 25</a:t>
            </a:r>
          </a:p>
        </p:txBody>
      </p:sp>
    </p:spTree>
    <p:extLst>
      <p:ext uri="{BB962C8B-B14F-4D97-AF65-F5344CB8AC3E}">
        <p14:creationId xmlns:p14="http://schemas.microsoft.com/office/powerpoint/2010/main" val="2243473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0521 0.04514 L -0.00521 0.04514 C -0.0056 0.05232 -0.00508 0.05972 -0.00625 0.06667 C -0.0073 0.07292 -0.01016 0.07778 -0.01185 0.08334 C -0.01224 0.08496 -0.01198 0.08727 -0.01276 0.08843 C -0.01563 0.09283 -0.01914 0.09584 -0.02214 0.1 C -0.03086 0.11273 -0.02409 0.10834 -0.03151 0.11181 C -0.03334 0.11389 -0.03529 0.11621 -0.03711 0.11829 C -0.04753 0.13009 -0.04284 0.12338 -0.06433 0.125 C -0.06602 0.14607 -0.06667 0.14861 -0.06433 0.17847 C -0.06407 0.18125 -0.06237 0.18287 -0.06146 0.18519 C -0.06094 0.18843 -0.05899 0.19167 -0.05964 0.19514 C -0.05977 0.1956 -0.06146 0.20602 -0.06237 0.20509 C -0.06355 0.20417 -0.06237 0.2007 -0.06237 0.19838 L -0.11954 0.21019 L -0.1168 0.31667 L -0.1168 0.31667 " pathEditMode="relative" ptsTypes="AAAAAAAAAAAAAAAAA">
                                      <p:cBhvr>
                                        <p:cTn id="6" dur="9000" fill="hold"/>
                                        <p:tgtEl>
                                          <p:spTgt spid="3196"/>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3174"/>
                                        </p:tgtEl>
                                        <p:attrNameLst>
                                          <p:attrName>style.visibility</p:attrName>
                                        </p:attrNameLst>
                                      </p:cBhvr>
                                      <p:to>
                                        <p:strVal val="visible"/>
                                      </p:to>
                                    </p:set>
                                    <p:animEffect transition="in" filter="barn(inVertical)">
                                      <p:cBhvr>
                                        <p:cTn id="11" dur="4250"/>
                                        <p:tgtEl>
                                          <p:spTgt spid="3174"/>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nodeType="clickEffect">
                                  <p:stCondLst>
                                    <p:cond delay="0"/>
                                  </p:stCondLst>
                                  <p:childTnLst>
                                    <p:set>
                                      <p:cBhvr>
                                        <p:cTn id="15" dur="1" fill="hold">
                                          <p:stCondLst>
                                            <p:cond delay="0"/>
                                          </p:stCondLst>
                                        </p:cTn>
                                        <p:tgtEl>
                                          <p:spTgt spid="3178"/>
                                        </p:tgtEl>
                                        <p:attrNameLst>
                                          <p:attrName>style.visibility</p:attrName>
                                        </p:attrNameLst>
                                      </p:cBhvr>
                                      <p:to>
                                        <p:strVal val="visible"/>
                                      </p:to>
                                    </p:set>
                                    <p:animEffect transition="in" filter="barn(inVertical)">
                                      <p:cBhvr>
                                        <p:cTn id="16" dur="2000"/>
                                        <p:tgtEl>
                                          <p:spTgt spid="3178"/>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3197"/>
                                        </p:tgtEl>
                                        <p:attrNameLst>
                                          <p:attrName>style.visibility</p:attrName>
                                        </p:attrNameLst>
                                      </p:cBhvr>
                                      <p:to>
                                        <p:strVal val="visible"/>
                                      </p:to>
                                    </p:set>
                                    <p:animEffect transition="in" filter="barn(inVertical)">
                                      <p:cBhvr>
                                        <p:cTn id="21" dur="2000"/>
                                        <p:tgtEl>
                                          <p:spTgt spid="3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352162" y="5092589"/>
            <a:ext cx="11839838" cy="1938992"/>
          </a:xfrm>
        </p:spPr>
        <p:txBody>
          <a:bodyPr/>
          <a:lstStyle/>
          <a:p>
            <a:r>
              <a:rPr lang="nl-BE" dirty="0"/>
              <a:t>Gemelde ongevallen &amp; incidenten</a:t>
            </a:r>
          </a:p>
        </p:txBody>
      </p:sp>
    </p:spTree>
    <p:extLst>
      <p:ext uri="{BB962C8B-B14F-4D97-AF65-F5344CB8AC3E}">
        <p14:creationId xmlns:p14="http://schemas.microsoft.com/office/powerpoint/2010/main" val="291782227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673" y="1905506"/>
            <a:ext cx="7906327" cy="923330"/>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3" name="Rectangle 2"/>
          <p:cNvSpPr/>
          <p:nvPr/>
        </p:nvSpPr>
        <p:spPr>
          <a:xfrm>
            <a:off x="1" y="426720"/>
            <a:ext cx="10034016" cy="830997"/>
          </a:xfrm>
          <a:prstGeom prst="rect">
            <a:avLst/>
          </a:prstGeom>
        </p:spPr>
        <p:txBody>
          <a:bodyPr wrap="square">
            <a:spAutoFit/>
          </a:bodyPr>
          <a:lstStyle/>
          <a:p>
            <a:pPr algn="ctr"/>
            <a:r>
              <a:rPr lang="en-US" sz="2400" b="1" dirty="0" err="1">
                <a:latin typeface="Amasis MT Pro Black" panose="02040A04050005020304" pitchFamily="18" charset="0"/>
              </a:rPr>
              <a:t>Gemelde</a:t>
            </a:r>
            <a:r>
              <a:rPr lang="en-US" sz="2400" b="1" dirty="0">
                <a:latin typeface="Amasis MT Pro Black" panose="02040A04050005020304" pitchFamily="18" charset="0"/>
              </a:rPr>
              <a:t> </a:t>
            </a:r>
            <a:r>
              <a:rPr lang="en-US" sz="2400" b="1" dirty="0" err="1">
                <a:latin typeface="Amasis MT Pro Black" panose="02040A04050005020304" pitchFamily="18" charset="0"/>
              </a:rPr>
              <a:t>incidenten</a:t>
            </a:r>
            <a:r>
              <a:rPr lang="en-US" sz="2400" b="1" dirty="0">
                <a:latin typeface="Amasis MT Pro Black" panose="02040A04050005020304" pitchFamily="18" charset="0"/>
              </a:rPr>
              <a:t> &amp; </a:t>
            </a:r>
            <a:r>
              <a:rPr lang="en-US" sz="2400" b="1" dirty="0" err="1">
                <a:latin typeface="Amasis MT Pro Black" panose="02040A04050005020304" pitchFamily="18" charset="0"/>
              </a:rPr>
              <a:t>Ongevallen</a:t>
            </a:r>
            <a:br>
              <a:rPr lang="en-US" sz="2400" b="1" dirty="0">
                <a:latin typeface="Amasis MT Pro Black" panose="02040A04050005020304" pitchFamily="18" charset="0"/>
              </a:rPr>
            </a:br>
            <a:r>
              <a:rPr lang="en-US" sz="2400" b="1" dirty="0" err="1">
                <a:latin typeface="Amasis MT Pro Black" panose="02040A04050005020304" pitchFamily="18" charset="0"/>
              </a:rPr>
              <a:t>betreffende</a:t>
            </a:r>
            <a:r>
              <a:rPr lang="en-US" sz="2400" b="1" dirty="0">
                <a:latin typeface="Amasis MT Pro Black" panose="02040A04050005020304" pitchFamily="18" charset="0"/>
              </a:rPr>
              <a:t> het 1ste trimester 2025.</a:t>
            </a:r>
          </a:p>
        </p:txBody>
      </p:sp>
      <p:sp>
        <p:nvSpPr>
          <p:cNvPr id="4" name="Rectangle 3"/>
          <p:cNvSpPr/>
          <p:nvPr/>
        </p:nvSpPr>
        <p:spPr>
          <a:xfrm>
            <a:off x="1611312" y="1257717"/>
            <a:ext cx="9634620" cy="5293757"/>
          </a:xfrm>
          <a:prstGeom prst="rect">
            <a:avLst/>
          </a:prstGeom>
        </p:spPr>
        <p:txBody>
          <a:bodyPr wrap="square">
            <a:spAutoFit/>
          </a:bodyPr>
          <a:lstStyle/>
          <a:p>
            <a:endParaRPr lang="nl-BE" dirty="0"/>
          </a:p>
          <a:p>
            <a:pPr marL="720725" lvl="1" indent="-263525">
              <a:buFont typeface="Arial" panose="020B0604020202020204" pitchFamily="34" charset="0"/>
              <a:buChar char="•"/>
              <a:tabLst>
                <a:tab pos="8697913" algn="l"/>
              </a:tabLst>
            </a:pPr>
            <a:r>
              <a:rPr lang="nl-BE" sz="3200" dirty="0"/>
              <a:t>Zeer ernstig arbeidsongeval: 	0</a:t>
            </a:r>
          </a:p>
          <a:p>
            <a:pPr marL="720725" lvl="1" indent="-263525">
              <a:buFont typeface="Arial" panose="020B0604020202020204" pitchFamily="34" charset="0"/>
              <a:buChar char="•"/>
              <a:tabLst>
                <a:tab pos="8697913" algn="l"/>
              </a:tabLst>
            </a:pPr>
            <a:r>
              <a:rPr lang="nl-BE" sz="3200" dirty="0"/>
              <a:t>Ernstig arbeidsongeval: 	0</a:t>
            </a:r>
          </a:p>
          <a:p>
            <a:pPr marL="720725" lvl="1" indent="-263525">
              <a:buFont typeface="Arial" panose="020B0604020202020204" pitchFamily="34" charset="0"/>
              <a:buChar char="•"/>
              <a:tabLst>
                <a:tab pos="8697913" algn="l"/>
              </a:tabLst>
            </a:pPr>
            <a:r>
              <a:rPr lang="nl-BE" sz="3200" dirty="0"/>
              <a:t>Arbeidsongevallen 	</a:t>
            </a:r>
            <a:r>
              <a:rPr lang="nl-BE" sz="3200" b="1" dirty="0">
                <a:solidFill>
                  <a:srgbClr val="00B0F0"/>
                </a:solidFill>
              </a:rPr>
              <a:t>3</a:t>
            </a:r>
          </a:p>
          <a:p>
            <a:pPr marL="720725" lvl="1" indent="-263525">
              <a:buFont typeface="Arial" panose="020B0604020202020204" pitchFamily="34" charset="0"/>
              <a:buChar char="•"/>
              <a:tabLst>
                <a:tab pos="8697913" algn="l"/>
              </a:tabLst>
            </a:pPr>
            <a:r>
              <a:rPr lang="nl-BE" sz="3200" dirty="0"/>
              <a:t>Waarvan met  meer als 1 dag AGR:	</a:t>
            </a:r>
            <a:r>
              <a:rPr lang="nl-BE" sz="3200" b="1" dirty="0">
                <a:solidFill>
                  <a:srgbClr val="00B0F0"/>
                </a:solidFill>
              </a:rPr>
              <a:t>1</a:t>
            </a:r>
            <a:br>
              <a:rPr lang="nl-BE" sz="3200" dirty="0"/>
            </a:br>
            <a:r>
              <a:rPr lang="nl-BE" sz="3200" dirty="0"/>
              <a:t>Arbeidswegongevallen: 	4</a:t>
            </a:r>
          </a:p>
          <a:p>
            <a:pPr marL="720725" lvl="1" indent="-263525">
              <a:buFont typeface="Arial" panose="020B0604020202020204" pitchFamily="34" charset="0"/>
              <a:buChar char="•"/>
              <a:tabLst>
                <a:tab pos="8697913" algn="l"/>
              </a:tabLst>
            </a:pPr>
            <a:r>
              <a:rPr lang="nl-BE" sz="3200" dirty="0"/>
              <a:t>Schadeongeval: 	0</a:t>
            </a:r>
          </a:p>
          <a:p>
            <a:pPr marL="720725" lvl="1" indent="-263525">
              <a:buFont typeface="Arial" panose="020B0604020202020204" pitchFamily="34" charset="0"/>
              <a:buChar char="•"/>
              <a:tabLst>
                <a:tab pos="8697913" algn="l"/>
              </a:tabLst>
            </a:pPr>
            <a:r>
              <a:rPr lang="nl-BE" sz="3200" dirty="0"/>
              <a:t>Verkeersongeval: 	</a:t>
            </a:r>
            <a:r>
              <a:rPr lang="nl-BE" sz="3200" b="1" dirty="0">
                <a:solidFill>
                  <a:srgbClr val="00B0F0"/>
                </a:solidFill>
              </a:rPr>
              <a:t>1</a:t>
            </a:r>
          </a:p>
          <a:p>
            <a:pPr marL="720725" lvl="1" indent="-263525">
              <a:buFont typeface="Arial" panose="020B0604020202020204" pitchFamily="34" charset="0"/>
              <a:buChar char="•"/>
              <a:tabLst>
                <a:tab pos="8697913" algn="l"/>
              </a:tabLst>
            </a:pPr>
            <a:r>
              <a:rPr lang="nl-BE" sz="3200" b="1" dirty="0">
                <a:solidFill>
                  <a:srgbClr val="00B0F0"/>
                </a:solidFill>
              </a:rPr>
              <a:t>Onwel worden	1</a:t>
            </a:r>
          </a:p>
          <a:p>
            <a:pPr lvl="1">
              <a:buFont typeface="Arial" panose="020B0604020202020204" pitchFamily="34" charset="0"/>
              <a:buChar char="•"/>
              <a:tabLst>
                <a:tab pos="8697913" algn="l"/>
              </a:tabLst>
            </a:pPr>
            <a:endParaRPr lang="nl-BE" sz="3200" dirty="0"/>
          </a:p>
          <a:p>
            <a:pPr marL="720725" lvl="1" indent="-263525">
              <a:buFont typeface="Arial" panose="020B0604020202020204" pitchFamily="34" charset="0"/>
              <a:buChar char="•"/>
              <a:tabLst>
                <a:tab pos="8880475" algn="r"/>
              </a:tabLst>
            </a:pPr>
            <a:r>
              <a:rPr lang="nl-BE" sz="3200" dirty="0"/>
              <a:t>Totaal incidenten en ongevallen :  	10</a:t>
            </a:r>
          </a:p>
        </p:txBody>
      </p:sp>
      <p:cxnSp>
        <p:nvCxnSpPr>
          <p:cNvPr id="6" name="Straight Connector 5">
            <a:extLst>
              <a:ext uri="{FF2B5EF4-FFF2-40B4-BE49-F238E27FC236}">
                <a16:creationId xmlns:a16="http://schemas.microsoft.com/office/drawing/2014/main" id="{3CE73A3D-8872-143E-A004-23D2E647EA88}"/>
              </a:ext>
            </a:extLst>
          </p:cNvPr>
          <p:cNvCxnSpPr/>
          <p:nvPr/>
        </p:nvCxnSpPr>
        <p:spPr>
          <a:xfrm>
            <a:off x="1237673" y="5939503"/>
            <a:ext cx="9063990" cy="0"/>
          </a:xfrm>
          <a:prstGeom prst="line">
            <a:avLst/>
          </a:prstGeom>
          <a:ln w="825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940918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C19446A-D15D-9006-3E9F-F594D04636B9}"/>
              </a:ext>
            </a:extLst>
          </p:cNvPr>
          <p:cNvSpPr>
            <a:spLocks noGrp="1"/>
          </p:cNvSpPr>
          <p:nvPr>
            <p:ph type="body" sz="quarter" idx="13"/>
          </p:nvPr>
        </p:nvSpPr>
        <p:spPr/>
        <p:txBody>
          <a:bodyPr/>
          <a:lstStyle/>
          <a:p>
            <a:r>
              <a:rPr lang="nl-BE" dirty="0"/>
              <a:t>Arbeidsongeval met AGR.</a:t>
            </a:r>
          </a:p>
        </p:txBody>
      </p:sp>
      <p:sp>
        <p:nvSpPr>
          <p:cNvPr id="4" name="Text Placeholder 3">
            <a:extLst>
              <a:ext uri="{FF2B5EF4-FFF2-40B4-BE49-F238E27FC236}">
                <a16:creationId xmlns:a16="http://schemas.microsoft.com/office/drawing/2014/main" id="{1F442BC1-E6A6-B44B-EA08-D2155EF60C2D}"/>
              </a:ext>
            </a:extLst>
          </p:cNvPr>
          <p:cNvSpPr>
            <a:spLocks noGrp="1"/>
          </p:cNvSpPr>
          <p:nvPr>
            <p:ph type="body" sz="quarter" idx="27"/>
          </p:nvPr>
        </p:nvSpPr>
        <p:spPr>
          <a:xfrm>
            <a:off x="281009" y="1631222"/>
            <a:ext cx="11237400" cy="4089476"/>
          </a:xfrm>
        </p:spPr>
        <p:txBody>
          <a:bodyPr/>
          <a:lstStyle/>
          <a:p>
            <a:r>
              <a:rPr lang="nl-BE" sz="2800" b="1" dirty="0"/>
              <a:t>ACOS STRAT   8/2025/</a:t>
            </a:r>
          </a:p>
          <a:p>
            <a:endParaRPr lang="nl-BE" sz="2800" b="1" dirty="0"/>
          </a:p>
          <a:p>
            <a:r>
              <a:rPr lang="nl-BE" sz="2000" b="1" dirty="0"/>
              <a:t>- </a:t>
            </a:r>
            <a:r>
              <a:rPr lang="nl-BE" sz="2000" b="1" u="sng" dirty="0"/>
              <a:t>Datum:</a:t>
            </a:r>
            <a:r>
              <a:rPr lang="nl-BE" sz="2000" b="1" dirty="0"/>
              <a:t> </a:t>
            </a:r>
            <a:r>
              <a:rPr lang="nl-BE" sz="2000" dirty="0"/>
              <a:t>19/02/2025</a:t>
            </a:r>
          </a:p>
          <a:p>
            <a:endParaRPr lang="nl-BE" sz="2000" b="1" dirty="0"/>
          </a:p>
          <a:p>
            <a:r>
              <a:rPr lang="nl-BE" sz="2000" b="1" dirty="0"/>
              <a:t>- </a:t>
            </a:r>
            <a:r>
              <a:rPr lang="nl-BE" sz="2000" b="1" u="sng" dirty="0"/>
              <a:t>Beschrijving ongeval</a:t>
            </a:r>
            <a:r>
              <a:rPr lang="nl-BE" sz="2000" b="1" dirty="0"/>
              <a:t>:</a:t>
            </a:r>
            <a:br>
              <a:rPr lang="nl-BE" sz="2000" b="1" dirty="0"/>
            </a:br>
            <a:endParaRPr lang="nl-BE" sz="2000" b="1" dirty="0"/>
          </a:p>
          <a:p>
            <a:r>
              <a:rPr lang="nl-BE" sz="2000" dirty="0"/>
              <a:t>.- Betrokkene heeft controle verloren over een step en is in de bosjes aan blok 1 terechtgekomen.,</a:t>
            </a:r>
          </a:p>
          <a:p>
            <a:endParaRPr lang="nl-BE" sz="2000" dirty="0"/>
          </a:p>
          <a:p>
            <a:r>
              <a:rPr lang="nl-BE" sz="2000" b="1" dirty="0"/>
              <a:t>- </a:t>
            </a:r>
            <a:r>
              <a:rPr lang="nl-BE" sz="2000" b="1" u="sng" dirty="0"/>
              <a:t>Letsel</a:t>
            </a:r>
            <a:r>
              <a:rPr lang="nl-BE" sz="2000" b="1" dirty="0"/>
              <a:t>: </a:t>
            </a:r>
            <a:r>
              <a:rPr lang="nl-BE" sz="2000" dirty="0"/>
              <a:t>Verstuikte vinger</a:t>
            </a:r>
            <a:endParaRPr lang="nl-BE" sz="2000" b="1" dirty="0"/>
          </a:p>
          <a:p>
            <a:r>
              <a:rPr lang="nl-BE" sz="2000" b="1" dirty="0"/>
              <a:t>- </a:t>
            </a:r>
            <a:r>
              <a:rPr lang="nl-BE" sz="2000" b="1" u="sng" dirty="0"/>
              <a:t>AGR</a:t>
            </a:r>
            <a:r>
              <a:rPr lang="nl-BE" sz="2000" b="1" dirty="0"/>
              <a:t>:  10</a:t>
            </a:r>
            <a:br>
              <a:rPr lang="nl-BE" sz="2000" b="1" dirty="0"/>
            </a:br>
            <a:br>
              <a:rPr lang="nl-BE" sz="2000" b="1" dirty="0"/>
            </a:br>
            <a:r>
              <a:rPr lang="nl-BE" sz="2000" b="1" dirty="0"/>
              <a:t>- </a:t>
            </a:r>
            <a:r>
              <a:rPr lang="nl-BE" sz="2000" b="1" u="sng" dirty="0"/>
              <a:t>Preventiemaatregel</a:t>
            </a:r>
            <a:r>
              <a:rPr lang="nl-BE" sz="2000" b="1" dirty="0"/>
              <a:t>: Met een step dient men steeds aandachtig te blijven.</a:t>
            </a:r>
            <a:endParaRPr lang="nl-BE" sz="2000" dirty="0"/>
          </a:p>
          <a:p>
            <a:endParaRPr lang="nl-BE" b="1" dirty="0"/>
          </a:p>
          <a:p>
            <a:r>
              <a:rPr lang="nl-BE" b="1" dirty="0"/>
              <a:t>  </a:t>
            </a:r>
          </a:p>
        </p:txBody>
      </p:sp>
    </p:spTree>
    <p:extLst>
      <p:ext uri="{BB962C8B-B14F-4D97-AF65-F5344CB8AC3E}">
        <p14:creationId xmlns:p14="http://schemas.microsoft.com/office/powerpoint/2010/main" val="243886557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C19446A-D15D-9006-3E9F-F594D04636B9}"/>
              </a:ext>
            </a:extLst>
          </p:cNvPr>
          <p:cNvSpPr>
            <a:spLocks noGrp="1"/>
          </p:cNvSpPr>
          <p:nvPr>
            <p:ph type="body" sz="quarter" idx="13"/>
          </p:nvPr>
        </p:nvSpPr>
        <p:spPr/>
        <p:txBody>
          <a:bodyPr/>
          <a:lstStyle/>
          <a:p>
            <a:r>
              <a:rPr lang="nl-BE" dirty="0"/>
              <a:t>Arbeidsongeval zonder AGR.</a:t>
            </a:r>
          </a:p>
        </p:txBody>
      </p:sp>
      <p:sp>
        <p:nvSpPr>
          <p:cNvPr id="4" name="Text Placeholder 3">
            <a:extLst>
              <a:ext uri="{FF2B5EF4-FFF2-40B4-BE49-F238E27FC236}">
                <a16:creationId xmlns:a16="http://schemas.microsoft.com/office/drawing/2014/main" id="{1F442BC1-E6A6-B44B-EA08-D2155EF60C2D}"/>
              </a:ext>
            </a:extLst>
          </p:cNvPr>
          <p:cNvSpPr>
            <a:spLocks noGrp="1"/>
          </p:cNvSpPr>
          <p:nvPr>
            <p:ph type="body" sz="quarter" idx="27"/>
          </p:nvPr>
        </p:nvSpPr>
        <p:spPr>
          <a:xfrm>
            <a:off x="281009" y="1631222"/>
            <a:ext cx="11237400" cy="4089476"/>
          </a:xfrm>
        </p:spPr>
        <p:txBody>
          <a:bodyPr/>
          <a:lstStyle/>
          <a:p>
            <a:r>
              <a:rPr lang="nl-BE" sz="2800" b="1" dirty="0"/>
              <a:t>BAS </a:t>
            </a:r>
            <a:r>
              <a:rPr lang="nl-BE" sz="2800" b="0" i="0" u="none" strike="noStrike" dirty="0">
                <a:solidFill>
                  <a:schemeClr val="tx1"/>
                </a:solidFill>
                <a:effectLst/>
                <a:latin typeface="Calibri" panose="020F0502020204030204" pitchFamily="34" charset="0"/>
              </a:rPr>
              <a:t>08/2025/30356</a:t>
            </a:r>
            <a:endParaRPr lang="nl-BE" sz="2800" dirty="0">
              <a:solidFill>
                <a:schemeClr val="tx1"/>
              </a:solidFill>
            </a:endParaRPr>
          </a:p>
          <a:p>
            <a:endParaRPr lang="nl-BE" sz="2800" b="1" dirty="0"/>
          </a:p>
          <a:p>
            <a:r>
              <a:rPr lang="nl-BE" sz="2000" b="1" dirty="0"/>
              <a:t>- </a:t>
            </a:r>
            <a:r>
              <a:rPr lang="nl-BE" sz="2000" b="1" u="sng" dirty="0"/>
              <a:t>Datum:</a:t>
            </a:r>
            <a:r>
              <a:rPr lang="nl-BE" sz="2000" b="1" dirty="0"/>
              <a:t> </a:t>
            </a:r>
            <a:r>
              <a:rPr lang="nl-BE" sz="2000" dirty="0"/>
              <a:t>24/02/2025</a:t>
            </a:r>
          </a:p>
          <a:p>
            <a:endParaRPr lang="nl-BE" sz="2000" b="1" dirty="0"/>
          </a:p>
          <a:p>
            <a:r>
              <a:rPr lang="nl-BE" sz="2000" b="1" dirty="0"/>
              <a:t>- </a:t>
            </a:r>
            <a:r>
              <a:rPr lang="nl-BE" sz="2000" b="1" u="sng" dirty="0"/>
              <a:t>Beschrijving ongeval</a:t>
            </a:r>
            <a:r>
              <a:rPr lang="nl-BE" sz="2000" b="1" dirty="0"/>
              <a:t>:</a:t>
            </a:r>
          </a:p>
          <a:p>
            <a:pPr marL="342900" indent="-342900">
              <a:buFontTx/>
              <a:buChar char="-"/>
            </a:pPr>
            <a:endParaRPr lang="nl-BE" sz="2000" b="1" dirty="0"/>
          </a:p>
          <a:p>
            <a:pPr marL="177800" indent="-177800"/>
            <a:r>
              <a:rPr lang="nl-BE" sz="2000" b="0" i="0" u="none" strike="noStrike" dirty="0">
                <a:solidFill>
                  <a:srgbClr val="3F3F76"/>
                </a:solidFill>
                <a:effectLst/>
                <a:latin typeface="Calibri" panose="020F0502020204030204" pitchFamily="34" charset="0"/>
              </a:rPr>
              <a:t>-	</a:t>
            </a:r>
            <a:r>
              <a:rPr lang="nl-BE" sz="2000" b="0" i="0" u="none" strike="noStrike" dirty="0">
                <a:solidFill>
                  <a:schemeClr val="tx1"/>
                </a:solidFill>
                <a:effectLst/>
                <a:latin typeface="Calibri" panose="020F0502020204030204" pitchFamily="34" charset="0"/>
              </a:rPr>
              <a:t>Betrokkene heeft zich met zijn hoofd tegen een kast gestoten met als gevolg dat hij zich gekwetst heeft aan zijn wenkbrauw..</a:t>
            </a:r>
          </a:p>
          <a:p>
            <a:pPr marL="342900" indent="-342900">
              <a:buFontTx/>
              <a:buChar char="-"/>
            </a:pPr>
            <a:endParaRPr lang="nl-BE" sz="2000" dirty="0"/>
          </a:p>
          <a:p>
            <a:pPr marL="177800" indent="-177800">
              <a:buFontTx/>
              <a:buChar char="-"/>
            </a:pPr>
            <a:r>
              <a:rPr lang="nl-BE" sz="2000" b="1" dirty="0"/>
              <a:t> </a:t>
            </a:r>
            <a:r>
              <a:rPr lang="nl-BE" sz="2000" b="1" u="sng" dirty="0"/>
              <a:t>Letsel</a:t>
            </a:r>
            <a:r>
              <a:rPr lang="nl-BE" sz="2000" b="1" dirty="0"/>
              <a:t>: </a:t>
            </a:r>
            <a:r>
              <a:rPr lang="nl-BE" sz="2000" dirty="0"/>
              <a:t>snijwonde wenkbrauw.</a:t>
            </a:r>
            <a:br>
              <a:rPr lang="nl-BE" sz="2000" b="1" dirty="0"/>
            </a:br>
            <a:endParaRPr lang="nl-BE" sz="2000" b="1" dirty="0"/>
          </a:p>
          <a:p>
            <a:r>
              <a:rPr lang="nl-BE" sz="2000" b="1" dirty="0"/>
              <a:t>- </a:t>
            </a:r>
            <a:r>
              <a:rPr lang="nl-BE" sz="2000" b="1" u="sng" dirty="0"/>
              <a:t>AGR</a:t>
            </a:r>
            <a:r>
              <a:rPr lang="nl-BE" sz="2000" b="1" dirty="0"/>
              <a:t>: </a:t>
            </a:r>
            <a:r>
              <a:rPr lang="nl-BE" sz="2000" dirty="0"/>
              <a:t>0</a:t>
            </a:r>
            <a:br>
              <a:rPr lang="nl-BE" sz="2000" b="1" dirty="0"/>
            </a:br>
            <a:br>
              <a:rPr lang="nl-BE" sz="2000" b="1" dirty="0"/>
            </a:br>
            <a:r>
              <a:rPr lang="nl-BE" sz="2000" b="1" dirty="0"/>
              <a:t>- </a:t>
            </a:r>
            <a:r>
              <a:rPr lang="nl-BE" sz="2000" b="1" u="sng" dirty="0"/>
              <a:t>Preventiemaatregel</a:t>
            </a:r>
            <a:r>
              <a:rPr lang="nl-BE" sz="2000" b="1" dirty="0"/>
              <a:t>:  </a:t>
            </a:r>
            <a:r>
              <a:rPr lang="nl-BE" sz="2000" dirty="0"/>
              <a:t>Aandachtig blijven.</a:t>
            </a:r>
          </a:p>
          <a:p>
            <a:endParaRPr lang="nl-BE" b="1" dirty="0"/>
          </a:p>
          <a:p>
            <a:r>
              <a:rPr lang="nl-BE" b="1" dirty="0"/>
              <a:t>  </a:t>
            </a:r>
          </a:p>
        </p:txBody>
      </p:sp>
    </p:spTree>
    <p:extLst>
      <p:ext uri="{BB962C8B-B14F-4D97-AF65-F5344CB8AC3E}">
        <p14:creationId xmlns:p14="http://schemas.microsoft.com/office/powerpoint/2010/main" val="28228979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3058C10-5A93-7816-C315-9FAF8A95DBDD}"/>
              </a:ext>
            </a:extLst>
          </p:cNvPr>
          <p:cNvPicPr>
            <a:picLocks noChangeAspect="1"/>
          </p:cNvPicPr>
          <p:nvPr/>
        </p:nvPicPr>
        <p:blipFill>
          <a:blip r:embed="rId3"/>
          <a:stretch>
            <a:fillRect/>
          </a:stretch>
        </p:blipFill>
        <p:spPr>
          <a:xfrm>
            <a:off x="0" y="0"/>
            <a:ext cx="12192000" cy="6930767"/>
          </a:xfrm>
          <a:prstGeom prst="rect">
            <a:avLst/>
          </a:prstGeom>
        </p:spPr>
      </p:pic>
    </p:spTree>
    <p:extLst>
      <p:ext uri="{BB962C8B-B14F-4D97-AF65-F5344CB8AC3E}">
        <p14:creationId xmlns:p14="http://schemas.microsoft.com/office/powerpoint/2010/main" val="405250243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C19446A-D15D-9006-3E9F-F594D04636B9}"/>
              </a:ext>
            </a:extLst>
          </p:cNvPr>
          <p:cNvSpPr>
            <a:spLocks noGrp="1"/>
          </p:cNvSpPr>
          <p:nvPr>
            <p:ph type="body" sz="quarter" idx="13"/>
          </p:nvPr>
        </p:nvSpPr>
        <p:spPr/>
        <p:txBody>
          <a:bodyPr/>
          <a:lstStyle/>
          <a:p>
            <a:r>
              <a:rPr lang="nl-BE" dirty="0"/>
              <a:t>Arbeidsongeval zonder AGR.</a:t>
            </a:r>
          </a:p>
        </p:txBody>
      </p:sp>
      <p:sp>
        <p:nvSpPr>
          <p:cNvPr id="4" name="Text Placeholder 3">
            <a:extLst>
              <a:ext uri="{FF2B5EF4-FFF2-40B4-BE49-F238E27FC236}">
                <a16:creationId xmlns:a16="http://schemas.microsoft.com/office/drawing/2014/main" id="{1F442BC1-E6A6-B44B-EA08-D2155EF60C2D}"/>
              </a:ext>
            </a:extLst>
          </p:cNvPr>
          <p:cNvSpPr>
            <a:spLocks noGrp="1"/>
          </p:cNvSpPr>
          <p:nvPr>
            <p:ph type="body" sz="quarter" idx="27"/>
          </p:nvPr>
        </p:nvSpPr>
        <p:spPr>
          <a:xfrm>
            <a:off x="281009" y="1631222"/>
            <a:ext cx="11237400" cy="4089476"/>
          </a:xfrm>
        </p:spPr>
        <p:txBody>
          <a:bodyPr/>
          <a:lstStyle/>
          <a:p>
            <a:r>
              <a:rPr lang="nl-BE" sz="2800" b="1" dirty="0"/>
              <a:t>DG </a:t>
            </a:r>
            <a:r>
              <a:rPr lang="nl-BE" sz="2800" b="1" dirty="0" err="1"/>
              <a:t>BudFin</a:t>
            </a:r>
            <a:r>
              <a:rPr lang="nl-BE" sz="2800" b="1" dirty="0"/>
              <a:t>: 08/2025/30389</a:t>
            </a:r>
          </a:p>
          <a:p>
            <a:endParaRPr lang="nl-BE" sz="2800" b="1" dirty="0"/>
          </a:p>
          <a:p>
            <a:r>
              <a:rPr lang="nl-BE" sz="2000" b="1" dirty="0"/>
              <a:t>- </a:t>
            </a:r>
            <a:r>
              <a:rPr lang="nl-BE" sz="2000" b="1" u="sng" dirty="0"/>
              <a:t>Datum:</a:t>
            </a:r>
            <a:r>
              <a:rPr lang="nl-BE" sz="2000" b="1" dirty="0"/>
              <a:t> </a:t>
            </a:r>
            <a:r>
              <a:rPr lang="nl-BE" sz="2000" dirty="0"/>
              <a:t>18/02/2025</a:t>
            </a:r>
          </a:p>
          <a:p>
            <a:endParaRPr lang="nl-BE" sz="2000" b="1" dirty="0"/>
          </a:p>
          <a:p>
            <a:r>
              <a:rPr lang="nl-BE" sz="2000" b="1" dirty="0"/>
              <a:t>- </a:t>
            </a:r>
            <a:r>
              <a:rPr lang="nl-BE" sz="2000" b="1" u="sng" dirty="0"/>
              <a:t>Beschrijving ongeval</a:t>
            </a:r>
            <a:r>
              <a:rPr lang="nl-BE" sz="2000" b="1" dirty="0"/>
              <a:t>:</a:t>
            </a:r>
            <a:br>
              <a:rPr lang="nl-BE" sz="2000" b="1" dirty="0"/>
            </a:br>
            <a:endParaRPr lang="nl-BE" sz="2000" b="1" dirty="0"/>
          </a:p>
          <a:p>
            <a:r>
              <a:rPr lang="nl-BE" sz="2000" b="1" dirty="0"/>
              <a:t> - </a:t>
            </a:r>
            <a:r>
              <a:rPr lang="fr-FR" sz="2000" dirty="0" err="1"/>
              <a:t>Tijdens</a:t>
            </a:r>
            <a:r>
              <a:rPr lang="fr-FR" sz="2000" dirty="0"/>
              <a:t> </a:t>
            </a:r>
            <a:r>
              <a:rPr lang="fr-FR" sz="2000" dirty="0" err="1"/>
              <a:t>een</a:t>
            </a:r>
            <a:r>
              <a:rPr lang="fr-FR" sz="2000" dirty="0"/>
              <a:t> </a:t>
            </a:r>
            <a:r>
              <a:rPr lang="fr-FR" sz="2000" dirty="0" err="1"/>
              <a:t>bloedafname</a:t>
            </a:r>
            <a:r>
              <a:rPr lang="fr-FR" sz="2000" dirty="0"/>
              <a:t> </a:t>
            </a:r>
            <a:r>
              <a:rPr lang="fr-FR" sz="2000" dirty="0" err="1"/>
              <a:t>was</a:t>
            </a:r>
            <a:r>
              <a:rPr lang="fr-FR" sz="2000" dirty="0"/>
              <a:t> de </a:t>
            </a:r>
            <a:r>
              <a:rPr lang="fr-FR" sz="2000" dirty="0" err="1"/>
              <a:t>naald</a:t>
            </a:r>
            <a:r>
              <a:rPr lang="fr-FR" sz="2000" dirty="0"/>
              <a:t> niet </a:t>
            </a:r>
            <a:r>
              <a:rPr lang="fr-FR" sz="2000" dirty="0" err="1"/>
              <a:t>goed</a:t>
            </a:r>
            <a:r>
              <a:rPr lang="fr-FR" sz="2000" dirty="0"/>
              <a:t> </a:t>
            </a:r>
            <a:r>
              <a:rPr lang="fr-FR" sz="2000" dirty="0" err="1"/>
              <a:t>ingebracht</a:t>
            </a:r>
            <a:r>
              <a:rPr lang="fr-FR" sz="2000" dirty="0"/>
              <a:t> </a:t>
            </a:r>
            <a:r>
              <a:rPr lang="fr-FR" sz="2000" dirty="0" err="1"/>
              <a:t>waardoor</a:t>
            </a:r>
            <a:r>
              <a:rPr lang="fr-FR" sz="2000" dirty="0"/>
              <a:t> </a:t>
            </a:r>
            <a:r>
              <a:rPr lang="fr-FR" sz="2000" dirty="0" err="1"/>
              <a:t>betrokkene</a:t>
            </a:r>
            <a:r>
              <a:rPr lang="fr-FR" sz="2000" dirty="0"/>
              <a:t> </a:t>
            </a:r>
            <a:r>
              <a:rPr lang="fr-FR" sz="2000" dirty="0" err="1"/>
              <a:t>een</a:t>
            </a:r>
            <a:r>
              <a:rPr lang="fr-FR" sz="2000" dirty="0"/>
              <a:t> </a:t>
            </a:r>
            <a:r>
              <a:rPr lang="fr-FR" sz="2000" dirty="0" err="1"/>
              <a:t>onderhuidse</a:t>
            </a:r>
            <a:br>
              <a:rPr lang="fr-FR" sz="2000" dirty="0"/>
            </a:br>
            <a:r>
              <a:rPr lang="fr-FR" sz="2000" dirty="0"/>
              <a:t>    </a:t>
            </a:r>
            <a:r>
              <a:rPr lang="fr-FR" sz="2000" dirty="0" err="1"/>
              <a:t>bloeduitstorting</a:t>
            </a:r>
            <a:r>
              <a:rPr lang="fr-FR" sz="2000" dirty="0"/>
              <a:t> </a:t>
            </a:r>
            <a:r>
              <a:rPr lang="fr-FR" sz="2000" dirty="0" err="1"/>
              <a:t>kreeg</a:t>
            </a:r>
            <a:r>
              <a:rPr lang="fr-FR" sz="2000" dirty="0"/>
              <a:t>.</a:t>
            </a:r>
            <a:endParaRPr lang="nl-BE" sz="2000" dirty="0"/>
          </a:p>
          <a:p>
            <a:endParaRPr lang="nl-BE" sz="2000" dirty="0"/>
          </a:p>
          <a:p>
            <a:r>
              <a:rPr lang="nl-BE" sz="2000" b="1" dirty="0"/>
              <a:t>- </a:t>
            </a:r>
            <a:r>
              <a:rPr lang="nl-BE" sz="2000" b="1" u="sng" dirty="0"/>
              <a:t>Letsel</a:t>
            </a:r>
            <a:r>
              <a:rPr lang="nl-BE" sz="2000" b="1" dirty="0"/>
              <a:t>: </a:t>
            </a:r>
            <a:r>
              <a:rPr lang="nl-BE" sz="2000" dirty="0">
                <a:solidFill>
                  <a:schemeClr val="tx1"/>
                </a:solidFill>
              </a:rPr>
              <a:t>Interne bloeduitstorting.</a:t>
            </a:r>
            <a:br>
              <a:rPr lang="nl-BE" sz="2000" b="1" dirty="0"/>
            </a:br>
            <a:endParaRPr lang="nl-BE" sz="2000" b="1" dirty="0"/>
          </a:p>
          <a:p>
            <a:r>
              <a:rPr lang="nl-BE" sz="2000" b="1" dirty="0"/>
              <a:t>- </a:t>
            </a:r>
            <a:r>
              <a:rPr lang="nl-BE" sz="2000" b="1" u="sng" dirty="0"/>
              <a:t>AGR</a:t>
            </a:r>
            <a:r>
              <a:rPr lang="nl-BE" sz="2000" b="1" dirty="0"/>
              <a:t>: </a:t>
            </a:r>
            <a:r>
              <a:rPr lang="nl-BE" sz="2000" dirty="0">
                <a:solidFill>
                  <a:schemeClr val="tx1"/>
                </a:solidFill>
              </a:rPr>
              <a:t>0</a:t>
            </a:r>
            <a:br>
              <a:rPr lang="nl-BE" sz="2000" b="1" dirty="0"/>
            </a:br>
            <a:br>
              <a:rPr lang="nl-BE" sz="2000" b="1" dirty="0"/>
            </a:br>
            <a:r>
              <a:rPr lang="nl-BE" sz="2000" b="1" dirty="0"/>
              <a:t>- </a:t>
            </a:r>
            <a:r>
              <a:rPr lang="nl-BE" sz="2000" b="1" u="sng" dirty="0"/>
              <a:t>Preventiemaatregel</a:t>
            </a:r>
            <a:r>
              <a:rPr lang="nl-BE" sz="2000" b="1" dirty="0"/>
              <a:t>: Geen maatregel voor het slachtoffer zelf.</a:t>
            </a:r>
          </a:p>
          <a:p>
            <a:endParaRPr lang="nl-BE" sz="2000" b="1" dirty="0"/>
          </a:p>
          <a:p>
            <a:r>
              <a:rPr lang="nl-BE" sz="2000" b="1" dirty="0"/>
              <a:t>  </a:t>
            </a:r>
            <a:endParaRPr lang="nl-BE" b="1" dirty="0"/>
          </a:p>
          <a:p>
            <a:r>
              <a:rPr lang="nl-BE" b="1" dirty="0"/>
              <a:t>  </a:t>
            </a:r>
          </a:p>
        </p:txBody>
      </p:sp>
    </p:spTree>
    <p:extLst>
      <p:ext uri="{BB962C8B-B14F-4D97-AF65-F5344CB8AC3E}">
        <p14:creationId xmlns:p14="http://schemas.microsoft.com/office/powerpoint/2010/main" val="287926059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0787E4A-127E-BA27-A4C6-24C05FBFBBA6}"/>
              </a:ext>
            </a:extLst>
          </p:cNvPr>
          <p:cNvSpPr>
            <a:spLocks noGrp="1"/>
          </p:cNvSpPr>
          <p:nvPr>
            <p:ph type="body" sz="quarter" idx="13"/>
          </p:nvPr>
        </p:nvSpPr>
        <p:spPr/>
        <p:txBody>
          <a:bodyPr/>
          <a:lstStyle/>
          <a:p>
            <a:r>
              <a:rPr lang="nl-BE" dirty="0"/>
              <a:t>Frequentie- en ernstgraden 2024.</a:t>
            </a:r>
          </a:p>
        </p:txBody>
      </p:sp>
      <p:graphicFrame>
        <p:nvGraphicFramePr>
          <p:cNvPr id="4" name="Table 3">
            <a:extLst>
              <a:ext uri="{FF2B5EF4-FFF2-40B4-BE49-F238E27FC236}">
                <a16:creationId xmlns:a16="http://schemas.microsoft.com/office/drawing/2014/main" id="{1F7FB16A-FC2B-DF24-7AFF-B3FCF11D56BD}"/>
              </a:ext>
            </a:extLst>
          </p:cNvPr>
          <p:cNvGraphicFramePr>
            <a:graphicFrameLocks noGrp="1"/>
          </p:cNvGraphicFramePr>
          <p:nvPr>
            <p:extLst>
              <p:ext uri="{D42A27DB-BD31-4B8C-83A1-F6EECF244321}">
                <p14:modId xmlns:p14="http://schemas.microsoft.com/office/powerpoint/2010/main" val="1958375800"/>
              </p:ext>
            </p:extLst>
          </p:nvPr>
        </p:nvGraphicFramePr>
        <p:xfrm>
          <a:off x="315327" y="2557780"/>
          <a:ext cx="11561346" cy="1742440"/>
        </p:xfrm>
        <a:graphic>
          <a:graphicData uri="http://schemas.openxmlformats.org/drawingml/2006/table">
            <a:tbl>
              <a:tblPr firstRow="1" bandRow="1">
                <a:tableStyleId>{5C22544A-7EE6-4342-B048-85BDC9FD1C3A}</a:tableStyleId>
              </a:tblPr>
              <a:tblGrid>
                <a:gridCol w="3057426">
                  <a:extLst>
                    <a:ext uri="{9D8B030D-6E8A-4147-A177-3AD203B41FA5}">
                      <a16:colId xmlns:a16="http://schemas.microsoft.com/office/drawing/2014/main" val="1961799212"/>
                    </a:ext>
                  </a:extLst>
                </a:gridCol>
                <a:gridCol w="1485900">
                  <a:extLst>
                    <a:ext uri="{9D8B030D-6E8A-4147-A177-3AD203B41FA5}">
                      <a16:colId xmlns:a16="http://schemas.microsoft.com/office/drawing/2014/main" val="2208237586"/>
                    </a:ext>
                  </a:extLst>
                </a:gridCol>
                <a:gridCol w="1863090">
                  <a:extLst>
                    <a:ext uri="{9D8B030D-6E8A-4147-A177-3AD203B41FA5}">
                      <a16:colId xmlns:a16="http://schemas.microsoft.com/office/drawing/2014/main" val="2790753546"/>
                    </a:ext>
                  </a:extLst>
                </a:gridCol>
                <a:gridCol w="1874520">
                  <a:extLst>
                    <a:ext uri="{9D8B030D-6E8A-4147-A177-3AD203B41FA5}">
                      <a16:colId xmlns:a16="http://schemas.microsoft.com/office/drawing/2014/main" val="1105495953"/>
                    </a:ext>
                  </a:extLst>
                </a:gridCol>
                <a:gridCol w="1703070">
                  <a:extLst>
                    <a:ext uri="{9D8B030D-6E8A-4147-A177-3AD203B41FA5}">
                      <a16:colId xmlns:a16="http://schemas.microsoft.com/office/drawing/2014/main" val="3116270442"/>
                    </a:ext>
                  </a:extLst>
                </a:gridCol>
                <a:gridCol w="1577340">
                  <a:extLst>
                    <a:ext uri="{9D8B030D-6E8A-4147-A177-3AD203B41FA5}">
                      <a16:colId xmlns:a16="http://schemas.microsoft.com/office/drawing/2014/main" val="2888334794"/>
                    </a:ext>
                  </a:extLst>
                </a:gridCol>
              </a:tblGrid>
              <a:tr h="370840">
                <a:tc>
                  <a:txBody>
                    <a:bodyPr/>
                    <a:lstStyle/>
                    <a:p>
                      <a:pPr algn="ctr"/>
                      <a:endParaRPr lang="nl-BE" dirty="0"/>
                    </a:p>
                  </a:txBody>
                  <a:tcPr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noFill/>
                  </a:tcPr>
                </a:tc>
                <a:tc>
                  <a:txBody>
                    <a:bodyPr/>
                    <a:lstStyle/>
                    <a:p>
                      <a:pPr algn="ctr"/>
                      <a:r>
                        <a:rPr lang="nl-BE" dirty="0"/>
                        <a:t>1</a:t>
                      </a:r>
                      <a:r>
                        <a:rPr lang="nl-BE" baseline="30000" dirty="0"/>
                        <a:t>ste</a:t>
                      </a:r>
                      <a:r>
                        <a:rPr lang="nl-BE" dirty="0"/>
                        <a:t> Trim</a:t>
                      </a:r>
                    </a:p>
                  </a:txBody>
                  <a:tcPr anchor="ctr"/>
                </a:tc>
                <a:tc>
                  <a:txBody>
                    <a:bodyPr/>
                    <a:lstStyle/>
                    <a:p>
                      <a:pPr algn="ctr"/>
                      <a:r>
                        <a:rPr lang="nl-BE" dirty="0"/>
                        <a:t>2</a:t>
                      </a:r>
                      <a:r>
                        <a:rPr lang="nl-BE" baseline="30000" dirty="0"/>
                        <a:t>de</a:t>
                      </a:r>
                      <a:r>
                        <a:rPr lang="nl-BE" dirty="0"/>
                        <a:t> Trim</a:t>
                      </a:r>
                    </a:p>
                  </a:txBody>
                  <a:tcPr anchor="ctr"/>
                </a:tc>
                <a:tc>
                  <a:txBody>
                    <a:bodyPr/>
                    <a:lstStyle/>
                    <a:p>
                      <a:pPr algn="ctr"/>
                      <a:r>
                        <a:rPr lang="nl-BE" dirty="0"/>
                        <a:t>3</a:t>
                      </a:r>
                      <a:r>
                        <a:rPr lang="nl-BE" baseline="30000" dirty="0"/>
                        <a:t>de</a:t>
                      </a:r>
                      <a:r>
                        <a:rPr lang="nl-BE" dirty="0"/>
                        <a:t> Trim</a:t>
                      </a:r>
                    </a:p>
                  </a:txBody>
                  <a:tcPr anchor="ctr"/>
                </a:tc>
                <a:tc>
                  <a:txBody>
                    <a:bodyPr/>
                    <a:lstStyle/>
                    <a:p>
                      <a:pPr algn="ctr"/>
                      <a:r>
                        <a:rPr lang="nl-BE" dirty="0"/>
                        <a:t>4</a:t>
                      </a:r>
                      <a:r>
                        <a:rPr lang="nl-BE" baseline="30000" dirty="0"/>
                        <a:t>de</a:t>
                      </a:r>
                      <a:r>
                        <a:rPr lang="nl-BE" dirty="0"/>
                        <a:t> Trim</a:t>
                      </a:r>
                    </a:p>
                  </a:txBody>
                  <a:tcPr anchor="ctr"/>
                </a:tc>
                <a:tc>
                  <a:txBody>
                    <a:bodyPr/>
                    <a:lstStyle/>
                    <a:p>
                      <a:pPr algn="ctr"/>
                      <a:r>
                        <a:rPr lang="nl-BE" dirty="0"/>
                        <a:t>Tot 2024</a:t>
                      </a:r>
                    </a:p>
                  </a:txBody>
                  <a:tcPr anchor="ctr"/>
                </a:tc>
                <a:extLst>
                  <a:ext uri="{0D108BD9-81ED-4DB2-BD59-A6C34878D82A}">
                    <a16:rowId xmlns:a16="http://schemas.microsoft.com/office/drawing/2014/main" val="1415786595"/>
                  </a:ext>
                </a:extLst>
              </a:tr>
              <a:tr h="370840">
                <a:tc>
                  <a:txBody>
                    <a:bodyPr/>
                    <a:lstStyle/>
                    <a:p>
                      <a:pPr algn="l"/>
                      <a:r>
                        <a:rPr lang="nl-BE" sz="2400" b="1" dirty="0">
                          <a:latin typeface="Aharoni" panose="02010803020104030203" pitchFamily="2" charset="-79"/>
                          <a:cs typeface="Aharoni" panose="02010803020104030203" pitchFamily="2" charset="-79"/>
                        </a:rPr>
                        <a:t>Frequentiegraad</a:t>
                      </a:r>
                    </a:p>
                  </a:txBody>
                  <a:tcPr anchor="ctr"/>
                </a:tc>
                <a:tc>
                  <a:txBody>
                    <a:bodyPr/>
                    <a:lstStyle/>
                    <a:p>
                      <a:pPr algn="ctr"/>
                      <a:endParaRPr lang="nl-BE" sz="2400" dirty="0"/>
                    </a:p>
                  </a:txBody>
                  <a:tcPr anchor="ctr"/>
                </a:tc>
                <a:tc>
                  <a:txBody>
                    <a:bodyPr/>
                    <a:lstStyle/>
                    <a:p>
                      <a:pPr algn="ctr"/>
                      <a:endParaRPr lang="nl-BE" sz="2400" dirty="0"/>
                    </a:p>
                  </a:txBody>
                  <a:tcPr anchor="ctr"/>
                </a:tc>
                <a:tc>
                  <a:txBody>
                    <a:bodyPr/>
                    <a:lstStyle/>
                    <a:p>
                      <a:pPr algn="ctr"/>
                      <a:endParaRPr lang="nl-BE" sz="2400" dirty="0"/>
                    </a:p>
                  </a:txBody>
                  <a:tcPr anchor="ctr"/>
                </a:tc>
                <a:tc>
                  <a:txBody>
                    <a:bodyPr/>
                    <a:lstStyle/>
                    <a:p>
                      <a:pPr algn="ctr"/>
                      <a:endParaRPr lang="nl-BE" sz="2400" dirty="0"/>
                    </a:p>
                  </a:txBody>
                  <a:tcPr anchor="ctr"/>
                </a:tc>
                <a:tc>
                  <a:txBody>
                    <a:bodyPr/>
                    <a:lstStyle/>
                    <a:p>
                      <a:pPr algn="ctr"/>
                      <a:endParaRPr lang="nl-BE" sz="2400" dirty="0"/>
                    </a:p>
                  </a:txBody>
                  <a:tcPr anchor="ctr"/>
                </a:tc>
                <a:extLst>
                  <a:ext uri="{0D108BD9-81ED-4DB2-BD59-A6C34878D82A}">
                    <a16:rowId xmlns:a16="http://schemas.microsoft.com/office/drawing/2014/main" val="3209560359"/>
                  </a:ext>
                </a:extLst>
              </a:tr>
              <a:tr h="370840">
                <a:tc>
                  <a:txBody>
                    <a:bodyPr/>
                    <a:lstStyle/>
                    <a:p>
                      <a:pPr algn="l"/>
                      <a:r>
                        <a:rPr lang="nl-BE" sz="2400" b="1" dirty="0">
                          <a:latin typeface="Aharoni" panose="02010803020104030203" pitchFamily="2" charset="-79"/>
                          <a:cs typeface="Aharoni" panose="02010803020104030203" pitchFamily="2" charset="-79"/>
                        </a:rPr>
                        <a:t>Ernstgraad</a:t>
                      </a:r>
                    </a:p>
                  </a:txBody>
                  <a:tcPr anchor="ctr"/>
                </a:tc>
                <a:tc>
                  <a:txBody>
                    <a:bodyPr/>
                    <a:lstStyle/>
                    <a:p>
                      <a:pPr algn="ctr"/>
                      <a:endParaRPr lang="nl-BE" sz="2400" dirty="0"/>
                    </a:p>
                  </a:txBody>
                  <a:tcPr anchor="ctr"/>
                </a:tc>
                <a:tc>
                  <a:txBody>
                    <a:bodyPr/>
                    <a:lstStyle/>
                    <a:p>
                      <a:pPr algn="ctr"/>
                      <a:endParaRPr lang="nl-BE" sz="2400" dirty="0"/>
                    </a:p>
                  </a:txBody>
                  <a:tcPr anchor="ctr"/>
                </a:tc>
                <a:tc>
                  <a:txBody>
                    <a:bodyPr/>
                    <a:lstStyle/>
                    <a:p>
                      <a:pPr algn="ctr"/>
                      <a:endParaRPr lang="nl-BE" sz="2400" dirty="0"/>
                    </a:p>
                  </a:txBody>
                  <a:tcPr anchor="ctr"/>
                </a:tc>
                <a:tc>
                  <a:txBody>
                    <a:bodyPr/>
                    <a:lstStyle/>
                    <a:p>
                      <a:pPr algn="ctr"/>
                      <a:endParaRPr lang="nl-BE" sz="2400" dirty="0"/>
                    </a:p>
                  </a:txBody>
                  <a:tcPr anchor="ctr"/>
                </a:tc>
                <a:tc>
                  <a:txBody>
                    <a:bodyPr/>
                    <a:lstStyle/>
                    <a:p>
                      <a:pPr algn="ctr"/>
                      <a:endParaRPr lang="nl-BE" sz="2400" dirty="0"/>
                    </a:p>
                  </a:txBody>
                  <a:tcPr anchor="ctr"/>
                </a:tc>
                <a:extLst>
                  <a:ext uri="{0D108BD9-81ED-4DB2-BD59-A6C34878D82A}">
                    <a16:rowId xmlns:a16="http://schemas.microsoft.com/office/drawing/2014/main" val="3145581736"/>
                  </a:ext>
                </a:extLst>
              </a:tr>
              <a:tr h="370840">
                <a:tc>
                  <a:txBody>
                    <a:bodyPr/>
                    <a:lstStyle/>
                    <a:p>
                      <a:pPr algn="l"/>
                      <a:r>
                        <a:rPr lang="nl-BE" sz="2400" b="1" dirty="0">
                          <a:latin typeface="Aharoni" panose="02010803020104030203" pitchFamily="2" charset="-79"/>
                          <a:cs typeface="Aharoni" panose="02010803020104030203" pitchFamily="2" charset="-79"/>
                        </a:rPr>
                        <a:t>Globale ernstgraad</a:t>
                      </a:r>
                    </a:p>
                  </a:txBody>
                  <a:tcPr anchor="ctr"/>
                </a:tc>
                <a:tc>
                  <a:txBody>
                    <a:bodyPr/>
                    <a:lstStyle/>
                    <a:p>
                      <a:pPr algn="ctr"/>
                      <a:endParaRPr lang="nl-BE" sz="2400" dirty="0"/>
                    </a:p>
                  </a:txBody>
                  <a:tcPr anchor="ctr"/>
                </a:tc>
                <a:tc>
                  <a:txBody>
                    <a:bodyPr/>
                    <a:lstStyle/>
                    <a:p>
                      <a:pPr algn="ctr"/>
                      <a:endParaRPr lang="nl-BE" sz="2400" dirty="0"/>
                    </a:p>
                  </a:txBody>
                  <a:tcPr anchor="ctr"/>
                </a:tc>
                <a:tc>
                  <a:txBody>
                    <a:bodyPr/>
                    <a:lstStyle/>
                    <a:p>
                      <a:pPr algn="ctr"/>
                      <a:endParaRPr lang="nl-BE" sz="2400" dirty="0"/>
                    </a:p>
                  </a:txBody>
                  <a:tcPr anchor="ctr"/>
                </a:tc>
                <a:tc>
                  <a:txBody>
                    <a:bodyPr/>
                    <a:lstStyle/>
                    <a:p>
                      <a:pPr algn="ctr"/>
                      <a:endParaRPr lang="nl-BE" sz="2400" dirty="0"/>
                    </a:p>
                  </a:txBody>
                  <a:tcPr anchor="ctr"/>
                </a:tc>
                <a:tc>
                  <a:txBody>
                    <a:bodyPr/>
                    <a:lstStyle/>
                    <a:p>
                      <a:pPr algn="ctr"/>
                      <a:endParaRPr lang="nl-BE" sz="2400" dirty="0"/>
                    </a:p>
                  </a:txBody>
                  <a:tcPr anchor="ctr"/>
                </a:tc>
                <a:extLst>
                  <a:ext uri="{0D108BD9-81ED-4DB2-BD59-A6C34878D82A}">
                    <a16:rowId xmlns:a16="http://schemas.microsoft.com/office/drawing/2014/main" val="3505068052"/>
                  </a:ext>
                </a:extLst>
              </a:tr>
            </a:tbl>
          </a:graphicData>
        </a:graphic>
      </p:graphicFrame>
      <p:sp>
        <p:nvSpPr>
          <p:cNvPr id="3" name="TextBox 2">
            <a:extLst>
              <a:ext uri="{FF2B5EF4-FFF2-40B4-BE49-F238E27FC236}">
                <a16:creationId xmlns:a16="http://schemas.microsoft.com/office/drawing/2014/main" id="{BE9DD2FC-3FEC-CD8E-3ED7-77FC889F9413}"/>
              </a:ext>
            </a:extLst>
          </p:cNvPr>
          <p:cNvSpPr txBox="1"/>
          <p:nvPr/>
        </p:nvSpPr>
        <p:spPr>
          <a:xfrm>
            <a:off x="570016" y="4667003"/>
            <a:ext cx="10747168" cy="461665"/>
          </a:xfrm>
          <a:prstGeom prst="rect">
            <a:avLst/>
          </a:prstGeom>
        </p:spPr>
        <p:txBody>
          <a:bodyPr wrap="square" rtlCol="0">
            <a:spAutoFit/>
          </a:bodyPr>
          <a:lstStyle/>
          <a:p>
            <a:r>
              <a:rPr lang="nl-BE" sz="2400" dirty="0">
                <a:solidFill>
                  <a:srgbClr val="FF0000"/>
                </a:solidFill>
              </a:rPr>
              <a:t>Geen Info daar nog niet alle verslagen binnen zijn.</a:t>
            </a:r>
          </a:p>
        </p:txBody>
      </p:sp>
    </p:spTree>
    <p:extLst>
      <p:ext uri="{BB962C8B-B14F-4D97-AF65-F5344CB8AC3E}">
        <p14:creationId xmlns:p14="http://schemas.microsoft.com/office/powerpoint/2010/main" val="202745152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749571" y="1129989"/>
            <a:ext cx="8054502" cy="1323439"/>
          </a:xfrm>
          <a:prstGeom prst="rect">
            <a:avLst/>
          </a:prstGeom>
        </p:spPr>
        <p:txBody>
          <a:bodyPr wrap="square">
            <a:spAutoFit/>
          </a:bodyPr>
          <a:lstStyle/>
          <a:p>
            <a:pPr algn="just"/>
            <a:r>
              <a:rPr lang="nl-BE" altLang="en-US" sz="4400" b="1" dirty="0">
                <a:latin typeface="Arial" panose="020B0604020202020204" pitchFamily="34" charset="0"/>
                <a:cs typeface="Arial" panose="020B0604020202020204" pitchFamily="34" charset="0"/>
              </a:rPr>
              <a:t>Dienstmailbox</a:t>
            </a:r>
            <a:endParaRPr lang="nl-BE" sz="4400" b="1" dirty="0">
              <a:latin typeface="Arial" panose="020B0604020202020204" pitchFamily="34" charset="0"/>
              <a:cs typeface="Arial" panose="020B0604020202020204" pitchFamily="34" charset="0"/>
            </a:endParaRPr>
          </a:p>
          <a:p>
            <a:pPr marL="457200" indent="-457200" algn="just">
              <a:buFont typeface="+mj-lt"/>
              <a:buAutoNum type="arabicPeriod"/>
            </a:pPr>
            <a:endParaRPr lang="nl-BE" dirty="0"/>
          </a:p>
          <a:p>
            <a:pPr algn="just"/>
            <a:endParaRPr lang="en-US" dirty="0"/>
          </a:p>
        </p:txBody>
      </p:sp>
      <p:sp>
        <p:nvSpPr>
          <p:cNvPr id="4" name="Rectangle 3"/>
          <p:cNvSpPr/>
          <p:nvPr/>
        </p:nvSpPr>
        <p:spPr>
          <a:xfrm>
            <a:off x="1374056" y="2018591"/>
            <a:ext cx="8313907" cy="2554545"/>
          </a:xfrm>
          <a:prstGeom prst="rect">
            <a:avLst/>
          </a:prstGeom>
        </p:spPr>
        <p:txBody>
          <a:bodyPr wrap="square">
            <a:spAutoFit/>
          </a:bodyPr>
          <a:lstStyle/>
          <a:p>
            <a:pPr algn="ctr"/>
            <a:r>
              <a:rPr lang="nl-BE" sz="3200" dirty="0">
                <a:latin typeface="Arial" panose="020B0604020202020204" pitchFamily="34" charset="0"/>
                <a:cs typeface="Arial" panose="020B0604020202020204" pitchFamily="34" charset="0"/>
              </a:rPr>
              <a:t>Gelieve alle mails die niet persoonlijk zijn gericht te mailen naar de dienstmailbox namelijk </a:t>
            </a:r>
          </a:p>
          <a:p>
            <a:pPr algn="ctr"/>
            <a:endParaRPr lang="nl-BE" sz="3200" dirty="0">
              <a:latin typeface="Arial" panose="020B0604020202020204" pitchFamily="34" charset="0"/>
              <a:cs typeface="Arial" panose="020B0604020202020204" pitchFamily="34" charset="0"/>
            </a:endParaRPr>
          </a:p>
          <a:p>
            <a:pPr algn="ctr"/>
            <a:r>
              <a:rPr lang="nl-BE" sz="3200" dirty="0">
                <a:latin typeface="Arial" panose="020B0604020202020204" pitchFamily="34" charset="0"/>
                <a:cs typeface="Arial" panose="020B0604020202020204" pitchFamily="34" charset="0"/>
                <a:hlinkClick r:id="rId3"/>
              </a:rPr>
              <a:t>DGHWB-SLPPT08-EVERE@mil.be</a:t>
            </a:r>
            <a:endParaRPr lang="nl-BE"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6019503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441642" y="2324911"/>
            <a:ext cx="7830766" cy="1569660"/>
          </a:xfrm>
          <a:prstGeom prst="rect">
            <a:avLst/>
          </a:prstGeom>
        </p:spPr>
        <p:txBody>
          <a:bodyPr wrap="square" rtlCol="0">
            <a:spAutoFit/>
          </a:bodyPr>
          <a:lstStyle/>
          <a:p>
            <a:pPr algn="ctr"/>
            <a:r>
              <a:rPr lang="nl-BE" sz="9600" dirty="0">
                <a:latin typeface="Arial" panose="020B0604020202020204" pitchFamily="34" charset="0"/>
                <a:cs typeface="Arial" panose="020B0604020202020204" pitchFamily="34" charset="0"/>
              </a:rPr>
              <a:t>Vragen?</a:t>
            </a:r>
          </a:p>
        </p:txBody>
      </p:sp>
    </p:spTree>
    <p:extLst>
      <p:ext uri="{BB962C8B-B14F-4D97-AF65-F5344CB8AC3E}">
        <p14:creationId xmlns:p14="http://schemas.microsoft.com/office/powerpoint/2010/main" val="1383959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7E2A6A9-FDD1-51E6-C0F1-83F505080824}"/>
              </a:ext>
            </a:extLst>
          </p:cNvPr>
          <p:cNvSpPr>
            <a:spLocks noGrp="1"/>
          </p:cNvSpPr>
          <p:nvPr>
            <p:ph type="body" sz="half" idx="13"/>
          </p:nvPr>
        </p:nvSpPr>
        <p:spPr/>
        <p:txBody>
          <a:bodyPr/>
          <a:lstStyle/>
          <a:p>
            <a:r>
              <a:rPr lang="nl-BE" dirty="0"/>
              <a:t>Evolutie Frequentiegraden (</a:t>
            </a:r>
            <a:r>
              <a:rPr lang="nl-BE" dirty="0" err="1"/>
              <a:t>Fg</a:t>
            </a:r>
            <a:r>
              <a:rPr lang="nl-BE" dirty="0"/>
              <a:t>).</a:t>
            </a:r>
          </a:p>
        </p:txBody>
      </p:sp>
    </p:spTree>
    <p:extLst>
      <p:ext uri="{BB962C8B-B14F-4D97-AF65-F5344CB8AC3E}">
        <p14:creationId xmlns:p14="http://schemas.microsoft.com/office/powerpoint/2010/main" val="16353574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D82FF289-2F8E-65DF-A6DC-70F9A1F4E6BA}"/>
              </a:ext>
            </a:extLst>
          </p:cNvPr>
          <p:cNvGraphicFramePr/>
          <p:nvPr>
            <p:extLst>
              <p:ext uri="{D42A27DB-BD31-4B8C-83A1-F6EECF244321}">
                <p14:modId xmlns:p14="http://schemas.microsoft.com/office/powerpoint/2010/main" val="1320543935"/>
              </p:ext>
            </p:extLst>
          </p:nvPr>
        </p:nvGraphicFramePr>
        <p:xfrm>
          <a:off x="0" y="0"/>
          <a:ext cx="12192000" cy="685799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19993234"/>
      </p:ext>
    </p:extLst>
  </p:cSld>
  <p:clrMapOvr>
    <a:masterClrMapping/>
  </p:clrMapOvr>
</p:sld>
</file>

<file path=ppt/theme/theme1.xml><?xml version="1.0" encoding="utf-8"?>
<a:theme xmlns:a="http://schemas.openxmlformats.org/drawingml/2006/main" name="Custom Design">
  <a:themeElements>
    <a:clrScheme name="Belgian Defence">
      <a:dk1>
        <a:srgbClr val="184652"/>
      </a:dk1>
      <a:lt1>
        <a:srgbClr val="FFFFFF"/>
      </a:lt1>
      <a:dk2>
        <a:srgbClr val="184652"/>
      </a:dk2>
      <a:lt2>
        <a:srgbClr val="F5F1E7"/>
      </a:lt2>
      <a:accent1>
        <a:srgbClr val="008991"/>
      </a:accent1>
      <a:accent2>
        <a:srgbClr val="E2EDF0"/>
      </a:accent2>
      <a:accent3>
        <a:srgbClr val="343531"/>
      </a:accent3>
      <a:accent4>
        <a:srgbClr val="6DA3C7"/>
      </a:accent4>
      <a:accent5>
        <a:srgbClr val="5E8541"/>
      </a:accent5>
      <a:accent6>
        <a:srgbClr val="4862A5"/>
      </a:accent6>
      <a:hlink>
        <a:srgbClr val="3B9EBA"/>
      </a:hlink>
      <a:folHlink>
        <a:srgbClr val="521C21"/>
      </a:folHlink>
    </a:clrScheme>
    <a:fontScheme name="Palanquin">
      <a:majorFont>
        <a:latin typeface="Palanquin Bold"/>
        <a:ea typeface=""/>
        <a:cs typeface=""/>
      </a:majorFont>
      <a:minorFont>
        <a:latin typeface="Palanquin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spAutoFit/>
      </a:bodyPr>
      <a:lstStyle>
        <a:defPPr>
          <a:defRPr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Image" ma:contentTypeID="0x0101009148F5A04DDD49CBA7127AADA5FB792B00AADE34325A8B49CDA8BB4DB53328F214000B6DE016680F674DBC9DAEE4783B6637" ma:contentTypeVersion="3" ma:contentTypeDescription="Upload an image." ma:contentTypeScope="" ma:versionID="0161e275c92e5df4f53d46597c9c8080">
  <xsd:schema xmlns:xsd="http://www.w3.org/2001/XMLSchema" xmlns:xs="http://www.w3.org/2001/XMLSchema" xmlns:p="http://schemas.microsoft.com/office/2006/metadata/properties" xmlns:ns1="http://schemas.microsoft.com/sharepoint/v3" xmlns:ns2="C64C079A-ABBC-4A11-A430-DE1D177D1884" xmlns:ns3="6aaf9d74-94c3-42e3-8811-9db25e5c3289" xmlns:ns4="http://schemas.microsoft.com/sharepoint/v3/fields" xmlns:ns5="c64c079a-abbc-4a11-a430-de1d177d1884" targetNamespace="http://schemas.microsoft.com/office/2006/metadata/properties" ma:root="true" ma:fieldsID="58ce0466a3f6a43d641e35b8c9f7f0a1" ns1:_="" ns2:_="" ns3:_="" ns4:_="" ns5:_="">
    <xsd:import namespace="http://schemas.microsoft.com/sharepoint/v3"/>
    <xsd:import namespace="C64C079A-ABBC-4A11-A430-DE1D177D1884"/>
    <xsd:import namespace="6aaf9d74-94c3-42e3-8811-9db25e5c3289"/>
    <xsd:import namespace="http://schemas.microsoft.com/sharepoint/v3/fields"/>
    <xsd:import namespace="c64c079a-abbc-4a11-a430-de1d177d1884"/>
    <xsd:element name="properties">
      <xsd:complexType>
        <xsd:sequence>
          <xsd:element name="documentManagement">
            <xsd:complexType>
              <xsd:all>
                <xsd:element ref="ns3:lang"/>
                <xsd:element ref="ns1:FileRef" minOccurs="0"/>
                <xsd:element ref="ns1:File_x0020_Type" minOccurs="0"/>
                <xsd:element ref="ns1:HTML_x0020_File_x0020_Type" minOccurs="0"/>
                <xsd:element ref="ns1:FSObjType" minOccurs="0"/>
                <xsd:element ref="ns2:ThumbnailExists" minOccurs="0"/>
                <xsd:element ref="ns2:PreviewExists" minOccurs="0"/>
                <xsd:element ref="ns2:ImageWidth" minOccurs="0"/>
                <xsd:element ref="ns2:ImageHeight" minOccurs="0"/>
                <xsd:element ref="ns2:ImageCreateDate" minOccurs="0"/>
                <xsd:element ref="ns4:wic_System_Copyright" minOccurs="0"/>
                <xsd:element ref="ns5:Category" minOccurs="0"/>
                <xsd:element ref="ns5:Sub_x002d_Category" minOccurs="0"/>
                <xsd:element ref="ns5:Layout_x0020_Fil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FileRef" ma:index="9" nillable="true" ma:displayName="URL Path" ma:hidden="true" ma:list="Docs" ma:internalName="FileRef" ma:readOnly="true" ma:showField="FullUrl">
      <xsd:simpleType>
        <xsd:restriction base="dms:Lookup"/>
      </xsd:simpleType>
    </xsd:element>
    <xsd:element name="File_x0020_Type" ma:index="10" nillable="true" ma:displayName="File Type" ma:hidden="true" ma:internalName="File_x0020_Type" ma:readOnly="true">
      <xsd:simpleType>
        <xsd:restriction base="dms:Text"/>
      </xsd:simpleType>
    </xsd:element>
    <xsd:element name="HTML_x0020_File_x0020_Type" ma:index="11" nillable="true" ma:displayName="HTML File Type" ma:hidden="true" ma:internalName="HTML_x0020_File_x0020_Type" ma:readOnly="true">
      <xsd:simpleType>
        <xsd:restriction base="dms:Text"/>
      </xsd:simpleType>
    </xsd:element>
    <xsd:element name="FSObjType" ma:index="12" nillable="true" ma:displayName="Item Type" ma:hidden="true" ma:list="Docs" ma:internalName="FSObjType" ma:readOnly="true" ma:showField="FSType">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C64C079A-ABBC-4A11-A430-DE1D177D1884" elementFormDefault="qualified">
    <xsd:import namespace="http://schemas.microsoft.com/office/2006/documentManagement/types"/>
    <xsd:import namespace="http://schemas.microsoft.com/office/infopath/2007/PartnerControls"/>
    <xsd:element name="ThumbnailExists" ma:index="19" nillable="true" ma:displayName="Thumbnail Exists" ma:default="FALSE" ma:hidden="true" ma:internalName="ThumbnailExists" ma:readOnly="true">
      <xsd:simpleType>
        <xsd:restriction base="dms:Boolean"/>
      </xsd:simpleType>
    </xsd:element>
    <xsd:element name="PreviewExists" ma:index="20" nillable="true" ma:displayName="Preview Exists" ma:default="FALSE" ma:hidden="true" ma:internalName="PreviewExists" ma:readOnly="true">
      <xsd:simpleType>
        <xsd:restriction base="dms:Boolean"/>
      </xsd:simpleType>
    </xsd:element>
    <xsd:element name="ImageWidth" ma:index="21" nillable="true" ma:displayName="Width" ma:internalName="ImageWidth" ma:readOnly="true">
      <xsd:simpleType>
        <xsd:restriction base="dms:Unknown"/>
      </xsd:simpleType>
    </xsd:element>
    <xsd:element name="ImageHeight" ma:index="23" nillable="true" ma:displayName="Height" ma:internalName="ImageHeight" ma:readOnly="true">
      <xsd:simpleType>
        <xsd:restriction base="dms:Unknown"/>
      </xsd:simpleType>
    </xsd:element>
    <xsd:element name="ImageCreateDate" ma:index="24" nillable="true" ma:displayName="Date Picture Taken" ma:format="DateTime" ma:hidden="true" ma:internalName="ImageCreat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6aaf9d74-94c3-42e3-8811-9db25e5c3289" elementFormDefault="qualified">
    <xsd:import namespace="http://schemas.microsoft.com/office/2006/documentManagement/types"/>
    <xsd:import namespace="http://schemas.microsoft.com/office/infopath/2007/PartnerControls"/>
    <xsd:element name="lang" ma:index="8" ma:displayName="Lang" ma:default="-" ma:format="RadioButtons" ma:internalName="lang">
      <xsd:simpleType>
        <xsd:restriction base="dms:Choice">
          <xsd:enumeration value="N"/>
          <xsd:enumeration value="F"/>
          <xsd:enumeration value="NF"/>
          <xsd:enumeration value="D"/>
          <xsd:enumeration value="E"/>
          <xsd:enumeration value="-"/>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wic_System_Copyright" ma:index="25" nillable="true" ma:displayName="Copyright" ma:internalName="wic_System_Copyright">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64c079a-abbc-4a11-a430-de1d177d1884" elementFormDefault="qualified">
    <xsd:import namespace="http://schemas.microsoft.com/office/2006/documentManagement/types"/>
    <xsd:import namespace="http://schemas.microsoft.com/office/infopath/2007/PartnerControls"/>
    <xsd:element name="Category" ma:index="26" nillable="true" ma:displayName="Category" ma:format="RadioButtons" ma:internalName="Category">
      <xsd:simpleType>
        <xsd:restriction base="dms:Choice">
          <xsd:enumeration value="Logo"/>
          <xsd:enumeration value="Asset"/>
          <xsd:enumeration value="Powerpoint"/>
        </xsd:restriction>
      </xsd:simpleType>
    </xsd:element>
    <xsd:element name="Sub_x002d_Category" ma:index="27" nillable="true" ma:displayName="Sub-Category" ma:format="RadioButtons" ma:internalName="Sub_x002d_Category">
      <xsd:simpleType>
        <xsd:restriction base="dms:Choice">
          <xsd:enumeration value="Components"/>
          <xsd:enumeration value="Defence"/>
          <xsd:enumeration value="Employer Branding"/>
          <xsd:enumeration value="Other Government assets"/>
          <xsd:enumeration value="------------------------------"/>
          <xsd:enumeration value="Defence 0800 Number"/>
          <xsd:enumeration value="Icons"/>
          <xsd:enumeration value="Patterns"/>
          <xsd:enumeration value="QR-Code"/>
          <xsd:enumeration value="Signature banner"/>
        </xsd:restriction>
      </xsd:simpleType>
    </xsd:element>
    <xsd:element name="Layout_x0020_Files" ma:index="28" nillable="true" ma:displayName="Layout Files" ma:default="0" ma:internalName="Layout_x0020_Files">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15"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mageCreateDate xmlns="C64C079A-ABBC-4A11-A430-DE1D177D1884" xsi:nil="true"/>
    <lang xmlns="6aaf9d74-94c3-42e3-8811-9db25e5c3289">N</lang>
    <Category xmlns="c64c079a-abbc-4a11-a430-de1d177d1884">Powerpoint</Category>
    <Sub_x002d_Category xmlns="c64c079a-abbc-4a11-a430-de1d177d1884">Defence</Sub_x002d_Category>
    <wic_System_Copyright xmlns="http://schemas.microsoft.com/sharepoint/v3/fields" xsi:nil="true"/>
    <Layout_x0020_Files xmlns="c64c079a-abbc-4a11-a430-de1d177d1884">false</Layout_x0020_Files>
  </documentManagement>
</p:properties>
</file>

<file path=customXml/itemProps1.xml><?xml version="1.0" encoding="utf-8"?>
<ds:datastoreItem xmlns:ds="http://schemas.openxmlformats.org/officeDocument/2006/customXml" ds:itemID="{205B8C05-565C-4141-AA10-D54C2FD265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64C079A-ABBC-4A11-A430-DE1D177D1884"/>
    <ds:schemaRef ds:uri="6aaf9d74-94c3-42e3-8811-9db25e5c3289"/>
    <ds:schemaRef ds:uri="http://schemas.microsoft.com/sharepoint/v3/fields"/>
    <ds:schemaRef ds:uri="c64c079a-abbc-4a11-a430-de1d177d188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084C7D9-EB7C-4807-BE66-DE32CD8BB3FA}">
  <ds:schemaRefs>
    <ds:schemaRef ds:uri="http://schemas.microsoft.com/sharepoint/v3/contenttype/forms"/>
  </ds:schemaRefs>
</ds:datastoreItem>
</file>

<file path=customXml/itemProps3.xml><?xml version="1.0" encoding="utf-8"?>
<ds:datastoreItem xmlns:ds="http://schemas.openxmlformats.org/officeDocument/2006/customXml" ds:itemID="{27D85E99-E7C1-414D-9999-EF1F43BE3D91}">
  <ds:schemaRefs>
    <ds:schemaRef ds:uri="http://purl.org/dc/elements/1.1/"/>
    <ds:schemaRef ds:uri="http://schemas.microsoft.com/office/2006/metadata/properties"/>
    <ds:schemaRef ds:uri="http://schemas.microsoft.com/office/2006/documentManagement/types"/>
    <ds:schemaRef ds:uri="http://schemas.microsoft.com/sharepoint/v3"/>
    <ds:schemaRef ds:uri="http://purl.org/dc/terms/"/>
    <ds:schemaRef ds:uri="http://schemas.microsoft.com/sharepoint/v3/fields"/>
    <ds:schemaRef ds:uri="http://schemas.openxmlformats.org/package/2006/metadata/core-properties"/>
    <ds:schemaRef ds:uri="http://purl.org/dc/dcmitype/"/>
    <ds:schemaRef ds:uri="http://schemas.microsoft.com/office/infopath/2007/PartnerControls"/>
    <ds:schemaRef ds:uri="c64c079a-abbc-4a11-a430-de1d177d1884"/>
    <ds:schemaRef ds:uri="6aaf9d74-94c3-42e3-8811-9db25e5c3289"/>
    <ds:schemaRef ds:uri="C64C079A-ABBC-4A11-A430-DE1D177D1884"/>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6906</TotalTime>
  <Words>4000</Words>
  <Application>Microsoft Office PowerPoint</Application>
  <PresentationFormat>Widescreen</PresentationFormat>
  <Paragraphs>1153</Paragraphs>
  <Slides>73</Slides>
  <Notes>33</Notes>
  <HiddenSlides>0</HiddenSlides>
  <MMClips>0</MMClips>
  <ScaleCrop>false</ScaleCrop>
  <HeadingPairs>
    <vt:vector size="8" baseType="variant">
      <vt:variant>
        <vt:lpstr>Fonts Used</vt:lpstr>
      </vt:variant>
      <vt:variant>
        <vt:i4>19</vt:i4>
      </vt:variant>
      <vt:variant>
        <vt:lpstr>Theme</vt:lpstr>
      </vt:variant>
      <vt:variant>
        <vt:i4>1</vt:i4>
      </vt:variant>
      <vt:variant>
        <vt:lpstr>Embedded OLE Servers</vt:lpstr>
      </vt:variant>
      <vt:variant>
        <vt:i4>1</vt:i4>
      </vt:variant>
      <vt:variant>
        <vt:lpstr>Slide Titles</vt:lpstr>
      </vt:variant>
      <vt:variant>
        <vt:i4>73</vt:i4>
      </vt:variant>
    </vt:vector>
  </HeadingPairs>
  <TitlesOfParts>
    <vt:vector size="94" baseType="lpstr">
      <vt:lpstr>ADLaM Display</vt:lpstr>
      <vt:lpstr>Aharoni</vt:lpstr>
      <vt:lpstr>Amasis MT Pro Black</vt:lpstr>
      <vt:lpstr>Aptos</vt:lpstr>
      <vt:lpstr>Aptos Black</vt:lpstr>
      <vt:lpstr>Aptos Display</vt:lpstr>
      <vt:lpstr>Arial</vt:lpstr>
      <vt:lpstr>Berlin Sans FB</vt:lpstr>
      <vt:lpstr>Calibri</vt:lpstr>
      <vt:lpstr>Calibri Light</vt:lpstr>
      <vt:lpstr>Comic Sans MS</vt:lpstr>
      <vt:lpstr>Courier New</vt:lpstr>
      <vt:lpstr>Ebrima</vt:lpstr>
      <vt:lpstr>Palanquin</vt:lpstr>
      <vt:lpstr>Palanquin Bold</vt:lpstr>
      <vt:lpstr>Palanquin Regular</vt:lpstr>
      <vt:lpstr>Symbol</vt:lpstr>
      <vt:lpstr>Times New Roman</vt:lpstr>
      <vt:lpstr>Wingdings</vt:lpstr>
      <vt:lpstr>Custom Design</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Belgian Defence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Delbouille Julie</dc:creator>
  <cp:keywords/>
  <cp:lastModifiedBy>Choubane Housene</cp:lastModifiedBy>
  <cp:revision>282</cp:revision>
  <cp:lastPrinted>2025-06-11T07:12:43Z</cp:lastPrinted>
  <dcterms:created xsi:type="dcterms:W3CDTF">2021-07-19T11:03:08Z</dcterms:created>
  <dcterms:modified xsi:type="dcterms:W3CDTF">2025-06-12T06:28:42Z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0x0101009148F5A04DDD49CBA7127AADA5FB792B00AADE34325A8B49CDA8BB4DB53328F214000B6DE016680F674DBC9DAEE4783B6637</vt:lpwstr>
  </property>
  <property fmtid="{D5CDD505-2E9C-101B-9397-08002B2CF9AE}" pid="3" name="Order">
    <vt:r8>13000</vt:r8>
  </property>
</Properties>
</file>