
<file path=[Content_Types].xml><?xml version="1.0" encoding="utf-8"?>
<Types xmlns="http://schemas.openxmlformats.org/package/2006/content-types">
  <Default Extension="docx" ContentType="application/vnd.openxmlformats-officedocument.wordprocessingml.documen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47"/>
  </p:notesMasterIdLst>
  <p:handoutMasterIdLst>
    <p:handoutMasterId r:id="rId48"/>
  </p:handoutMasterIdLst>
  <p:sldIdLst>
    <p:sldId id="271" r:id="rId5"/>
    <p:sldId id="258" r:id="rId6"/>
    <p:sldId id="482" r:id="rId7"/>
    <p:sldId id="485" r:id="rId8"/>
    <p:sldId id="486" r:id="rId9"/>
    <p:sldId id="484" r:id="rId10"/>
    <p:sldId id="483" r:id="rId11"/>
    <p:sldId id="328" r:id="rId12"/>
    <p:sldId id="282" r:id="rId13"/>
    <p:sldId id="369" r:id="rId14"/>
    <p:sldId id="370" r:id="rId15"/>
    <p:sldId id="331" r:id="rId16"/>
    <p:sldId id="386" r:id="rId17"/>
    <p:sldId id="388" r:id="rId18"/>
    <p:sldId id="333" r:id="rId19"/>
    <p:sldId id="325" r:id="rId20"/>
    <p:sldId id="374" r:id="rId21"/>
    <p:sldId id="287" r:id="rId22"/>
    <p:sldId id="443" r:id="rId23"/>
    <p:sldId id="335" r:id="rId24"/>
    <p:sldId id="337" r:id="rId25"/>
    <p:sldId id="419" r:id="rId26"/>
    <p:sldId id="430" r:id="rId27"/>
    <p:sldId id="431" r:id="rId28"/>
    <p:sldId id="432" r:id="rId29"/>
    <p:sldId id="394" r:id="rId30"/>
    <p:sldId id="473" r:id="rId31"/>
    <p:sldId id="475" r:id="rId32"/>
    <p:sldId id="440" r:id="rId33"/>
    <p:sldId id="481" r:id="rId34"/>
    <p:sldId id="433" r:id="rId35"/>
    <p:sldId id="351" r:id="rId36"/>
    <p:sldId id="476" r:id="rId37"/>
    <p:sldId id="296" r:id="rId38"/>
    <p:sldId id="434" r:id="rId39"/>
    <p:sldId id="453" r:id="rId40"/>
    <p:sldId id="456" r:id="rId41"/>
    <p:sldId id="441" r:id="rId42"/>
    <p:sldId id="442" r:id="rId43"/>
    <p:sldId id="444" r:id="rId44"/>
    <p:sldId id="304" r:id="rId45"/>
    <p:sldId id="305" r:id="rId46"/>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llouzi Abdelouahad" initials="HA" lastIdx="0" clrIdx="0">
    <p:extLst>
      <p:ext uri="{19B8F6BF-5375-455C-9EA6-DF929625EA0E}">
        <p15:presenceInfo xmlns:p15="http://schemas.microsoft.com/office/powerpoint/2012/main" userId="S-1-5-21-1991655562-378500907-388384606-16878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4CE7"/>
    <a:srgbClr val="142DAC"/>
    <a:srgbClr val="1A4652"/>
    <a:srgbClr val="475D63"/>
    <a:srgbClr val="184652"/>
    <a:srgbClr val="F5F1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77086" autoAdjust="0"/>
  </p:normalViewPr>
  <p:slideViewPr>
    <p:cSldViewPr snapToGrid="0">
      <p:cViewPr varScale="1">
        <p:scale>
          <a:sx n="60" d="100"/>
          <a:sy n="60" d="100"/>
        </p:scale>
        <p:origin x="754" y="4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BE" sz="2800" b="1" dirty="0">
                <a:solidFill>
                  <a:schemeClr val="tx1"/>
                </a:solidFill>
              </a:rPr>
              <a:t>Evolutie frequentie- en ernstgraden BOC 08</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BE"/>
        </a:p>
      </c:txPr>
    </c:title>
    <c:autoTitleDeleted val="0"/>
    <c:plotArea>
      <c:layout/>
      <c:lineChart>
        <c:grouping val="standard"/>
        <c:varyColors val="0"/>
        <c:ser>
          <c:idx val="0"/>
          <c:order val="0"/>
          <c:tx>
            <c:strRef>
              <c:f>Sheet1!$A$5</c:f>
              <c:strCache>
                <c:ptCount val="1"/>
                <c:pt idx="0">
                  <c:v>Frequentiegraad</c:v>
                </c:pt>
              </c:strCache>
            </c:strRef>
          </c:tx>
          <c:spPr>
            <a:ln w="28575" cap="rnd">
              <a:solidFill>
                <a:schemeClr val="accent1"/>
              </a:solidFill>
              <a:round/>
            </a:ln>
            <a:effectLst/>
          </c:spPr>
          <c:marker>
            <c:symbol val="none"/>
          </c:marker>
          <c:cat>
            <c:numRef>
              <c:f>Sheet1!$B$4:$K$4</c:f>
              <c:numCache>
                <c:formatCode>General</c:formatCode>
                <c:ptCount val="10"/>
                <c:pt idx="0">
                  <c:v>2014</c:v>
                </c:pt>
                <c:pt idx="1">
                  <c:v>2015</c:v>
                </c:pt>
                <c:pt idx="2">
                  <c:v>2016</c:v>
                </c:pt>
                <c:pt idx="3">
                  <c:v>2017</c:v>
                </c:pt>
                <c:pt idx="4">
                  <c:v>2018</c:v>
                </c:pt>
                <c:pt idx="5">
                  <c:v>2019</c:v>
                </c:pt>
                <c:pt idx="6">
                  <c:v>2020</c:v>
                </c:pt>
                <c:pt idx="7">
                  <c:v>2021</c:v>
                </c:pt>
                <c:pt idx="8">
                  <c:v>2022</c:v>
                </c:pt>
                <c:pt idx="9">
                  <c:v>2023</c:v>
                </c:pt>
              </c:numCache>
            </c:numRef>
          </c:cat>
          <c:val>
            <c:numRef>
              <c:f>Sheet1!$B$5:$K$5</c:f>
              <c:numCache>
                <c:formatCode>General</c:formatCode>
                <c:ptCount val="10"/>
                <c:pt idx="0">
                  <c:v>2.67</c:v>
                </c:pt>
                <c:pt idx="1">
                  <c:v>3.09</c:v>
                </c:pt>
                <c:pt idx="2">
                  <c:v>2.73</c:v>
                </c:pt>
                <c:pt idx="3">
                  <c:v>1.98</c:v>
                </c:pt>
                <c:pt idx="4">
                  <c:v>1.96</c:v>
                </c:pt>
                <c:pt idx="5">
                  <c:v>2.4700000000000002</c:v>
                </c:pt>
                <c:pt idx="6">
                  <c:v>0.84</c:v>
                </c:pt>
                <c:pt idx="7">
                  <c:v>0.15</c:v>
                </c:pt>
                <c:pt idx="8">
                  <c:v>0.15</c:v>
                </c:pt>
                <c:pt idx="9">
                  <c:v>1.59</c:v>
                </c:pt>
              </c:numCache>
            </c:numRef>
          </c:val>
          <c:smooth val="0"/>
          <c:extLst>
            <c:ext xmlns:c16="http://schemas.microsoft.com/office/drawing/2014/chart" uri="{C3380CC4-5D6E-409C-BE32-E72D297353CC}">
              <c16:uniqueId val="{00000000-6FF7-4853-907D-DED84EBD7161}"/>
            </c:ext>
          </c:extLst>
        </c:ser>
        <c:ser>
          <c:idx val="1"/>
          <c:order val="1"/>
          <c:tx>
            <c:strRef>
              <c:f>Sheet1!$A$6</c:f>
              <c:strCache>
                <c:ptCount val="1"/>
                <c:pt idx="0">
                  <c:v>Ernstgraad</c:v>
                </c:pt>
              </c:strCache>
            </c:strRef>
          </c:tx>
          <c:spPr>
            <a:ln w="28575" cap="rnd">
              <a:solidFill>
                <a:schemeClr val="accent2"/>
              </a:solidFill>
              <a:round/>
            </a:ln>
            <a:effectLst/>
          </c:spPr>
          <c:marker>
            <c:symbol val="none"/>
          </c:marker>
          <c:cat>
            <c:numRef>
              <c:f>Sheet1!$B$4:$K$4</c:f>
              <c:numCache>
                <c:formatCode>General</c:formatCode>
                <c:ptCount val="10"/>
                <c:pt idx="0">
                  <c:v>2014</c:v>
                </c:pt>
                <c:pt idx="1">
                  <c:v>2015</c:v>
                </c:pt>
                <c:pt idx="2">
                  <c:v>2016</c:v>
                </c:pt>
                <c:pt idx="3">
                  <c:v>2017</c:v>
                </c:pt>
                <c:pt idx="4">
                  <c:v>2018</c:v>
                </c:pt>
                <c:pt idx="5">
                  <c:v>2019</c:v>
                </c:pt>
                <c:pt idx="6">
                  <c:v>2020</c:v>
                </c:pt>
                <c:pt idx="7">
                  <c:v>2021</c:v>
                </c:pt>
                <c:pt idx="8">
                  <c:v>2022</c:v>
                </c:pt>
                <c:pt idx="9">
                  <c:v>2023</c:v>
                </c:pt>
              </c:numCache>
            </c:numRef>
          </c:cat>
          <c:val>
            <c:numRef>
              <c:f>Sheet1!$B$6:$K$6</c:f>
              <c:numCache>
                <c:formatCode>General</c:formatCode>
                <c:ptCount val="10"/>
                <c:pt idx="0">
                  <c:v>0.04</c:v>
                </c:pt>
                <c:pt idx="1">
                  <c:v>0.05</c:v>
                </c:pt>
                <c:pt idx="2">
                  <c:v>0.04</c:v>
                </c:pt>
                <c:pt idx="3">
                  <c:v>0.04</c:v>
                </c:pt>
                <c:pt idx="4">
                  <c:v>0.06</c:v>
                </c:pt>
                <c:pt idx="5">
                  <c:v>0.03</c:v>
                </c:pt>
                <c:pt idx="6">
                  <c:v>0.02</c:v>
                </c:pt>
                <c:pt idx="7">
                  <c:v>0.01</c:v>
                </c:pt>
                <c:pt idx="8">
                  <c:v>0</c:v>
                </c:pt>
                <c:pt idx="9">
                  <c:v>0.05</c:v>
                </c:pt>
              </c:numCache>
            </c:numRef>
          </c:val>
          <c:smooth val="0"/>
          <c:extLst>
            <c:ext xmlns:c16="http://schemas.microsoft.com/office/drawing/2014/chart" uri="{C3380CC4-5D6E-409C-BE32-E72D297353CC}">
              <c16:uniqueId val="{00000001-6FF7-4853-907D-DED84EBD7161}"/>
            </c:ext>
          </c:extLst>
        </c:ser>
        <c:ser>
          <c:idx val="2"/>
          <c:order val="2"/>
          <c:tx>
            <c:strRef>
              <c:f>Sheet1!$A$7</c:f>
              <c:strCache>
                <c:ptCount val="1"/>
                <c:pt idx="0">
                  <c:v>Globale ernstgraad</c:v>
                </c:pt>
              </c:strCache>
            </c:strRef>
          </c:tx>
          <c:spPr>
            <a:ln w="28575" cap="rnd">
              <a:solidFill>
                <a:schemeClr val="accent3"/>
              </a:solidFill>
              <a:round/>
            </a:ln>
            <a:effectLst/>
          </c:spPr>
          <c:marker>
            <c:symbol val="none"/>
          </c:marker>
          <c:cat>
            <c:numRef>
              <c:f>Sheet1!$B$4:$K$4</c:f>
              <c:numCache>
                <c:formatCode>General</c:formatCode>
                <c:ptCount val="10"/>
                <c:pt idx="0">
                  <c:v>2014</c:v>
                </c:pt>
                <c:pt idx="1">
                  <c:v>2015</c:v>
                </c:pt>
                <c:pt idx="2">
                  <c:v>2016</c:v>
                </c:pt>
                <c:pt idx="3">
                  <c:v>2017</c:v>
                </c:pt>
                <c:pt idx="4">
                  <c:v>2018</c:v>
                </c:pt>
                <c:pt idx="5">
                  <c:v>2019</c:v>
                </c:pt>
                <c:pt idx="6">
                  <c:v>2020</c:v>
                </c:pt>
                <c:pt idx="7">
                  <c:v>2021</c:v>
                </c:pt>
                <c:pt idx="8">
                  <c:v>2022</c:v>
                </c:pt>
                <c:pt idx="9">
                  <c:v>2023</c:v>
                </c:pt>
              </c:numCache>
            </c:numRef>
          </c:cat>
          <c:val>
            <c:numRef>
              <c:f>Sheet1!$B$7:$K$7</c:f>
              <c:numCache>
                <c:formatCode>General</c:formatCode>
                <c:ptCount val="10"/>
                <c:pt idx="0">
                  <c:v>0.04</c:v>
                </c:pt>
                <c:pt idx="1">
                  <c:v>0.05</c:v>
                </c:pt>
                <c:pt idx="2">
                  <c:v>0.04</c:v>
                </c:pt>
                <c:pt idx="3">
                  <c:v>0.04</c:v>
                </c:pt>
                <c:pt idx="4">
                  <c:v>0.06</c:v>
                </c:pt>
                <c:pt idx="5">
                  <c:v>0.03</c:v>
                </c:pt>
                <c:pt idx="6">
                  <c:v>0.02</c:v>
                </c:pt>
                <c:pt idx="7">
                  <c:v>0.01</c:v>
                </c:pt>
                <c:pt idx="8">
                  <c:v>0</c:v>
                </c:pt>
                <c:pt idx="9">
                  <c:v>0.05</c:v>
                </c:pt>
              </c:numCache>
            </c:numRef>
          </c:val>
          <c:smooth val="0"/>
          <c:extLst>
            <c:ext xmlns:c16="http://schemas.microsoft.com/office/drawing/2014/chart" uri="{C3380CC4-5D6E-409C-BE32-E72D297353CC}">
              <c16:uniqueId val="{00000002-6FF7-4853-907D-DED84EBD7161}"/>
            </c:ext>
          </c:extLst>
        </c:ser>
        <c:dLbls>
          <c:showLegendKey val="0"/>
          <c:showVal val="0"/>
          <c:showCatName val="0"/>
          <c:showSerName val="0"/>
          <c:showPercent val="0"/>
          <c:showBubbleSize val="0"/>
        </c:dLbls>
        <c:smooth val="0"/>
        <c:axId val="819939728"/>
        <c:axId val="819940088"/>
      </c:lineChart>
      <c:catAx>
        <c:axId val="819939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nl-BE"/>
          </a:p>
        </c:txPr>
        <c:crossAx val="819940088"/>
        <c:crosses val="autoZero"/>
        <c:auto val="1"/>
        <c:lblAlgn val="ctr"/>
        <c:lblOffset val="100"/>
        <c:noMultiLvlLbl val="0"/>
      </c:catAx>
      <c:valAx>
        <c:axId val="8199400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nl-BE"/>
          </a:p>
        </c:txPr>
        <c:crossAx val="819939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B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0D4179AA-4A50-4F90-80DA-F8289B511D89}" type="datetimeFigureOut">
              <a:rPr lang="fr-BE" smtClean="0"/>
              <a:t>04-06-25</a:t>
            </a:fld>
            <a:endParaRPr lang="fr-BE"/>
          </a:p>
        </p:txBody>
      </p:sp>
      <p:sp>
        <p:nvSpPr>
          <p:cNvPr id="4" name="Footer Placeholder 3"/>
          <p:cNvSpPr>
            <a:spLocks noGrp="1"/>
          </p:cNvSpPr>
          <p:nvPr>
            <p:ph type="ftr" sz="quarter" idx="2"/>
          </p:nvPr>
        </p:nvSpPr>
        <p:spPr>
          <a:xfrm>
            <a:off x="0" y="8829968"/>
            <a:ext cx="3037840" cy="466433"/>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vl1pPr>
          </a:lstStyle>
          <a:p>
            <a:fld id="{E17556EB-5C46-4556-B6B9-ADE43D09CF46}" type="datetimeFigureOut">
              <a:rPr lang="fr-BE" smtClean="0"/>
              <a:t>04-06-25</a:t>
            </a:fld>
            <a:endParaRPr lang="fr-BE"/>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701041" y="4473894"/>
            <a:ext cx="560832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829968"/>
            <a:ext cx="3037840" cy="466433"/>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nl-BE" dirty="0"/>
              <a:t>Deze briefing is enkel in het Nederlands</a:t>
            </a:r>
          </a:p>
          <a:p>
            <a:pPr marL="171450" indent="-171450">
              <a:buFontTx/>
              <a:buChar char="-"/>
            </a:pPr>
            <a:endParaRPr lang="nl-BE" dirty="0"/>
          </a:p>
          <a:p>
            <a:pPr marL="171450" indent="-171450">
              <a:buFontTx/>
              <a:buChar char="-"/>
            </a:pPr>
            <a:r>
              <a:rPr lang="nl-BE" dirty="0"/>
              <a:t>Regelgeving</a:t>
            </a:r>
            <a:r>
              <a:rPr lang="nl-BE" baseline="0" dirty="0"/>
              <a:t> zijnde  de Welzijnswet en militaire richtlijnen</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3888969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29</a:t>
            </a:fld>
            <a:endParaRPr lang="fr-BE"/>
          </a:p>
        </p:txBody>
      </p:sp>
    </p:spTree>
    <p:extLst>
      <p:ext uri="{BB962C8B-B14F-4D97-AF65-F5344CB8AC3E}">
        <p14:creationId xmlns:p14="http://schemas.microsoft.com/office/powerpoint/2010/main" val="3464893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30</a:t>
            </a:fld>
            <a:endParaRPr lang="fr-BE"/>
          </a:p>
        </p:txBody>
      </p:sp>
    </p:spTree>
    <p:extLst>
      <p:ext uri="{BB962C8B-B14F-4D97-AF65-F5344CB8AC3E}">
        <p14:creationId xmlns:p14="http://schemas.microsoft.com/office/powerpoint/2010/main" val="2471472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31</a:t>
            </a:fld>
            <a:endParaRPr lang="fr-BE"/>
          </a:p>
        </p:txBody>
      </p:sp>
    </p:spTree>
    <p:extLst>
      <p:ext uri="{BB962C8B-B14F-4D97-AF65-F5344CB8AC3E}">
        <p14:creationId xmlns:p14="http://schemas.microsoft.com/office/powerpoint/2010/main" val="4033516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a:t>Alleen</a:t>
            </a:r>
            <a:r>
              <a:rPr lang="fr-BE" dirty="0"/>
              <a:t> AO in </a:t>
            </a:r>
            <a:r>
              <a:rPr lang="fr-BE" dirty="0" err="1"/>
              <a:t>volgende</a:t>
            </a:r>
            <a:r>
              <a:rPr lang="fr-BE" dirty="0"/>
              <a:t> slides.</a:t>
            </a:r>
          </a:p>
          <a:p>
            <a:endParaRPr lang="fr-BE" dirty="0"/>
          </a:p>
          <a:p>
            <a:r>
              <a:rPr lang="fr-BE" dirty="0"/>
              <a:t>Alle AO en </a:t>
            </a:r>
            <a:r>
              <a:rPr lang="fr-BE" dirty="0" err="1"/>
              <a:t>verkeersongevallen</a:t>
            </a:r>
            <a:r>
              <a:rPr lang="fr-BE" dirty="0"/>
              <a:t> </a:t>
            </a:r>
            <a:r>
              <a:rPr lang="fr-BE" dirty="0" err="1"/>
              <a:t>tonen</a:t>
            </a:r>
            <a:r>
              <a:rPr lang="fr-BE" dirty="0"/>
              <a:t> of </a:t>
            </a:r>
            <a:r>
              <a:rPr lang="fr-BE" dirty="0" err="1"/>
              <a:t>enkel</a:t>
            </a:r>
            <a:r>
              <a:rPr lang="fr-BE" dirty="0"/>
              <a:t> </a:t>
            </a:r>
            <a:r>
              <a:rPr lang="fr-BE" dirty="0" err="1"/>
              <a:t>deze</a:t>
            </a:r>
            <a:r>
              <a:rPr lang="fr-BE" dirty="0"/>
              <a:t> </a:t>
            </a:r>
            <a:r>
              <a:rPr lang="fr-BE" dirty="0" err="1"/>
              <a:t>vanaf</a:t>
            </a:r>
            <a:r>
              <a:rPr lang="fr-BE" dirty="0"/>
              <a:t> </a:t>
            </a:r>
            <a:r>
              <a:rPr lang="fr-BE" dirty="0" err="1"/>
              <a:t>aantal</a:t>
            </a:r>
            <a:r>
              <a:rPr lang="fr-BE" dirty="0"/>
              <a:t> </a:t>
            </a:r>
            <a:r>
              <a:rPr lang="fr-BE" dirty="0" err="1"/>
              <a:t>dagen</a:t>
            </a:r>
            <a:r>
              <a:rPr lang="fr-BE" dirty="0"/>
              <a:t> AGR en/of </a:t>
            </a:r>
            <a:r>
              <a:rPr lang="fr-BE" dirty="0" err="1"/>
              <a:t>hoge</a:t>
            </a:r>
            <a:r>
              <a:rPr lang="fr-BE" dirty="0"/>
              <a:t> schade</a:t>
            </a:r>
          </a:p>
        </p:txBody>
      </p:sp>
      <p:sp>
        <p:nvSpPr>
          <p:cNvPr id="4" name="Slide Number Placeholder 3"/>
          <p:cNvSpPr>
            <a:spLocks noGrp="1"/>
          </p:cNvSpPr>
          <p:nvPr>
            <p:ph type="sldNum" sz="quarter" idx="10"/>
          </p:nvPr>
        </p:nvSpPr>
        <p:spPr/>
        <p:txBody>
          <a:bodyPr/>
          <a:lstStyle/>
          <a:p>
            <a:fld id="{D64F2C25-99DC-4E03-B761-F0DD23C54933}" type="slidenum">
              <a:rPr lang="fr-BE" smtClean="0"/>
              <a:t>34</a:t>
            </a:fld>
            <a:endParaRPr lang="fr-BE"/>
          </a:p>
        </p:txBody>
      </p:sp>
    </p:spTree>
    <p:extLst>
      <p:ext uri="{BB962C8B-B14F-4D97-AF65-F5344CB8AC3E}">
        <p14:creationId xmlns:p14="http://schemas.microsoft.com/office/powerpoint/2010/main" val="3221879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41</a:t>
            </a:fld>
            <a:endParaRPr lang="fr-BE"/>
          </a:p>
        </p:txBody>
      </p:sp>
    </p:spTree>
    <p:extLst>
      <p:ext uri="{BB962C8B-B14F-4D97-AF65-F5344CB8AC3E}">
        <p14:creationId xmlns:p14="http://schemas.microsoft.com/office/powerpoint/2010/main" val="18932376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42</a:t>
            </a:fld>
            <a:endParaRPr lang="fr-BE"/>
          </a:p>
        </p:txBody>
      </p:sp>
    </p:spTree>
    <p:extLst>
      <p:ext uri="{BB962C8B-B14F-4D97-AF65-F5344CB8AC3E}">
        <p14:creationId xmlns:p14="http://schemas.microsoft.com/office/powerpoint/2010/main" val="2763678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Stand van </a:t>
            </a:r>
            <a:r>
              <a:rPr lang="fr-BE" dirty="0" err="1"/>
              <a:t>zaken</a:t>
            </a:r>
            <a:r>
              <a:rPr lang="fr-BE" dirty="0"/>
              <a:t> op 19/03/2025</a:t>
            </a:r>
          </a:p>
          <a:p>
            <a:endParaRPr lang="fr-BE" dirty="0"/>
          </a:p>
          <a:p>
            <a:r>
              <a:rPr lang="fr-BE" dirty="0"/>
              <a:t>Er </a:t>
            </a:r>
            <a:r>
              <a:rPr lang="fr-BE" dirty="0" err="1"/>
              <a:t>wordt</a:t>
            </a:r>
            <a:r>
              <a:rPr lang="fr-BE" dirty="0"/>
              <a:t> </a:t>
            </a:r>
            <a:r>
              <a:rPr lang="fr-BE" dirty="0" err="1"/>
              <a:t>nogmaals</a:t>
            </a:r>
            <a:r>
              <a:rPr lang="fr-BE" dirty="0"/>
              <a:t> </a:t>
            </a:r>
            <a:r>
              <a:rPr lang="fr-BE" dirty="0" err="1"/>
              <a:t>aan</a:t>
            </a:r>
            <a:r>
              <a:rPr lang="fr-BE" dirty="0"/>
              <a:t> de </a:t>
            </a:r>
            <a:r>
              <a:rPr lang="fr-BE" dirty="0" err="1"/>
              <a:t>eenheden</a:t>
            </a:r>
            <a:r>
              <a:rPr lang="fr-BE" dirty="0"/>
              <a:t> </a:t>
            </a:r>
            <a:r>
              <a:rPr lang="fr-BE" dirty="0" err="1"/>
              <a:t>gevraagd</a:t>
            </a:r>
            <a:r>
              <a:rPr lang="fr-BE" dirty="0"/>
              <a:t> om hun </a:t>
            </a:r>
            <a:r>
              <a:rPr lang="fr-BE" dirty="0" err="1"/>
              <a:t>driemaandelijkse</a:t>
            </a:r>
            <a:r>
              <a:rPr lang="fr-BE" dirty="0"/>
              <a:t> </a:t>
            </a:r>
            <a:r>
              <a:rPr lang="fr-BE" dirty="0" err="1"/>
              <a:t>verslagen</a:t>
            </a:r>
            <a:r>
              <a:rPr lang="fr-BE" dirty="0"/>
              <a:t> </a:t>
            </a:r>
            <a:r>
              <a:rPr lang="fr-BE" dirty="0" err="1"/>
              <a:t>tijdig</a:t>
            </a:r>
            <a:r>
              <a:rPr lang="fr-BE" dirty="0"/>
              <a:t> op te </a:t>
            </a:r>
            <a:r>
              <a:rPr lang="fr-BE" dirty="0" err="1"/>
              <a:t>stellen</a:t>
            </a:r>
            <a:r>
              <a:rPr lang="fr-BE" dirty="0"/>
              <a:t> en over te </a:t>
            </a:r>
            <a:r>
              <a:rPr lang="fr-BE" dirty="0" err="1"/>
              <a:t>maken</a:t>
            </a:r>
            <a:r>
              <a:rPr lang="fr-BE" dirty="0"/>
              <a:t> </a:t>
            </a:r>
            <a:r>
              <a:rPr lang="fr-BE" dirty="0" err="1"/>
              <a:t>aan</a:t>
            </a:r>
            <a:r>
              <a:rPr lang="fr-BE" dirty="0"/>
              <a:t> de LDPBW 08.</a:t>
            </a:r>
          </a:p>
          <a:p>
            <a:endParaRPr lang="fr-BE" dirty="0"/>
          </a:p>
          <a:p>
            <a:r>
              <a:rPr lang="fr-BE" dirty="0"/>
              <a:t>- Het </a:t>
            </a:r>
            <a:r>
              <a:rPr lang="fr-BE" dirty="0" err="1"/>
              <a:t>driemaandelijks</a:t>
            </a:r>
            <a:r>
              <a:rPr lang="fr-BE" dirty="0"/>
              <a:t> </a:t>
            </a:r>
            <a:r>
              <a:rPr lang="fr-BE" dirty="0" err="1"/>
              <a:t>verslag</a:t>
            </a:r>
            <a:r>
              <a:rPr lang="fr-BE" dirty="0"/>
              <a:t> </a:t>
            </a:r>
            <a:r>
              <a:rPr lang="fr-BE" dirty="0" err="1"/>
              <a:t>dient</a:t>
            </a:r>
            <a:r>
              <a:rPr lang="fr-BE" dirty="0"/>
              <a:t> </a:t>
            </a:r>
            <a:r>
              <a:rPr lang="fr-BE" dirty="0" err="1"/>
              <a:t>ten</a:t>
            </a:r>
            <a:r>
              <a:rPr lang="fr-BE" dirty="0"/>
              <a:t> </a:t>
            </a:r>
            <a:r>
              <a:rPr lang="fr-BE" dirty="0" err="1"/>
              <a:t>laatste</a:t>
            </a:r>
            <a:r>
              <a:rPr lang="fr-BE" dirty="0"/>
              <a:t> in de </a:t>
            </a:r>
            <a:r>
              <a:rPr lang="fr-BE" dirty="0" err="1"/>
              <a:t>maand</a:t>
            </a:r>
            <a:r>
              <a:rPr lang="fr-BE" dirty="0"/>
              <a:t> </a:t>
            </a:r>
            <a:r>
              <a:rPr lang="fr-BE" dirty="0" err="1"/>
              <a:t>volgend</a:t>
            </a:r>
            <a:r>
              <a:rPr lang="fr-BE" dirty="0"/>
              <a:t> op </a:t>
            </a:r>
            <a:r>
              <a:rPr lang="fr-BE" dirty="0" err="1"/>
              <a:t>een</a:t>
            </a:r>
            <a:r>
              <a:rPr lang="fr-BE" dirty="0"/>
              <a:t> </a:t>
            </a:r>
            <a:r>
              <a:rPr lang="fr-BE" dirty="0" err="1"/>
              <a:t>trimester</a:t>
            </a:r>
            <a:r>
              <a:rPr lang="fr-BE" dirty="0"/>
              <a:t> </a:t>
            </a:r>
            <a:r>
              <a:rPr lang="fr-BE" dirty="0" err="1"/>
              <a:t>overgemaakt</a:t>
            </a:r>
            <a:r>
              <a:rPr lang="fr-BE" dirty="0"/>
              <a:t> te </a:t>
            </a:r>
            <a:r>
              <a:rPr lang="fr-BE" dirty="0" err="1"/>
              <a:t>worden</a:t>
            </a:r>
            <a:r>
              <a:rPr lang="fr-BE" dirty="0"/>
              <a:t> </a:t>
            </a:r>
            <a:r>
              <a:rPr lang="fr-BE" dirty="0" err="1"/>
              <a:t>aan</a:t>
            </a:r>
            <a:r>
              <a:rPr lang="fr-BE" dirty="0"/>
              <a:t> de LDPBW 08.</a:t>
            </a:r>
          </a:p>
          <a:p>
            <a:r>
              <a:rPr lang="fr-BE" dirty="0"/>
              <a:t>- De LPP/PLP </a:t>
            </a:r>
            <a:r>
              <a:rPr lang="fr-BE" dirty="0" err="1"/>
              <a:t>dienen</a:t>
            </a:r>
            <a:r>
              <a:rPr lang="fr-BE" dirty="0"/>
              <a:t> </a:t>
            </a:r>
            <a:r>
              <a:rPr lang="fr-BE" dirty="0" err="1"/>
              <a:t>ten</a:t>
            </a:r>
            <a:r>
              <a:rPr lang="fr-BE" dirty="0"/>
              <a:t> </a:t>
            </a:r>
            <a:r>
              <a:rPr lang="fr-BE" dirty="0" err="1"/>
              <a:t>laatste</a:t>
            </a:r>
            <a:r>
              <a:rPr lang="fr-BE" dirty="0"/>
              <a:t> </a:t>
            </a:r>
            <a:r>
              <a:rPr lang="fr-BE" dirty="0" err="1"/>
              <a:t>eind</a:t>
            </a:r>
            <a:r>
              <a:rPr lang="fr-BE" dirty="0"/>
              <a:t> </a:t>
            </a:r>
            <a:r>
              <a:rPr lang="fr-BE" dirty="0" err="1"/>
              <a:t>maart</a:t>
            </a:r>
            <a:r>
              <a:rPr lang="fr-BE" dirty="0"/>
              <a:t> (na de briefing van de LDPBW) </a:t>
            </a:r>
            <a:r>
              <a:rPr lang="fr-BE" dirty="0" err="1"/>
              <a:t>overgemaakt</a:t>
            </a:r>
            <a:r>
              <a:rPr lang="fr-BE" dirty="0"/>
              <a:t> te </a:t>
            </a:r>
            <a:r>
              <a:rPr lang="fr-BE" dirty="0" err="1"/>
              <a:t>worden</a:t>
            </a:r>
            <a:r>
              <a:rPr lang="fr-BE" dirty="0"/>
              <a:t> </a:t>
            </a:r>
            <a:r>
              <a:rPr lang="fr-BE" dirty="0" err="1"/>
              <a:t>aan</a:t>
            </a:r>
            <a:r>
              <a:rPr lang="fr-BE" dirty="0"/>
              <a:t> de LDPBW en het </a:t>
            </a:r>
            <a:r>
              <a:rPr lang="fr-BE" dirty="0" err="1"/>
              <a:t>Srt</a:t>
            </a:r>
            <a:r>
              <a:rPr lang="fr-BE" dirty="0"/>
              <a:t> BOC 08.</a:t>
            </a:r>
          </a:p>
        </p:txBody>
      </p:sp>
      <p:sp>
        <p:nvSpPr>
          <p:cNvPr id="4" name="Slide Number Placeholder 3"/>
          <p:cNvSpPr>
            <a:spLocks noGrp="1"/>
          </p:cNvSpPr>
          <p:nvPr>
            <p:ph type="sldNum" sz="quarter" idx="10"/>
          </p:nvPr>
        </p:nvSpPr>
        <p:spPr/>
        <p:txBody>
          <a:bodyPr/>
          <a:lstStyle/>
          <a:p>
            <a:fld id="{D64F2C25-99DC-4E03-B761-F0DD23C54933}" type="slidenum">
              <a:rPr lang="fr-BE" smtClean="0"/>
              <a:t>9</a:t>
            </a:fld>
            <a:endParaRPr lang="fr-BE"/>
          </a:p>
        </p:txBody>
      </p:sp>
    </p:spTree>
    <p:extLst>
      <p:ext uri="{BB962C8B-B14F-4D97-AF65-F5344CB8AC3E}">
        <p14:creationId xmlns:p14="http://schemas.microsoft.com/office/powerpoint/2010/main" val="2437867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Eenheden die nog niet bevestigd hebben dienen dit ASAP te doen</a:t>
            </a:r>
          </a:p>
        </p:txBody>
      </p:sp>
      <p:sp>
        <p:nvSpPr>
          <p:cNvPr id="4" name="Slide Number Placeholder 3"/>
          <p:cNvSpPr>
            <a:spLocks noGrp="1"/>
          </p:cNvSpPr>
          <p:nvPr>
            <p:ph type="sldNum" sz="quarter" idx="5"/>
          </p:nvPr>
        </p:nvSpPr>
        <p:spPr/>
        <p:txBody>
          <a:bodyPr/>
          <a:lstStyle/>
          <a:p>
            <a:fld id="{D64F2C25-99DC-4E03-B761-F0DD23C54933}" type="slidenum">
              <a:rPr lang="fr-BE" smtClean="0"/>
              <a:t>14</a:t>
            </a:fld>
            <a:endParaRPr lang="fr-BE"/>
          </a:p>
        </p:txBody>
      </p:sp>
    </p:spTree>
    <p:extLst>
      <p:ext uri="{BB962C8B-B14F-4D97-AF65-F5344CB8AC3E}">
        <p14:creationId xmlns:p14="http://schemas.microsoft.com/office/powerpoint/2010/main" val="1986621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18</a:t>
            </a:fld>
            <a:endParaRPr lang="fr-BE"/>
          </a:p>
        </p:txBody>
      </p:sp>
    </p:spTree>
    <p:extLst>
      <p:ext uri="{BB962C8B-B14F-4D97-AF65-F5344CB8AC3E}">
        <p14:creationId xmlns:p14="http://schemas.microsoft.com/office/powerpoint/2010/main" val="1180121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19</a:t>
            </a:fld>
            <a:endParaRPr lang="fr-BE"/>
          </a:p>
        </p:txBody>
      </p:sp>
    </p:spTree>
    <p:extLst>
      <p:ext uri="{BB962C8B-B14F-4D97-AF65-F5344CB8AC3E}">
        <p14:creationId xmlns:p14="http://schemas.microsoft.com/office/powerpoint/2010/main" val="2462651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21</a:t>
            </a:fld>
            <a:endParaRPr lang="fr-BE"/>
          </a:p>
        </p:txBody>
      </p:sp>
    </p:spTree>
    <p:extLst>
      <p:ext uri="{BB962C8B-B14F-4D97-AF65-F5344CB8AC3E}">
        <p14:creationId xmlns:p14="http://schemas.microsoft.com/office/powerpoint/2010/main" val="688157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22</a:t>
            </a:fld>
            <a:endParaRPr lang="fr-BE"/>
          </a:p>
        </p:txBody>
      </p:sp>
    </p:spTree>
    <p:extLst>
      <p:ext uri="{BB962C8B-B14F-4D97-AF65-F5344CB8AC3E}">
        <p14:creationId xmlns:p14="http://schemas.microsoft.com/office/powerpoint/2010/main" val="2224514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800" dirty="0">
                <a:effectLst/>
                <a:latin typeface="Calibri" panose="020F0502020204030204" pitchFamily="34" charset="0"/>
                <a:ea typeface="Calibri" panose="020F0502020204030204" pitchFamily="34" charset="0"/>
              </a:rPr>
              <a:t>Dag Isabelle, </a:t>
            </a:r>
          </a:p>
          <a:p>
            <a:r>
              <a:rPr lang="nl-BE" sz="1800" dirty="0">
                <a:effectLst/>
                <a:latin typeface="Calibri" panose="020F0502020204030204" pitchFamily="34" charset="0"/>
                <a:ea typeface="Calibri" panose="020F0502020204030204" pitchFamily="34" charset="0"/>
              </a:rPr>
              <a:t> </a:t>
            </a:r>
          </a:p>
          <a:p>
            <a:r>
              <a:rPr lang="nl-BE" sz="1800" dirty="0">
                <a:effectLst/>
                <a:latin typeface="Calibri" panose="020F0502020204030204" pitchFamily="34" charset="0"/>
                <a:ea typeface="Calibri" panose="020F0502020204030204" pitchFamily="34" charset="0"/>
              </a:rPr>
              <a:t>Korte samenvatting van het bezoek van de brandweer:</a:t>
            </a:r>
          </a:p>
          <a:p>
            <a:pPr marL="342900" lvl="0" indent="-342900">
              <a:buFont typeface="Calibri" panose="020F0502020204030204" pitchFamily="34" charset="0"/>
              <a:buChar char="-"/>
            </a:pPr>
            <a:r>
              <a:rPr lang="nl-BE" sz="1800" b="1" u="sng" dirty="0">
                <a:effectLst/>
                <a:latin typeface="Calibri" panose="020F0502020204030204" pitchFamily="34" charset="0"/>
                <a:ea typeface="Times New Roman" panose="02020603050405020304" pitchFamily="18" charset="0"/>
              </a:rPr>
              <a:t>Een 2</a:t>
            </a:r>
            <a:r>
              <a:rPr lang="nl-BE" sz="1800" b="1" u="sng" baseline="30000" dirty="0">
                <a:effectLst/>
                <a:latin typeface="Calibri" panose="020F0502020204030204" pitchFamily="34" charset="0"/>
                <a:ea typeface="Times New Roman" panose="02020603050405020304" pitchFamily="18" charset="0"/>
              </a:rPr>
              <a:t>e</a:t>
            </a:r>
            <a:r>
              <a:rPr lang="nl-BE" sz="1800" b="1" u="sng" dirty="0">
                <a:effectLst/>
                <a:latin typeface="Calibri" panose="020F0502020204030204" pitchFamily="34" charset="0"/>
                <a:ea typeface="Times New Roman" panose="02020603050405020304" pitchFamily="18" charset="0"/>
              </a:rPr>
              <a:t> hydrant is noodzakelijk</a:t>
            </a:r>
            <a:r>
              <a:rPr lang="nl-BE" sz="1800" dirty="0">
                <a:effectLst/>
                <a:latin typeface="Calibri" panose="020F0502020204030204" pitchFamily="34" charset="0"/>
                <a:ea typeface="Times New Roman" panose="02020603050405020304" pitchFamily="18" charset="0"/>
              </a:rPr>
              <a:t>, ze willen een hydrant om de 100m wat wil zeggen dat de hydrant aan de sporthal (en deze in het maisveld ook) te ver gelegen zijn van het gebouw om een interventie in vleugel A mogelijk te maken. </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De </a:t>
            </a:r>
            <a:r>
              <a:rPr lang="nl-BE" sz="1800" b="1" u="sng" dirty="0">
                <a:effectLst/>
                <a:latin typeface="Calibri" panose="020F0502020204030204" pitchFamily="34" charset="0"/>
                <a:ea typeface="Times New Roman" panose="02020603050405020304" pitchFamily="18" charset="0"/>
              </a:rPr>
              <a:t>hydrant mag ook niet tegen het gebouw staan</a:t>
            </a:r>
            <a:r>
              <a:rPr lang="nl-BE" sz="1800" dirty="0">
                <a:effectLst/>
                <a:latin typeface="Calibri" panose="020F0502020204030204" pitchFamily="34" charset="0"/>
                <a:ea typeface="Times New Roman" panose="02020603050405020304" pitchFamily="18" charset="0"/>
              </a:rPr>
              <a:t>, maar moet er ver genoeg van af liggen, aan de andere kant van de brandweg en voorbij de hoek van het gebouw. Ik heb hem aangeduid op het interventieplan in bijlage. </a:t>
            </a:r>
            <a:endParaRPr lang="nl-BE" sz="1800" dirty="0">
              <a:effectLst/>
              <a:latin typeface="Calibri" panose="020F0502020204030204" pitchFamily="34" charset="0"/>
              <a:ea typeface="Calibri" panose="020F0502020204030204" pitchFamily="34" charset="0"/>
            </a:endParaRPr>
          </a:p>
          <a:p>
            <a:r>
              <a:rPr lang="nl-BE" sz="1800" dirty="0">
                <a:effectLst/>
                <a:latin typeface="Calibri" panose="020F0502020204030204" pitchFamily="34" charset="0"/>
                <a:ea typeface="Calibri" panose="020F0502020204030204" pitchFamily="34" charset="0"/>
              </a:rPr>
              <a:t> </a:t>
            </a:r>
          </a:p>
          <a:p>
            <a:r>
              <a:rPr lang="nl-BE" sz="1800" dirty="0">
                <a:effectLst/>
                <a:latin typeface="Calibri" panose="020F0502020204030204" pitchFamily="34" charset="0"/>
                <a:ea typeface="Calibri" panose="020F0502020204030204" pitchFamily="34" charset="0"/>
              </a:rPr>
              <a:t>Wat betreft de uitgangen en doorgangseenheden: </a:t>
            </a: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Wanneer er 4 doorgangseenheden op het gelijkvloers zijn, is dit voldoende naar aantal uitgangen en nooduitgangen toe. (er zijn maximaal 180 personen per verdiep aanwezig)</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Elke uitgang moet minstens 80cm zijn, alsook de wegen er naar toe. </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Naar bevoorrading toe werd er aangegeven dat er een dubbele deur moet zijn, langs waar ook een transpallet makkelijk binnen kan. </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Voorgesteld is om doorgang C’ en de doorgang tussen de gang en het lokaal C-011 , 80 cm te maken en deur B’ en de doorgang tussen de gang het lokaal C-020 (tegenover de trap) minstens 120cm breed te maken (120 cm  = 2 doorgangseenheden). </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De deuren moeten naar buiten open draaien en moeten bij brand zonder extra handeling te openen zijn. </a:t>
            </a:r>
            <a:endParaRPr lang="nl-BE" sz="1800" dirty="0">
              <a:effectLst/>
              <a:latin typeface="Calibri" panose="020F0502020204030204" pitchFamily="34" charset="0"/>
              <a:ea typeface="Calibri" panose="020F0502020204030204" pitchFamily="34" charset="0"/>
            </a:endParaRPr>
          </a:p>
          <a:p>
            <a:r>
              <a:rPr lang="nl-BE" sz="1800" dirty="0">
                <a:effectLst/>
                <a:latin typeface="Calibri" panose="020F0502020204030204" pitchFamily="34" charset="0"/>
                <a:ea typeface="Calibri" panose="020F0502020204030204" pitchFamily="34" charset="0"/>
              </a:rPr>
              <a:t> </a:t>
            </a:r>
          </a:p>
          <a:p>
            <a:r>
              <a:rPr lang="nl-BE" sz="1800" dirty="0">
                <a:effectLst/>
                <a:latin typeface="Calibri" panose="020F0502020204030204" pitchFamily="34" charset="0"/>
                <a:ea typeface="Calibri" panose="020F0502020204030204" pitchFamily="34" charset="0"/>
              </a:rPr>
              <a:t>Wat betreft de verlichting en signalisatie</a:t>
            </a: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De bestaande veiligheidsverlichting moet aangepast worden zodat de deuren en de vluchtweg goed aangegeven is.</a:t>
            </a:r>
            <a:endParaRPr lang="nl-BE" sz="18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nl-BE" sz="1800" dirty="0">
                <a:effectLst/>
                <a:latin typeface="Calibri" panose="020F0502020204030204" pitchFamily="34" charset="0"/>
                <a:ea typeface="Times New Roman" panose="02020603050405020304" pitchFamily="18" charset="0"/>
              </a:rPr>
              <a:t>De pictogrammen moeten eveneens aangepast worden. </a:t>
            </a:r>
            <a:endParaRPr lang="nl-BE" sz="1800" dirty="0">
              <a:effectLst/>
              <a:latin typeface="Calibri" panose="020F0502020204030204" pitchFamily="34" charset="0"/>
              <a:ea typeface="Calibri" panose="020F0502020204030204" pitchFamily="34" charset="0"/>
            </a:endParaRPr>
          </a:p>
          <a:p>
            <a:r>
              <a:rPr lang="nl-BE" sz="1800" dirty="0">
                <a:effectLst/>
                <a:latin typeface="Calibri" panose="020F0502020204030204" pitchFamily="34" charset="0"/>
                <a:ea typeface="Calibri" panose="020F0502020204030204" pitchFamily="34" charset="0"/>
              </a:rPr>
              <a:t> </a:t>
            </a:r>
          </a:p>
          <a:p>
            <a:r>
              <a:rPr lang="nl-BE" sz="1800" dirty="0" err="1">
                <a:effectLst/>
                <a:latin typeface="Calibri" panose="020F0502020204030204" pitchFamily="34" charset="0"/>
                <a:ea typeface="Calibri" panose="020F0502020204030204" pitchFamily="34" charset="0"/>
              </a:rPr>
              <a:t>Mvg</a:t>
            </a:r>
            <a:r>
              <a:rPr lang="nl-BE" sz="1800" dirty="0">
                <a:effectLst/>
                <a:latin typeface="Calibri" panose="020F0502020204030204" pitchFamily="34" charset="0"/>
                <a:ea typeface="Calibri" panose="020F0502020204030204" pitchFamily="34" charset="0"/>
              </a:rPr>
              <a:t>, </a:t>
            </a:r>
          </a:p>
          <a:p>
            <a:r>
              <a:rPr lang="nl-BE" sz="1800" dirty="0">
                <a:effectLst/>
                <a:latin typeface="Calibri" panose="020F0502020204030204" pitchFamily="34" charset="0"/>
                <a:ea typeface="Calibri" panose="020F0502020204030204" pitchFamily="34" charset="0"/>
              </a:rPr>
              <a:t>Katrien </a:t>
            </a:r>
          </a:p>
          <a:p>
            <a:r>
              <a:rPr lang="nl-BE" sz="1800" dirty="0">
                <a:effectLst/>
                <a:latin typeface="Calibri" panose="020F0502020204030204" pitchFamily="34" charset="0"/>
                <a:ea typeface="Calibri" panose="020F0502020204030204" pitchFamily="34" charset="0"/>
              </a:rPr>
              <a:t> </a:t>
            </a:r>
          </a:p>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26</a:t>
            </a:fld>
            <a:endParaRPr lang="fr-BE"/>
          </a:p>
        </p:txBody>
      </p:sp>
    </p:spTree>
    <p:extLst>
      <p:ext uri="{BB962C8B-B14F-4D97-AF65-F5344CB8AC3E}">
        <p14:creationId xmlns:p14="http://schemas.microsoft.com/office/powerpoint/2010/main" val="93924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27</a:t>
            </a:fld>
            <a:endParaRPr lang="fr-BE"/>
          </a:p>
        </p:txBody>
      </p:sp>
    </p:spTree>
    <p:extLst>
      <p:ext uri="{BB962C8B-B14F-4D97-AF65-F5344CB8AC3E}">
        <p14:creationId xmlns:p14="http://schemas.microsoft.com/office/powerpoint/2010/main" val="11911234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RANK - name</a:t>
            </a:r>
            <a:endParaRPr lang="fr-BE"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7" descr="Picture 7"/>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7" descr="Picture 7"/>
          <p:cNvPicPr>
            <a:picLocks noChangeAspect="1"/>
          </p:cNvPicPr>
          <p:nvPr userDrawn="1"/>
        </p:nvPicPr>
        <p:blipFill>
          <a:blip r:embed="rId3"/>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 descr="Picture 1"/>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mailto:+DGHWB-AMT-EVERE-COLLAB@mil.be"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boc-ccb.mil.be/index.php/en/vergadering-boc/08-2024-04" TargetMode="External"/><Relationship Id="rId2" Type="http://schemas.openxmlformats.org/officeDocument/2006/relationships/hyperlink" Target="https://units.mil.intra/sites/DGHWB/SIPPT_IDPBW_Risk_Management/LDPBW_SLPPT8/Pages/Rondgangen.aspx?InitialTabId=Ribbon%2EDocument&amp;VisibilityContext=WSSTabPersistence"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8/Pages/Rondgangen.aspx?InitialTabId=Ribbon%2EDocument&amp;VisibilityContext=WSSTabPersistence"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boc-ccb.mil.be/index.php/en/vergadering-boc/08-2024-04"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hyperlink" Target="mailto:thierry.Deppe@mil.be" TargetMode="External"/><Relationship Id="rId3" Type="http://schemas.openxmlformats.org/officeDocument/2006/relationships/hyperlink" Target="tel:+3224417019" TargetMode="External"/><Relationship Id="rId7" Type="http://schemas.openxmlformats.org/officeDocument/2006/relationships/hyperlink" Target="tel:+3224422990" TargetMode="External"/><Relationship Id="rId12" Type="http://schemas.openxmlformats.org/officeDocument/2006/relationships/image" Target="../media/image11.jpe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hyperlink" Target="mailto:Abdelouahad.Hallouzi@mil.be" TargetMode="External"/><Relationship Id="rId11" Type="http://schemas.openxmlformats.org/officeDocument/2006/relationships/image" Target="../media/image10.jpeg"/><Relationship Id="rId5" Type="http://schemas.openxmlformats.org/officeDocument/2006/relationships/hyperlink" Target="tel:+3224417869" TargetMode="External"/><Relationship Id="rId10" Type="http://schemas.openxmlformats.org/officeDocument/2006/relationships/image" Target="../media/image9.jpeg"/><Relationship Id="rId4" Type="http://schemas.openxmlformats.org/officeDocument/2006/relationships/hyperlink" Target="mailto:Housene.Choubane@mil.be" TargetMode="External"/><Relationship Id="rId9" Type="http://schemas.openxmlformats.org/officeDocument/2006/relationships/hyperlink" Target="mailto:DGHWB-SLPPT08-EVERE@mil.b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8/Pages/Home.aspx"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units.mil.intra/sites/DGHWB/SIPPT_IDPBW_Risk_Management/LDPBW_SLPPT8/Pages/ActorenPrev.aspx"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8/Punctuele%20Risico%20Analyse/20240426_PU_24-00079687-RA%20storten%20en%20opslaan%20aarde%20KKE.docx"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5.gif"/></Relationships>
</file>

<file path=ppt/slides/_rels/slide2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9.tif"/><Relationship Id="rId4" Type="http://schemas.openxmlformats.org/officeDocument/2006/relationships/image" Target="../media/image18.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package" Target="../embeddings/Microsoft_Word_Document.docx"/><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mailto:DGHWB-SLPPT08-EVERE@mil.be"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923330"/>
          </a:xfrm>
        </p:spPr>
        <p:txBody>
          <a:bodyPr/>
          <a:lstStyle/>
          <a:p>
            <a:r>
              <a:rPr lang="fr-BE" sz="5400" dirty="0"/>
              <a:t>BOC 12/06/2025 (1ste Trim 2025)</a:t>
            </a:r>
          </a:p>
        </p:txBody>
      </p:sp>
      <p:sp>
        <p:nvSpPr>
          <p:cNvPr id="3" name="Text Placeholder 2"/>
          <p:cNvSpPr>
            <a:spLocks noGrp="1"/>
          </p:cNvSpPr>
          <p:nvPr>
            <p:ph type="body" sz="quarter" idx="16"/>
          </p:nvPr>
        </p:nvSpPr>
        <p:spPr/>
        <p:txBody>
          <a:bodyPr>
            <a:normAutofit lnSpcReduction="10000"/>
          </a:bodyPr>
          <a:lstStyle/>
          <a:p>
            <a:r>
              <a:rPr lang="fr-BE" dirty="0"/>
              <a:t>12/06/2025</a:t>
            </a:r>
          </a:p>
        </p:txBody>
      </p:sp>
      <p:sp>
        <p:nvSpPr>
          <p:cNvPr id="4" name="Text Placeholder 3"/>
          <p:cNvSpPr>
            <a:spLocks noGrp="1"/>
          </p:cNvSpPr>
          <p:nvPr>
            <p:ph type="body" sz="quarter" idx="17"/>
          </p:nvPr>
        </p:nvSpPr>
        <p:spPr/>
        <p:txBody>
          <a:bodyPr/>
          <a:lstStyle/>
          <a:p>
            <a:r>
              <a:rPr lang="fr-BE" dirty="0"/>
              <a:t>SLLPT 08</a:t>
            </a:r>
          </a:p>
        </p:txBody>
      </p:sp>
      <p:sp>
        <p:nvSpPr>
          <p:cNvPr id="5" name="Text Placeholder 4"/>
          <p:cNvSpPr>
            <a:spLocks noGrp="1"/>
          </p:cNvSpPr>
          <p:nvPr>
            <p:ph type="body" sz="quarter" idx="18"/>
          </p:nvPr>
        </p:nvSpPr>
        <p:spPr/>
        <p:txBody>
          <a:bodyPr/>
          <a:lstStyle/>
          <a:p>
            <a:r>
              <a:rPr lang="fr-BE" dirty="0"/>
              <a:t>Adjt Choubane</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E2DE36F-935E-5249-9B8A-D9FF8B5B7421}"/>
              </a:ext>
            </a:extLst>
          </p:cNvPr>
          <p:cNvSpPr>
            <a:spLocks noGrp="1"/>
          </p:cNvSpPr>
          <p:nvPr>
            <p:ph type="body" sz="half" idx="13"/>
          </p:nvPr>
        </p:nvSpPr>
        <p:spPr/>
        <p:txBody>
          <a:bodyPr/>
          <a:lstStyle/>
          <a:p>
            <a:r>
              <a:rPr lang="nl-BE" dirty="0"/>
              <a:t>Opmerking PA-arbeidsarts KKE.</a:t>
            </a:r>
          </a:p>
        </p:txBody>
      </p:sp>
    </p:spTree>
    <p:extLst>
      <p:ext uri="{BB962C8B-B14F-4D97-AF65-F5344CB8AC3E}">
        <p14:creationId xmlns:p14="http://schemas.microsoft.com/office/powerpoint/2010/main" val="2039495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0DDE461-7DB6-BF21-D820-6F226A16E73E}"/>
              </a:ext>
            </a:extLst>
          </p:cNvPr>
          <p:cNvSpPr>
            <a:spLocks noGrp="1"/>
          </p:cNvSpPr>
          <p:nvPr>
            <p:ph type="body" sz="quarter" idx="13"/>
          </p:nvPr>
        </p:nvSpPr>
        <p:spPr/>
        <p:txBody>
          <a:bodyPr/>
          <a:lstStyle/>
          <a:p>
            <a:r>
              <a:rPr lang="nl-BE" dirty="0"/>
              <a:t>Lijsten AMT.</a:t>
            </a:r>
          </a:p>
        </p:txBody>
      </p:sp>
      <p:sp>
        <p:nvSpPr>
          <p:cNvPr id="4" name="Text Placeholder 3">
            <a:extLst>
              <a:ext uri="{FF2B5EF4-FFF2-40B4-BE49-F238E27FC236}">
                <a16:creationId xmlns:a16="http://schemas.microsoft.com/office/drawing/2014/main" id="{F06A33FF-1BA7-819C-FA82-AE3AF3D1A4DB}"/>
              </a:ext>
            </a:extLst>
          </p:cNvPr>
          <p:cNvSpPr>
            <a:spLocks noGrp="1"/>
          </p:cNvSpPr>
          <p:nvPr>
            <p:ph type="body" sz="quarter" idx="27"/>
          </p:nvPr>
        </p:nvSpPr>
        <p:spPr>
          <a:xfrm>
            <a:off x="281009" y="1680958"/>
            <a:ext cx="11237400" cy="4089476"/>
          </a:xfrm>
        </p:spPr>
        <p:txBody>
          <a:bodyPr/>
          <a:lstStyle/>
          <a:p>
            <a:pPr marL="285750" indent="-285750" algn="just">
              <a:buFont typeface="Wingdings" panose="05000000000000000000" pitchFamily="2" charset="2"/>
              <a:buChar char="q"/>
            </a:pPr>
            <a:r>
              <a:rPr lang="nl-BE" sz="2400" dirty="0"/>
              <a:t>Geen rekening houdend met de gebruikte template werden voor dit jaar (2025) door 5 van de 23 eenheden, behorend tot het BOC 08, de lijsten AMT overgemaakt.</a:t>
            </a:r>
          </a:p>
          <a:p>
            <a:pPr marL="285750" indent="-285750">
              <a:buFont typeface="Wingdings" panose="05000000000000000000" pitchFamily="2" charset="2"/>
              <a:buChar char="q"/>
            </a:pPr>
            <a:endParaRPr lang="nl-BE" sz="2400" dirty="0"/>
          </a:p>
          <a:p>
            <a:pPr marL="285750" indent="-285750" algn="just">
              <a:buFont typeface="Wingdings" panose="05000000000000000000" pitchFamily="2" charset="2"/>
              <a:buChar char="q"/>
            </a:pPr>
            <a:r>
              <a:rPr lang="nl-BE" sz="2400" b="1" dirty="0"/>
              <a:t>Er wordt gevraagd om de voorziene lijsten (nominatieve en functionele) ASAP over te maken aan de arbeidsgeneeskundige dienst van het KKE </a:t>
            </a:r>
            <a:r>
              <a:rPr lang="nl-BE" sz="2400" dirty="0"/>
              <a:t>(</a:t>
            </a:r>
            <a:r>
              <a:rPr lang="nl-BE" sz="2400" dirty="0">
                <a:hlinkClick r:id="rId2"/>
              </a:rPr>
              <a:t>+DGHWB-AMT-EVERE-COLLAB@mil.be</a:t>
            </a:r>
            <a:r>
              <a:rPr lang="nl-BE" sz="2400" dirty="0"/>
              <a:t> )</a:t>
            </a:r>
          </a:p>
          <a:p>
            <a:pPr marL="285750" indent="-285750" algn="just">
              <a:buFont typeface="Wingdings" panose="05000000000000000000" pitchFamily="2" charset="2"/>
              <a:buChar char="q"/>
            </a:pPr>
            <a:endParaRPr lang="nl-BE" sz="2400" dirty="0"/>
          </a:p>
          <a:p>
            <a:pPr marL="285750" indent="-285750">
              <a:buFont typeface="Wingdings" panose="05000000000000000000" pitchFamily="2" charset="2"/>
              <a:buChar char="q"/>
            </a:pPr>
            <a:r>
              <a:rPr lang="nl-BE" sz="2400" dirty="0"/>
              <a:t>Zonder deze, </a:t>
            </a:r>
            <a:r>
              <a:rPr lang="nl-BE" sz="2400" b="1" u="sng" dirty="0"/>
              <a:t>wettelijk voorziene</a:t>
            </a:r>
            <a:r>
              <a:rPr lang="nl-BE" sz="2400" dirty="0"/>
              <a:t>, correct en volledig ingevulde lijsten is het niet mogelijk de voorziene onderzoeken uit te voeren. </a:t>
            </a:r>
          </a:p>
          <a:p>
            <a:pPr marL="285750" indent="-285750">
              <a:buFont typeface="Wingdings" panose="05000000000000000000" pitchFamily="2" charset="2"/>
              <a:buChar char="q"/>
            </a:pPr>
            <a:endParaRPr lang="nl-BE" sz="2400" dirty="0"/>
          </a:p>
          <a:p>
            <a:pPr marL="285750" indent="-285750">
              <a:buFont typeface="Wingdings" panose="05000000000000000000" pitchFamily="2" charset="2"/>
              <a:buChar char="q"/>
            </a:pPr>
            <a:endParaRPr lang="nl-BE" dirty="0"/>
          </a:p>
        </p:txBody>
      </p:sp>
    </p:spTree>
    <p:extLst>
      <p:ext uri="{BB962C8B-B14F-4D97-AF65-F5344CB8AC3E}">
        <p14:creationId xmlns:p14="http://schemas.microsoft.com/office/powerpoint/2010/main" val="3459522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Jaarlijkse Rondgangen 2024</a:t>
            </a:r>
          </a:p>
        </p:txBody>
      </p:sp>
    </p:spTree>
    <p:extLst>
      <p:ext uri="{BB962C8B-B14F-4D97-AF65-F5344CB8AC3E}">
        <p14:creationId xmlns:p14="http://schemas.microsoft.com/office/powerpoint/2010/main" val="3977367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A999605-1271-3E4E-4798-CD64870D73BC}"/>
              </a:ext>
            </a:extLst>
          </p:cNvPr>
          <p:cNvGraphicFramePr>
            <a:graphicFrameLocks/>
          </p:cNvGraphicFramePr>
          <p:nvPr/>
        </p:nvGraphicFramePr>
        <p:xfrm>
          <a:off x="0" y="0"/>
          <a:ext cx="12192000" cy="6857998"/>
        </p:xfrm>
        <a:graphic>
          <a:graphicData uri="http://schemas.openxmlformats.org/drawingml/2006/table">
            <a:tbl>
              <a:tblPr firstRow="1" bandRow="1">
                <a:tableStyleId>{5C22544A-7EE6-4342-B048-85BDC9FD1C3A}</a:tableStyleId>
              </a:tblPr>
              <a:tblGrid>
                <a:gridCol w="2548542">
                  <a:extLst>
                    <a:ext uri="{9D8B030D-6E8A-4147-A177-3AD203B41FA5}">
                      <a16:colId xmlns:a16="http://schemas.microsoft.com/office/drawing/2014/main" val="2985567229"/>
                    </a:ext>
                  </a:extLst>
                </a:gridCol>
                <a:gridCol w="2455270">
                  <a:extLst>
                    <a:ext uri="{9D8B030D-6E8A-4147-A177-3AD203B41FA5}">
                      <a16:colId xmlns:a16="http://schemas.microsoft.com/office/drawing/2014/main" val="4257991901"/>
                    </a:ext>
                  </a:extLst>
                </a:gridCol>
                <a:gridCol w="2641816">
                  <a:extLst>
                    <a:ext uri="{9D8B030D-6E8A-4147-A177-3AD203B41FA5}">
                      <a16:colId xmlns:a16="http://schemas.microsoft.com/office/drawing/2014/main" val="1246342463"/>
                    </a:ext>
                  </a:extLst>
                </a:gridCol>
                <a:gridCol w="2570760">
                  <a:extLst>
                    <a:ext uri="{9D8B030D-6E8A-4147-A177-3AD203B41FA5}">
                      <a16:colId xmlns:a16="http://schemas.microsoft.com/office/drawing/2014/main" val="1089339040"/>
                    </a:ext>
                  </a:extLst>
                </a:gridCol>
                <a:gridCol w="1975612">
                  <a:extLst>
                    <a:ext uri="{9D8B030D-6E8A-4147-A177-3AD203B41FA5}">
                      <a16:colId xmlns:a16="http://schemas.microsoft.com/office/drawing/2014/main" val="3285722273"/>
                    </a:ext>
                  </a:extLst>
                </a:gridCol>
              </a:tblGrid>
              <a:tr h="508526">
                <a:tc>
                  <a:txBody>
                    <a:bodyPr/>
                    <a:lstStyle/>
                    <a:p>
                      <a:pPr algn="ctr"/>
                      <a:r>
                        <a:rPr lang="nl-BE" sz="1600" dirty="0">
                          <a:solidFill>
                            <a:schemeClr val="bg1"/>
                          </a:solidFill>
                        </a:rPr>
                        <a:t>Datum</a:t>
                      </a:r>
                    </a:p>
                  </a:txBody>
                  <a:tcPr anchor="ctr">
                    <a:solidFill>
                      <a:schemeClr val="accent2">
                        <a:lumMod val="50000"/>
                      </a:schemeClr>
                    </a:solidFill>
                  </a:tcPr>
                </a:tc>
                <a:tc>
                  <a:txBody>
                    <a:bodyPr/>
                    <a:lstStyle/>
                    <a:p>
                      <a:pPr algn="ctr"/>
                      <a:r>
                        <a:rPr lang="nl-BE" sz="1600" dirty="0">
                          <a:solidFill>
                            <a:schemeClr val="bg1"/>
                          </a:solidFill>
                        </a:rPr>
                        <a:t>Eenheid</a:t>
                      </a:r>
                    </a:p>
                  </a:txBody>
                  <a:tcPr anchor="ctr">
                    <a:solidFill>
                      <a:schemeClr val="accent2">
                        <a:lumMod val="50000"/>
                      </a:schemeClr>
                    </a:solidFill>
                  </a:tcPr>
                </a:tc>
                <a:tc>
                  <a:txBody>
                    <a:bodyPr/>
                    <a:lstStyle/>
                    <a:p>
                      <a:pPr algn="ctr"/>
                      <a:r>
                        <a:rPr lang="nl-BE" sz="1600" dirty="0">
                          <a:solidFill>
                            <a:schemeClr val="bg1"/>
                          </a:solidFill>
                        </a:rPr>
                        <a:t>Stand</a:t>
                      </a:r>
                    </a:p>
                  </a:txBody>
                  <a:tcPr anchor="ctr">
                    <a:solidFill>
                      <a:schemeClr val="accent2">
                        <a:lumMod val="50000"/>
                      </a:schemeClr>
                    </a:solidFill>
                  </a:tcPr>
                </a:tc>
                <a:tc>
                  <a:txBody>
                    <a:bodyPr/>
                    <a:lstStyle/>
                    <a:p>
                      <a:pPr algn="ctr"/>
                      <a:r>
                        <a:rPr lang="nl-BE" sz="1600" dirty="0">
                          <a:solidFill>
                            <a:schemeClr val="bg1"/>
                          </a:solidFill>
                        </a:rPr>
                        <a:t>Verslag SP</a:t>
                      </a:r>
                    </a:p>
                  </a:txBody>
                  <a:tcPr anchor="ctr">
                    <a:solidFill>
                      <a:schemeClr val="accent2">
                        <a:lumMod val="50000"/>
                      </a:schemeClr>
                    </a:solidFill>
                  </a:tcPr>
                </a:tc>
                <a:tc>
                  <a:txBody>
                    <a:bodyPr/>
                    <a:lstStyle/>
                    <a:p>
                      <a:pPr algn="ctr"/>
                      <a:r>
                        <a:rPr lang="nl-BE" sz="1600" dirty="0">
                          <a:solidFill>
                            <a:schemeClr val="bg1"/>
                          </a:solidFill>
                        </a:rPr>
                        <a:t>Doccom</a:t>
                      </a:r>
                    </a:p>
                  </a:txBody>
                  <a:tcPr anchor="ctr">
                    <a:solidFill>
                      <a:schemeClr val="accent2">
                        <a:lumMod val="50000"/>
                      </a:schemeClr>
                    </a:solidFill>
                  </a:tcPr>
                </a:tc>
                <a:extLst>
                  <a:ext uri="{0D108BD9-81ED-4DB2-BD59-A6C34878D82A}">
                    <a16:rowId xmlns:a16="http://schemas.microsoft.com/office/drawing/2014/main" val="492152999"/>
                  </a:ext>
                </a:extLst>
              </a:tr>
              <a:tr h="851534">
                <a:tc>
                  <a:txBody>
                    <a:bodyPr/>
                    <a:lstStyle/>
                    <a:p>
                      <a:pPr algn="ctr" rtl="0" fontAlgn="ctr"/>
                      <a:r>
                        <a:rPr lang="nl-BE" sz="1600" b="1" i="0" u="none" strike="noStrike" dirty="0">
                          <a:solidFill>
                            <a:schemeClr val="tx1"/>
                          </a:solidFill>
                          <a:effectLst/>
                          <a:latin typeface="Palanquin Regular" panose="020B0004020203020204" pitchFamily="34" charset="0"/>
                        </a:rPr>
                        <a:t>16/02/2024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NKD/CND</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accent5">
                        <a:lumMod val="20000"/>
                        <a:lumOff val="80000"/>
                      </a:schemeClr>
                    </a:solidFill>
                  </a:tcPr>
                </a:tc>
                <a:tc>
                  <a:txBody>
                    <a:bodyPr/>
                    <a:lstStyle/>
                    <a:p>
                      <a:pPr algn="ctr" rtl="0" fontAlgn="ctr"/>
                      <a:r>
                        <a:rPr lang="nl-BE" sz="1600" b="0" i="0" u="none" strike="noStrike" dirty="0">
                          <a:solidFill>
                            <a:schemeClr val="tx1"/>
                          </a:solidFill>
                          <a:effectLst/>
                          <a:latin typeface="Arial" panose="020B0604020202020204" pitchFamily="34" charset="0"/>
                        </a:rPr>
                        <a:t>In opmaak</a:t>
                      </a:r>
                    </a:p>
                  </a:txBody>
                  <a:tcPr marL="7620" marR="7620" marT="7620" marB="0" anchor="ctr">
                    <a:solidFill>
                      <a:schemeClr val="accent5">
                        <a:lumMod val="20000"/>
                        <a:lumOff val="80000"/>
                      </a:schemeClr>
                    </a:solidFill>
                  </a:tcPr>
                </a:tc>
                <a:tc>
                  <a:txBody>
                    <a:bodyPr/>
                    <a:lstStyle/>
                    <a:p>
                      <a:pPr algn="ctr" fontAlgn="ctr"/>
                      <a:r>
                        <a:rPr lang="nl-BE" sz="1600" b="0" i="0" u="none" strike="noStrike" dirty="0">
                          <a:solidFill>
                            <a:schemeClr val="tx1"/>
                          </a:solidFill>
                          <a:effectLst/>
                          <a:latin typeface="Arial" panose="020B0604020202020204" pitchFamily="34" charset="0"/>
                        </a:rPr>
                        <a:t>In opmaak </a:t>
                      </a:r>
                    </a:p>
                  </a:txBody>
                  <a:tcPr marL="7620" marR="7620" marT="7620" marB="0" anchor="ctr">
                    <a:solidFill>
                      <a:schemeClr val="accent5">
                        <a:lumMod val="20000"/>
                        <a:lumOff val="80000"/>
                      </a:schemeClr>
                    </a:solidFill>
                  </a:tcPr>
                </a:tc>
                <a:extLst>
                  <a:ext uri="{0D108BD9-81ED-4DB2-BD59-A6C34878D82A}">
                    <a16:rowId xmlns:a16="http://schemas.microsoft.com/office/drawing/2014/main" val="332848669"/>
                  </a:ext>
                </a:extLst>
              </a:tr>
              <a:tr h="610882">
                <a:tc>
                  <a:txBody>
                    <a:bodyPr/>
                    <a:lstStyle/>
                    <a:p>
                      <a:pPr algn="ctr" rtl="0" fontAlgn="ctr"/>
                      <a:r>
                        <a:rPr lang="nl-BE" sz="1600" b="1" i="0" u="none" strike="noStrike" dirty="0">
                          <a:solidFill>
                            <a:schemeClr val="tx1"/>
                          </a:solidFill>
                          <a:effectLst/>
                          <a:latin typeface="Palanquin Regular" panose="020B0004020203020204" pitchFamily="34" charset="0"/>
                        </a:rPr>
                        <a:t>21/02/2024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CIDMAT</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bg1">
                        <a:lumMod val="95000"/>
                      </a:schemeClr>
                    </a:solidFill>
                  </a:tcPr>
                </a:tc>
                <a:tc>
                  <a:txBody>
                    <a:bodyPr/>
                    <a:lstStyle/>
                    <a:p>
                      <a:pPr algn="ctr" rtl="0" fontAlgn="ctr"/>
                      <a:r>
                        <a:rPr lang="nl-BE" sz="1600" dirty="0">
                          <a:hlinkClick r:id="rId2"/>
                        </a:rPr>
                        <a:t>Rondgangen</a:t>
                      </a: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bg1">
                        <a:lumMod val="95000"/>
                      </a:schemeClr>
                    </a:solidFill>
                  </a:tcPr>
                </a:tc>
                <a:tc>
                  <a:txBody>
                    <a:bodyPr/>
                    <a:lstStyle/>
                    <a:p>
                      <a:pPr algn="ctr" fontAlgn="ctr"/>
                      <a:r>
                        <a:rPr lang="nl-BE" sz="1600" dirty="0">
                          <a:hlinkClick r:id="rId3"/>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332208480"/>
                  </a:ext>
                </a:extLst>
              </a:tr>
              <a:tr h="610882">
                <a:tc>
                  <a:txBody>
                    <a:bodyPr/>
                    <a:lstStyle/>
                    <a:p>
                      <a:pPr algn="ctr" rtl="0" fontAlgn="ctr"/>
                      <a:r>
                        <a:rPr lang="nl-BE" sz="1600" b="1" i="0" u="none" strike="noStrike" dirty="0">
                          <a:solidFill>
                            <a:schemeClr val="tx1"/>
                          </a:solidFill>
                          <a:effectLst/>
                          <a:latin typeface="Palanquin Regular" panose="020B0004020203020204" pitchFamily="34" charset="0"/>
                        </a:rPr>
                        <a:t>12/03/2024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a:t>
                      </a:r>
                      <a:r>
                        <a:rPr lang="nl-BE" sz="1600" b="1" i="0" u="none" strike="noStrike" dirty="0" err="1">
                          <a:solidFill>
                            <a:schemeClr val="tx1"/>
                          </a:solidFill>
                          <a:effectLst/>
                          <a:latin typeface="Palanquin Regular" panose="020B0004020203020204" pitchFamily="34" charset="0"/>
                        </a:rPr>
                        <a:t>Stratcom</a:t>
                      </a: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accent5">
                        <a:lumMod val="20000"/>
                        <a:lumOff val="80000"/>
                      </a:schemeClr>
                    </a:solidFill>
                  </a:tcPr>
                </a:tc>
                <a:tc>
                  <a:txBody>
                    <a:bodyPr/>
                    <a:lstStyle/>
                    <a:p>
                      <a:pPr algn="ctr" rtl="0" fontAlgn="ctr"/>
                      <a:r>
                        <a:rPr lang="nl-BE" sz="1600" dirty="0">
                          <a:hlinkClick r:id="rId2"/>
                        </a:rPr>
                        <a:t>Rondgangen</a:t>
                      </a:r>
                      <a:endParaRPr lang="nl-BE" sz="1600" b="1" i="0" u="none" strike="noStrike" dirty="0">
                        <a:solidFill>
                          <a:schemeClr val="tx1"/>
                        </a:solidFill>
                        <a:effectLst/>
                        <a:latin typeface="Palanquin Regular" panose="020B0004020203020204" pitchFamily="34" charset="0"/>
                      </a:endParaRPr>
                    </a:p>
                  </a:txBody>
                  <a:tcPr marL="7620" marR="7620" marT="7620" marB="0" anchor="ctr">
                    <a:solidFill>
                      <a:schemeClr val="accent5">
                        <a:lumMod val="20000"/>
                        <a:lumOff val="80000"/>
                      </a:schemeClr>
                    </a:solidFill>
                  </a:tcPr>
                </a:tc>
                <a:tc>
                  <a:txBody>
                    <a:bodyPr/>
                    <a:lstStyle/>
                    <a:p>
                      <a:pPr algn="ctr" fontAlgn="ctr"/>
                      <a:r>
                        <a:rPr lang="nl-BE" sz="1600" b="0" i="0" u="none" strike="noStrike" dirty="0">
                          <a:solidFill>
                            <a:schemeClr val="tx1"/>
                          </a:solidFill>
                          <a:effectLst/>
                          <a:latin typeface="Arial" panose="020B0604020202020204" pitchFamily="34" charset="0"/>
                        </a:rPr>
                        <a:t> </a:t>
                      </a:r>
                      <a:r>
                        <a:rPr lang="nl-BE" sz="1600" dirty="0">
                          <a:hlinkClick r:id="rId3"/>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accent5">
                        <a:lumMod val="20000"/>
                        <a:lumOff val="80000"/>
                      </a:schemeClr>
                    </a:solidFill>
                  </a:tcPr>
                </a:tc>
                <a:extLst>
                  <a:ext uri="{0D108BD9-81ED-4DB2-BD59-A6C34878D82A}">
                    <a16:rowId xmlns:a16="http://schemas.microsoft.com/office/drawing/2014/main" val="2764328246"/>
                  </a:ext>
                </a:extLst>
              </a:tr>
              <a:tr h="610882">
                <a:tc>
                  <a:txBody>
                    <a:bodyPr/>
                    <a:lstStyle/>
                    <a:p>
                      <a:pPr algn="ctr" rtl="0" fontAlgn="ctr"/>
                      <a:r>
                        <a:rPr lang="nl-BE" sz="1600" b="1" i="0" u="none" strike="noStrike" dirty="0">
                          <a:solidFill>
                            <a:schemeClr val="tx1"/>
                          </a:solidFill>
                          <a:effectLst/>
                          <a:latin typeface="Palanquin Regular" panose="020B0004020203020204" pitchFamily="34" charset="0"/>
                        </a:rPr>
                        <a:t>22/03/2024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JUR</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bg1">
                        <a:lumMod val="95000"/>
                      </a:schemeClr>
                    </a:solidFill>
                  </a:tcPr>
                </a:tc>
                <a:tc>
                  <a:txBody>
                    <a:bodyPr/>
                    <a:lstStyle/>
                    <a:p>
                      <a:pPr algn="ctr" fontAlgn="ctr"/>
                      <a:r>
                        <a:rPr lang="nl-BE" sz="1600" dirty="0">
                          <a:hlinkClick r:id="rId2"/>
                        </a:rPr>
                        <a:t>Rondgangen</a:t>
                      </a:r>
                      <a:r>
                        <a:rPr lang="nl-BE" sz="1600" b="0" i="0" u="none" strike="noStrike" dirty="0">
                          <a:solidFill>
                            <a:schemeClr val="tx1"/>
                          </a:solidFill>
                          <a:effectLst/>
                          <a:latin typeface="Arial" panose="020B0604020202020204" pitchFamily="34" charset="0"/>
                        </a:rPr>
                        <a:t> </a:t>
                      </a:r>
                    </a:p>
                  </a:txBody>
                  <a:tcPr marL="7620" marR="7620" marT="7620" marB="0" anchor="ctr">
                    <a:solidFill>
                      <a:schemeClr val="bg1">
                        <a:lumMod val="95000"/>
                      </a:schemeClr>
                    </a:solidFill>
                  </a:tcPr>
                </a:tc>
                <a:tc>
                  <a:txBody>
                    <a:bodyPr/>
                    <a:lstStyle/>
                    <a:p>
                      <a:pPr algn="ctr" fontAlgn="ctr"/>
                      <a:r>
                        <a:rPr lang="nl-BE" sz="1600" dirty="0">
                          <a:hlinkClick r:id="rId3"/>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1819780012"/>
                  </a:ext>
                </a:extLst>
              </a:tr>
              <a:tr h="610882">
                <a:tc>
                  <a:txBody>
                    <a:bodyPr/>
                    <a:lstStyle/>
                    <a:p>
                      <a:pPr algn="ctr" rtl="0" fontAlgn="ctr"/>
                      <a:r>
                        <a:rPr lang="nl-BE" sz="1600" b="1" i="0" u="none" strike="noStrike" dirty="0">
                          <a:solidFill>
                            <a:schemeClr val="tx1"/>
                          </a:solidFill>
                          <a:effectLst/>
                          <a:latin typeface="Palanquin Regular" panose="020B0004020203020204" pitchFamily="34" charset="0"/>
                        </a:rPr>
                        <a:t>28/03/2024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HR</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accent5">
                        <a:lumMod val="20000"/>
                        <a:lumOff val="80000"/>
                      </a:schemeClr>
                    </a:solidFill>
                  </a:tcPr>
                </a:tc>
                <a:tc>
                  <a:txBody>
                    <a:bodyPr/>
                    <a:lstStyle/>
                    <a:p>
                      <a:pPr algn="ctr" fontAlgn="ctr"/>
                      <a:r>
                        <a:rPr lang="nl-BE" sz="1600" dirty="0">
                          <a:hlinkClick r:id="rId2"/>
                        </a:rPr>
                        <a:t>Rondgangen</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accent5">
                        <a:lumMod val="20000"/>
                        <a:lumOff val="80000"/>
                      </a:schemeClr>
                    </a:solidFill>
                  </a:tcPr>
                </a:tc>
                <a:tc>
                  <a:txBody>
                    <a:bodyPr/>
                    <a:lstStyle/>
                    <a:p>
                      <a:pPr algn="ctr" fontAlgn="ctr"/>
                      <a:r>
                        <a:rPr lang="nl-BE">
                          <a:hlinkClick r:id="rId3"/>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accent5">
                        <a:lumMod val="20000"/>
                        <a:lumOff val="80000"/>
                      </a:schemeClr>
                    </a:solidFill>
                  </a:tcPr>
                </a:tc>
                <a:extLst>
                  <a:ext uri="{0D108BD9-81ED-4DB2-BD59-A6C34878D82A}">
                    <a16:rowId xmlns:a16="http://schemas.microsoft.com/office/drawing/2014/main" val="490123884"/>
                  </a:ext>
                </a:extLst>
              </a:tr>
              <a:tr h="610882">
                <a:tc>
                  <a:txBody>
                    <a:bodyPr/>
                    <a:lstStyle/>
                    <a:p>
                      <a:pPr algn="ctr" rtl="0" fontAlgn="ctr"/>
                      <a:r>
                        <a:rPr lang="nl-BE" sz="1600" b="1" i="0" u="none" strike="noStrike" dirty="0">
                          <a:solidFill>
                            <a:schemeClr val="tx1"/>
                          </a:solidFill>
                          <a:effectLst/>
                          <a:latin typeface="Palanquin Regular" panose="020B0004020203020204" pitchFamily="34" charset="0"/>
                        </a:rPr>
                        <a:t>16/04/2024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COMOPSNAV</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bg1">
                        <a:lumMod val="95000"/>
                      </a:schemeClr>
                    </a:solidFill>
                  </a:tcPr>
                </a:tc>
                <a:tc>
                  <a:txBody>
                    <a:bodyPr/>
                    <a:lstStyle/>
                    <a:p>
                      <a:pPr algn="ctr" fontAlgn="ctr"/>
                      <a:r>
                        <a:rPr lang="nl-BE" sz="1600" dirty="0">
                          <a:hlinkClick r:id="rId2"/>
                        </a:rPr>
                        <a:t>Rondgangen</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bg1">
                        <a:lumMod val="95000"/>
                      </a:schemeClr>
                    </a:solidFill>
                  </a:tcPr>
                </a:tc>
                <a:tc>
                  <a:txBody>
                    <a:bodyPr/>
                    <a:lstStyle/>
                    <a:p>
                      <a:pPr algn="ctr" fontAlgn="ctr"/>
                      <a:r>
                        <a:rPr lang="nl-BE" dirty="0">
                          <a:hlinkClick r:id="rId3"/>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175861281"/>
                  </a:ext>
                </a:extLst>
              </a:tr>
              <a:tr h="610882">
                <a:tc>
                  <a:txBody>
                    <a:bodyPr/>
                    <a:lstStyle/>
                    <a:p>
                      <a:pPr algn="ctr" rtl="0" fontAlgn="ctr"/>
                      <a:r>
                        <a:rPr lang="nl-BE" sz="1600" b="1" i="0" u="none" strike="noStrike" dirty="0">
                          <a:solidFill>
                            <a:schemeClr val="tx1"/>
                          </a:solidFill>
                          <a:effectLst/>
                          <a:latin typeface="Palanquin Regular" panose="020B0004020203020204" pitchFamily="34" charset="0"/>
                        </a:rPr>
                        <a:t>13/05/2024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MR MP</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accent5">
                        <a:lumMod val="20000"/>
                        <a:lumOff val="80000"/>
                      </a:schemeClr>
                    </a:solidFill>
                  </a:tcPr>
                </a:tc>
                <a:tc>
                  <a:txBody>
                    <a:bodyPr/>
                    <a:lstStyle/>
                    <a:p>
                      <a:pPr algn="ctr" fontAlgn="ctr"/>
                      <a:r>
                        <a:rPr lang="nl-BE" sz="1600" b="0" i="0" u="none" strike="noStrike" dirty="0">
                          <a:solidFill>
                            <a:schemeClr val="tx1"/>
                          </a:solidFill>
                          <a:effectLst/>
                          <a:latin typeface="Arial" panose="020B0604020202020204" pitchFamily="34" charset="0"/>
                        </a:rPr>
                        <a:t>In opmaak</a:t>
                      </a:r>
                    </a:p>
                  </a:txBody>
                  <a:tcPr marL="7620" marR="7620" marT="7620" marB="0" anchor="ctr">
                    <a:solidFill>
                      <a:schemeClr val="accent5">
                        <a:lumMod val="20000"/>
                        <a:lumOff val="80000"/>
                      </a:schemeClr>
                    </a:solidFill>
                  </a:tcPr>
                </a:tc>
                <a:tc>
                  <a:txBody>
                    <a:bodyPr/>
                    <a:lstStyle/>
                    <a:p>
                      <a:pPr algn="ctr" fontAlgn="ctr"/>
                      <a:r>
                        <a:rPr lang="nl-BE" sz="1600" b="0" i="0" u="none" strike="noStrike" dirty="0">
                          <a:solidFill>
                            <a:schemeClr val="tx1"/>
                          </a:solidFill>
                          <a:effectLst/>
                          <a:latin typeface="Arial" panose="020B0604020202020204" pitchFamily="34" charset="0"/>
                        </a:rPr>
                        <a:t>In opmaak</a:t>
                      </a:r>
                    </a:p>
                  </a:txBody>
                  <a:tcPr marL="7620" marR="7620" marT="7620" marB="0" anchor="ctr">
                    <a:solidFill>
                      <a:schemeClr val="accent5">
                        <a:lumMod val="20000"/>
                        <a:lumOff val="80000"/>
                      </a:schemeClr>
                    </a:solidFill>
                  </a:tcPr>
                </a:tc>
                <a:extLst>
                  <a:ext uri="{0D108BD9-81ED-4DB2-BD59-A6C34878D82A}">
                    <a16:rowId xmlns:a16="http://schemas.microsoft.com/office/drawing/2014/main" val="47510815"/>
                  </a:ext>
                </a:extLst>
              </a:tr>
              <a:tr h="610882">
                <a:tc>
                  <a:txBody>
                    <a:bodyPr/>
                    <a:lstStyle/>
                    <a:p>
                      <a:pPr algn="ctr" rtl="0" fontAlgn="ctr"/>
                      <a:r>
                        <a:rPr lang="nl-BE" sz="1600" b="1" i="0" u="none" strike="noStrike" dirty="0">
                          <a:solidFill>
                            <a:schemeClr val="tx1"/>
                          </a:solidFill>
                          <a:effectLst/>
                          <a:latin typeface="Palanquin Regular" panose="020B0004020203020204" pitchFamily="34" charset="0"/>
                        </a:rPr>
                        <a:t>14/05/2024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MR C&amp;I</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bg1">
                        <a:lumMod val="95000"/>
                      </a:schemeClr>
                    </a:solidFill>
                  </a:tcPr>
                </a:tc>
                <a:tc>
                  <a:txBody>
                    <a:bodyPr/>
                    <a:lstStyle/>
                    <a:p>
                      <a:pPr algn="ctr" fontAlgn="ctr"/>
                      <a:r>
                        <a:rPr lang="nl-BE" sz="1600" dirty="0">
                          <a:hlinkClick r:id="rId2"/>
                        </a:rPr>
                        <a:t>Rondgangen</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bg1">
                        <a:lumMod val="95000"/>
                      </a:schemeClr>
                    </a:solidFill>
                  </a:tcPr>
                </a:tc>
                <a:tc>
                  <a:txBody>
                    <a:bodyPr/>
                    <a:lstStyle/>
                    <a:p>
                      <a:pPr algn="ctr" fontAlgn="ctr"/>
                      <a:r>
                        <a:rPr lang="nl-BE" sz="1600" dirty="0">
                          <a:hlinkClick r:id="rId3"/>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2276202316"/>
                  </a:ext>
                </a:extLst>
              </a:tr>
              <a:tr h="610882">
                <a:tc>
                  <a:txBody>
                    <a:bodyPr/>
                    <a:lstStyle/>
                    <a:p>
                      <a:pPr algn="ctr" rtl="0" fontAlgn="ctr"/>
                      <a:r>
                        <a:rPr lang="nl-BE" sz="1600" b="1" i="0" u="none" strike="noStrike" dirty="0">
                          <a:solidFill>
                            <a:schemeClr val="tx1"/>
                          </a:solidFill>
                          <a:effectLst/>
                          <a:latin typeface="Palanquin Regular" panose="020B0004020203020204" pitchFamily="34" charset="0"/>
                        </a:rPr>
                        <a:t>23/05/2024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CC INFRA</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accent5">
                        <a:lumMod val="20000"/>
                        <a:lumOff val="80000"/>
                      </a:schemeClr>
                    </a:solidFill>
                  </a:tcPr>
                </a:tc>
                <a:tc>
                  <a:txBody>
                    <a:bodyPr/>
                    <a:lstStyle/>
                    <a:p>
                      <a:pPr algn="ctr" fontAlgn="ctr"/>
                      <a:r>
                        <a:rPr lang="nl-BE" sz="1600" dirty="0">
                          <a:hlinkClick r:id="rId2"/>
                        </a:rPr>
                        <a:t>Rondgangen</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accent5">
                        <a:lumMod val="20000"/>
                        <a:lumOff val="80000"/>
                      </a:schemeClr>
                    </a:solidFill>
                  </a:tcPr>
                </a:tc>
                <a:tc>
                  <a:txBody>
                    <a:bodyPr/>
                    <a:lstStyle/>
                    <a:p>
                      <a:pPr algn="ctr" fontAlgn="ctr"/>
                      <a:r>
                        <a:rPr lang="nl-BE" sz="1600" dirty="0">
                          <a:hlinkClick r:id="rId3"/>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accent5">
                        <a:lumMod val="20000"/>
                        <a:lumOff val="80000"/>
                      </a:schemeClr>
                    </a:solidFill>
                  </a:tcPr>
                </a:tc>
                <a:extLst>
                  <a:ext uri="{0D108BD9-81ED-4DB2-BD59-A6C34878D82A}">
                    <a16:rowId xmlns:a16="http://schemas.microsoft.com/office/drawing/2014/main" val="1223464026"/>
                  </a:ext>
                </a:extLst>
              </a:tr>
              <a:tr h="610882">
                <a:tc>
                  <a:txBody>
                    <a:bodyPr/>
                    <a:lstStyle/>
                    <a:p>
                      <a:pPr algn="ctr" rtl="0" fontAlgn="ctr"/>
                      <a:r>
                        <a:rPr lang="nl-BE" sz="1600" b="1" i="0" u="none" strike="noStrike" dirty="0">
                          <a:solidFill>
                            <a:schemeClr val="tx1"/>
                          </a:solidFill>
                          <a:effectLst/>
                          <a:latin typeface="Palanquin Regular" panose="020B0004020203020204" pitchFamily="34" charset="0"/>
                        </a:rPr>
                        <a:t>06/06/2024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COMOPSMED</a:t>
                      </a:r>
                    </a:p>
                  </a:txBody>
                  <a:tcPr marL="7620" marR="7620" marT="7620" marB="0" anchor="c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solidFill>
                      <a:schemeClr val="bg1">
                        <a:lumMod val="95000"/>
                      </a:schemeClr>
                    </a:solidFill>
                  </a:tcPr>
                </a:tc>
                <a:tc>
                  <a:txBody>
                    <a:bodyPr/>
                    <a:lstStyle/>
                    <a:p>
                      <a:pPr algn="ctr" fontAlgn="ctr"/>
                      <a:r>
                        <a:rPr lang="nl-BE" sz="1600" dirty="0">
                          <a:hlinkClick r:id="rId2"/>
                        </a:rPr>
                        <a:t>Rondgangen</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bg1">
                        <a:lumMod val="95000"/>
                      </a:schemeClr>
                    </a:solidFill>
                  </a:tcPr>
                </a:tc>
                <a:tc>
                  <a:txBody>
                    <a:bodyPr/>
                    <a:lstStyle/>
                    <a:p>
                      <a:pPr algn="ctr" fontAlgn="ctr"/>
                      <a:r>
                        <a:rPr lang="nl-BE" sz="1600" dirty="0">
                          <a:hlinkClick r:id="rId3"/>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191003925"/>
                  </a:ext>
                </a:extLst>
              </a:tr>
            </a:tbl>
          </a:graphicData>
        </a:graphic>
      </p:graphicFrame>
    </p:spTree>
    <p:extLst>
      <p:ext uri="{BB962C8B-B14F-4D97-AF65-F5344CB8AC3E}">
        <p14:creationId xmlns:p14="http://schemas.microsoft.com/office/powerpoint/2010/main" val="40168912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4">
            <a:extLst>
              <a:ext uri="{FF2B5EF4-FFF2-40B4-BE49-F238E27FC236}">
                <a16:creationId xmlns:a16="http://schemas.microsoft.com/office/drawing/2014/main" id="{E1902353-B53F-80BD-EFB8-AB95DDF4C0D2}"/>
              </a:ext>
            </a:extLst>
          </p:cNvPr>
          <p:cNvGraphicFramePr>
            <a:graphicFrameLocks/>
          </p:cNvGraphicFramePr>
          <p:nvPr>
            <p:extLst>
              <p:ext uri="{D42A27DB-BD31-4B8C-83A1-F6EECF244321}">
                <p14:modId xmlns:p14="http://schemas.microsoft.com/office/powerpoint/2010/main" val="1895903531"/>
              </p:ext>
            </p:extLst>
          </p:nvPr>
        </p:nvGraphicFramePr>
        <p:xfrm>
          <a:off x="0" y="0"/>
          <a:ext cx="12192000" cy="6910313"/>
        </p:xfrm>
        <a:graphic>
          <a:graphicData uri="http://schemas.openxmlformats.org/drawingml/2006/table">
            <a:tbl>
              <a:tblPr firstRow="1" bandRow="1"/>
              <a:tblGrid>
                <a:gridCol w="1993193">
                  <a:extLst>
                    <a:ext uri="{9D8B030D-6E8A-4147-A177-3AD203B41FA5}">
                      <a16:colId xmlns:a16="http://schemas.microsoft.com/office/drawing/2014/main" val="2723664118"/>
                    </a:ext>
                  </a:extLst>
                </a:gridCol>
                <a:gridCol w="3413694">
                  <a:extLst>
                    <a:ext uri="{9D8B030D-6E8A-4147-A177-3AD203B41FA5}">
                      <a16:colId xmlns:a16="http://schemas.microsoft.com/office/drawing/2014/main" val="1457577688"/>
                    </a:ext>
                  </a:extLst>
                </a:gridCol>
                <a:gridCol w="2990945">
                  <a:extLst>
                    <a:ext uri="{9D8B030D-6E8A-4147-A177-3AD203B41FA5}">
                      <a16:colId xmlns:a16="http://schemas.microsoft.com/office/drawing/2014/main" val="3490238703"/>
                    </a:ext>
                  </a:extLst>
                </a:gridCol>
                <a:gridCol w="1725968">
                  <a:extLst>
                    <a:ext uri="{9D8B030D-6E8A-4147-A177-3AD203B41FA5}">
                      <a16:colId xmlns:a16="http://schemas.microsoft.com/office/drawing/2014/main" val="1668476866"/>
                    </a:ext>
                  </a:extLst>
                </a:gridCol>
                <a:gridCol w="2068200">
                  <a:extLst>
                    <a:ext uri="{9D8B030D-6E8A-4147-A177-3AD203B41FA5}">
                      <a16:colId xmlns:a16="http://schemas.microsoft.com/office/drawing/2014/main" val="3618336036"/>
                    </a:ext>
                  </a:extLst>
                </a:gridCol>
              </a:tblGrid>
              <a:tr h="44875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Datum</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Eenheid</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Stand</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SP</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Doccom</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extLst>
                  <a:ext uri="{0D108BD9-81ED-4DB2-BD59-A6C34878D82A}">
                    <a16:rowId xmlns:a16="http://schemas.microsoft.com/office/drawing/2014/main" val="2178352936"/>
                  </a:ext>
                </a:extLst>
              </a:tr>
              <a:tr h="642619">
                <a:tc>
                  <a:txBody>
                    <a:bodyPr/>
                    <a:lstStyle/>
                    <a:p>
                      <a:pPr algn="ctr" rtl="0" fontAlgn="ctr"/>
                      <a:r>
                        <a:rPr lang="nl-BE" sz="1600" b="1" i="0" u="none" strike="noStrike" dirty="0">
                          <a:solidFill>
                            <a:schemeClr val="tx1"/>
                          </a:solidFill>
                          <a:effectLst/>
                          <a:latin typeface="Palanquin Regular" panose="020B0004020203020204" pitchFamily="34" charset="0"/>
                        </a:rPr>
                        <a:t>12/06/2024</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BUDFIN</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dirty="0">
                          <a:hlinkClick r:id="rId3"/>
                        </a:rPr>
                        <a:t>Rondgangen</a:t>
                      </a: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dirty="0">
                          <a:hlinkClick r:id="rId4"/>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682928319"/>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03/09/2024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COMOPSLAND / Air Belgium </a:t>
                      </a:r>
                      <a:r>
                        <a:rPr lang="nl-BE" sz="1600" b="1" i="0" u="none" strike="noStrike" dirty="0" err="1">
                          <a:solidFill>
                            <a:schemeClr val="tx1"/>
                          </a:solidFill>
                          <a:effectLst/>
                          <a:latin typeface="Palanquin Regular" panose="020B0004020203020204" pitchFamily="34" charset="0"/>
                        </a:rPr>
                        <a:t>Staff</a:t>
                      </a:r>
                      <a:endParaRPr lang="nl-BE" sz="1600" b="1" i="0" u="none" strike="noStrike" dirty="0">
                        <a:solidFill>
                          <a:schemeClr val="tx1"/>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dirty="0">
                          <a:hlinkClick r:id="rId3"/>
                        </a:rPr>
                        <a:t>Rondgangen</a:t>
                      </a: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dirty="0">
                          <a:hlinkClick r:id="rId4"/>
                        </a:rPr>
                        <a:t>08_2024-04 - DOCCOM/BOC</a:t>
                      </a: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09896332"/>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09/09/2024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MR SYS</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0" i="0" u="none" strike="noStrike" dirty="0">
                          <a:solidFill>
                            <a:schemeClr val="tx1"/>
                          </a:solidFill>
                          <a:effectLst/>
                          <a:latin typeface="Arial" panose="020B0604020202020204" pitchFamily="34" charset="0"/>
                        </a:rPr>
                        <a:t>Opgemaakt </a:t>
                      </a:r>
                      <a:r>
                        <a:rPr lang="nl-BE" sz="1600" b="0" i="0" u="none" strike="noStrike" dirty="0" err="1">
                          <a:solidFill>
                            <a:schemeClr val="tx1"/>
                          </a:solidFill>
                          <a:effectLst/>
                          <a:latin typeface="Arial" panose="020B0604020202020204" pitchFamily="34" charset="0"/>
                        </a:rPr>
                        <a:t>ctl</a:t>
                      </a: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689532727"/>
                  </a:ext>
                </a:extLst>
              </a:tr>
              <a:tr h="550966">
                <a:tc>
                  <a:txBody>
                    <a:bodyPr/>
                    <a:lstStyle/>
                    <a:p>
                      <a:pPr algn="ctr" rtl="0" fontAlgn="ctr"/>
                      <a:r>
                        <a:rPr lang="nl-BE" sz="1600" b="1" i="0" u="none" strike="noStrike" dirty="0">
                          <a:solidFill>
                            <a:schemeClr val="tx1"/>
                          </a:solidFill>
                          <a:effectLst/>
                          <a:latin typeface="Palanquin Regular" panose="020B0004020203020204" pitchFamily="34" charset="0"/>
                        </a:rPr>
                        <a:t>11/09/2024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H&amp;WB</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a:solidFill>
                            <a:schemeClr val="tx1"/>
                          </a:solidFill>
                          <a:effectLst/>
                          <a:latin typeface="Arial" panose="020B0604020202020204" pitchFamily="34" charset="0"/>
                        </a:rPr>
                        <a:t>Opgemaakt </a:t>
                      </a:r>
                      <a:r>
                        <a:rPr lang="nl-BE" sz="1600" b="0" i="0" u="none" strike="noStrike" dirty="0" err="1">
                          <a:solidFill>
                            <a:schemeClr val="tx1"/>
                          </a:solidFill>
                          <a:effectLst/>
                          <a:latin typeface="Arial" panose="020B0604020202020204" pitchFamily="34" charset="0"/>
                        </a:rPr>
                        <a:t>ctl</a:t>
                      </a: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nl-BE" sz="1600" b="0" i="0" u="none" strike="noStrike" dirty="0">
                        <a:solidFill>
                          <a:schemeClr val="tx1"/>
                        </a:solidFill>
                        <a:effectLst/>
                        <a:latin typeface="Arial" panose="020B0604020202020204" pitchFamily="34" charset="0"/>
                      </a:endParaRPr>
                    </a:p>
                  </a:txBody>
                  <a:tcPr marR="7620" marT="7620" marB="0"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07120114"/>
                  </a:ext>
                </a:extLst>
              </a:tr>
              <a:tr h="461339">
                <a:tc>
                  <a:txBody>
                    <a:bodyPr/>
                    <a:lstStyle/>
                    <a:p>
                      <a:pPr algn="ctr" rtl="0" fontAlgn="ctr"/>
                      <a:r>
                        <a:rPr lang="nl-BE" sz="1600" b="1" i="0" u="none" strike="noStrike" dirty="0">
                          <a:solidFill>
                            <a:schemeClr val="tx1"/>
                          </a:solidFill>
                          <a:effectLst/>
                          <a:latin typeface="Palanquin Regular" panose="020B0004020203020204" pitchFamily="34" charset="0"/>
                        </a:rPr>
                        <a:t>9/12/2024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DG MR</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0" i="0" u="none" strike="noStrike" dirty="0">
                          <a:solidFill>
                            <a:schemeClr val="tx1"/>
                          </a:solidFill>
                          <a:effectLst/>
                          <a:latin typeface="Arial" panose="020B0604020202020204" pitchFamily="34" charset="0"/>
                        </a:rPr>
                        <a:t>Opgemaakt </a:t>
                      </a:r>
                      <a:r>
                        <a:rPr lang="nl-BE" sz="1600" b="0" i="0" u="none" strike="noStrike" dirty="0" err="1">
                          <a:solidFill>
                            <a:schemeClr val="tx1"/>
                          </a:solidFill>
                          <a:effectLst/>
                          <a:latin typeface="Arial" panose="020B0604020202020204" pitchFamily="34" charset="0"/>
                        </a:rPr>
                        <a:t>ctl</a:t>
                      </a: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nl-BE" sz="1600" b="0" i="0" u="none" strike="noStrike" kern="1200" cap="none" spc="0" normalizeH="0" baseline="0" noProof="0" dirty="0">
                        <a:ln>
                          <a:noFill/>
                        </a:ln>
                        <a:solidFill>
                          <a:srgbClr val="184652"/>
                        </a:solidFill>
                        <a:effectLst/>
                        <a:uLnTx/>
                        <a:uFillTx/>
                        <a:latin typeface="Arial" panose="020B0604020202020204" pitchFamily="34" charset="0"/>
                        <a:ea typeface="+mn-ea"/>
                        <a:cs typeface="+mn-cs"/>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179747659"/>
                  </a:ext>
                </a:extLst>
              </a:tr>
              <a:tr h="319945">
                <a:tc>
                  <a:txBody>
                    <a:bodyPr/>
                    <a:lstStyle/>
                    <a:p>
                      <a:pPr algn="ctr" rtl="0" fontAlgn="ctr"/>
                      <a:r>
                        <a:rPr lang="nl-BE" sz="1600" b="1" i="0" u="none" strike="noStrike" dirty="0">
                          <a:solidFill>
                            <a:schemeClr val="tx1"/>
                          </a:solidFill>
                          <a:effectLst/>
                          <a:latin typeface="Palanquin Regular" panose="020B0004020203020204" pitchFamily="34" charset="0"/>
                        </a:rPr>
                        <a:t>01/10/2024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COMOPSAIR</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a:solidFill>
                            <a:schemeClr val="tx1"/>
                          </a:solidFill>
                          <a:effectLst/>
                          <a:latin typeface="Arial" panose="020B0604020202020204" pitchFamily="34" charset="0"/>
                        </a:rPr>
                        <a:t>Opgemaakt </a:t>
                      </a:r>
                      <a:r>
                        <a:rPr lang="nl-BE" sz="1600" b="0" i="0" u="none" strike="noStrike" dirty="0" err="1">
                          <a:solidFill>
                            <a:schemeClr val="tx1"/>
                          </a:solidFill>
                          <a:effectLst/>
                          <a:latin typeface="Arial" panose="020B0604020202020204" pitchFamily="34" charset="0"/>
                        </a:rPr>
                        <a:t>ctl</a:t>
                      </a: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nl-BE" sz="1600" b="0" i="0" u="none" strike="noStrike" kern="1200" cap="none" spc="0" normalizeH="0" baseline="0" noProof="0" dirty="0">
                        <a:ln>
                          <a:noFill/>
                        </a:ln>
                        <a:solidFill>
                          <a:srgbClr val="184652"/>
                        </a:solidFill>
                        <a:effectLst/>
                        <a:uLnTx/>
                        <a:uFillTx/>
                        <a:latin typeface="Arial" panose="020B0604020202020204" pitchFamily="34" charset="0"/>
                        <a:ea typeface="+mn-ea"/>
                        <a:cs typeface="+mn-cs"/>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716363928"/>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01-02-03/10/2024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BN HK DEF STAFF</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nl-BE" sz="1600" b="0" i="0" u="none" strike="noStrike" dirty="0">
                          <a:solidFill>
                            <a:schemeClr val="tx1"/>
                          </a:solidFill>
                          <a:effectLst/>
                          <a:latin typeface="Arial" panose="020B0604020202020204" pitchFamily="34" charset="0"/>
                        </a:rPr>
                        <a:t>Opgemaakt </a:t>
                      </a:r>
                      <a:r>
                        <a:rPr lang="nl-BE" sz="1600" b="0" i="0" u="none" strike="noStrike" dirty="0" err="1">
                          <a:solidFill>
                            <a:schemeClr val="tx1"/>
                          </a:solidFill>
                          <a:effectLst/>
                          <a:latin typeface="Arial" panose="020B0604020202020204" pitchFamily="34" charset="0"/>
                        </a:rPr>
                        <a:t>ctl</a:t>
                      </a:r>
                      <a:endParaRPr lang="nl-BE" sz="1600" b="0" i="0" u="none" strike="noStrike" dirty="0">
                        <a:solidFill>
                          <a:schemeClr val="tx1"/>
                        </a:solidFill>
                        <a:effectLst/>
                        <a:latin typeface="Arial" panose="020B0604020202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nl-BE" sz="1600" b="0" i="0" u="none" strike="noStrike" kern="1200" cap="none" spc="0" normalizeH="0" baseline="0" noProof="0" dirty="0">
                        <a:ln>
                          <a:noFill/>
                        </a:ln>
                        <a:solidFill>
                          <a:srgbClr val="184652"/>
                        </a:solidFill>
                        <a:effectLst/>
                        <a:uLnTx/>
                        <a:uFillTx/>
                        <a:latin typeface="Arial" panose="020B0604020202020204" pitchFamily="34" charset="0"/>
                        <a:ea typeface="+mn-ea"/>
                        <a:cs typeface="+mn-cs"/>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255683460"/>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29/10/2024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KAB CHOD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OK</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nl-BE" sz="1600" b="0" i="0" u="none" strike="noStrike" kern="1200" cap="none" spc="0" normalizeH="0" baseline="0" noProof="0" dirty="0">
                        <a:ln>
                          <a:noFill/>
                        </a:ln>
                        <a:solidFill>
                          <a:srgbClr val="184652"/>
                        </a:solidFill>
                        <a:effectLst/>
                        <a:uLnTx/>
                        <a:uFillTx/>
                        <a:latin typeface="Arial" panose="020B0604020202020204" pitchFamily="34" charset="0"/>
                        <a:ea typeface="+mn-ea"/>
                        <a:cs typeface="+mn-cs"/>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0" lang="nl-BE" sz="1600" b="0" i="0" u="none" strike="noStrike" kern="1200" cap="none" spc="0" normalizeH="0" baseline="0" noProof="0" dirty="0">
                        <a:ln>
                          <a:noFill/>
                        </a:ln>
                        <a:solidFill>
                          <a:srgbClr val="184652"/>
                        </a:solidFill>
                        <a:effectLst/>
                        <a:uLnTx/>
                        <a:uFillTx/>
                        <a:latin typeface="Arial" panose="020B0604020202020204" pitchFamily="34" charset="0"/>
                        <a:ea typeface="+mn-ea"/>
                        <a:cs typeface="+mn-cs"/>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376981051"/>
                  </a:ext>
                </a:extLst>
              </a:tr>
              <a:tr h="454527">
                <a:tc>
                  <a:txBody>
                    <a:bodyPr/>
                    <a:lstStyle/>
                    <a:p>
                      <a:pPr algn="ctr" rtl="0" fontAlgn="ctr"/>
                      <a:r>
                        <a:rPr lang="nl-BE" sz="1600" b="1" i="0" u="none" strike="noStrike" dirty="0">
                          <a:solidFill>
                            <a:schemeClr val="tx1"/>
                          </a:solidFill>
                          <a:effectLst/>
                          <a:latin typeface="Palanquin Regular" panose="020B0004020203020204" pitchFamily="34" charset="0"/>
                        </a:rPr>
                        <a:t>10/02/2024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ACOS STRAT</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chemeClr val="tx1"/>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chemeClr val="tx1"/>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205077908"/>
                  </a:ext>
                </a:extLst>
              </a:tr>
              <a:tr h="448758">
                <a:tc>
                  <a:txBody>
                    <a:bodyPr/>
                    <a:lstStyle/>
                    <a:p>
                      <a:pPr algn="ctr" rtl="0" fontAlgn="ctr"/>
                      <a:r>
                        <a:rPr lang="nl-BE" sz="1600" b="1" i="0" u="none" strike="noStrike" dirty="0">
                          <a:solidFill>
                            <a:schemeClr val="tx1"/>
                          </a:solidFill>
                          <a:effectLst/>
                          <a:latin typeface="Palanquin Regular" panose="020B0004020203020204" pitchFamily="34" charset="0"/>
                        </a:rPr>
                        <a:t>21/01/2025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err="1">
                          <a:solidFill>
                            <a:schemeClr val="tx1"/>
                          </a:solidFill>
                          <a:effectLst/>
                          <a:latin typeface="Palanquin Regular" panose="020B0004020203020204" pitchFamily="34" charset="0"/>
                        </a:rPr>
                        <a:t>Acos</a:t>
                      </a:r>
                      <a:r>
                        <a:rPr lang="nl-BE" sz="1600" b="1" i="0" u="none" strike="noStrike" dirty="0">
                          <a:solidFill>
                            <a:schemeClr val="tx1"/>
                          </a:solidFill>
                          <a:effectLst/>
                          <a:latin typeface="Palanquin Regular" panose="020B0004020203020204" pitchFamily="34" charset="0"/>
                        </a:rPr>
                        <a:t> </a:t>
                      </a:r>
                      <a:r>
                        <a:rPr lang="nl-BE" sz="1600" b="1" i="0" u="none" strike="noStrike" dirty="0" err="1">
                          <a:solidFill>
                            <a:schemeClr val="tx1"/>
                          </a:solidFill>
                          <a:effectLst/>
                          <a:latin typeface="Palanquin Regular" panose="020B0004020203020204" pitchFamily="34" charset="0"/>
                        </a:rPr>
                        <a:t>Ops</a:t>
                      </a:r>
                      <a:r>
                        <a:rPr lang="nl-BE" sz="1600" b="1" i="0" u="none" strike="noStrike" dirty="0">
                          <a:solidFill>
                            <a:schemeClr val="tx1"/>
                          </a:solidFill>
                          <a:effectLst/>
                          <a:latin typeface="Palanquin Regular" panose="020B0004020203020204" pitchFamily="34" charset="0"/>
                        </a:rPr>
                        <a:t> &amp; </a:t>
                      </a:r>
                      <a:r>
                        <a:rPr lang="nl-BE" sz="1600" b="1" i="0" u="none" strike="noStrike" dirty="0" err="1">
                          <a:solidFill>
                            <a:schemeClr val="tx1"/>
                          </a:solidFill>
                          <a:effectLst/>
                          <a:latin typeface="Palanquin Regular" panose="020B0004020203020204" pitchFamily="34" charset="0"/>
                        </a:rPr>
                        <a:t>Trg</a:t>
                      </a:r>
                      <a:endParaRPr lang="nl-BE" sz="1600" b="1" i="0" u="none" strike="noStrike" dirty="0">
                        <a:solidFill>
                          <a:schemeClr val="tx1"/>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chemeClr val="tx1"/>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chemeClr val="tx1"/>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86182930"/>
                  </a:ext>
                </a:extLst>
              </a:tr>
              <a:tr h="618376">
                <a:tc>
                  <a:txBody>
                    <a:bodyPr/>
                    <a:lstStyle/>
                    <a:p>
                      <a:pPr algn="ctr" rtl="0" fontAlgn="ctr"/>
                      <a:r>
                        <a:rPr lang="nl-BE" sz="1600" b="1" i="0" u="none" strike="noStrike" dirty="0">
                          <a:solidFill>
                            <a:schemeClr val="tx1"/>
                          </a:solidFill>
                          <a:effectLst/>
                          <a:latin typeface="Palanquin Regular" panose="020B0004020203020204" pitchFamily="34" charset="0"/>
                        </a:rPr>
                        <a:t>13/01/2025</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IG-ILE</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a:solidFill>
                            <a:schemeClr val="tx1"/>
                          </a:solidFill>
                          <a:effectLst/>
                          <a:latin typeface="Palanquin Regular" panose="020B0004020203020204" pitchFamily="34" charset="0"/>
                        </a:rPr>
                        <a:t>Niet bevestigd</a:t>
                      </a:r>
                      <a:endParaRPr lang="nl-BE" sz="1600" b="1" i="0" u="none" strike="noStrike" dirty="0">
                        <a:solidFill>
                          <a:schemeClr val="tx1"/>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chemeClr val="tx1"/>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chemeClr val="tx1"/>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981370167"/>
                  </a:ext>
                </a:extLst>
              </a:tr>
              <a:tr h="474600">
                <a:tc>
                  <a:txBody>
                    <a:bodyPr/>
                    <a:lstStyle/>
                    <a:p>
                      <a:pPr algn="ctr" rtl="0" fontAlgn="ctr"/>
                      <a:r>
                        <a:rPr lang="nl-BE" sz="1600" b="1" i="0" u="none" strike="noStrike" dirty="0">
                          <a:solidFill>
                            <a:schemeClr val="tx1"/>
                          </a:solidFill>
                          <a:effectLst/>
                          <a:latin typeface="Palanquin Regular" panose="020B0004020203020204" pitchFamily="34" charset="0"/>
                        </a:rPr>
                        <a:t>Wordt uitgesteld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ACOS IS</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chemeClr val="tx1"/>
                          </a:solidFill>
                          <a:effectLst/>
                          <a:latin typeface="Palanquin Regular" panose="020B0004020203020204" pitchFamily="34" charset="0"/>
                        </a:rPr>
                        <a:t>Niet 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chemeClr val="tx1"/>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chemeClr val="tx1"/>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63035244"/>
                  </a:ext>
                </a:extLst>
              </a:tr>
              <a:tr h="648851">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endParaRPr lang="nl-BE" sz="1600" b="1" i="0" u="none" strike="noStrike" dirty="0">
                        <a:solidFill>
                          <a:srgbClr val="184652"/>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endParaRPr lang="nl-BE" sz="1600" b="1" i="0" u="none" strike="noStrike" dirty="0">
                        <a:solidFill>
                          <a:srgbClr val="184652"/>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198218626"/>
                  </a:ext>
                </a:extLst>
              </a:tr>
            </a:tbl>
          </a:graphicData>
        </a:graphic>
      </p:graphicFrame>
    </p:spTree>
    <p:extLst>
      <p:ext uri="{BB962C8B-B14F-4D97-AF65-F5344CB8AC3E}">
        <p14:creationId xmlns:p14="http://schemas.microsoft.com/office/powerpoint/2010/main" val="2508212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LDPBW 08</a:t>
            </a:r>
          </a:p>
        </p:txBody>
      </p:sp>
    </p:spTree>
    <p:extLst>
      <p:ext uri="{BB962C8B-B14F-4D97-AF65-F5344CB8AC3E}">
        <p14:creationId xmlns:p14="http://schemas.microsoft.com/office/powerpoint/2010/main" val="41833181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74654" y="54746"/>
            <a:ext cx="10126157" cy="769441"/>
          </a:xfrm>
        </p:spPr>
        <p:txBody>
          <a:bodyPr/>
          <a:lstStyle/>
          <a:p>
            <a:pPr algn="ctr"/>
            <a:r>
              <a:rPr lang="nl-BE" sz="4400" dirty="0"/>
              <a:t>Preventieadviseurs LDPBW 08</a:t>
            </a:r>
          </a:p>
        </p:txBody>
      </p:sp>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29947" y="5108838"/>
            <a:ext cx="1219183" cy="1219183"/>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2074145275"/>
              </p:ext>
            </p:extLst>
          </p:nvPr>
        </p:nvGraphicFramePr>
        <p:xfrm>
          <a:off x="430821" y="824187"/>
          <a:ext cx="10126157" cy="5831038"/>
        </p:xfrm>
        <a:graphic>
          <a:graphicData uri="http://schemas.openxmlformats.org/drawingml/2006/table">
            <a:tbl>
              <a:tblPr>
                <a:effectLst>
                  <a:outerShdw blurRad="50800" dist="152400" dir="2700000" algn="tl" rotWithShape="0">
                    <a:prstClr val="black">
                      <a:alpha val="40000"/>
                    </a:prstClr>
                  </a:outerShdw>
                </a:effectLst>
              </a:tblPr>
              <a:tblGrid>
                <a:gridCol w="3529754">
                  <a:extLst>
                    <a:ext uri="{9D8B030D-6E8A-4147-A177-3AD203B41FA5}">
                      <a16:colId xmlns:a16="http://schemas.microsoft.com/office/drawing/2014/main" val="943359324"/>
                    </a:ext>
                  </a:extLst>
                </a:gridCol>
                <a:gridCol w="1782979">
                  <a:extLst>
                    <a:ext uri="{9D8B030D-6E8A-4147-A177-3AD203B41FA5}">
                      <a16:colId xmlns:a16="http://schemas.microsoft.com/office/drawing/2014/main" val="2590624654"/>
                    </a:ext>
                  </a:extLst>
                </a:gridCol>
                <a:gridCol w="4813424">
                  <a:extLst>
                    <a:ext uri="{9D8B030D-6E8A-4147-A177-3AD203B41FA5}">
                      <a16:colId xmlns:a16="http://schemas.microsoft.com/office/drawing/2014/main" val="150051768"/>
                    </a:ext>
                  </a:extLst>
                </a:gridCol>
              </a:tblGrid>
              <a:tr h="1006766">
                <a:tc>
                  <a:txBody>
                    <a:bodyPr/>
                    <a:lstStyle/>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700" dirty="0">
                          <a:solidFill>
                            <a:schemeClr val="tx1"/>
                          </a:solidFill>
                          <a:effectLst/>
                          <a:hlinkClick r:id="rId3">
                            <a:extLst>
                              <a:ext uri="{A12FA001-AC4F-418D-AE19-62706E023703}">
                                <ahyp:hlinkClr xmlns:ahyp="http://schemas.microsoft.com/office/drawing/2018/hyperlinkcolor" val="tx"/>
                              </a:ext>
                            </a:extLst>
                          </a:hlinkClick>
                        </a:rPr>
                        <a:t>+3224417019</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700" dirty="0">
                          <a:solidFill>
                            <a:schemeClr val="tx1"/>
                          </a:solidFill>
                          <a:effectLst/>
                          <a:hlinkClick r:id="rId4">
                            <a:extLst>
                              <a:ext uri="{A12FA001-AC4F-418D-AE19-62706E023703}">
                                <ahyp:hlinkClr xmlns:ahyp="http://schemas.microsoft.com/office/drawing/2018/hyperlinkcolor" val="tx"/>
                              </a:ext>
                            </a:extLst>
                          </a:hlinkClick>
                        </a:rPr>
                        <a:t>Housene.Choubane@mil.be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829117512"/>
                  </a:ext>
                </a:extLst>
              </a:tr>
              <a:tr h="1014310">
                <a:tc>
                  <a:txBody>
                    <a:bodyPr/>
                    <a:lstStyle/>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tc>
                  <a:txBody>
                    <a:bodyPr/>
                    <a:lstStyle/>
                    <a:p>
                      <a:pPr algn="ctr"/>
                      <a:r>
                        <a:rPr lang="nl-BE" sz="1700" dirty="0">
                          <a:solidFill>
                            <a:schemeClr val="tx1"/>
                          </a:solidFill>
                          <a:effectLst/>
                          <a:hlinkClick r:id="rId5">
                            <a:extLst>
                              <a:ext uri="{A12FA001-AC4F-418D-AE19-62706E023703}">
                                <ahyp:hlinkClr xmlns:ahyp="http://schemas.microsoft.com/office/drawing/2018/hyperlinkcolor" val="tx"/>
                              </a:ext>
                            </a:extLst>
                          </a:hlinkClick>
                        </a:rPr>
                        <a:t>+3224417869</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tc>
                  <a:txBody>
                    <a:bodyPr/>
                    <a:lstStyle/>
                    <a:p>
                      <a:pPr algn="ctr"/>
                      <a:r>
                        <a:rPr lang="nl-BE" sz="1700" dirty="0">
                          <a:solidFill>
                            <a:schemeClr val="tx1"/>
                          </a:solidFill>
                          <a:effectLst/>
                          <a:hlinkClick r:id="rId6">
                            <a:extLst>
                              <a:ext uri="{A12FA001-AC4F-418D-AE19-62706E023703}">
                                <ahyp:hlinkClr xmlns:ahyp="http://schemas.microsoft.com/office/drawing/2018/hyperlinkcolor" val="tx"/>
                              </a:ext>
                            </a:extLst>
                          </a:hlinkClick>
                        </a:rPr>
                        <a:t>Abdelouahad.Hallouzi@mil.be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88714593"/>
                  </a:ext>
                </a:extLst>
              </a:tr>
              <a:tr h="1054903">
                <a:tc>
                  <a:txBody>
                    <a:bodyPr/>
                    <a:lstStyle/>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p>
                      <a:endParaRPr lang="nl-BE" sz="1700" dirty="0">
                        <a:solidFill>
                          <a:srgbClr val="0000FF"/>
                        </a:solidFill>
                        <a:effectLst/>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800" b="0" i="0" kern="1200" dirty="0">
                          <a:solidFill>
                            <a:schemeClr val="tx1"/>
                          </a:solidFill>
                          <a:effectLst/>
                          <a:latin typeface="+mn-lt"/>
                          <a:ea typeface="+mn-ea"/>
                          <a:cs typeface="+mn-cs"/>
                          <a:hlinkClick r:id="rId7">
                            <a:extLst>
                              <a:ext uri="{A12FA001-AC4F-418D-AE19-62706E023703}">
                                <ahyp:hlinkClr xmlns:ahyp="http://schemas.microsoft.com/office/drawing/2018/hyperlinkcolor" val="tx"/>
                              </a:ext>
                            </a:extLst>
                          </a:hlinkClick>
                        </a:rPr>
                        <a:t>+3224422990</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r>
                        <a:rPr lang="nl-BE" sz="1800" b="0" i="0" kern="1200" dirty="0">
                          <a:solidFill>
                            <a:schemeClr val="tx1"/>
                          </a:solidFill>
                          <a:effectLst/>
                          <a:latin typeface="+mn-lt"/>
                          <a:ea typeface="+mn-ea"/>
                          <a:cs typeface="+mn-cs"/>
                          <a:hlinkClick r:id="rId8">
                            <a:extLst>
                              <a:ext uri="{A12FA001-AC4F-418D-AE19-62706E023703}">
                                <ahyp:hlinkClr xmlns:ahyp="http://schemas.microsoft.com/office/drawing/2018/hyperlinkcolor" val="tx"/>
                              </a:ext>
                            </a:extLst>
                          </a:hlinkClick>
                        </a:rPr>
                        <a:t>thierry.Deppe@mil.be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738692399"/>
                  </a:ext>
                </a:extLst>
              </a:tr>
              <a:tr h="908230">
                <a:tc>
                  <a:txBody>
                    <a:bodyPr/>
                    <a:lstStyle/>
                    <a:p>
                      <a:r>
                        <a:rPr lang="nl-BE" sz="1700" dirty="0">
                          <a:solidFill>
                            <a:srgbClr val="0000FF"/>
                          </a:solidFill>
                          <a:effectLst/>
                        </a:rPr>
                        <a:t>Dienstmailbox</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800" dirty="0">
                          <a:solidFill>
                            <a:schemeClr val="tx1"/>
                          </a:solidFill>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DGHWB-SLPPT08-EVERE@mil.be</a:t>
                      </a:r>
                      <a:endParaRPr lang="nl-BE" sz="1800" dirty="0">
                        <a:solidFill>
                          <a:schemeClr val="tx1"/>
                        </a:solidFill>
                        <a:latin typeface="Arial" panose="020B0604020202020204" pitchFamily="34" charset="0"/>
                        <a:cs typeface="Arial" panose="020B0604020202020204" pitchFamily="34" charset="0"/>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hMerge="1">
                  <a:txBody>
                    <a:bodyPr/>
                    <a:lstStyle/>
                    <a:p>
                      <a:endParaRPr lang="nl-BE" sz="1700" dirty="0"/>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D3D3D3"/>
                    </a:solidFill>
                  </a:tcPr>
                </a:tc>
                <a:extLst>
                  <a:ext uri="{0D108BD9-81ED-4DB2-BD59-A6C34878D82A}">
                    <a16:rowId xmlns:a16="http://schemas.microsoft.com/office/drawing/2014/main" val="2640943286"/>
                  </a:ext>
                </a:extLst>
              </a:tr>
            </a:tbl>
          </a:graphicData>
        </a:graphic>
      </p:graphicFrame>
      <p:sp>
        <p:nvSpPr>
          <p:cNvPr id="6" name="TextBox 5"/>
          <p:cNvSpPr txBox="1"/>
          <p:nvPr/>
        </p:nvSpPr>
        <p:spPr>
          <a:xfrm>
            <a:off x="2091239" y="6310390"/>
            <a:ext cx="8741923" cy="369332"/>
          </a:xfrm>
          <a:prstGeom prst="rect">
            <a:avLst/>
          </a:prstGeom>
        </p:spPr>
        <p:txBody>
          <a:bodyPr wrap="square" rtlCol="0">
            <a:spAutoFit/>
          </a:bodyPr>
          <a:lstStyle/>
          <a:p>
            <a:r>
              <a:rPr lang="nl-BE" b="1" i="1" dirty="0">
                <a:solidFill>
                  <a:srgbClr val="FF0000"/>
                </a:solidFill>
              </a:rPr>
              <a:t>Indien mails niet persoonlijk zijn versturen naar dienstmailbox.</a:t>
            </a:r>
          </a:p>
        </p:txBody>
      </p:sp>
      <p:pic>
        <p:nvPicPr>
          <p:cNvPr id="2050" name="Picture 2">
            <a:extLst>
              <a:ext uri="{FF2B5EF4-FFF2-40B4-BE49-F238E27FC236}">
                <a16:creationId xmlns:a16="http://schemas.microsoft.com/office/drawing/2014/main" id="{3CA399B6-C65B-F407-A9A0-D7CE2EC5E26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20943" y="2529330"/>
            <a:ext cx="1063002" cy="151857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F88AFEBD-3244-310E-FDDE-E6A3F26A524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20943" y="4171899"/>
            <a:ext cx="1063002" cy="1518574"/>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A07F7E79-CDFD-4CC0-FE0A-79D841DFE40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20943" y="887657"/>
            <a:ext cx="1063002" cy="1518574"/>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139172B-FE96-627E-63CD-4B1921DA6B2B}"/>
              </a:ext>
            </a:extLst>
          </p:cNvPr>
          <p:cNvSpPr txBox="1"/>
          <p:nvPr/>
        </p:nvSpPr>
        <p:spPr>
          <a:xfrm>
            <a:off x="430822" y="1556086"/>
            <a:ext cx="2520733" cy="369332"/>
          </a:xfrm>
          <a:prstGeom prst="rect">
            <a:avLst/>
          </a:prstGeom>
        </p:spPr>
        <p:txBody>
          <a:bodyPr wrap="square" rtlCol="0">
            <a:spAutoFit/>
          </a:bodyPr>
          <a:lstStyle/>
          <a:p>
            <a:r>
              <a:rPr lang="nl-BE" b="1" dirty="0" err="1">
                <a:solidFill>
                  <a:srgbClr val="2D4CE7"/>
                </a:solidFill>
              </a:rPr>
              <a:t>Adjt</a:t>
            </a:r>
            <a:r>
              <a:rPr lang="nl-BE" b="1" dirty="0">
                <a:solidFill>
                  <a:srgbClr val="2D4CE7"/>
                </a:solidFill>
              </a:rPr>
              <a:t> CHOUBANE H.</a:t>
            </a:r>
          </a:p>
        </p:txBody>
      </p:sp>
      <p:sp>
        <p:nvSpPr>
          <p:cNvPr id="10" name="TextBox 9">
            <a:extLst>
              <a:ext uri="{FF2B5EF4-FFF2-40B4-BE49-F238E27FC236}">
                <a16:creationId xmlns:a16="http://schemas.microsoft.com/office/drawing/2014/main" id="{237B0738-0133-211E-8F5E-FCF6BFC15D57}"/>
              </a:ext>
            </a:extLst>
          </p:cNvPr>
          <p:cNvSpPr txBox="1"/>
          <p:nvPr/>
        </p:nvSpPr>
        <p:spPr>
          <a:xfrm>
            <a:off x="430821" y="3150407"/>
            <a:ext cx="2520733" cy="369332"/>
          </a:xfrm>
          <a:prstGeom prst="rect">
            <a:avLst/>
          </a:prstGeom>
        </p:spPr>
        <p:txBody>
          <a:bodyPr wrap="square" rtlCol="0">
            <a:spAutoFit/>
          </a:bodyPr>
          <a:lstStyle/>
          <a:p>
            <a:r>
              <a:rPr lang="nl-BE" b="1" dirty="0">
                <a:solidFill>
                  <a:srgbClr val="2D4CE7"/>
                </a:solidFill>
              </a:rPr>
              <a:t>Dhr. HALLOUZI A.</a:t>
            </a:r>
          </a:p>
        </p:txBody>
      </p:sp>
      <p:sp>
        <p:nvSpPr>
          <p:cNvPr id="11" name="TextBox 10">
            <a:extLst>
              <a:ext uri="{FF2B5EF4-FFF2-40B4-BE49-F238E27FC236}">
                <a16:creationId xmlns:a16="http://schemas.microsoft.com/office/drawing/2014/main" id="{D8C859A2-A4AB-0AC4-EED4-A187C993809E}"/>
              </a:ext>
            </a:extLst>
          </p:cNvPr>
          <p:cNvSpPr txBox="1"/>
          <p:nvPr/>
        </p:nvSpPr>
        <p:spPr>
          <a:xfrm>
            <a:off x="430821" y="4765413"/>
            <a:ext cx="2520733" cy="369332"/>
          </a:xfrm>
          <a:prstGeom prst="rect">
            <a:avLst/>
          </a:prstGeom>
        </p:spPr>
        <p:txBody>
          <a:bodyPr wrap="square" rtlCol="0">
            <a:spAutoFit/>
          </a:bodyPr>
          <a:lstStyle/>
          <a:p>
            <a:r>
              <a:rPr lang="nl-BE" b="1" dirty="0">
                <a:solidFill>
                  <a:srgbClr val="2D4CE7"/>
                </a:solidFill>
              </a:rPr>
              <a:t>MTC DEPPÉ T.</a:t>
            </a:r>
          </a:p>
        </p:txBody>
      </p:sp>
      <p:sp>
        <p:nvSpPr>
          <p:cNvPr id="13" name="Rectangle 12">
            <a:extLst>
              <a:ext uri="{FF2B5EF4-FFF2-40B4-BE49-F238E27FC236}">
                <a16:creationId xmlns:a16="http://schemas.microsoft.com/office/drawing/2014/main" id="{142E5853-0AA7-BA57-2191-9A781BF77100}"/>
              </a:ext>
            </a:extLst>
          </p:cNvPr>
          <p:cNvSpPr/>
          <p:nvPr/>
        </p:nvSpPr>
        <p:spPr>
          <a:xfrm>
            <a:off x="430821" y="824187"/>
            <a:ext cx="10126157" cy="5831038"/>
          </a:xfrm>
          <a:prstGeom prst="rect">
            <a:avLst/>
          </a:prstGeom>
          <a:noFill/>
          <a:effectLst>
            <a:outerShdw blurRad="266700" dist="3810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160996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4875" y="495300"/>
            <a:ext cx="7058025" cy="1015663"/>
          </a:xfrm>
          <a:prstGeom prst="rect">
            <a:avLst/>
          </a:prstGeom>
        </p:spPr>
        <p:txBody>
          <a:bodyPr wrap="square" rtlCol="0">
            <a:spAutoFit/>
          </a:bodyPr>
          <a:lstStyle/>
          <a:p>
            <a:r>
              <a:rPr lang="nl-BE" sz="6000" b="1" dirty="0"/>
              <a:t>Activiteiten LDPBW</a:t>
            </a:r>
          </a:p>
        </p:txBody>
      </p:sp>
      <p:sp>
        <p:nvSpPr>
          <p:cNvPr id="4" name="TextBox 3"/>
          <p:cNvSpPr txBox="1"/>
          <p:nvPr/>
        </p:nvSpPr>
        <p:spPr>
          <a:xfrm>
            <a:off x="351965" y="1510963"/>
            <a:ext cx="3695700" cy="1015663"/>
          </a:xfrm>
          <a:prstGeom prst="rect">
            <a:avLst/>
          </a:prstGeom>
        </p:spPr>
        <p:txBody>
          <a:bodyPr wrap="square" rtlCol="0">
            <a:spAutoFit/>
          </a:bodyPr>
          <a:lstStyle/>
          <a:p>
            <a:r>
              <a:rPr lang="nl-BE" sz="2000" b="1" dirty="0" err="1"/>
              <a:t>Adjt</a:t>
            </a:r>
            <a:r>
              <a:rPr lang="nl-BE" sz="2000" b="1" dirty="0"/>
              <a:t> CHOUBANE H.</a:t>
            </a:r>
          </a:p>
          <a:p>
            <a:endParaRPr lang="nl-BE" sz="2000" b="1" dirty="0"/>
          </a:p>
          <a:p>
            <a:endParaRPr lang="nl-BE" sz="2000" b="1" dirty="0"/>
          </a:p>
        </p:txBody>
      </p:sp>
      <p:sp>
        <p:nvSpPr>
          <p:cNvPr id="6" name="TextBox 5">
            <a:extLst>
              <a:ext uri="{FF2B5EF4-FFF2-40B4-BE49-F238E27FC236}">
                <a16:creationId xmlns:a16="http://schemas.microsoft.com/office/drawing/2014/main" id="{9DD7B262-C910-F0DF-BFB5-A1AAED36D64E}"/>
              </a:ext>
            </a:extLst>
          </p:cNvPr>
          <p:cNvSpPr txBox="1"/>
          <p:nvPr/>
        </p:nvSpPr>
        <p:spPr>
          <a:xfrm>
            <a:off x="351965" y="2249627"/>
            <a:ext cx="10403665" cy="3139321"/>
          </a:xfrm>
          <a:prstGeom prst="rect">
            <a:avLst/>
          </a:prstGeom>
          <a:noFill/>
        </p:spPr>
        <p:txBody>
          <a:bodyPr wrap="square">
            <a:spAutoFit/>
          </a:bodyPr>
          <a:lstStyle/>
          <a:p>
            <a:pPr marL="285750" indent="-285750">
              <a:buFont typeface="Wingdings" panose="05000000000000000000" pitchFamily="2" charset="2"/>
              <a:buChar char="Ø"/>
            </a:pPr>
            <a:r>
              <a:rPr lang="nl-BE" sz="1800" dirty="0">
                <a:solidFill>
                  <a:srgbClr val="1A4652"/>
                </a:solidFill>
              </a:rPr>
              <a:t>Coördinatiemeeting centraal plateau.</a:t>
            </a:r>
          </a:p>
          <a:p>
            <a:pPr marL="285750" indent="-285750">
              <a:buFont typeface="Wingdings" panose="05000000000000000000" pitchFamily="2" charset="2"/>
              <a:buChar char="Ø"/>
            </a:pPr>
            <a:r>
              <a:rPr lang="nl-BE" dirty="0">
                <a:solidFill>
                  <a:srgbClr val="1A4652"/>
                </a:solidFill>
              </a:rPr>
              <a:t>Studiedag See-</a:t>
            </a:r>
            <a:r>
              <a:rPr lang="nl-BE" dirty="0" err="1">
                <a:solidFill>
                  <a:srgbClr val="1A4652"/>
                </a:solidFill>
              </a:rPr>
              <a:t>days</a:t>
            </a:r>
            <a:endParaRPr lang="nl-BE" dirty="0">
              <a:solidFill>
                <a:srgbClr val="1A4652"/>
              </a:solidFill>
            </a:endParaRPr>
          </a:p>
          <a:p>
            <a:pPr marL="285750" indent="-285750">
              <a:buFont typeface="Wingdings" panose="05000000000000000000" pitchFamily="2" charset="2"/>
              <a:buChar char="Ø"/>
            </a:pPr>
            <a:r>
              <a:rPr lang="nl-BE" dirty="0">
                <a:solidFill>
                  <a:srgbClr val="1A4652"/>
                </a:solidFill>
              </a:rPr>
              <a:t>PA dag CPA (</a:t>
            </a:r>
            <a:r>
              <a:rPr lang="nl-BE" dirty="0" err="1">
                <a:solidFill>
                  <a:srgbClr val="1A4652"/>
                </a:solidFill>
              </a:rPr>
              <a:t>Org</a:t>
            </a:r>
            <a:r>
              <a:rPr lang="nl-BE" dirty="0">
                <a:solidFill>
                  <a:srgbClr val="1A4652"/>
                </a:solidFill>
              </a:rPr>
              <a:t> DG H&amp;WB)</a:t>
            </a:r>
          </a:p>
          <a:p>
            <a:pPr marL="285750" indent="-285750">
              <a:buFont typeface="Wingdings" panose="05000000000000000000" pitchFamily="2" charset="2"/>
              <a:buChar char="Ø"/>
            </a:pPr>
            <a:r>
              <a:rPr lang="nl-BE" dirty="0">
                <a:solidFill>
                  <a:srgbClr val="1A4652"/>
                </a:solidFill>
              </a:rPr>
              <a:t>Meeting SACO 4 New HQ Evere</a:t>
            </a:r>
          </a:p>
          <a:p>
            <a:pPr marL="285750" indent="-285750">
              <a:buFont typeface="Wingdings" panose="05000000000000000000" pitchFamily="2" charset="2"/>
              <a:buChar char="Ø"/>
            </a:pPr>
            <a:r>
              <a:rPr lang="nl-BE" dirty="0">
                <a:solidFill>
                  <a:srgbClr val="1A4652"/>
                </a:solidFill>
              </a:rPr>
              <a:t>RA betreffende vernieuwing branddetectie- en –meldsystemen</a:t>
            </a:r>
            <a:br>
              <a:rPr lang="nl-BE" dirty="0">
                <a:solidFill>
                  <a:srgbClr val="1A4652"/>
                </a:solidFill>
              </a:rPr>
            </a:br>
            <a:r>
              <a:rPr lang="nl-BE" dirty="0">
                <a:solidFill>
                  <a:srgbClr val="1A4652"/>
                </a:solidFill>
              </a:rPr>
              <a:t>(zal volgende BOC voorgelegd worden</a:t>
            </a:r>
          </a:p>
          <a:p>
            <a:pPr marL="285750" indent="-285750">
              <a:buFont typeface="Wingdings" panose="05000000000000000000" pitchFamily="2" charset="2"/>
              <a:buChar char="Ø"/>
            </a:pPr>
            <a:r>
              <a:rPr lang="nl-BE" dirty="0">
                <a:solidFill>
                  <a:srgbClr val="1A4652"/>
                </a:solidFill>
              </a:rPr>
              <a:t>Rondgang blok 9 (voorbereiding verhuis </a:t>
            </a:r>
            <a:r>
              <a:rPr lang="nl-BE" dirty="0" err="1">
                <a:solidFill>
                  <a:srgbClr val="1A4652"/>
                </a:solidFill>
              </a:rPr>
              <a:t>Bn</a:t>
            </a:r>
            <a:r>
              <a:rPr lang="nl-BE" dirty="0">
                <a:solidFill>
                  <a:srgbClr val="1A4652"/>
                </a:solidFill>
              </a:rPr>
              <a:t> HK)</a:t>
            </a:r>
          </a:p>
          <a:p>
            <a:pPr marL="285750" indent="-285750">
              <a:buFont typeface="Arial" panose="020B0604020202020204" pitchFamily="34" charset="0"/>
              <a:buChar char="•"/>
            </a:pPr>
            <a:endParaRPr lang="nl-BE" dirty="0">
              <a:solidFill>
                <a:srgbClr val="1A4652"/>
              </a:solidFill>
            </a:endParaRPr>
          </a:p>
          <a:p>
            <a:pPr marL="285750" indent="-285750">
              <a:buFont typeface="Arial" panose="020B0604020202020204" pitchFamily="34" charset="0"/>
              <a:buChar char="•"/>
            </a:pPr>
            <a:endParaRPr lang="nl-BE" dirty="0"/>
          </a:p>
          <a:p>
            <a:pPr marL="285750" indent="-285750">
              <a:buFont typeface="Arial" panose="020B0604020202020204" pitchFamily="34" charset="0"/>
              <a:buChar char="•"/>
            </a:pPr>
            <a:endParaRPr lang="nl-BE" dirty="0"/>
          </a:p>
          <a:p>
            <a:pPr marL="285750" indent="-285750">
              <a:buFont typeface="Arial" panose="020B0604020202020204" pitchFamily="34" charset="0"/>
              <a:buChar char="•"/>
            </a:pPr>
            <a:endParaRPr lang="nl-BE" dirty="0"/>
          </a:p>
        </p:txBody>
      </p:sp>
    </p:spTree>
    <p:extLst>
      <p:ext uri="{BB962C8B-B14F-4D97-AF65-F5344CB8AC3E}">
        <p14:creationId xmlns:p14="http://schemas.microsoft.com/office/powerpoint/2010/main" val="3226477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0219" y="600364"/>
            <a:ext cx="7656946"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Activiteiten LDPBW 08</a:t>
            </a:r>
          </a:p>
        </p:txBody>
      </p:sp>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5" name="Rectangle 4"/>
          <p:cNvSpPr/>
          <p:nvPr/>
        </p:nvSpPr>
        <p:spPr>
          <a:xfrm>
            <a:off x="351965" y="1569860"/>
            <a:ext cx="11479816" cy="4001095"/>
          </a:xfrm>
          <a:prstGeom prst="rect">
            <a:avLst/>
          </a:prstGeom>
        </p:spPr>
        <p:txBody>
          <a:bodyPr wrap="square">
            <a:spAutoFit/>
          </a:bodyPr>
          <a:lstStyle/>
          <a:p>
            <a:pPr marL="0" indent="0" algn="just">
              <a:buNone/>
            </a:pPr>
            <a:endParaRPr lang="nl-BE" dirty="0"/>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Incidenten en ongevallen.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Driemaandelijkse verslagen van de eenheden.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Beheer DOCCOM (plaatsen van verslagen) &amp; </a:t>
            </a:r>
            <a:r>
              <a:rPr lang="nl-BE" sz="2000" i="1" u="sng" dirty="0">
                <a:solidFill>
                  <a:srgbClr val="0563C1"/>
                </a:solidFill>
                <a:effectLst/>
                <a:latin typeface="Comic Sans MS" panose="030F0702030302020204" pitchFamily="66" charset="0"/>
                <a:ea typeface="Times New Roman" panose="02020603050405020304" pitchFamily="18" charset="0"/>
                <a:cs typeface="Times New Roman" panose="02020603050405020304" pitchFamily="18" charset="0"/>
                <a:hlinkClick r:id="rId3"/>
              </a:rPr>
              <a:t>SharePoint LDPBW 08</a:t>
            </a: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Jaarlijkse rondgangen (organisatie en verslagen).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742950" lvl="1" indent="-28575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Beheer lijst “</a:t>
            </a:r>
            <a:r>
              <a:rPr lang="nl-BE" sz="2000" i="1" u="sng" dirty="0">
                <a:solidFill>
                  <a:srgbClr val="0563C1"/>
                </a:solidFill>
                <a:effectLst/>
                <a:latin typeface="Comic Sans MS" panose="030F0702030302020204" pitchFamily="66" charset="0"/>
                <a:ea typeface="Times New Roman" panose="02020603050405020304" pitchFamily="18" charset="0"/>
                <a:cs typeface="Times New Roman" panose="02020603050405020304" pitchFamily="18" charset="0"/>
                <a:hlinkClick r:id="rId4"/>
              </a:rPr>
              <a:t>Actoren preventie, welzijn en milieu</a:t>
            </a: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800100" lvl="1" indent="-34290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Dagelijkse werking SLPPT / LDPBW.</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800100" lvl="1" indent="-34290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Ongedierteprobleem BLOK 4.</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800100" lvl="1" indent="-342900" algn="just">
              <a:spcAft>
                <a:spcPts val="600"/>
              </a:spcAft>
              <a:buFont typeface="Courier New" panose="02070309020205020404" pitchFamily="49" charset="0"/>
              <a:buChar char="o"/>
            </a:pPr>
            <a:r>
              <a:rPr lang="nl-BE" sz="2000" i="1" dirty="0">
                <a:effectLst/>
                <a:latin typeface="Comic Sans MS" panose="030F0702030302020204" pitchFamily="66" charset="0"/>
                <a:ea typeface="Times New Roman" panose="02020603050405020304" pitchFamily="18" charset="0"/>
                <a:cs typeface="Times New Roman" panose="02020603050405020304" pitchFamily="18" charset="0"/>
              </a:rPr>
              <a:t>Deelnemen aan jaarlijkse rondgangen.</a:t>
            </a:r>
            <a:endParaRPr lang="nl-BE" sz="2000" dirty="0">
              <a:effectLst/>
              <a:latin typeface="Comic Sans MS" panose="030F0702030302020204" pitchFamily="66" charset="0"/>
              <a:ea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nl-BE" dirty="0"/>
          </a:p>
          <a:p>
            <a:pPr marL="285750" indent="-285750" algn="just">
              <a:buFont typeface="Arial" panose="020B0604020202020204" pitchFamily="34" charset="0"/>
              <a:buChar char="•"/>
            </a:pPr>
            <a:endParaRPr lang="nl-BE" dirty="0"/>
          </a:p>
        </p:txBody>
      </p:sp>
      <p:sp>
        <p:nvSpPr>
          <p:cNvPr id="3" name="TextBox 2">
            <a:extLst>
              <a:ext uri="{FF2B5EF4-FFF2-40B4-BE49-F238E27FC236}">
                <a16:creationId xmlns:a16="http://schemas.microsoft.com/office/drawing/2014/main" id="{42EFAB92-9E59-F428-6211-E61797E53C7A}"/>
              </a:ext>
            </a:extLst>
          </p:cNvPr>
          <p:cNvSpPr txBox="1"/>
          <p:nvPr/>
        </p:nvSpPr>
        <p:spPr>
          <a:xfrm>
            <a:off x="360219" y="1405369"/>
            <a:ext cx="3695700" cy="400110"/>
          </a:xfrm>
          <a:prstGeom prst="rect">
            <a:avLst/>
          </a:prstGeom>
        </p:spPr>
        <p:txBody>
          <a:bodyPr wrap="square" rtlCol="0">
            <a:spAutoFit/>
          </a:bodyPr>
          <a:lstStyle/>
          <a:p>
            <a:r>
              <a:rPr lang="nl-BE" sz="2000" b="1" dirty="0"/>
              <a:t>Dhr. HALLOUZI A.</a:t>
            </a:r>
          </a:p>
        </p:txBody>
      </p:sp>
      <p:sp>
        <p:nvSpPr>
          <p:cNvPr id="6" name="TextBox 5">
            <a:extLst>
              <a:ext uri="{FF2B5EF4-FFF2-40B4-BE49-F238E27FC236}">
                <a16:creationId xmlns:a16="http://schemas.microsoft.com/office/drawing/2014/main" id="{4FB5C34B-B3DF-9AF6-3978-E9C8F7193DDB}"/>
              </a:ext>
            </a:extLst>
          </p:cNvPr>
          <p:cNvSpPr txBox="1"/>
          <p:nvPr/>
        </p:nvSpPr>
        <p:spPr>
          <a:xfrm>
            <a:off x="360219" y="3803118"/>
            <a:ext cx="7849355" cy="1000274"/>
          </a:xfrm>
          <a:prstGeom prst="rect">
            <a:avLst/>
          </a:prstGeom>
        </p:spPr>
        <p:txBody>
          <a:bodyPr wrap="square" rtlCol="0">
            <a:spAutoFit/>
          </a:bodyPr>
          <a:lstStyle/>
          <a:p>
            <a:pPr lvl="0">
              <a:spcAft>
                <a:spcPts val="600"/>
              </a:spcAft>
            </a:pPr>
            <a:endParaRPr lang="nl-BE" dirty="0">
              <a:effectLst/>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p>
          <a:p>
            <a:endParaRPr lang="nl-BE" dirty="0"/>
          </a:p>
        </p:txBody>
      </p:sp>
    </p:spTree>
    <p:extLst>
      <p:ext uri="{BB962C8B-B14F-4D97-AF65-F5344CB8AC3E}">
        <p14:creationId xmlns:p14="http://schemas.microsoft.com/office/powerpoint/2010/main" val="1822378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FC7E0D6-D80E-3C8C-7A2C-297340FE8E1C}"/>
              </a:ext>
            </a:extLst>
          </p:cNvPr>
          <p:cNvSpPr>
            <a:spLocks noGrp="1"/>
          </p:cNvSpPr>
          <p:nvPr>
            <p:ph type="body" sz="quarter" idx="13"/>
          </p:nvPr>
        </p:nvSpPr>
        <p:spPr/>
        <p:txBody>
          <a:bodyPr/>
          <a:lstStyle/>
          <a:p>
            <a:r>
              <a:rPr lang="nl-BE" dirty="0"/>
              <a:t>Herverdeling taken PA LDPBW-08.</a:t>
            </a:r>
          </a:p>
        </p:txBody>
      </p:sp>
      <p:graphicFrame>
        <p:nvGraphicFramePr>
          <p:cNvPr id="5" name="Table 4">
            <a:extLst>
              <a:ext uri="{FF2B5EF4-FFF2-40B4-BE49-F238E27FC236}">
                <a16:creationId xmlns:a16="http://schemas.microsoft.com/office/drawing/2014/main" id="{88E8F3EF-09FE-FA25-FA23-5B002D3BDACD}"/>
              </a:ext>
            </a:extLst>
          </p:cNvPr>
          <p:cNvGraphicFramePr>
            <a:graphicFrameLocks noGrp="1"/>
          </p:cNvGraphicFramePr>
          <p:nvPr>
            <p:extLst>
              <p:ext uri="{D42A27DB-BD31-4B8C-83A1-F6EECF244321}">
                <p14:modId xmlns:p14="http://schemas.microsoft.com/office/powerpoint/2010/main" val="2693020405"/>
              </p:ext>
            </p:extLst>
          </p:nvPr>
        </p:nvGraphicFramePr>
        <p:xfrm>
          <a:off x="744390" y="1656926"/>
          <a:ext cx="10703220" cy="4871720"/>
        </p:xfrm>
        <a:graphic>
          <a:graphicData uri="http://schemas.openxmlformats.org/drawingml/2006/table">
            <a:tbl>
              <a:tblPr firstRow="1" bandRow="1">
                <a:tableStyleId>{5C22544A-7EE6-4342-B048-85BDC9FD1C3A}</a:tableStyleId>
              </a:tblPr>
              <a:tblGrid>
                <a:gridCol w="2037920">
                  <a:extLst>
                    <a:ext uri="{9D8B030D-6E8A-4147-A177-3AD203B41FA5}">
                      <a16:colId xmlns:a16="http://schemas.microsoft.com/office/drawing/2014/main" val="3097141150"/>
                    </a:ext>
                  </a:extLst>
                </a:gridCol>
                <a:gridCol w="1088726">
                  <a:extLst>
                    <a:ext uri="{9D8B030D-6E8A-4147-A177-3AD203B41FA5}">
                      <a16:colId xmlns:a16="http://schemas.microsoft.com/office/drawing/2014/main" val="1030509348"/>
                    </a:ext>
                  </a:extLst>
                </a:gridCol>
                <a:gridCol w="1797425">
                  <a:extLst>
                    <a:ext uri="{9D8B030D-6E8A-4147-A177-3AD203B41FA5}">
                      <a16:colId xmlns:a16="http://schemas.microsoft.com/office/drawing/2014/main" val="4093726013"/>
                    </a:ext>
                  </a:extLst>
                </a:gridCol>
                <a:gridCol w="677886">
                  <a:extLst>
                    <a:ext uri="{9D8B030D-6E8A-4147-A177-3AD203B41FA5}">
                      <a16:colId xmlns:a16="http://schemas.microsoft.com/office/drawing/2014/main" val="699269925"/>
                    </a:ext>
                  </a:extLst>
                </a:gridCol>
                <a:gridCol w="1509838">
                  <a:extLst>
                    <a:ext uri="{9D8B030D-6E8A-4147-A177-3AD203B41FA5}">
                      <a16:colId xmlns:a16="http://schemas.microsoft.com/office/drawing/2014/main" val="658095631"/>
                    </a:ext>
                  </a:extLst>
                </a:gridCol>
                <a:gridCol w="1078455">
                  <a:extLst>
                    <a:ext uri="{9D8B030D-6E8A-4147-A177-3AD203B41FA5}">
                      <a16:colId xmlns:a16="http://schemas.microsoft.com/office/drawing/2014/main" val="4180022003"/>
                    </a:ext>
                  </a:extLst>
                </a:gridCol>
                <a:gridCol w="2512970">
                  <a:extLst>
                    <a:ext uri="{9D8B030D-6E8A-4147-A177-3AD203B41FA5}">
                      <a16:colId xmlns:a16="http://schemas.microsoft.com/office/drawing/2014/main" val="157439519"/>
                    </a:ext>
                  </a:extLst>
                </a:gridCol>
              </a:tblGrid>
              <a:tr h="194734">
                <a:tc>
                  <a:txBody>
                    <a:bodyPr/>
                    <a:lstStyle/>
                    <a:p>
                      <a:pPr algn="ctr"/>
                      <a:r>
                        <a:rPr lang="nl-BE" dirty="0"/>
                        <a:t>Eenheid</a:t>
                      </a:r>
                    </a:p>
                  </a:txBody>
                  <a:tcPr anchor="ctr"/>
                </a:tc>
                <a:tc>
                  <a:txBody>
                    <a:bodyPr/>
                    <a:lstStyle/>
                    <a:p>
                      <a:pPr algn="ctr"/>
                      <a:r>
                        <a:rPr lang="nl-BE" dirty="0" err="1"/>
                        <a:t>AssPrev</a:t>
                      </a:r>
                      <a:endParaRPr lang="nl-BE" dirty="0"/>
                    </a:p>
                  </a:txBody>
                  <a:tcPr anchor="ctr"/>
                </a:tc>
                <a:tc>
                  <a:txBody>
                    <a:bodyPr/>
                    <a:lstStyle/>
                    <a:p>
                      <a:pPr algn="ctr"/>
                      <a:r>
                        <a:rPr lang="nl-BE" dirty="0"/>
                        <a:t>PA</a:t>
                      </a:r>
                    </a:p>
                  </a:txBody>
                  <a:tcPr anchor="ctr">
                    <a:lnR w="12700" cmpd="sng">
                      <a:noFill/>
                    </a:lnR>
                  </a:tcPr>
                </a:tc>
                <a:tc>
                  <a:txBody>
                    <a:bodyPr/>
                    <a:lstStyle/>
                    <a:p>
                      <a:pPr algn="ctr"/>
                      <a:endParaRPr lang="nl-BE"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nl-BE" dirty="0"/>
                        <a:t>Eenheid</a:t>
                      </a:r>
                    </a:p>
                  </a:txBody>
                  <a:tcPr anchor="ctr">
                    <a:lnL w="12700" cmpd="sng">
                      <a:noFill/>
                    </a:lnL>
                  </a:tcPr>
                </a:tc>
                <a:tc>
                  <a:txBody>
                    <a:bodyPr/>
                    <a:lstStyle/>
                    <a:p>
                      <a:pPr algn="ctr"/>
                      <a:r>
                        <a:rPr lang="nl-BE" dirty="0" err="1"/>
                        <a:t>AssPrev</a:t>
                      </a:r>
                      <a:endParaRPr lang="nl-BE" dirty="0"/>
                    </a:p>
                  </a:txBody>
                  <a:tcPr anchor="ctr"/>
                </a:tc>
                <a:tc>
                  <a:txBody>
                    <a:bodyPr/>
                    <a:lstStyle/>
                    <a:p>
                      <a:pPr algn="ctr"/>
                      <a:r>
                        <a:rPr lang="nl-BE" dirty="0"/>
                        <a:t>PA</a:t>
                      </a:r>
                    </a:p>
                  </a:txBody>
                  <a:tcPr anchor="ctr"/>
                </a:tc>
                <a:extLst>
                  <a:ext uri="{0D108BD9-81ED-4DB2-BD59-A6C34878D82A}">
                    <a16:rowId xmlns:a16="http://schemas.microsoft.com/office/drawing/2014/main" val="3786547131"/>
                  </a:ext>
                </a:extLst>
              </a:tr>
              <a:tr h="370840">
                <a:tc>
                  <a:txBody>
                    <a:bodyPr/>
                    <a:lstStyle/>
                    <a:p>
                      <a:pPr marL="540385"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Acos</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is</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NL+FR</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Adjt</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CHOUBANE H.</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HR</a:t>
                      </a: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3705054066"/>
                  </a:ext>
                </a:extLst>
              </a:tr>
              <a:tr h="370840">
                <a:tc>
                  <a:txBody>
                    <a:bodyPr/>
                    <a:lstStyle/>
                    <a:p>
                      <a:pPr marL="540385"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ACOS </a:t>
                      </a: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Ops&amp;Trg</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Jur</a:t>
                      </a: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tc>
                <a:extLst>
                  <a:ext uri="{0D108BD9-81ED-4DB2-BD59-A6C34878D82A}">
                    <a16:rowId xmlns:a16="http://schemas.microsoft.com/office/drawing/2014/main" val="3388827295"/>
                  </a:ext>
                </a:extLst>
              </a:tr>
              <a:tr h="370840">
                <a:tc>
                  <a:txBody>
                    <a:bodyPr/>
                    <a:lstStyle/>
                    <a:p>
                      <a:pPr marL="540385"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ACOS STRAT</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MR (Mgt – B)</a:t>
                      </a: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501997816"/>
                  </a:ext>
                </a:extLst>
              </a:tr>
              <a:tr h="370840">
                <a:tc>
                  <a:txBody>
                    <a:bodyPr/>
                    <a:lstStyle/>
                    <a:p>
                      <a:pPr marL="540385" algn="ctr">
                        <a:spcAft>
                          <a:spcPts val="600"/>
                        </a:spcAft>
                        <a:tabLst>
                          <a:tab pos="1729740" algn="l"/>
                        </a:tabLst>
                      </a:pPr>
                      <a:r>
                        <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Bn HK DefSt KKE</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NL+FR</a:t>
                      </a: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b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b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MR C&amp;I</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2165973626"/>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Belgian Army Staf</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MR Sys</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2232470007"/>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CC Infra</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a:t>
                      </a: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StratCom</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tc>
                <a:extLst>
                  <a:ext uri="{0D108BD9-81ED-4DB2-BD59-A6C34878D82A}">
                    <a16:rowId xmlns:a16="http://schemas.microsoft.com/office/drawing/2014/main" val="2707816875"/>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CIDMAT</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NKD/CND</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107123352"/>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COMOPSAIR</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Kab CHOD</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tc>
                <a:extLst>
                  <a:ext uri="{0D108BD9-81ED-4DB2-BD59-A6C34878D82A}">
                    <a16:rowId xmlns:a16="http://schemas.microsoft.com/office/drawing/2014/main" val="2165631381"/>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COMOPSMED</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IG - ILE</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mpd="sng">
                      <a:noFill/>
                    </a:lnL>
                  </a:tcP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p>
                  </a:txBody>
                  <a:tcPr marL="68580" marR="68580" marT="0" marB="0" anchor="ctr"/>
                </a:tc>
                <a:tc>
                  <a:txBody>
                    <a:bodyPr/>
                    <a:lstStyle/>
                    <a:p>
                      <a:pPr marL="0" indent="0" algn="ctr">
                        <a:spcAft>
                          <a:spcPts val="600"/>
                        </a:spcAft>
                        <a:tabLst>
                          <a:tab pos="1729740" algn="l"/>
                        </a:tabLst>
                      </a:pPr>
                      <a:r>
                        <a:rPr lang="nl-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p>
                  </a:txBody>
                  <a:tcPr marL="68580" marR="68580" marT="0" marB="0" anchor="ctr"/>
                </a:tc>
                <a:extLst>
                  <a:ext uri="{0D108BD9-81ED-4DB2-BD59-A6C34878D82A}">
                    <a16:rowId xmlns:a16="http://schemas.microsoft.com/office/drawing/2014/main" val="567050014"/>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COMOPSNAV</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FR</a:t>
                      </a:r>
                    </a:p>
                  </a:txBody>
                  <a:tcPr marL="68580" marR="68580" marT="0" marB="0" anchor="ctr"/>
                </a:tc>
                <a:tc>
                  <a:txBody>
                    <a:bodyPr/>
                    <a:lstStyle/>
                    <a:p>
                      <a:pPr marL="0" indent="0" algn="ctr">
                        <a:spcAft>
                          <a:spcPts val="600"/>
                        </a:spcAft>
                        <a:tabLst>
                          <a:tab pos="1729740" algn="l"/>
                        </a:tabLst>
                      </a:pPr>
                      <a:r>
                        <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1MTC DEPPÉ T.</a:t>
                      </a: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r>
                        <a:rPr lang="nl-BE" sz="1400" b="1" dirty="0">
                          <a:solidFill>
                            <a:schemeClr val="tx1"/>
                          </a:solidFill>
                          <a:latin typeface="Aptos Display" panose="020B0004020202020204" pitchFamily="34" charset="0"/>
                        </a:rPr>
                        <a:t>DG MRMP</a:t>
                      </a:r>
                    </a:p>
                  </a:txBody>
                  <a:tcPr anchor="ctr">
                    <a:lnL w="12700" cmpd="sng">
                      <a:noFill/>
                    </a:lnL>
                  </a:tcPr>
                </a:tc>
                <a:tc>
                  <a:txBody>
                    <a:bodyPr/>
                    <a:lstStyle/>
                    <a:p>
                      <a:pPr algn="ctr"/>
                      <a:r>
                        <a:rPr lang="nl-BE" sz="1400" b="1" dirty="0">
                          <a:solidFill>
                            <a:schemeClr val="tx1"/>
                          </a:solidFill>
                          <a:latin typeface="Aptos Display" panose="020B0004020202020204" pitchFamily="34" charset="0"/>
                        </a:rPr>
                        <a:t>NL</a:t>
                      </a:r>
                    </a:p>
                  </a:txBody>
                  <a:tcPr anchor="ctr"/>
                </a:tc>
                <a:tc>
                  <a:txBody>
                    <a:bodyPr/>
                    <a:lstStyle/>
                    <a:p>
                      <a:pPr marL="0" indent="0" algn="ctr"/>
                      <a:r>
                        <a:rPr lang="nl-BE" sz="1400" b="1" dirty="0" err="1">
                          <a:solidFill>
                            <a:schemeClr val="tx1"/>
                          </a:solidFill>
                          <a:latin typeface="Aptos Display" panose="020B0004020202020204" pitchFamily="34" charset="0"/>
                        </a:rPr>
                        <a:t>Dhr</a:t>
                      </a:r>
                      <a:r>
                        <a:rPr lang="nl-BE" sz="1400" b="1" dirty="0">
                          <a:solidFill>
                            <a:schemeClr val="tx1"/>
                          </a:solidFill>
                          <a:latin typeface="Aptos Display" panose="020B0004020202020204" pitchFamily="34" charset="0"/>
                        </a:rPr>
                        <a:t> Hallouzi A.</a:t>
                      </a:r>
                    </a:p>
                  </a:txBody>
                  <a:tcPr anchor="ctr"/>
                </a:tc>
                <a:extLst>
                  <a:ext uri="{0D108BD9-81ED-4DB2-BD59-A6C34878D82A}">
                    <a16:rowId xmlns:a16="http://schemas.microsoft.com/office/drawing/2014/main" val="3046449829"/>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BudFin</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endParaRPr lang="nl-BE" sz="1400" dirty="0">
                        <a:latin typeface="Aptos Display" panose="020B0004020202020204" pitchFamily="34" charset="0"/>
                      </a:endParaRPr>
                    </a:p>
                  </a:txBody>
                  <a:tcPr anchor="ctr">
                    <a:lnL w="12700" cmpd="sng">
                      <a:noFill/>
                    </a:lnL>
                  </a:tcPr>
                </a:tc>
                <a:tc>
                  <a:txBody>
                    <a:bodyPr/>
                    <a:lstStyle/>
                    <a:p>
                      <a:pPr algn="ctr"/>
                      <a:endParaRPr lang="nl-BE" sz="1400" dirty="0">
                        <a:latin typeface="Aptos Display" panose="020B0004020202020204" pitchFamily="34" charset="0"/>
                      </a:endParaRPr>
                    </a:p>
                  </a:txBody>
                  <a:tcPr anchor="ctr"/>
                </a:tc>
                <a:tc>
                  <a:txBody>
                    <a:bodyPr/>
                    <a:lstStyle/>
                    <a:p>
                      <a:pPr algn="ctr"/>
                      <a:endParaRPr lang="nl-BE" sz="1400" dirty="0">
                        <a:latin typeface="Aptos Display" panose="020B0004020202020204" pitchFamily="34" charset="0"/>
                      </a:endParaRPr>
                    </a:p>
                  </a:txBody>
                  <a:tcPr anchor="ctr"/>
                </a:tc>
                <a:extLst>
                  <a:ext uri="{0D108BD9-81ED-4DB2-BD59-A6C34878D82A}">
                    <a16:rowId xmlns:a16="http://schemas.microsoft.com/office/drawing/2014/main" val="395331197"/>
                  </a:ext>
                </a:extLst>
              </a:tr>
              <a:tr h="370840">
                <a:tc>
                  <a:txBody>
                    <a:bodyPr/>
                    <a:lstStyle/>
                    <a:p>
                      <a:pPr marL="540385" algn="ctr">
                        <a:spcAft>
                          <a:spcPts val="600"/>
                        </a:spcAft>
                        <a:tabLst>
                          <a:tab pos="1729740" algn="l"/>
                        </a:tabLst>
                      </a:pPr>
                      <a:r>
                        <a:rPr lang="fr-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DG H&amp;WB</a:t>
                      </a:r>
                      <a:endParaRPr lang="nl-BE" sz="1400" b="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NL</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indent="0" algn="ctr">
                        <a:spcAft>
                          <a:spcPts val="600"/>
                        </a:spcAft>
                        <a:tabLst>
                          <a:tab pos="1729740" algn="l"/>
                        </a:tabLst>
                      </a:pPr>
                      <a:r>
                        <a:rPr lang="fr-BE" sz="1400" b="1" dirty="0" err="1">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Dhr</a:t>
                      </a:r>
                      <a:r>
                        <a:rPr lang="fr-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rPr>
                        <a:t> HALLOUZI A.</a:t>
                      </a:r>
                      <a:endParaRPr lang="nl-BE" sz="1400" b="1" dirty="0">
                        <a:solidFill>
                          <a:schemeClr val="tx1"/>
                        </a:solidFill>
                        <a:effectLst/>
                        <a:latin typeface="Aptos Display"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R w="12700" cmpd="sng">
                      <a:noFill/>
                    </a:lnR>
                  </a:tcPr>
                </a:tc>
                <a:tc>
                  <a:txBody>
                    <a:bodyPr/>
                    <a:lstStyle/>
                    <a:p>
                      <a:pPr algn="ctr"/>
                      <a:endParaRPr lang="nl-BE"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nl-BE" sz="1400" dirty="0">
                        <a:latin typeface="Aptos Display" panose="020B0004020202020204" pitchFamily="34" charset="0"/>
                      </a:endParaRPr>
                    </a:p>
                  </a:txBody>
                  <a:tcPr anchor="ctr">
                    <a:lnL w="12700" cmpd="sng">
                      <a:noFill/>
                    </a:lnL>
                  </a:tcPr>
                </a:tc>
                <a:tc>
                  <a:txBody>
                    <a:bodyPr/>
                    <a:lstStyle/>
                    <a:p>
                      <a:pPr algn="ctr"/>
                      <a:endParaRPr lang="nl-BE" sz="1400" dirty="0">
                        <a:latin typeface="Aptos Display" panose="020B0004020202020204" pitchFamily="34" charset="0"/>
                      </a:endParaRPr>
                    </a:p>
                  </a:txBody>
                  <a:tcPr anchor="ctr"/>
                </a:tc>
                <a:tc>
                  <a:txBody>
                    <a:bodyPr/>
                    <a:lstStyle/>
                    <a:p>
                      <a:pPr algn="ctr"/>
                      <a:endParaRPr lang="nl-BE" sz="1400" dirty="0">
                        <a:latin typeface="Aptos Display" panose="020B0004020202020204" pitchFamily="34" charset="0"/>
                      </a:endParaRPr>
                    </a:p>
                  </a:txBody>
                  <a:tcPr anchor="ctr"/>
                </a:tc>
                <a:extLst>
                  <a:ext uri="{0D108BD9-81ED-4DB2-BD59-A6C34878D82A}">
                    <a16:rowId xmlns:a16="http://schemas.microsoft.com/office/drawing/2014/main" val="1649790137"/>
                  </a:ext>
                </a:extLst>
              </a:tr>
            </a:tbl>
          </a:graphicData>
        </a:graphic>
      </p:graphicFrame>
    </p:spTree>
    <p:extLst>
      <p:ext uri="{BB962C8B-B14F-4D97-AF65-F5344CB8AC3E}">
        <p14:creationId xmlns:p14="http://schemas.microsoft.com/office/powerpoint/2010/main" val="2388909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827172" y="1898077"/>
            <a:ext cx="8534400" cy="3168352"/>
            <a:chOff x="341313" y="1666875"/>
            <a:chExt cx="8534400" cy="2906713"/>
          </a:xfrm>
        </p:grpSpPr>
        <p:grpSp>
          <p:nvGrpSpPr>
            <p:cNvPr id="28" name="Group 5"/>
            <p:cNvGrpSpPr>
              <a:grpSpLocks/>
            </p:cNvGrpSpPr>
            <p:nvPr/>
          </p:nvGrpSpPr>
          <p:grpSpPr bwMode="auto">
            <a:xfrm>
              <a:off x="341313" y="1666875"/>
              <a:ext cx="8534400" cy="2906713"/>
              <a:chOff x="768" y="1392"/>
              <a:chExt cx="4368" cy="1488"/>
            </a:xfrm>
          </p:grpSpPr>
          <p:sp>
            <p:nvSpPr>
              <p:cNvPr id="36" name="AutoShape 6"/>
              <p:cNvSpPr>
                <a:spLocks noChangeArrowheads="1"/>
              </p:cNvSpPr>
              <p:nvPr/>
            </p:nvSpPr>
            <p:spPr bwMode="auto">
              <a:xfrm>
                <a:off x="768" y="1392"/>
                <a:ext cx="4368" cy="1488"/>
              </a:xfrm>
              <a:prstGeom prst="roundRect">
                <a:avLst>
                  <a:gd name="adj" fmla="val 9343"/>
                </a:avLst>
              </a:prstGeom>
              <a:solidFill>
                <a:srgbClr val="FFFFFF"/>
              </a:solidFill>
              <a:ln w="9525">
                <a:no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7" name="AutoShape 7"/>
              <p:cNvSpPr>
                <a:spLocks noChangeArrowheads="1"/>
              </p:cNvSpPr>
              <p:nvPr/>
            </p:nvSpPr>
            <p:spPr bwMode="auto">
              <a:xfrm>
                <a:off x="864" y="1488"/>
                <a:ext cx="4176" cy="1296"/>
              </a:xfrm>
              <a:prstGeom prst="roundRect">
                <a:avLst>
                  <a:gd name="adj" fmla="val 7639"/>
                </a:avLst>
              </a:prstGeom>
              <a:solidFill>
                <a:srgbClr val="FFFFFF"/>
              </a:solid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grpSp>
        <p:sp>
          <p:nvSpPr>
            <p:cNvPr id="29" name="Line 8"/>
            <p:cNvSpPr>
              <a:spLocks noChangeShapeType="1"/>
            </p:cNvSpPr>
            <p:nvPr/>
          </p:nvSpPr>
          <p:spPr bwMode="auto">
            <a:xfrm>
              <a:off x="1747838" y="1854200"/>
              <a:ext cx="0" cy="2532063"/>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0" name="Line 9"/>
            <p:cNvSpPr>
              <a:spLocks noChangeShapeType="1"/>
            </p:cNvSpPr>
            <p:nvPr/>
          </p:nvSpPr>
          <p:spPr bwMode="auto">
            <a:xfrm>
              <a:off x="1747838" y="2873375"/>
              <a:ext cx="6940550" cy="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1" name="Line 10"/>
            <p:cNvSpPr>
              <a:spLocks noChangeShapeType="1"/>
            </p:cNvSpPr>
            <p:nvPr/>
          </p:nvSpPr>
          <p:spPr bwMode="auto">
            <a:xfrm>
              <a:off x="6913563" y="2830513"/>
              <a:ext cx="0" cy="1512888"/>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2" name="Line 11"/>
            <p:cNvSpPr>
              <a:spLocks noChangeShapeType="1"/>
            </p:cNvSpPr>
            <p:nvPr/>
          </p:nvSpPr>
          <p:spPr bwMode="auto">
            <a:xfrm flipV="1">
              <a:off x="528638" y="3911600"/>
              <a:ext cx="6384925" cy="635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3" name="Text Box 13"/>
            <p:cNvSpPr txBox="1">
              <a:spLocks noChangeArrowheads="1"/>
            </p:cNvSpPr>
            <p:nvPr/>
          </p:nvSpPr>
          <p:spPr bwMode="auto">
            <a:xfrm>
              <a:off x="1685847" y="2020165"/>
              <a:ext cx="6933161" cy="646331"/>
            </a:xfrm>
            <a:prstGeom prst="rect">
              <a:avLst/>
            </a:prstGeom>
            <a:noFill/>
            <a:ln w="9525">
              <a:noFill/>
              <a:miter lim="800000"/>
              <a:headEnd/>
              <a:tailEnd/>
            </a:ln>
          </p:spPr>
          <p:txBody>
            <a:bodyPr wrap="square">
              <a:spAutoFit/>
            </a:bodyPr>
            <a:lstStyle/>
            <a:p>
              <a:pPr algn="ctr" fontAlgn="auto">
                <a:spcBef>
                  <a:spcPts val="600"/>
                </a:spcBef>
                <a:spcAft>
                  <a:spcPts val="0"/>
                </a:spcAft>
                <a:defRPr/>
              </a:pPr>
              <a:r>
                <a:rPr lang="en-GB" sz="3600" b="1" kern="0" dirty="0">
                  <a:solidFill>
                    <a:srgbClr val="000000"/>
                  </a:solidFill>
                  <a:latin typeface="Courier New" pitchFamily="49" charset="0"/>
                </a:rPr>
                <a:t>SLPPT 08 LDPBW</a:t>
              </a:r>
            </a:p>
          </p:txBody>
        </p:sp>
        <p:sp>
          <p:nvSpPr>
            <p:cNvPr id="34" name="Text Box 19"/>
            <p:cNvSpPr txBox="1">
              <a:spLocks noChangeArrowheads="1"/>
            </p:cNvSpPr>
            <p:nvPr/>
          </p:nvSpPr>
          <p:spPr bwMode="auto">
            <a:xfrm>
              <a:off x="1871663" y="3983038"/>
              <a:ext cx="5041900" cy="36706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2000" b="1" kern="0" dirty="0" err="1">
                  <a:solidFill>
                    <a:srgbClr val="000000"/>
                  </a:solidFill>
                  <a:latin typeface="Courier New" pitchFamily="49" charset="0"/>
                </a:rPr>
                <a:t>Adjt</a:t>
              </a:r>
              <a:r>
                <a:rPr lang="en-US" sz="2000" b="1" kern="0" dirty="0">
                  <a:solidFill>
                    <a:srgbClr val="000000"/>
                  </a:solidFill>
                  <a:latin typeface="Courier New" pitchFamily="49" charset="0"/>
                </a:rPr>
                <a:t> Choubane H.</a:t>
              </a:r>
            </a:p>
          </p:txBody>
        </p:sp>
        <p:pic>
          <p:nvPicPr>
            <p:cNvPr id="35" name="Picture 29" descr="Logo Def VM Fr&amp;NL"/>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76263" y="1966913"/>
              <a:ext cx="11176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3048000" y="2967335"/>
            <a:ext cx="6096000" cy="1200329"/>
          </a:xfrm>
          <a:prstGeom prst="rect">
            <a:avLst/>
          </a:prstGeom>
        </p:spPr>
        <p:txBody>
          <a:bodyPr>
            <a:spAutoFit/>
          </a:bodyPr>
          <a:lstStyle/>
          <a:p>
            <a:pPr algn="ctr"/>
            <a:endParaRPr lang="it-IT" dirty="0"/>
          </a:p>
          <a:p>
            <a:pPr algn="ctr"/>
            <a:r>
              <a:rPr lang="it-IT" dirty="0"/>
              <a:t>CCB 08 – BOC 08</a:t>
            </a:r>
          </a:p>
          <a:p>
            <a:pPr algn="ctr"/>
            <a:r>
              <a:rPr lang="it-IT" dirty="0"/>
              <a:t>12/06/2025</a:t>
            </a:r>
            <a:br>
              <a:rPr lang="it-IT" dirty="0"/>
            </a:br>
            <a:r>
              <a:rPr lang="it-IT" dirty="0"/>
              <a:t>1steTrim 2025</a:t>
            </a:r>
          </a:p>
        </p:txBody>
      </p:sp>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4168" y="3390197"/>
            <a:ext cx="1294801" cy="1294801"/>
          </a:xfrm>
          <a:prstGeom prst="rect">
            <a:avLst/>
          </a:prstGeom>
        </p:spPr>
      </p:pic>
    </p:spTree>
    <p:extLst>
      <p:ext uri="{BB962C8B-B14F-4D97-AF65-F5344CB8AC3E}">
        <p14:creationId xmlns:p14="http://schemas.microsoft.com/office/powerpoint/2010/main" val="912557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solidFill>
                  <a:srgbClr val="00B050"/>
                </a:solidFill>
              </a:rPr>
              <a:t>RIE &amp; RA KKE</a:t>
            </a:r>
          </a:p>
        </p:txBody>
      </p:sp>
    </p:spTree>
    <p:extLst>
      <p:ext uri="{BB962C8B-B14F-4D97-AF65-F5344CB8AC3E}">
        <p14:creationId xmlns:p14="http://schemas.microsoft.com/office/powerpoint/2010/main" val="38970158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Content Placeholder 2"/>
          <p:cNvSpPr txBox="1">
            <a:spLocks/>
          </p:cNvSpPr>
          <p:nvPr/>
        </p:nvSpPr>
        <p:spPr>
          <a:xfrm>
            <a:off x="539552" y="2060848"/>
            <a:ext cx="8229600" cy="367240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fr-BE" sz="2000" dirty="0">
              <a:solidFill>
                <a:schemeClr val="tx1"/>
              </a:solidFill>
            </a:endParaRPr>
          </a:p>
          <a:p>
            <a:pPr lvl="1"/>
            <a:endParaRPr lang="fr-BE" sz="2000" dirty="0">
              <a:solidFill>
                <a:schemeClr val="tx1"/>
              </a:solidFill>
            </a:endParaRPr>
          </a:p>
          <a:p>
            <a:pPr lvl="1"/>
            <a:endParaRPr lang="fr-BE" sz="2000" dirty="0">
              <a:solidFill>
                <a:schemeClr val="tx1"/>
              </a:solidFill>
            </a:endParaRPr>
          </a:p>
          <a:p>
            <a:pPr marL="457200" lvl="1" indent="0">
              <a:buNone/>
            </a:pPr>
            <a:br>
              <a:rPr lang="fr-BE" sz="2000" dirty="0">
                <a:solidFill>
                  <a:schemeClr val="tx1"/>
                </a:solidFill>
              </a:rPr>
            </a:br>
            <a:endParaRPr lang="fr-BE" sz="2000" dirty="0">
              <a:solidFill>
                <a:schemeClr val="tx1"/>
              </a:solidFill>
            </a:endParaRPr>
          </a:p>
          <a:p>
            <a:pPr marL="457200" lvl="1" indent="0">
              <a:buFont typeface="Arial" panose="020B0604020202020204" pitchFamily="34" charset="0"/>
              <a:buNone/>
            </a:pPr>
            <a:endParaRPr lang="fr-BE" sz="2000" dirty="0"/>
          </a:p>
          <a:p>
            <a:pPr lvl="1"/>
            <a:endParaRPr lang="fr-BE" sz="2000" dirty="0"/>
          </a:p>
          <a:p>
            <a:pPr lvl="1"/>
            <a:endParaRPr lang="fr-BE" sz="2000" dirty="0"/>
          </a:p>
          <a:p>
            <a:pPr lvl="1"/>
            <a:endParaRPr lang="nl-BE" sz="2000" dirty="0"/>
          </a:p>
        </p:txBody>
      </p:sp>
      <p:sp>
        <p:nvSpPr>
          <p:cNvPr id="5" name="TextBox 4"/>
          <p:cNvSpPr txBox="1"/>
          <p:nvPr/>
        </p:nvSpPr>
        <p:spPr>
          <a:xfrm>
            <a:off x="539552" y="489734"/>
            <a:ext cx="6458527" cy="1015663"/>
          </a:xfrm>
          <a:prstGeom prst="rect">
            <a:avLst/>
          </a:prstGeom>
        </p:spPr>
        <p:txBody>
          <a:bodyPr wrap="square" rtlCol="0">
            <a:spAutoFit/>
          </a:bodyPr>
          <a:lstStyle/>
          <a:p>
            <a:r>
              <a:rPr lang="nl-BE" sz="6000" b="1" dirty="0"/>
              <a:t>RIE &amp; RA</a:t>
            </a:r>
          </a:p>
        </p:txBody>
      </p:sp>
      <p:sp>
        <p:nvSpPr>
          <p:cNvPr id="3" name="Rectangle 2"/>
          <p:cNvSpPr/>
          <p:nvPr/>
        </p:nvSpPr>
        <p:spPr>
          <a:xfrm>
            <a:off x="278859" y="1666923"/>
            <a:ext cx="11634281" cy="2062103"/>
          </a:xfrm>
          <a:prstGeom prst="rect">
            <a:avLst/>
          </a:prstGeom>
        </p:spPr>
        <p:txBody>
          <a:bodyPr wrap="square">
            <a:spAutoFit/>
          </a:bodyPr>
          <a:lstStyle/>
          <a:p>
            <a:pPr marL="800100" lvl="1" indent="-342900">
              <a:buFont typeface="Arial" panose="020B0604020202020204" pitchFamily="34" charset="0"/>
              <a:buChar char="•"/>
            </a:pPr>
            <a:endParaRPr lang="fr-BE" sz="1600" b="1" dirty="0">
              <a:solidFill>
                <a:schemeClr val="tx1"/>
              </a:solidFill>
            </a:endParaRPr>
          </a:p>
          <a:p>
            <a:pPr lvl="1"/>
            <a:r>
              <a:rPr lang="fr-BE" sz="2400" b="1" dirty="0">
                <a:solidFill>
                  <a:schemeClr val="tx1"/>
                </a:solidFill>
              </a:rPr>
              <a:t>Analyses </a:t>
            </a:r>
            <a:r>
              <a:rPr lang="fr-BE" sz="2400" b="1" dirty="0" err="1">
                <a:solidFill>
                  <a:schemeClr val="tx1"/>
                </a:solidFill>
              </a:rPr>
              <a:t>besproken</a:t>
            </a:r>
            <a:r>
              <a:rPr lang="fr-BE" sz="2400" b="1" dirty="0">
                <a:solidFill>
                  <a:schemeClr val="tx1"/>
                </a:solidFill>
              </a:rPr>
              <a:t> op Tech BOC van 12 Sep 2024.</a:t>
            </a:r>
          </a:p>
          <a:p>
            <a:pPr marL="800100" lvl="1" indent="-342900">
              <a:buFont typeface="Arial" panose="020B0604020202020204" pitchFamily="34" charset="0"/>
              <a:buChar char="•"/>
            </a:pPr>
            <a:endParaRPr lang="fr-BE" sz="1600" b="1" dirty="0"/>
          </a:p>
          <a:p>
            <a:pPr marL="800100" lvl="1" indent="-342900">
              <a:buFont typeface="Arial" panose="020B0604020202020204" pitchFamily="34" charset="0"/>
              <a:buChar char="•"/>
            </a:pPr>
            <a:r>
              <a:rPr lang="fr-BE" b="1" dirty="0" err="1">
                <a:solidFill>
                  <a:schemeClr val="tx1"/>
                </a:solidFill>
              </a:rPr>
              <a:t>Werkplaatsdossier</a:t>
            </a:r>
            <a:r>
              <a:rPr lang="fr-BE" b="1" dirty="0">
                <a:solidFill>
                  <a:schemeClr val="tx1"/>
                </a:solidFill>
              </a:rPr>
              <a:t> PHD</a:t>
            </a:r>
            <a:r>
              <a:rPr lang="fr-BE" dirty="0">
                <a:solidFill>
                  <a:schemeClr val="tx1"/>
                </a:solidFill>
              </a:rPr>
              <a:t>.</a:t>
            </a:r>
            <a:br>
              <a:rPr lang="fr-BE" dirty="0">
                <a:solidFill>
                  <a:schemeClr val="tx1"/>
                </a:solidFill>
              </a:rPr>
            </a:br>
            <a:r>
              <a:rPr lang="fr-BE" dirty="0">
                <a:solidFill>
                  <a:schemeClr val="tx1"/>
                </a:solidFill>
              </a:rPr>
              <a:t>- </a:t>
            </a:r>
            <a:r>
              <a:rPr lang="fr-BE" dirty="0" err="1">
                <a:solidFill>
                  <a:schemeClr val="tx1"/>
                </a:solidFill>
              </a:rPr>
              <a:t>Lopende</a:t>
            </a:r>
            <a:r>
              <a:rPr lang="fr-BE" dirty="0">
                <a:solidFill>
                  <a:schemeClr val="tx1"/>
                </a:solidFill>
              </a:rPr>
              <a:t> MTC DEPPÉ T. &amp; Adjt DEROO) </a:t>
            </a:r>
          </a:p>
          <a:p>
            <a:pPr lvl="1"/>
            <a:r>
              <a:rPr lang="fr-BE" b="1" i="1" dirty="0"/>
              <a:t>	</a:t>
            </a:r>
            <a:endParaRPr lang="fr-BE" dirty="0">
              <a:solidFill>
                <a:schemeClr val="tx1"/>
              </a:solidFill>
            </a:endParaRPr>
          </a:p>
          <a:p>
            <a:pPr marL="800100" lvl="1" indent="-342900">
              <a:buFont typeface="Arial" panose="020B0604020202020204" pitchFamily="34" charset="0"/>
              <a:buChar char="•"/>
            </a:pPr>
            <a:r>
              <a:rPr lang="fr-BE" dirty="0">
                <a:solidFill>
                  <a:schemeClr val="tx1"/>
                </a:solidFill>
              </a:rPr>
              <a:t>Analyse </a:t>
            </a:r>
            <a:r>
              <a:rPr lang="fr-BE" dirty="0" err="1">
                <a:solidFill>
                  <a:schemeClr val="tx1"/>
                </a:solidFill>
              </a:rPr>
              <a:t>lopende</a:t>
            </a:r>
            <a:r>
              <a:rPr lang="fr-BE" dirty="0">
                <a:solidFill>
                  <a:schemeClr val="tx1"/>
                </a:solidFill>
              </a:rPr>
              <a:t> met </a:t>
            </a:r>
            <a:r>
              <a:rPr lang="fr-BE" dirty="0" err="1">
                <a:solidFill>
                  <a:schemeClr val="tx1"/>
                </a:solidFill>
              </a:rPr>
              <a:t>betreffende</a:t>
            </a:r>
            <a:r>
              <a:rPr lang="fr-BE" dirty="0">
                <a:solidFill>
                  <a:schemeClr val="tx1"/>
                </a:solidFill>
              </a:rPr>
              <a:t> </a:t>
            </a:r>
            <a:r>
              <a:rPr lang="fr-BE" dirty="0" err="1">
                <a:solidFill>
                  <a:schemeClr val="tx1"/>
                </a:solidFill>
              </a:rPr>
              <a:t>nieuwe</a:t>
            </a:r>
            <a:r>
              <a:rPr lang="fr-BE" dirty="0">
                <a:solidFill>
                  <a:schemeClr val="tx1"/>
                </a:solidFill>
              </a:rPr>
              <a:t> </a:t>
            </a:r>
            <a:r>
              <a:rPr lang="fr-BE" dirty="0" err="1">
                <a:solidFill>
                  <a:schemeClr val="tx1"/>
                </a:solidFill>
              </a:rPr>
              <a:t>branddetectiesystemen</a:t>
            </a:r>
            <a:r>
              <a:rPr lang="fr-BE" dirty="0">
                <a:solidFill>
                  <a:schemeClr val="tx1"/>
                </a:solidFill>
              </a:rPr>
              <a:t> in de </a:t>
            </a:r>
            <a:r>
              <a:rPr lang="fr-BE" dirty="0" err="1">
                <a:solidFill>
                  <a:schemeClr val="tx1"/>
                </a:solidFill>
              </a:rPr>
              <a:t>blokken</a:t>
            </a:r>
            <a:r>
              <a:rPr lang="fr-BE" dirty="0">
                <a:solidFill>
                  <a:schemeClr val="tx1"/>
                </a:solidFill>
              </a:rPr>
              <a:t> 11, 14, 14B en 15 van ACOS IS.</a:t>
            </a:r>
          </a:p>
        </p:txBody>
      </p:sp>
    </p:spTree>
    <p:extLst>
      <p:ext uri="{BB962C8B-B14F-4D97-AF65-F5344CB8AC3E}">
        <p14:creationId xmlns:p14="http://schemas.microsoft.com/office/powerpoint/2010/main" val="546392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13FEC1-6A60-8F51-8191-69E81C1B9F96}"/>
              </a:ext>
            </a:extLst>
          </p:cNvPr>
          <p:cNvSpPr>
            <a:spLocks noGrp="1"/>
          </p:cNvSpPr>
          <p:nvPr>
            <p:ph type="body" sz="half" idx="13"/>
          </p:nvPr>
        </p:nvSpPr>
        <p:spPr>
          <a:xfrm>
            <a:off x="400930" y="5129165"/>
            <a:ext cx="11672876" cy="1015663"/>
          </a:xfrm>
        </p:spPr>
        <p:txBody>
          <a:bodyPr/>
          <a:lstStyle/>
          <a:p>
            <a:r>
              <a:rPr lang="nl-BE" dirty="0"/>
              <a:t>Ongedierte KKE</a:t>
            </a:r>
          </a:p>
        </p:txBody>
      </p:sp>
      <p:sp>
        <p:nvSpPr>
          <p:cNvPr id="5" name="Rectangle 4">
            <a:extLst>
              <a:ext uri="{FF2B5EF4-FFF2-40B4-BE49-F238E27FC236}">
                <a16:creationId xmlns:a16="http://schemas.microsoft.com/office/drawing/2014/main" id="{4F28A389-26E7-5EEF-B954-070192B67A91}"/>
              </a:ext>
            </a:extLst>
          </p:cNvPr>
          <p:cNvSpPr/>
          <p:nvPr/>
        </p:nvSpPr>
        <p:spPr>
          <a:xfrm>
            <a:off x="2903220" y="2452092"/>
            <a:ext cx="6035040" cy="1569660"/>
          </a:xfrm>
          <a:prstGeom prst="rect">
            <a:avLst/>
          </a:prstGeom>
          <a:noFill/>
        </p:spPr>
        <p:txBody>
          <a:bodyPr wrap="square" lIns="91440" tIns="45720" rIns="91440" bIns="45720">
            <a:spAutoFit/>
          </a:bodyPr>
          <a:lstStyle/>
          <a:p>
            <a:pPr algn="ctr"/>
            <a:r>
              <a:rPr lang="en-US" sz="96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LOPENDE</a:t>
            </a:r>
          </a:p>
        </p:txBody>
      </p:sp>
    </p:spTree>
    <p:extLst>
      <p:ext uri="{BB962C8B-B14F-4D97-AF65-F5344CB8AC3E}">
        <p14:creationId xmlns:p14="http://schemas.microsoft.com/office/powerpoint/2010/main" val="1436560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3C5E3B-8E0E-5FBF-0304-70A2CF134BFA}"/>
              </a:ext>
            </a:extLst>
          </p:cNvPr>
          <p:cNvSpPr>
            <a:spLocks noGrp="1"/>
          </p:cNvSpPr>
          <p:nvPr>
            <p:ph type="body" sz="quarter" idx="13"/>
          </p:nvPr>
        </p:nvSpPr>
        <p:spPr/>
        <p:txBody>
          <a:bodyPr/>
          <a:lstStyle/>
          <a:p>
            <a:r>
              <a:rPr lang="nl-BE" dirty="0"/>
              <a:t>Afvaleilanden	</a:t>
            </a:r>
          </a:p>
        </p:txBody>
      </p:sp>
      <p:sp>
        <p:nvSpPr>
          <p:cNvPr id="3" name="Text Placeholder 2">
            <a:extLst>
              <a:ext uri="{FF2B5EF4-FFF2-40B4-BE49-F238E27FC236}">
                <a16:creationId xmlns:a16="http://schemas.microsoft.com/office/drawing/2014/main" id="{8004C793-6A21-E98C-41BF-DAD72D692F92}"/>
              </a:ext>
            </a:extLst>
          </p:cNvPr>
          <p:cNvSpPr>
            <a:spLocks noGrp="1"/>
          </p:cNvSpPr>
          <p:nvPr>
            <p:ph type="body" sz="quarter" idx="27"/>
          </p:nvPr>
        </p:nvSpPr>
        <p:spPr/>
        <p:txBody>
          <a:bodyPr/>
          <a:lstStyle/>
          <a:p>
            <a:r>
              <a:rPr lang="nl-BE" dirty="0"/>
              <a:t>Wegens de problematiek van ongedierte in blok 4 en 1 dient men als maatregel afvaleilanden te plaatsen en de kleine vuilbakken te verwijderen, hier dient een analyse te worden opgemaakt met als resultaat hoeveel eilanden er voorzien dienen te worden en wat de behoefte is van de eenheden omtrent deze eilanden.</a:t>
            </a:r>
          </a:p>
          <a:p>
            <a:endParaRPr lang="nl-BE" dirty="0"/>
          </a:p>
          <a:p>
            <a:endParaRPr lang="nl-BE" dirty="0"/>
          </a:p>
          <a:p>
            <a:r>
              <a:rPr lang="nl-BE" dirty="0">
                <a:solidFill>
                  <a:srgbClr val="FF0000"/>
                </a:solidFill>
              </a:rPr>
              <a:t>Lopende</a:t>
            </a:r>
          </a:p>
        </p:txBody>
      </p:sp>
      <p:pic>
        <p:nvPicPr>
          <p:cNvPr id="4" name="Picture 3">
            <a:extLst>
              <a:ext uri="{FF2B5EF4-FFF2-40B4-BE49-F238E27FC236}">
                <a16:creationId xmlns:a16="http://schemas.microsoft.com/office/drawing/2014/main" id="{CDC0C04A-09BE-AE49-2D1F-35BBBF7CA9E8}"/>
              </a:ext>
            </a:extLst>
          </p:cNvPr>
          <p:cNvPicPr>
            <a:picLocks noChangeAspect="1"/>
          </p:cNvPicPr>
          <p:nvPr/>
        </p:nvPicPr>
        <p:blipFill>
          <a:blip r:embed="rId2"/>
          <a:stretch>
            <a:fillRect/>
          </a:stretch>
        </p:blipFill>
        <p:spPr>
          <a:xfrm>
            <a:off x="3223717" y="2847702"/>
            <a:ext cx="5023362" cy="3568323"/>
          </a:xfrm>
          <a:prstGeom prst="rect">
            <a:avLst/>
          </a:prstGeom>
          <a:ln>
            <a:solidFill>
              <a:schemeClr val="tx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493478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3C5E3B-8E0E-5FBF-0304-70A2CF134BFA}"/>
              </a:ext>
            </a:extLst>
          </p:cNvPr>
          <p:cNvSpPr>
            <a:spLocks noGrp="1"/>
          </p:cNvSpPr>
          <p:nvPr>
            <p:ph type="body" sz="quarter" idx="13"/>
          </p:nvPr>
        </p:nvSpPr>
        <p:spPr/>
        <p:txBody>
          <a:bodyPr/>
          <a:lstStyle/>
          <a:p>
            <a:r>
              <a:rPr lang="nl-BE" dirty="0"/>
              <a:t>Afvaleilanden	</a:t>
            </a:r>
          </a:p>
        </p:txBody>
      </p:sp>
      <p:sp>
        <p:nvSpPr>
          <p:cNvPr id="3" name="Text Placeholder 2">
            <a:extLst>
              <a:ext uri="{FF2B5EF4-FFF2-40B4-BE49-F238E27FC236}">
                <a16:creationId xmlns:a16="http://schemas.microsoft.com/office/drawing/2014/main" id="{8004C793-6A21-E98C-41BF-DAD72D692F92}"/>
              </a:ext>
            </a:extLst>
          </p:cNvPr>
          <p:cNvSpPr>
            <a:spLocks noGrp="1"/>
          </p:cNvSpPr>
          <p:nvPr>
            <p:ph type="body" sz="quarter" idx="27"/>
          </p:nvPr>
        </p:nvSpPr>
        <p:spPr>
          <a:xfrm>
            <a:off x="281009" y="1805938"/>
            <a:ext cx="11237400" cy="4089476"/>
          </a:xfrm>
        </p:spPr>
        <p:txBody>
          <a:bodyPr/>
          <a:lstStyle/>
          <a:p>
            <a:pPr algn="just"/>
            <a:r>
              <a:rPr lang="nl-BE" sz="2000" b="1" dirty="0">
                <a:solidFill>
                  <a:srgbClr val="0070C0"/>
                </a:solidFill>
                <a:effectLst/>
                <a:highlight>
                  <a:srgbClr val="FFFF00"/>
                </a:highlight>
                <a:latin typeface="Arial" panose="020B0604020202020204" pitchFamily="34" charset="0"/>
                <a:ea typeface="Calibri" panose="020F0502020204030204" pitchFamily="34" charset="0"/>
              </a:rPr>
              <a:t>Wat houdt de introductie van de afvaleilanden in uw eenheid in en wat wordt er verwacht van het lokaal personeel ?</a:t>
            </a:r>
          </a:p>
          <a:p>
            <a:pPr algn="just"/>
            <a:endParaRPr lang="nl-BE" sz="2000" b="1" dirty="0">
              <a:solidFill>
                <a:srgbClr val="00000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de afvaleilanden worden geacht te worden opgesteld op gefrequenteerde gemeenschappelijke locaties zoals daar zijn:  de gangen, in nabijheid toiletten, omgeving cafétaria, in-uitgang blok, … </a:t>
            </a:r>
            <a:endParaRPr lang="nl-BE" sz="1800" dirty="0">
              <a:solidFill>
                <a:srgbClr val="0070C0"/>
              </a:solidFill>
              <a:effectLst/>
              <a:latin typeface="Arial" panose="020B0604020202020204" pitchFamily="34" charset="0"/>
              <a:ea typeface="Calibri" panose="020F0502020204030204" pitchFamily="34" charset="0"/>
            </a:endParaRPr>
          </a:p>
          <a:p>
            <a:pPr marL="457200" algn="just"/>
            <a:r>
              <a:rPr lang="nl-BE" sz="1800" dirty="0">
                <a:solidFill>
                  <a:srgbClr val="0070C0"/>
                </a:solidFill>
                <a:effectLst/>
                <a:latin typeface="Arial" panose="020B0604020202020204" pitchFamily="34" charset="0"/>
                <a:ea typeface="Calibri" panose="020F0502020204030204" pitchFamily="34" charset="0"/>
              </a:rPr>
              <a:t>- locaties zijn zelf te bepalen door verantwoordelijken betrokken blok wel rekening houdende met </a:t>
            </a:r>
            <a:br>
              <a:rPr lang="nl-BE" sz="1800" dirty="0">
                <a:solidFill>
                  <a:srgbClr val="0070C0"/>
                </a:solidFill>
                <a:effectLst/>
                <a:latin typeface="Arial" panose="020B0604020202020204" pitchFamily="34" charset="0"/>
                <a:ea typeface="Calibri" panose="020F0502020204030204" pitchFamily="34" charset="0"/>
              </a:rPr>
            </a:br>
            <a:r>
              <a:rPr lang="nl-BE" sz="1800" dirty="0">
                <a:solidFill>
                  <a:srgbClr val="0070C0"/>
                </a:solidFill>
                <a:effectLst/>
                <a:latin typeface="Arial" panose="020B0604020202020204" pitchFamily="34" charset="0"/>
                <a:ea typeface="Calibri" panose="020F0502020204030204" pitchFamily="34" charset="0"/>
              </a:rPr>
              <a:t>   o.a. richtlijnen brandveiligheid  </a:t>
            </a:r>
            <a:endParaRPr lang="nl-BE" sz="1800" dirty="0">
              <a:solidFill>
                <a:srgbClr val="00000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alle kleine </a:t>
            </a:r>
            <a:r>
              <a:rPr lang="nl-BE" sz="1800" dirty="0" err="1">
                <a:solidFill>
                  <a:srgbClr val="0070C0"/>
                </a:solidFill>
                <a:effectLst/>
                <a:latin typeface="Arial" panose="020B0604020202020204" pitchFamily="34" charset="0"/>
                <a:ea typeface="Times New Roman" panose="02020603050405020304" pitchFamily="18" charset="0"/>
              </a:rPr>
              <a:t>afvalrecipiënten</a:t>
            </a:r>
            <a:r>
              <a:rPr lang="nl-BE" sz="1800" dirty="0">
                <a:solidFill>
                  <a:srgbClr val="0070C0"/>
                </a:solidFill>
                <a:effectLst/>
                <a:latin typeface="Arial" panose="020B0604020202020204" pitchFamily="34" charset="0"/>
                <a:ea typeface="Times New Roman" panose="02020603050405020304" pitchFamily="18" charset="0"/>
              </a:rPr>
              <a:t> in de burelen/vergaderzalen/… moeten worden verwijderd en dus niet meer door de poetsverantwoordelijke-burgerfirma worden geledigd</a:t>
            </a:r>
            <a:endParaRPr lang="nl-BE" sz="1800" dirty="0">
              <a:solidFill>
                <a:srgbClr val="0070C0"/>
              </a:solidFill>
              <a:effectLst/>
              <a:latin typeface="Arial" panose="020B0604020202020204" pitchFamily="34" charset="0"/>
              <a:ea typeface="Calibri" panose="020F0502020204030204" pitchFamily="34" charset="0"/>
            </a:endParaRPr>
          </a:p>
          <a:p>
            <a:pPr marL="714375" lvl="0" indent="-342900">
              <a:buFont typeface="Courier New" panose="02070309020205020404" pitchFamily="49" charset="0"/>
              <a:buChar char="o"/>
            </a:pPr>
            <a:r>
              <a:rPr lang="nl-BE" sz="1800" dirty="0">
                <a:solidFill>
                  <a:srgbClr val="0070C0"/>
                </a:solidFill>
                <a:effectLst/>
                <a:latin typeface="Arial" panose="020B0604020202020204" pitchFamily="34" charset="0"/>
                <a:ea typeface="Times New Roman" panose="02020603050405020304" pitchFamily="18" charset="0"/>
              </a:rPr>
              <a:t>Kapotte bureelvuilbakken of vuilbakken in “onzindelijke” en/of onhygiënische staat =&gt; af te voeren naar lokaal containerpark in Kwartier.</a:t>
            </a:r>
            <a:endParaRPr lang="nl-BE" sz="1800" dirty="0">
              <a:solidFill>
                <a:srgbClr val="0070C0"/>
              </a:solidFill>
              <a:effectLst/>
              <a:latin typeface="Arial" panose="020B0604020202020204" pitchFamily="34" charset="0"/>
              <a:ea typeface="Calibri" panose="020F0502020204030204" pitchFamily="34" charset="0"/>
            </a:endParaRPr>
          </a:p>
          <a:p>
            <a:pPr marL="714375" lvl="0" indent="-342900" algn="just">
              <a:buFont typeface="Courier New" panose="02070309020205020404" pitchFamily="49" charset="0"/>
              <a:buChar char="o"/>
            </a:pPr>
            <a:r>
              <a:rPr lang="nl-BE" sz="1800" dirty="0">
                <a:solidFill>
                  <a:srgbClr val="0070C0"/>
                </a:solidFill>
                <a:effectLst/>
                <a:latin typeface="Arial" panose="020B0604020202020204" pitchFamily="34" charset="0"/>
                <a:ea typeface="Times New Roman" panose="02020603050405020304" pitchFamily="18" charset="0"/>
              </a:rPr>
              <a:t>Bureelvuilbakken in goede staat (well-</a:t>
            </a:r>
            <a:r>
              <a:rPr lang="nl-BE" sz="1800" dirty="0" err="1">
                <a:solidFill>
                  <a:srgbClr val="0070C0"/>
                </a:solidFill>
                <a:effectLst/>
                <a:latin typeface="Arial" panose="020B0604020202020204" pitchFamily="34" charset="0"/>
                <a:ea typeface="Times New Roman" panose="02020603050405020304" pitchFamily="18" charset="0"/>
              </a:rPr>
              <a:t>looking</a:t>
            </a:r>
            <a:r>
              <a:rPr lang="nl-BE" sz="1800" dirty="0">
                <a:solidFill>
                  <a:srgbClr val="0070C0"/>
                </a:solidFill>
                <a:effectLst/>
                <a:latin typeface="Arial" panose="020B0604020202020204" pitchFamily="34" charset="0"/>
                <a:ea typeface="Times New Roman" panose="02020603050405020304" pitchFamily="18" charset="0"/>
              </a:rPr>
              <a:t> en commercieel nog attractief) =&gt; inzamelen Blok en afvoer naar </a:t>
            </a:r>
            <a:r>
              <a:rPr lang="nl-BE" sz="1800" dirty="0" err="1">
                <a:solidFill>
                  <a:srgbClr val="0070C0"/>
                </a:solidFill>
                <a:effectLst/>
                <a:latin typeface="Arial" panose="020B0604020202020204" pitchFamily="34" charset="0"/>
                <a:ea typeface="Times New Roman" panose="02020603050405020304" pitchFamily="18" charset="0"/>
              </a:rPr>
              <a:t>VerzP</a:t>
            </a:r>
            <a:r>
              <a:rPr lang="nl-BE" sz="1800" dirty="0">
                <a:solidFill>
                  <a:srgbClr val="0070C0"/>
                </a:solidFill>
                <a:effectLst/>
                <a:latin typeface="Arial" panose="020B0604020202020204" pitchFamily="34" charset="0"/>
                <a:ea typeface="Times New Roman" panose="02020603050405020304" pitchFamily="18" charset="0"/>
              </a:rPr>
              <a:t> (momenteel : containerpark) + ev. Verkoop via </a:t>
            </a:r>
            <a:r>
              <a:rPr lang="nl-BE" sz="1800" dirty="0" err="1">
                <a:solidFill>
                  <a:srgbClr val="0070C0"/>
                </a:solidFill>
                <a:effectLst/>
                <a:latin typeface="Arial" panose="020B0604020202020204" pitchFamily="34" charset="0"/>
                <a:ea typeface="Times New Roman" panose="02020603050405020304" pitchFamily="18" charset="0"/>
              </a:rPr>
              <a:t>cash&amp;carry’s</a:t>
            </a:r>
            <a:r>
              <a:rPr lang="nl-BE" sz="1800" dirty="0">
                <a:solidFill>
                  <a:srgbClr val="0070C0"/>
                </a:solidFill>
                <a:effectLst/>
                <a:latin typeface="Arial" panose="020B0604020202020204" pitchFamily="34" charset="0"/>
                <a:ea typeface="Times New Roman" panose="02020603050405020304" pitchFamily="18" charset="0"/>
              </a:rPr>
              <a:t>.</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de persoon die het afval genereert zal dit zelf deponeren in de voorziene (nieuwe) </a:t>
            </a:r>
            <a:r>
              <a:rPr lang="nl-BE" sz="1800" dirty="0" err="1">
                <a:solidFill>
                  <a:srgbClr val="0070C0"/>
                </a:solidFill>
                <a:effectLst/>
                <a:latin typeface="Arial" panose="020B0604020202020204" pitchFamily="34" charset="0"/>
                <a:ea typeface="Times New Roman" panose="02020603050405020304" pitchFamily="18" charset="0"/>
              </a:rPr>
              <a:t>afvalrecipïenten</a:t>
            </a:r>
            <a:r>
              <a:rPr lang="nl-BE" sz="1800" dirty="0">
                <a:solidFill>
                  <a:srgbClr val="0070C0"/>
                </a:solidFill>
                <a:effectLst/>
                <a:latin typeface="Arial" panose="020B0604020202020204" pitchFamily="34" charset="0"/>
                <a:ea typeface="Times New Roman" panose="02020603050405020304" pitchFamily="18" charset="0"/>
              </a:rPr>
              <a:t> die deel uitmaken van het afvaleiland</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endParaRPr lang="nl-BE" sz="1800" dirty="0">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14728631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3C5E3B-8E0E-5FBF-0304-70A2CF134BFA}"/>
              </a:ext>
            </a:extLst>
          </p:cNvPr>
          <p:cNvSpPr>
            <a:spLocks noGrp="1"/>
          </p:cNvSpPr>
          <p:nvPr>
            <p:ph type="body" sz="quarter" idx="13"/>
          </p:nvPr>
        </p:nvSpPr>
        <p:spPr/>
        <p:txBody>
          <a:bodyPr/>
          <a:lstStyle/>
          <a:p>
            <a:r>
              <a:rPr lang="nl-BE" dirty="0"/>
              <a:t>Afvaleilanden	</a:t>
            </a:r>
          </a:p>
        </p:txBody>
      </p:sp>
      <p:sp>
        <p:nvSpPr>
          <p:cNvPr id="3" name="Text Placeholder 2">
            <a:extLst>
              <a:ext uri="{FF2B5EF4-FFF2-40B4-BE49-F238E27FC236}">
                <a16:creationId xmlns:a16="http://schemas.microsoft.com/office/drawing/2014/main" id="{8004C793-6A21-E98C-41BF-DAD72D692F92}"/>
              </a:ext>
            </a:extLst>
          </p:cNvPr>
          <p:cNvSpPr>
            <a:spLocks noGrp="1"/>
          </p:cNvSpPr>
          <p:nvPr>
            <p:ph type="body" sz="quarter" idx="27"/>
          </p:nvPr>
        </p:nvSpPr>
        <p:spPr>
          <a:xfrm>
            <a:off x="337284" y="1875607"/>
            <a:ext cx="11237400" cy="4089476"/>
          </a:xfrm>
        </p:spPr>
        <p:txBody>
          <a:bodyPr/>
          <a:lstStyle/>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alleen de </a:t>
            </a:r>
            <a:r>
              <a:rPr lang="nl-BE" sz="1800" dirty="0" err="1">
                <a:solidFill>
                  <a:srgbClr val="0070C0"/>
                </a:solidFill>
                <a:effectLst/>
                <a:latin typeface="Arial" panose="020B0604020202020204" pitchFamily="34" charset="0"/>
                <a:ea typeface="Times New Roman" panose="02020603050405020304" pitchFamily="18" charset="0"/>
              </a:rPr>
              <a:t>afvalrecipiënten</a:t>
            </a:r>
            <a:r>
              <a:rPr lang="nl-BE" sz="1800" dirty="0">
                <a:solidFill>
                  <a:srgbClr val="0070C0"/>
                </a:solidFill>
                <a:effectLst/>
                <a:latin typeface="Arial" panose="020B0604020202020204" pitchFamily="34" charset="0"/>
                <a:ea typeface="Times New Roman" panose="02020603050405020304" pitchFamily="18" charset="0"/>
              </a:rPr>
              <a:t> van de afvaleilanden zullen nog worden geledigd/gereinigd (</a:t>
            </a:r>
            <a:r>
              <a:rPr lang="nl-BE" sz="1800" dirty="0" err="1">
                <a:solidFill>
                  <a:srgbClr val="0070C0"/>
                </a:solidFill>
                <a:effectLst/>
                <a:latin typeface="Arial" panose="020B0604020202020204" pitchFamily="34" charset="0"/>
                <a:ea typeface="Times New Roman" panose="02020603050405020304" pitchFamily="18" charset="0"/>
              </a:rPr>
              <a:t>incl</a:t>
            </a:r>
            <a:r>
              <a:rPr lang="nl-BE" sz="1800" dirty="0">
                <a:solidFill>
                  <a:srgbClr val="0070C0"/>
                </a:solidFill>
                <a:effectLst/>
                <a:latin typeface="Arial" panose="020B0604020202020204" pitchFamily="34" charset="0"/>
                <a:ea typeface="Times New Roman" panose="02020603050405020304" pitchFamily="18" charset="0"/>
              </a:rPr>
              <a:t> telkens nieuwe afvalzak plaatsen) door het schoonmaakpersoneel van de burgerfirma</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vuilnisbakjes in de sanitaire installaties blijven behouden en zullen (zoals heden) dagelijks nog door de schoonmaakfirma worden leeggemaakt</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Model affiche : zie bijlage</a:t>
            </a:r>
            <a:endParaRPr lang="nl-BE" sz="1800" dirty="0">
              <a:solidFill>
                <a:srgbClr val="0070C0"/>
              </a:solidFill>
              <a:effectLst/>
              <a:latin typeface="Arial" panose="020B0604020202020204" pitchFamily="34" charset="0"/>
              <a:ea typeface="Calibri" panose="020F0502020204030204" pitchFamily="34" charset="0"/>
            </a:endParaRPr>
          </a:p>
          <a:p>
            <a:pPr marL="342900" lvl="0" indent="-342900" algn="just">
              <a:buFont typeface="Symbol" panose="05050102010706020507" pitchFamily="18" charset="2"/>
              <a:buChar char=""/>
            </a:pPr>
            <a:r>
              <a:rPr lang="nl-BE" sz="1800" dirty="0">
                <a:solidFill>
                  <a:srgbClr val="0070C0"/>
                </a:solidFill>
                <a:effectLst/>
                <a:latin typeface="Arial" panose="020B0604020202020204" pitchFamily="34" charset="0"/>
                <a:ea typeface="Times New Roman" panose="02020603050405020304" pitchFamily="18" charset="0"/>
              </a:rPr>
              <a:t>Bestelling-Levering van de afvaleilanden : via contract 19SD040A Firma PAPYRUS en richtlijnen van Materieelbeheerder : </a:t>
            </a:r>
            <a:r>
              <a:rPr lang="nl-BE" sz="1800" dirty="0" err="1">
                <a:solidFill>
                  <a:srgbClr val="0070C0"/>
                </a:solidFill>
                <a:effectLst/>
                <a:latin typeface="Arial" panose="020B0604020202020204" pitchFamily="34" charset="0"/>
                <a:ea typeface="Times New Roman" panose="02020603050405020304" pitchFamily="18" charset="0"/>
              </a:rPr>
              <a:t>MRSys</a:t>
            </a:r>
            <a:r>
              <a:rPr lang="nl-BE" sz="1800" dirty="0">
                <a:solidFill>
                  <a:srgbClr val="0070C0"/>
                </a:solidFill>
                <a:effectLst/>
                <a:latin typeface="Arial" panose="020B0604020202020204" pitchFamily="34" charset="0"/>
                <a:ea typeface="Times New Roman" panose="02020603050405020304" pitchFamily="18" charset="0"/>
              </a:rPr>
              <a:t>-S  POC : MME de </a:t>
            </a:r>
            <a:r>
              <a:rPr lang="nl-BE" sz="1800" dirty="0" err="1">
                <a:solidFill>
                  <a:srgbClr val="0070C0"/>
                </a:solidFill>
                <a:effectLst/>
                <a:latin typeface="Arial" panose="020B0604020202020204" pitchFamily="34" charset="0"/>
                <a:ea typeface="Times New Roman" panose="02020603050405020304" pitchFamily="18" charset="0"/>
              </a:rPr>
              <a:t>Bounam</a:t>
            </a:r>
            <a:r>
              <a:rPr lang="nl-BE" sz="1800" dirty="0">
                <a:solidFill>
                  <a:srgbClr val="0070C0"/>
                </a:solidFill>
                <a:effectLst/>
                <a:latin typeface="Arial" panose="020B0604020202020204" pitchFamily="34" charset="0"/>
                <a:ea typeface="Times New Roman" panose="02020603050405020304" pitchFamily="18" charset="0"/>
              </a:rPr>
              <a:t> de </a:t>
            </a:r>
            <a:r>
              <a:rPr lang="nl-BE" sz="1800" dirty="0" err="1">
                <a:solidFill>
                  <a:srgbClr val="0070C0"/>
                </a:solidFill>
                <a:effectLst/>
                <a:latin typeface="Arial" panose="020B0604020202020204" pitchFamily="34" charset="0"/>
                <a:ea typeface="Times New Roman" panose="02020603050405020304" pitchFamily="18" charset="0"/>
              </a:rPr>
              <a:t>Ryckholt</a:t>
            </a:r>
            <a:r>
              <a:rPr lang="nl-BE" sz="1800" dirty="0">
                <a:solidFill>
                  <a:srgbClr val="0070C0"/>
                </a:solidFill>
                <a:effectLst/>
                <a:latin typeface="Arial" panose="020B0604020202020204" pitchFamily="34" charset="0"/>
                <a:ea typeface="Times New Roman" panose="02020603050405020304" pitchFamily="18" charset="0"/>
              </a:rPr>
              <a:t> Dorothée</a:t>
            </a:r>
            <a:endParaRPr lang="nl-BE" sz="1800" dirty="0">
              <a:solidFill>
                <a:srgbClr val="0070C0"/>
              </a:solidFill>
              <a:effectLst/>
              <a:latin typeface="Arial" panose="020B0604020202020204" pitchFamily="34" charset="0"/>
              <a:ea typeface="Calibri" panose="020F0502020204030204" pitchFamily="34" charset="0"/>
            </a:endParaRPr>
          </a:p>
          <a:p>
            <a:pPr marL="457200" algn="just"/>
            <a:r>
              <a:rPr lang="nl-BE" sz="1800" u="sng" dirty="0">
                <a:solidFill>
                  <a:srgbClr val="0070C0"/>
                </a:solidFill>
                <a:effectLst/>
                <a:latin typeface="Arial" panose="020B0604020202020204" pitchFamily="34" charset="0"/>
                <a:ea typeface="Calibri" panose="020F0502020204030204" pitchFamily="34" charset="0"/>
              </a:rPr>
              <a:t>Ref Papyrus</a:t>
            </a:r>
            <a:r>
              <a:rPr lang="nl-BE" sz="1800" dirty="0">
                <a:solidFill>
                  <a:srgbClr val="0070C0"/>
                </a:solidFill>
                <a:effectLst/>
                <a:latin typeface="Arial" panose="020B0604020202020204" pitchFamily="34" charset="0"/>
                <a:ea typeface="Calibri" panose="020F0502020204030204" pitchFamily="34" charset="0"/>
              </a:rPr>
              <a:t> :</a:t>
            </a:r>
            <a:endParaRPr lang="nl-BE" sz="1800" dirty="0">
              <a:solidFill>
                <a:srgbClr val="000000"/>
              </a:solidFill>
              <a:effectLst/>
              <a:latin typeface="Arial" panose="020B0604020202020204" pitchFamily="34" charset="0"/>
              <a:ea typeface="Calibri" panose="020F0502020204030204" pitchFamily="34" charset="0"/>
            </a:endParaRPr>
          </a:p>
          <a:p>
            <a:pPr marL="449580" indent="449580" algn="just"/>
            <a:r>
              <a:rPr lang="nl-BE" sz="1800" dirty="0">
                <a:solidFill>
                  <a:srgbClr val="0070C0"/>
                </a:solidFill>
                <a:effectLst/>
                <a:latin typeface="Arial" panose="020B0604020202020204" pitchFamily="34" charset="0"/>
                <a:ea typeface="Calibri" panose="020F0502020204030204" pitchFamily="34" charset="0"/>
              </a:rPr>
              <a:t>2022889       Hera vuilnisbak met deksel en pedaal 85 l blauw -&gt; 7240-DE-018-7594  </a:t>
            </a:r>
            <a:endParaRPr lang="nl-BE" sz="1800" dirty="0">
              <a:solidFill>
                <a:srgbClr val="000000"/>
              </a:solidFill>
              <a:effectLst/>
              <a:latin typeface="Arial" panose="020B0604020202020204" pitchFamily="34" charset="0"/>
              <a:ea typeface="Calibri" panose="020F0502020204030204" pitchFamily="34" charset="0"/>
            </a:endParaRPr>
          </a:p>
          <a:p>
            <a:pPr marL="449580" indent="449580" algn="just"/>
            <a:r>
              <a:rPr lang="nl-BE" sz="1800" dirty="0">
                <a:solidFill>
                  <a:srgbClr val="0070C0"/>
                </a:solidFill>
                <a:effectLst/>
                <a:latin typeface="Arial" panose="020B0604020202020204" pitchFamily="34" charset="0"/>
                <a:ea typeface="Calibri" panose="020F0502020204030204" pitchFamily="34" charset="0"/>
              </a:rPr>
              <a:t>2022890       Hera vuilnisbak met deksel en pedaal 85 l geel -&gt; 7240-DE-018-7593</a:t>
            </a:r>
            <a:endParaRPr lang="nl-BE" sz="1800" dirty="0">
              <a:solidFill>
                <a:srgbClr val="000000"/>
              </a:solidFill>
              <a:effectLst/>
              <a:latin typeface="Arial" panose="020B0604020202020204" pitchFamily="34" charset="0"/>
              <a:ea typeface="Calibri" panose="020F0502020204030204" pitchFamily="34" charset="0"/>
            </a:endParaRPr>
          </a:p>
          <a:p>
            <a:pPr marL="449580" indent="449580" algn="just"/>
            <a:r>
              <a:rPr lang="nl-BE" sz="1800" dirty="0">
                <a:solidFill>
                  <a:srgbClr val="0070C0"/>
                </a:solidFill>
                <a:effectLst/>
                <a:latin typeface="Arial" panose="020B0604020202020204" pitchFamily="34" charset="0"/>
                <a:ea typeface="Calibri" panose="020F0502020204030204" pitchFamily="34" charset="0"/>
              </a:rPr>
              <a:t>2022891       Hera vuilnisbak met deksel en pedaal 85 l zwart -&gt; 7240-DE-018-7596</a:t>
            </a:r>
            <a:endParaRPr lang="nl-BE" sz="1800" dirty="0">
              <a:solidFill>
                <a:srgbClr val="000000"/>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23945316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810E20-132E-A21C-BCE4-08DDA77003A6}"/>
              </a:ext>
            </a:extLst>
          </p:cNvPr>
          <p:cNvSpPr>
            <a:spLocks noGrp="1"/>
          </p:cNvSpPr>
          <p:nvPr>
            <p:ph type="body" sz="half" idx="13"/>
          </p:nvPr>
        </p:nvSpPr>
        <p:spPr>
          <a:xfrm>
            <a:off x="376546" y="922925"/>
            <a:ext cx="11672876" cy="1015663"/>
          </a:xfrm>
        </p:spPr>
        <p:txBody>
          <a:bodyPr/>
          <a:lstStyle/>
          <a:p>
            <a:r>
              <a:rPr lang="nl-BE" dirty="0"/>
              <a:t>Impact blok 5 werken New KKE.</a:t>
            </a:r>
          </a:p>
        </p:txBody>
      </p:sp>
      <p:pic>
        <p:nvPicPr>
          <p:cNvPr id="4098" name="Picture 2" descr="Doc - Iconos gratis de archivos y carpetas">
            <a:hlinkClick r:id="rId3"/>
            <a:extLst>
              <a:ext uri="{FF2B5EF4-FFF2-40B4-BE49-F238E27FC236}">
                <a16:creationId xmlns:a16="http://schemas.microsoft.com/office/drawing/2014/main" id="{DC9C15FA-62F0-6450-079F-5ADD7A9643A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20697" y="5440287"/>
            <a:ext cx="1228725" cy="1228725"/>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A750A9E5-67F8-38AE-CFEE-DF836B1ABA12}"/>
              </a:ext>
            </a:extLst>
          </p:cNvPr>
          <p:cNvSpPr txBox="1">
            <a:spLocks/>
          </p:cNvSpPr>
          <p:nvPr/>
        </p:nvSpPr>
        <p:spPr>
          <a:xfrm>
            <a:off x="702344" y="1965173"/>
            <a:ext cx="11021280" cy="4089476"/>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Wingdings" panose="05000000000000000000" pitchFamily="2" charset="2"/>
              <a:buChar char="q"/>
            </a:pPr>
            <a:r>
              <a:rPr lang="nl-BE" dirty="0"/>
              <a:t>Toegang parking blokken 5, 6, … is afgesloten.</a:t>
            </a:r>
          </a:p>
          <a:p>
            <a:pPr marL="285750" indent="-285750">
              <a:buFont typeface="Wingdings" panose="05000000000000000000" pitchFamily="2" charset="2"/>
              <a:buChar char="q"/>
            </a:pPr>
            <a:r>
              <a:rPr lang="nl-BE" dirty="0"/>
              <a:t>Er wordt momenteel een omheining gebouwd.</a:t>
            </a:r>
          </a:p>
          <a:p>
            <a:pPr marL="285750" indent="-285750">
              <a:buFont typeface="Wingdings" panose="05000000000000000000" pitchFamily="2" charset="2"/>
              <a:buChar char="q"/>
            </a:pPr>
            <a:r>
              <a:rPr lang="nl-BE" dirty="0"/>
              <a:t>Blok 5 CTR wordt nu afgebroken.</a:t>
            </a:r>
          </a:p>
          <a:p>
            <a:pPr marL="285750" indent="-285750">
              <a:buFont typeface="Wingdings" panose="05000000000000000000" pitchFamily="2" charset="2"/>
              <a:buChar char="q"/>
            </a:pPr>
            <a:r>
              <a:rPr lang="nl-BE" dirty="0"/>
              <a:t>Er worden een nieuw interventiedossier brand en evacuatieplannen opgemaakt voor blok 5.</a:t>
            </a:r>
            <a:br>
              <a:rPr lang="nl-BE" dirty="0"/>
            </a:br>
            <a:r>
              <a:rPr lang="nl-BE" dirty="0"/>
              <a:t>deze zullen naargelang het verloop van de werken steeds aangepast worden.</a:t>
            </a:r>
          </a:p>
          <a:p>
            <a:pPr marL="285750" indent="-285750">
              <a:buFont typeface="Wingdings" panose="05000000000000000000" pitchFamily="2" charset="2"/>
              <a:buChar char="q"/>
            </a:pPr>
            <a:r>
              <a:rPr lang="nl-BE" dirty="0"/>
              <a:t>Vorige week is er een overleg geweest met de brandweer betreffende de interventiemaatregelen en de toegankelijkheid voor de brandweer aan blok 5.</a:t>
            </a:r>
          </a:p>
          <a:p>
            <a:pPr marL="285750" indent="-285750">
              <a:buFont typeface="Wingdings" panose="05000000000000000000" pitchFamily="2" charset="2"/>
              <a:buChar char="q"/>
            </a:pPr>
            <a:endParaRPr lang="nl-BE" dirty="0"/>
          </a:p>
          <a:p>
            <a:pPr marL="571500" indent="-285750">
              <a:buFont typeface="Wingdings" panose="05000000000000000000" pitchFamily="2" charset="2"/>
              <a:buChar char="§"/>
            </a:pPr>
            <a:r>
              <a:rPr lang="nl-BE" dirty="0"/>
              <a:t>18IP010-300-RE-HQ_CM_AL-PN-PMA-003-Werfinrichting fase A2</a:t>
            </a:r>
          </a:p>
          <a:p>
            <a:pPr marL="571500" indent="-285750">
              <a:buFont typeface="Wingdings" panose="05000000000000000000" pitchFamily="2" charset="2"/>
              <a:buChar char="§"/>
            </a:pPr>
            <a:r>
              <a:rPr lang="nl-BE" dirty="0"/>
              <a:t>18IP010-300-RE-HQ_CM_AL-PN-PMA-004-Werfinrichting fase B1</a:t>
            </a:r>
          </a:p>
          <a:p>
            <a:pPr marL="571500" indent="-285750">
              <a:buFont typeface="Wingdings" panose="05000000000000000000" pitchFamily="2" charset="2"/>
              <a:buChar char="§"/>
            </a:pPr>
            <a:r>
              <a:rPr lang="nl-BE" dirty="0"/>
              <a:t>18IP010-300-RE-HQ_CM_AL-PN-PMA-005-Werfinrichting fase B2 (1)</a:t>
            </a:r>
          </a:p>
          <a:p>
            <a:pPr marL="571500" indent="-285750">
              <a:buFont typeface="Wingdings" panose="05000000000000000000" pitchFamily="2" charset="2"/>
              <a:buChar char="§"/>
            </a:pPr>
            <a:r>
              <a:rPr lang="nl-BE" dirty="0"/>
              <a:t>18IP010-300-RE-HQ_CM_AL-PN-PMA-006-Werfinrichting fase B3</a:t>
            </a:r>
          </a:p>
          <a:p>
            <a:pPr marL="571500" indent="-285750">
              <a:buFont typeface="Wingdings" panose="05000000000000000000" pitchFamily="2" charset="2"/>
              <a:buChar char="§"/>
            </a:pPr>
            <a:r>
              <a:rPr lang="nl-BE" dirty="0"/>
              <a:t>KKE - Blok 5 Interventieplan tijdens werf 2</a:t>
            </a:r>
          </a:p>
        </p:txBody>
      </p:sp>
    </p:spTree>
    <p:extLst>
      <p:ext uri="{BB962C8B-B14F-4D97-AF65-F5344CB8AC3E}">
        <p14:creationId xmlns:p14="http://schemas.microsoft.com/office/powerpoint/2010/main" val="35599402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print of a building&#10;&#10;Description automatically generated">
            <a:extLst>
              <a:ext uri="{FF2B5EF4-FFF2-40B4-BE49-F238E27FC236}">
                <a16:creationId xmlns:a16="http://schemas.microsoft.com/office/drawing/2014/main" id="{E9EF6985-F517-5B71-5248-FCB957D50C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425" r="4328"/>
          <a:stretch/>
        </p:blipFill>
        <p:spPr>
          <a:xfrm>
            <a:off x="0" y="-28575"/>
            <a:ext cx="8848725" cy="6858000"/>
          </a:xfrm>
          <a:prstGeom prst="rect">
            <a:avLst/>
          </a:prstGeom>
        </p:spPr>
      </p:pic>
      <p:sp>
        <p:nvSpPr>
          <p:cNvPr id="6" name="Rectangle 5">
            <a:extLst>
              <a:ext uri="{FF2B5EF4-FFF2-40B4-BE49-F238E27FC236}">
                <a16:creationId xmlns:a16="http://schemas.microsoft.com/office/drawing/2014/main" id="{342D9119-050F-9DFF-DAAB-5CA1DEC33623}"/>
              </a:ext>
            </a:extLst>
          </p:cNvPr>
          <p:cNvSpPr/>
          <p:nvPr/>
        </p:nvSpPr>
        <p:spPr>
          <a:xfrm>
            <a:off x="8848725" y="0"/>
            <a:ext cx="3343275" cy="6858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a:extLst>
              <a:ext uri="{FF2B5EF4-FFF2-40B4-BE49-F238E27FC236}">
                <a16:creationId xmlns:a16="http://schemas.microsoft.com/office/drawing/2014/main" id="{0984CD86-A996-74E0-ADF0-BC05E2FAD7AF}"/>
              </a:ext>
            </a:extLst>
          </p:cNvPr>
          <p:cNvSpPr txBox="1"/>
          <p:nvPr/>
        </p:nvSpPr>
        <p:spPr>
          <a:xfrm>
            <a:off x="9029700" y="590550"/>
            <a:ext cx="2943225" cy="369332"/>
          </a:xfrm>
          <a:prstGeom prst="rect">
            <a:avLst/>
          </a:prstGeom>
        </p:spPr>
        <p:txBody>
          <a:bodyPr wrap="square" rtlCol="0">
            <a:spAutoFit/>
          </a:bodyPr>
          <a:lstStyle/>
          <a:p>
            <a:r>
              <a:rPr lang="nl-BE" dirty="0"/>
              <a:t>Verzamelzone blok 5 werf</a:t>
            </a:r>
          </a:p>
        </p:txBody>
      </p:sp>
      <p:pic>
        <p:nvPicPr>
          <p:cNvPr id="1026" name="Picture 2" descr="Aluminium verzamelplaatsborden ISO 7010 &quot;Verzamelplaats&quot;">
            <a:extLst>
              <a:ext uri="{FF2B5EF4-FFF2-40B4-BE49-F238E27FC236}">
                <a16:creationId xmlns:a16="http://schemas.microsoft.com/office/drawing/2014/main" id="{4BC5D7C0-D350-5D9D-1E50-D20204DBD10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7525" y="3990974"/>
            <a:ext cx="371475" cy="37147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8AAD587-7D0E-6F31-20E4-11B23AE3A4DB}"/>
              </a:ext>
            </a:extLst>
          </p:cNvPr>
          <p:cNvSpPr txBox="1"/>
          <p:nvPr/>
        </p:nvSpPr>
        <p:spPr>
          <a:xfrm>
            <a:off x="9124949" y="5099000"/>
            <a:ext cx="2943225" cy="646331"/>
          </a:xfrm>
          <a:prstGeom prst="rect">
            <a:avLst/>
          </a:prstGeom>
          <a:ln w="107950">
            <a:solidFill>
              <a:srgbClr val="92D050"/>
            </a:solidFill>
          </a:ln>
        </p:spPr>
        <p:txBody>
          <a:bodyPr wrap="square" rtlCol="0">
            <a:spAutoFit/>
          </a:bodyPr>
          <a:lstStyle/>
          <a:p>
            <a:pPr algn="ctr"/>
            <a:r>
              <a:rPr lang="nl-BE" dirty="0"/>
              <a:t>Poort nooduitgang blok 5 werf</a:t>
            </a:r>
          </a:p>
        </p:txBody>
      </p:sp>
      <p:sp>
        <p:nvSpPr>
          <p:cNvPr id="13" name="TextBox 12">
            <a:extLst>
              <a:ext uri="{FF2B5EF4-FFF2-40B4-BE49-F238E27FC236}">
                <a16:creationId xmlns:a16="http://schemas.microsoft.com/office/drawing/2014/main" id="{5BB5D49E-1542-0C0E-4E34-33E95539645C}"/>
              </a:ext>
            </a:extLst>
          </p:cNvPr>
          <p:cNvSpPr txBox="1"/>
          <p:nvPr/>
        </p:nvSpPr>
        <p:spPr>
          <a:xfrm>
            <a:off x="9124950" y="6082784"/>
            <a:ext cx="2943225" cy="369332"/>
          </a:xfrm>
          <a:prstGeom prst="rect">
            <a:avLst/>
          </a:prstGeom>
          <a:ln w="85725">
            <a:solidFill>
              <a:srgbClr val="00B0F0"/>
            </a:solidFill>
          </a:ln>
        </p:spPr>
        <p:txBody>
          <a:bodyPr wrap="square" rtlCol="0">
            <a:spAutoFit/>
          </a:bodyPr>
          <a:lstStyle/>
          <a:p>
            <a:r>
              <a:rPr lang="nl-BE" dirty="0"/>
              <a:t>Poort werf vrachtwagens</a:t>
            </a:r>
          </a:p>
        </p:txBody>
      </p:sp>
      <p:sp>
        <p:nvSpPr>
          <p:cNvPr id="16" name="Freeform: Shape 15">
            <a:extLst>
              <a:ext uri="{FF2B5EF4-FFF2-40B4-BE49-F238E27FC236}">
                <a16:creationId xmlns:a16="http://schemas.microsoft.com/office/drawing/2014/main" id="{C7E209CF-5C45-7F3B-A6F7-CB7EF575A161}"/>
              </a:ext>
            </a:extLst>
          </p:cNvPr>
          <p:cNvSpPr/>
          <p:nvPr/>
        </p:nvSpPr>
        <p:spPr>
          <a:xfrm>
            <a:off x="3219450" y="4495800"/>
            <a:ext cx="5886450" cy="2314575"/>
          </a:xfrm>
          <a:custGeom>
            <a:avLst/>
            <a:gdLst>
              <a:gd name="connsiteX0" fmla="*/ 5886450 w 5886450"/>
              <a:gd name="connsiteY0" fmla="*/ 933450 h 2314575"/>
              <a:gd name="connsiteX1" fmla="*/ 2657475 w 5886450"/>
              <a:gd name="connsiteY1" fmla="*/ 923925 h 2314575"/>
              <a:gd name="connsiteX2" fmla="*/ 2657475 w 5886450"/>
              <a:gd name="connsiteY2" fmla="*/ 2314575 h 2314575"/>
              <a:gd name="connsiteX3" fmla="*/ 9525 w 5886450"/>
              <a:gd name="connsiteY3" fmla="*/ 2295525 h 2314575"/>
              <a:gd name="connsiteX4" fmla="*/ 0 w 5886450"/>
              <a:gd name="connsiteY4" fmla="*/ 0 h 2314575"/>
              <a:gd name="connsiteX5" fmla="*/ 0 w 5886450"/>
              <a:gd name="connsiteY5" fmla="*/ 0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6450" h="2314575">
                <a:moveTo>
                  <a:pt x="5886450" y="933450"/>
                </a:moveTo>
                <a:lnTo>
                  <a:pt x="2657475" y="923925"/>
                </a:lnTo>
                <a:lnTo>
                  <a:pt x="2657475" y="2314575"/>
                </a:lnTo>
                <a:lnTo>
                  <a:pt x="9525" y="2295525"/>
                </a:lnTo>
                <a:lnTo>
                  <a:pt x="0" y="0"/>
                </a:lnTo>
                <a:lnTo>
                  <a:pt x="0" y="0"/>
                </a:lnTo>
              </a:path>
            </a:pathLst>
          </a:custGeom>
          <a:noFill/>
          <a:ln w="666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7" name="Arrow: Right 16">
            <a:extLst>
              <a:ext uri="{FF2B5EF4-FFF2-40B4-BE49-F238E27FC236}">
                <a16:creationId xmlns:a16="http://schemas.microsoft.com/office/drawing/2014/main" id="{C4D0E9CD-2404-BF79-2BB7-70A4EA07BA5C}"/>
              </a:ext>
            </a:extLst>
          </p:cNvPr>
          <p:cNvSpPr/>
          <p:nvPr/>
        </p:nvSpPr>
        <p:spPr>
          <a:xfrm rot="16200000">
            <a:off x="3100391" y="4529137"/>
            <a:ext cx="247650" cy="180976"/>
          </a:xfrm>
          <a:prstGeom prst="rightArrow">
            <a:avLst/>
          </a:prstGeom>
          <a:solidFill>
            <a:srgbClr val="92D050"/>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TextBox 17">
            <a:extLst>
              <a:ext uri="{FF2B5EF4-FFF2-40B4-BE49-F238E27FC236}">
                <a16:creationId xmlns:a16="http://schemas.microsoft.com/office/drawing/2014/main" id="{311EBDCF-1119-2E04-C1F9-697701D20ED4}"/>
              </a:ext>
            </a:extLst>
          </p:cNvPr>
          <p:cNvSpPr txBox="1"/>
          <p:nvPr/>
        </p:nvSpPr>
        <p:spPr>
          <a:xfrm>
            <a:off x="9248776" y="1365766"/>
            <a:ext cx="2571750" cy="369332"/>
          </a:xfrm>
          <a:prstGeom prst="rect">
            <a:avLst/>
          </a:prstGeom>
          <a:ln w="69850">
            <a:solidFill>
              <a:srgbClr val="FF0000"/>
            </a:solidFill>
            <a:prstDash val="dashDot"/>
          </a:ln>
        </p:spPr>
        <p:txBody>
          <a:bodyPr wrap="square" rtlCol="0">
            <a:spAutoFit/>
          </a:bodyPr>
          <a:lstStyle/>
          <a:p>
            <a:pPr algn="ctr"/>
            <a:r>
              <a:rPr lang="nl-BE" dirty="0"/>
              <a:t>Omheining fase A</a:t>
            </a:r>
          </a:p>
        </p:txBody>
      </p:sp>
      <p:sp>
        <p:nvSpPr>
          <p:cNvPr id="19" name="Freeform: Shape 18">
            <a:extLst>
              <a:ext uri="{FF2B5EF4-FFF2-40B4-BE49-F238E27FC236}">
                <a16:creationId xmlns:a16="http://schemas.microsoft.com/office/drawing/2014/main" id="{9ED670D5-0AC7-FD30-28FC-649B74284F8C}"/>
              </a:ext>
            </a:extLst>
          </p:cNvPr>
          <p:cNvSpPr/>
          <p:nvPr/>
        </p:nvSpPr>
        <p:spPr>
          <a:xfrm>
            <a:off x="2143125" y="4448175"/>
            <a:ext cx="4629150" cy="2057400"/>
          </a:xfrm>
          <a:custGeom>
            <a:avLst/>
            <a:gdLst>
              <a:gd name="connsiteX0" fmla="*/ 9525 w 4629150"/>
              <a:gd name="connsiteY0" fmla="*/ 2019300 h 2057400"/>
              <a:gd name="connsiteX1" fmla="*/ 0 w 4629150"/>
              <a:gd name="connsiteY1" fmla="*/ 1285875 h 2057400"/>
              <a:gd name="connsiteX2" fmla="*/ 38100 w 4629150"/>
              <a:gd name="connsiteY2" fmla="*/ 1238250 h 2057400"/>
              <a:gd name="connsiteX3" fmla="*/ 57150 w 4629150"/>
              <a:gd name="connsiteY3" fmla="*/ 523875 h 2057400"/>
              <a:gd name="connsiteX4" fmla="*/ 152400 w 4629150"/>
              <a:gd name="connsiteY4" fmla="*/ 409575 h 2057400"/>
              <a:gd name="connsiteX5" fmla="*/ 561975 w 4629150"/>
              <a:gd name="connsiteY5" fmla="*/ 619125 h 2057400"/>
              <a:gd name="connsiteX6" fmla="*/ 685800 w 4629150"/>
              <a:gd name="connsiteY6" fmla="*/ 628650 h 2057400"/>
              <a:gd name="connsiteX7" fmla="*/ 723900 w 4629150"/>
              <a:gd name="connsiteY7" fmla="*/ 0 h 2057400"/>
              <a:gd name="connsiteX8" fmla="*/ 1190625 w 4629150"/>
              <a:gd name="connsiteY8" fmla="*/ 19050 h 2057400"/>
              <a:gd name="connsiteX9" fmla="*/ 1209675 w 4629150"/>
              <a:gd name="connsiteY9" fmla="*/ 2047875 h 2057400"/>
              <a:gd name="connsiteX10" fmla="*/ 3419475 w 4629150"/>
              <a:gd name="connsiteY10" fmla="*/ 2057400 h 2057400"/>
              <a:gd name="connsiteX11" fmla="*/ 3448050 w 4629150"/>
              <a:gd name="connsiteY11" fmla="*/ 723900 h 2057400"/>
              <a:gd name="connsiteX12" fmla="*/ 4048125 w 4629150"/>
              <a:gd name="connsiteY12" fmla="*/ 733425 h 2057400"/>
              <a:gd name="connsiteX13" fmla="*/ 4076700 w 4629150"/>
              <a:gd name="connsiteY13" fmla="*/ 457200 h 2057400"/>
              <a:gd name="connsiteX14" fmla="*/ 4600575 w 4629150"/>
              <a:gd name="connsiteY14" fmla="*/ 476250 h 2057400"/>
              <a:gd name="connsiteX15" fmla="*/ 4629150 w 4629150"/>
              <a:gd name="connsiteY15" fmla="*/ 45720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29150" h="2057400">
                <a:moveTo>
                  <a:pt x="9525" y="2019300"/>
                </a:moveTo>
                <a:lnTo>
                  <a:pt x="0" y="1285875"/>
                </a:lnTo>
                <a:lnTo>
                  <a:pt x="38100" y="1238250"/>
                </a:lnTo>
                <a:lnTo>
                  <a:pt x="57150" y="523875"/>
                </a:lnTo>
                <a:lnTo>
                  <a:pt x="152400" y="409575"/>
                </a:lnTo>
                <a:lnTo>
                  <a:pt x="561975" y="619125"/>
                </a:lnTo>
                <a:lnTo>
                  <a:pt x="685800" y="628650"/>
                </a:lnTo>
                <a:lnTo>
                  <a:pt x="723900" y="0"/>
                </a:lnTo>
                <a:lnTo>
                  <a:pt x="1190625" y="19050"/>
                </a:lnTo>
                <a:lnTo>
                  <a:pt x="1209675" y="2047875"/>
                </a:lnTo>
                <a:lnTo>
                  <a:pt x="3419475" y="2057400"/>
                </a:lnTo>
                <a:lnTo>
                  <a:pt x="3448050" y="723900"/>
                </a:lnTo>
                <a:lnTo>
                  <a:pt x="4048125" y="733425"/>
                </a:lnTo>
                <a:lnTo>
                  <a:pt x="4076700" y="457200"/>
                </a:lnTo>
                <a:lnTo>
                  <a:pt x="4600575" y="476250"/>
                </a:lnTo>
                <a:lnTo>
                  <a:pt x="4629150" y="457200"/>
                </a:lnTo>
              </a:path>
            </a:pathLst>
          </a:custGeom>
          <a:noFill/>
          <a:ln w="57150">
            <a:solidFill>
              <a:srgbClr val="FF0000"/>
            </a:solidFill>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0" name="Rectangle 19">
            <a:extLst>
              <a:ext uri="{FF2B5EF4-FFF2-40B4-BE49-F238E27FC236}">
                <a16:creationId xmlns:a16="http://schemas.microsoft.com/office/drawing/2014/main" id="{AE15C22F-6DBD-F9CF-81BE-2142E0C3DE64}"/>
              </a:ext>
            </a:extLst>
          </p:cNvPr>
          <p:cNvSpPr/>
          <p:nvPr/>
        </p:nvSpPr>
        <p:spPr>
          <a:xfrm>
            <a:off x="3133728" y="4419601"/>
            <a:ext cx="180976" cy="76200"/>
          </a:xfrm>
          <a:prstGeom prst="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Rectangle 20">
            <a:extLst>
              <a:ext uri="{FF2B5EF4-FFF2-40B4-BE49-F238E27FC236}">
                <a16:creationId xmlns:a16="http://schemas.microsoft.com/office/drawing/2014/main" id="{82C72D02-56BA-5F7B-DC7C-B0CFCBB0F1E4}"/>
              </a:ext>
            </a:extLst>
          </p:cNvPr>
          <p:cNvSpPr/>
          <p:nvPr/>
        </p:nvSpPr>
        <p:spPr>
          <a:xfrm>
            <a:off x="3952875" y="6452116"/>
            <a:ext cx="190500" cy="101084"/>
          </a:xfrm>
          <a:prstGeom prst="rect">
            <a:avLst/>
          </a:prstGeom>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Freeform: Shape 21">
            <a:extLst>
              <a:ext uri="{FF2B5EF4-FFF2-40B4-BE49-F238E27FC236}">
                <a16:creationId xmlns:a16="http://schemas.microsoft.com/office/drawing/2014/main" id="{4523D213-BCBB-614B-52AE-250E5E72FE6B}"/>
              </a:ext>
            </a:extLst>
          </p:cNvPr>
          <p:cNvSpPr/>
          <p:nvPr/>
        </p:nvSpPr>
        <p:spPr>
          <a:xfrm>
            <a:off x="4038600" y="6267450"/>
            <a:ext cx="5057775" cy="371475"/>
          </a:xfrm>
          <a:custGeom>
            <a:avLst/>
            <a:gdLst>
              <a:gd name="connsiteX0" fmla="*/ 5057775 w 5057775"/>
              <a:gd name="connsiteY0" fmla="*/ 9525 h 371475"/>
              <a:gd name="connsiteX1" fmla="*/ 2000250 w 5057775"/>
              <a:gd name="connsiteY1" fmla="*/ 0 h 371475"/>
              <a:gd name="connsiteX2" fmla="*/ 2019300 w 5057775"/>
              <a:gd name="connsiteY2" fmla="*/ 371475 h 371475"/>
              <a:gd name="connsiteX3" fmla="*/ 0 w 5057775"/>
              <a:gd name="connsiteY3" fmla="*/ 371475 h 371475"/>
              <a:gd name="connsiteX4" fmla="*/ 9525 w 5057775"/>
              <a:gd name="connsiteY4" fmla="*/ 276225 h 371475"/>
              <a:gd name="connsiteX5" fmla="*/ 9525 w 5057775"/>
              <a:gd name="connsiteY5" fmla="*/ 276225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57775" h="371475">
                <a:moveTo>
                  <a:pt x="5057775" y="9525"/>
                </a:moveTo>
                <a:lnTo>
                  <a:pt x="2000250" y="0"/>
                </a:lnTo>
                <a:lnTo>
                  <a:pt x="2019300" y="371475"/>
                </a:lnTo>
                <a:lnTo>
                  <a:pt x="0" y="371475"/>
                </a:lnTo>
                <a:lnTo>
                  <a:pt x="9525" y="276225"/>
                </a:lnTo>
                <a:lnTo>
                  <a:pt x="9525" y="276225"/>
                </a:lnTo>
              </a:path>
            </a:pathLst>
          </a:custGeom>
          <a:noFill/>
          <a:ln w="635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Freeform: Shape 22">
            <a:extLst>
              <a:ext uri="{FF2B5EF4-FFF2-40B4-BE49-F238E27FC236}">
                <a16:creationId xmlns:a16="http://schemas.microsoft.com/office/drawing/2014/main" id="{DC0BBE89-59E0-DDA0-B777-281FEFBA8D7E}"/>
              </a:ext>
            </a:extLst>
          </p:cNvPr>
          <p:cNvSpPr/>
          <p:nvPr/>
        </p:nvSpPr>
        <p:spPr>
          <a:xfrm>
            <a:off x="6838954" y="1524000"/>
            <a:ext cx="2486025" cy="3409950"/>
          </a:xfrm>
          <a:custGeom>
            <a:avLst/>
            <a:gdLst>
              <a:gd name="connsiteX0" fmla="*/ 2486025 w 2486025"/>
              <a:gd name="connsiteY0" fmla="*/ 0 h 3409950"/>
              <a:gd name="connsiteX1" fmla="*/ 571500 w 2486025"/>
              <a:gd name="connsiteY1" fmla="*/ 9525 h 3409950"/>
              <a:gd name="connsiteX2" fmla="*/ 533400 w 2486025"/>
              <a:gd name="connsiteY2" fmla="*/ 3409950 h 3409950"/>
              <a:gd name="connsiteX3" fmla="*/ 0 w 2486025"/>
              <a:gd name="connsiteY3" fmla="*/ 3400425 h 3409950"/>
              <a:gd name="connsiteX4" fmla="*/ 0 w 2486025"/>
              <a:gd name="connsiteY4" fmla="*/ 3400425 h 3409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6025" h="3409950">
                <a:moveTo>
                  <a:pt x="2486025" y="0"/>
                </a:moveTo>
                <a:lnTo>
                  <a:pt x="571500" y="9525"/>
                </a:lnTo>
                <a:lnTo>
                  <a:pt x="533400" y="3409950"/>
                </a:lnTo>
                <a:lnTo>
                  <a:pt x="0" y="3400425"/>
                </a:lnTo>
                <a:lnTo>
                  <a:pt x="0" y="3400425"/>
                </a:lnTo>
              </a:path>
            </a:pathLst>
          </a:custGeom>
          <a:noFill/>
          <a:ln w="603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4" name="Arrow: Right 23">
            <a:extLst>
              <a:ext uri="{FF2B5EF4-FFF2-40B4-BE49-F238E27FC236}">
                <a16:creationId xmlns:a16="http://schemas.microsoft.com/office/drawing/2014/main" id="{21E7E6D2-152C-D161-7F2E-19F6702818A8}"/>
              </a:ext>
            </a:extLst>
          </p:cNvPr>
          <p:cNvSpPr/>
          <p:nvPr/>
        </p:nvSpPr>
        <p:spPr>
          <a:xfrm rot="10800000">
            <a:off x="6772275" y="4857750"/>
            <a:ext cx="304800" cy="142875"/>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extBox 1">
            <a:extLst>
              <a:ext uri="{FF2B5EF4-FFF2-40B4-BE49-F238E27FC236}">
                <a16:creationId xmlns:a16="http://schemas.microsoft.com/office/drawing/2014/main" id="{B1779BE9-2CA9-FFF0-9DF0-874986C4D544}"/>
              </a:ext>
            </a:extLst>
          </p:cNvPr>
          <p:cNvSpPr txBox="1"/>
          <p:nvPr/>
        </p:nvSpPr>
        <p:spPr>
          <a:xfrm>
            <a:off x="9234487" y="2965192"/>
            <a:ext cx="2571750" cy="923330"/>
          </a:xfrm>
          <a:prstGeom prst="rect">
            <a:avLst/>
          </a:prstGeom>
          <a:ln w="69850">
            <a:solidFill>
              <a:srgbClr val="FFC000"/>
            </a:solidFill>
            <a:prstDash val="sysDash"/>
          </a:ln>
        </p:spPr>
        <p:txBody>
          <a:bodyPr wrap="square" rtlCol="0">
            <a:spAutoFit/>
          </a:bodyPr>
          <a:lstStyle/>
          <a:p>
            <a:pPr algn="ctr"/>
            <a:r>
              <a:rPr lang="nl-BE" dirty="0"/>
              <a:t>Weg </a:t>
            </a:r>
            <a:r>
              <a:rPr lang="nl-BE" dirty="0" err="1"/>
              <a:t>Evac</a:t>
            </a:r>
            <a:r>
              <a:rPr lang="nl-BE" dirty="0"/>
              <a:t> onder begeleiding van Werf naar KKE</a:t>
            </a:r>
          </a:p>
        </p:txBody>
      </p:sp>
      <p:sp>
        <p:nvSpPr>
          <p:cNvPr id="3" name="Freeform: Shape 2">
            <a:extLst>
              <a:ext uri="{FF2B5EF4-FFF2-40B4-BE49-F238E27FC236}">
                <a16:creationId xmlns:a16="http://schemas.microsoft.com/office/drawing/2014/main" id="{0204026F-3673-41FE-DB32-B45A23BAB4B5}"/>
              </a:ext>
            </a:extLst>
          </p:cNvPr>
          <p:cNvSpPr/>
          <p:nvPr/>
        </p:nvSpPr>
        <p:spPr>
          <a:xfrm>
            <a:off x="3476730" y="4139921"/>
            <a:ext cx="532562" cy="2280976"/>
          </a:xfrm>
          <a:custGeom>
            <a:avLst/>
            <a:gdLst>
              <a:gd name="connsiteX0" fmla="*/ 0 w 532562"/>
              <a:gd name="connsiteY0" fmla="*/ 10048 h 2280976"/>
              <a:gd name="connsiteX1" fmla="*/ 462224 w 532562"/>
              <a:gd name="connsiteY1" fmla="*/ 0 h 2280976"/>
              <a:gd name="connsiteX2" fmla="*/ 532562 w 532562"/>
              <a:gd name="connsiteY2" fmla="*/ 2280976 h 2280976"/>
            </a:gdLst>
            <a:ahLst/>
            <a:cxnLst>
              <a:cxn ang="0">
                <a:pos x="connsiteX0" y="connsiteY0"/>
              </a:cxn>
              <a:cxn ang="0">
                <a:pos x="connsiteX1" y="connsiteY1"/>
              </a:cxn>
              <a:cxn ang="0">
                <a:pos x="connsiteX2" y="connsiteY2"/>
              </a:cxn>
            </a:cxnLst>
            <a:rect l="l" t="t" r="r" b="b"/>
            <a:pathLst>
              <a:path w="532562" h="2280976">
                <a:moveTo>
                  <a:pt x="0" y="10048"/>
                </a:moveTo>
                <a:lnTo>
                  <a:pt x="462224" y="0"/>
                </a:lnTo>
                <a:lnTo>
                  <a:pt x="532562" y="2280976"/>
                </a:lnTo>
              </a:path>
            </a:pathLst>
          </a:custGeom>
          <a:noFill/>
          <a:ln w="57150">
            <a:solidFill>
              <a:srgbClr val="FFC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Freeform: Shape 3">
            <a:extLst>
              <a:ext uri="{FF2B5EF4-FFF2-40B4-BE49-F238E27FC236}">
                <a16:creationId xmlns:a16="http://schemas.microsoft.com/office/drawing/2014/main" id="{2B85C53C-5E98-C2C6-636C-415EDE5CB37E}"/>
              </a:ext>
            </a:extLst>
          </p:cNvPr>
          <p:cNvSpPr/>
          <p:nvPr/>
        </p:nvSpPr>
        <p:spPr>
          <a:xfrm>
            <a:off x="3979147" y="3416440"/>
            <a:ext cx="5184950" cy="1939331"/>
          </a:xfrm>
          <a:custGeom>
            <a:avLst/>
            <a:gdLst>
              <a:gd name="connsiteX0" fmla="*/ 5184950 w 5184950"/>
              <a:gd name="connsiteY0" fmla="*/ 0 h 1939331"/>
              <a:gd name="connsiteX1" fmla="*/ 0 w 5184950"/>
              <a:gd name="connsiteY1" fmla="*/ 1939331 h 1939331"/>
            </a:gdLst>
            <a:ahLst/>
            <a:cxnLst>
              <a:cxn ang="0">
                <a:pos x="connsiteX0" y="connsiteY0"/>
              </a:cxn>
              <a:cxn ang="0">
                <a:pos x="connsiteX1" y="connsiteY1"/>
              </a:cxn>
            </a:cxnLst>
            <a:rect l="l" t="t" r="r" b="b"/>
            <a:pathLst>
              <a:path w="5184950" h="1939331">
                <a:moveTo>
                  <a:pt x="5184950" y="0"/>
                </a:moveTo>
                <a:lnTo>
                  <a:pt x="0" y="1939331"/>
                </a:lnTo>
              </a:path>
            </a:pathLst>
          </a:custGeom>
          <a:noFill/>
          <a:ln w="60325">
            <a:solidFill>
              <a:srgbClr val="FFC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894619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E2D0BB-B7AF-7249-5EA7-5C5D917A9FEB}"/>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221771DA-51C2-D44D-5008-A7D5325D25CA}"/>
              </a:ext>
            </a:extLst>
          </p:cNvPr>
          <p:cNvSpPr>
            <a:spLocks noGrp="1"/>
          </p:cNvSpPr>
          <p:nvPr>
            <p:ph type="body" sz="quarter" idx="27"/>
          </p:nvPr>
        </p:nvSpPr>
        <p:spPr/>
        <p:txBody>
          <a:bodyPr/>
          <a:lstStyle/>
          <a:p>
            <a:endParaRPr lang="nl-BE"/>
          </a:p>
        </p:txBody>
      </p:sp>
      <p:pic>
        <p:nvPicPr>
          <p:cNvPr id="5" name="Picture 4" descr="A diagram of a building&#10;&#10;Description automatically generated">
            <a:extLst>
              <a:ext uri="{FF2B5EF4-FFF2-40B4-BE49-F238E27FC236}">
                <a16:creationId xmlns:a16="http://schemas.microsoft.com/office/drawing/2014/main" id="{C66BDC9D-4DA3-22AE-F67A-51E2EB62C2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5624" y="0"/>
            <a:ext cx="9700752" cy="6858000"/>
          </a:xfrm>
          <a:prstGeom prst="rect">
            <a:avLst/>
          </a:prstGeom>
        </p:spPr>
      </p:pic>
    </p:spTree>
    <p:extLst>
      <p:ext uri="{BB962C8B-B14F-4D97-AF65-F5344CB8AC3E}">
        <p14:creationId xmlns:p14="http://schemas.microsoft.com/office/powerpoint/2010/main" val="11362273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523FD599-E8BB-D4ED-1293-EF9AC9680711}"/>
              </a:ext>
            </a:extLst>
          </p:cNvPr>
          <p:cNvGrpSpPr/>
          <p:nvPr/>
        </p:nvGrpSpPr>
        <p:grpSpPr>
          <a:xfrm>
            <a:off x="999262" y="4309"/>
            <a:ext cx="11192738" cy="6869055"/>
            <a:chOff x="999262" y="4309"/>
            <a:chExt cx="11192738" cy="6869055"/>
          </a:xfrm>
        </p:grpSpPr>
        <p:grpSp>
          <p:nvGrpSpPr>
            <p:cNvPr id="19" name="Group 18">
              <a:extLst>
                <a:ext uri="{FF2B5EF4-FFF2-40B4-BE49-F238E27FC236}">
                  <a16:creationId xmlns:a16="http://schemas.microsoft.com/office/drawing/2014/main" id="{C9EF6F28-18EB-4270-B86D-C146733AED1A}"/>
                </a:ext>
              </a:extLst>
            </p:cNvPr>
            <p:cNvGrpSpPr/>
            <p:nvPr/>
          </p:nvGrpSpPr>
          <p:grpSpPr>
            <a:xfrm>
              <a:off x="999262" y="4309"/>
              <a:ext cx="9779228" cy="6869055"/>
              <a:chOff x="999262" y="4309"/>
              <a:chExt cx="9779228" cy="6869055"/>
            </a:xfrm>
          </p:grpSpPr>
          <p:grpSp>
            <p:nvGrpSpPr>
              <p:cNvPr id="16" name="Group 15">
                <a:extLst>
                  <a:ext uri="{FF2B5EF4-FFF2-40B4-BE49-F238E27FC236}">
                    <a16:creationId xmlns:a16="http://schemas.microsoft.com/office/drawing/2014/main" id="{DFDDDE58-4B3E-1C55-B2C8-2EEA41401107}"/>
                  </a:ext>
                </a:extLst>
              </p:cNvPr>
              <p:cNvGrpSpPr/>
              <p:nvPr/>
            </p:nvGrpSpPr>
            <p:grpSpPr>
              <a:xfrm>
                <a:off x="999262" y="4309"/>
                <a:ext cx="9779228" cy="6869055"/>
                <a:chOff x="999262" y="4309"/>
                <a:chExt cx="9779228" cy="6869055"/>
              </a:xfrm>
            </p:grpSpPr>
            <p:grpSp>
              <p:nvGrpSpPr>
                <p:cNvPr id="13" name="Group 12">
                  <a:extLst>
                    <a:ext uri="{FF2B5EF4-FFF2-40B4-BE49-F238E27FC236}">
                      <a16:creationId xmlns:a16="http://schemas.microsoft.com/office/drawing/2014/main" id="{6ABEB656-342C-824D-3960-9ED52BE5D4E7}"/>
                    </a:ext>
                  </a:extLst>
                </p:cNvPr>
                <p:cNvGrpSpPr/>
                <p:nvPr/>
              </p:nvGrpSpPr>
              <p:grpSpPr>
                <a:xfrm>
                  <a:off x="999262" y="4309"/>
                  <a:ext cx="9779228" cy="6869055"/>
                  <a:chOff x="999262" y="4309"/>
                  <a:chExt cx="9779228" cy="6869055"/>
                </a:xfrm>
              </p:grpSpPr>
              <p:grpSp>
                <p:nvGrpSpPr>
                  <p:cNvPr id="10" name="Group 9">
                    <a:extLst>
                      <a:ext uri="{FF2B5EF4-FFF2-40B4-BE49-F238E27FC236}">
                        <a16:creationId xmlns:a16="http://schemas.microsoft.com/office/drawing/2014/main" id="{AE831FA4-2D67-17C5-1304-17F9167DBEF1}"/>
                      </a:ext>
                    </a:extLst>
                  </p:cNvPr>
                  <p:cNvGrpSpPr/>
                  <p:nvPr/>
                </p:nvGrpSpPr>
                <p:grpSpPr>
                  <a:xfrm>
                    <a:off x="999262" y="4309"/>
                    <a:ext cx="9779228" cy="6869055"/>
                    <a:chOff x="999262" y="4309"/>
                    <a:chExt cx="9779228" cy="6869055"/>
                  </a:xfrm>
                </p:grpSpPr>
                <p:grpSp>
                  <p:nvGrpSpPr>
                    <p:cNvPr id="8" name="Group 7">
                      <a:extLst>
                        <a:ext uri="{FF2B5EF4-FFF2-40B4-BE49-F238E27FC236}">
                          <a16:creationId xmlns:a16="http://schemas.microsoft.com/office/drawing/2014/main" id="{7B592388-6AE3-615C-AEE5-6C12075203C9}"/>
                        </a:ext>
                      </a:extLst>
                    </p:cNvPr>
                    <p:cNvGrpSpPr/>
                    <p:nvPr/>
                  </p:nvGrpSpPr>
                  <p:grpSpPr>
                    <a:xfrm>
                      <a:off x="999262" y="4309"/>
                      <a:ext cx="9779228" cy="6869055"/>
                      <a:chOff x="999262" y="4309"/>
                      <a:chExt cx="9779228" cy="6869055"/>
                    </a:xfrm>
                  </p:grpSpPr>
                  <p:pic>
                    <p:nvPicPr>
                      <p:cNvPr id="5" name="Picture 4">
                        <a:extLst>
                          <a:ext uri="{FF2B5EF4-FFF2-40B4-BE49-F238E27FC236}">
                            <a16:creationId xmlns:a16="http://schemas.microsoft.com/office/drawing/2014/main" id="{50188E2A-0042-9DDB-0881-7E5890274558}"/>
                          </a:ext>
                        </a:extLst>
                      </p:cNvPr>
                      <p:cNvPicPr>
                        <a:picLocks noChangeAspect="1"/>
                      </p:cNvPicPr>
                      <p:nvPr/>
                    </p:nvPicPr>
                    <p:blipFill rotWithShape="1">
                      <a:blip r:embed="rId3"/>
                      <a:srcRect l="11344" t="6812" r="53687" b="18745"/>
                      <a:stretch/>
                    </p:blipFill>
                    <p:spPr>
                      <a:xfrm>
                        <a:off x="999262" y="4309"/>
                        <a:ext cx="9779228" cy="6869055"/>
                      </a:xfrm>
                      <a:prstGeom prst="rect">
                        <a:avLst/>
                      </a:prstGeom>
                    </p:spPr>
                  </p:pic>
                  <p:sp>
                    <p:nvSpPr>
                      <p:cNvPr id="7" name="Freeform: Shape 6">
                        <a:extLst>
                          <a:ext uri="{FF2B5EF4-FFF2-40B4-BE49-F238E27FC236}">
                            <a16:creationId xmlns:a16="http://schemas.microsoft.com/office/drawing/2014/main" id="{C99D0A25-BD42-3464-CEB9-219F68BEA694}"/>
                          </a:ext>
                        </a:extLst>
                      </p:cNvPr>
                      <p:cNvSpPr/>
                      <p:nvPr/>
                    </p:nvSpPr>
                    <p:spPr>
                      <a:xfrm>
                        <a:off x="2274570" y="3417570"/>
                        <a:ext cx="22860" cy="3406140"/>
                      </a:xfrm>
                      <a:custGeom>
                        <a:avLst/>
                        <a:gdLst>
                          <a:gd name="connsiteX0" fmla="*/ 22860 w 22860"/>
                          <a:gd name="connsiteY0" fmla="*/ 0 h 3406140"/>
                          <a:gd name="connsiteX1" fmla="*/ 0 w 22860"/>
                          <a:gd name="connsiteY1" fmla="*/ 3406140 h 3406140"/>
                        </a:gdLst>
                        <a:ahLst/>
                        <a:cxnLst>
                          <a:cxn ang="0">
                            <a:pos x="connsiteX0" y="connsiteY0"/>
                          </a:cxn>
                          <a:cxn ang="0">
                            <a:pos x="connsiteX1" y="connsiteY1"/>
                          </a:cxn>
                        </a:cxnLst>
                        <a:rect l="l" t="t" r="r" b="b"/>
                        <a:pathLst>
                          <a:path w="22860" h="3406140">
                            <a:moveTo>
                              <a:pt x="22860" y="0"/>
                            </a:moveTo>
                            <a:lnTo>
                              <a:pt x="0" y="3406140"/>
                            </a:lnTo>
                          </a:path>
                        </a:pathLst>
                      </a:cu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9" name="Freeform: Shape 8">
                      <a:extLst>
                        <a:ext uri="{FF2B5EF4-FFF2-40B4-BE49-F238E27FC236}">
                          <a16:creationId xmlns:a16="http://schemas.microsoft.com/office/drawing/2014/main" id="{C67B2279-575A-0333-674C-3D9A81FF5046}"/>
                        </a:ext>
                      </a:extLst>
                    </p:cNvPr>
                    <p:cNvSpPr/>
                    <p:nvPr/>
                  </p:nvSpPr>
                  <p:spPr>
                    <a:xfrm>
                      <a:off x="2286000" y="148590"/>
                      <a:ext cx="11430" cy="1394460"/>
                    </a:xfrm>
                    <a:custGeom>
                      <a:avLst/>
                      <a:gdLst>
                        <a:gd name="connsiteX0" fmla="*/ 11430 w 11430"/>
                        <a:gd name="connsiteY0" fmla="*/ 1394460 h 1394460"/>
                        <a:gd name="connsiteX1" fmla="*/ 0 w 11430"/>
                        <a:gd name="connsiteY1" fmla="*/ 0 h 1394460"/>
                        <a:gd name="connsiteX2" fmla="*/ 0 w 11430"/>
                        <a:gd name="connsiteY2" fmla="*/ 0 h 1394460"/>
                        <a:gd name="connsiteX3" fmla="*/ 0 w 11430"/>
                        <a:gd name="connsiteY3" fmla="*/ 0 h 1394460"/>
                      </a:gdLst>
                      <a:ahLst/>
                      <a:cxnLst>
                        <a:cxn ang="0">
                          <a:pos x="connsiteX0" y="connsiteY0"/>
                        </a:cxn>
                        <a:cxn ang="0">
                          <a:pos x="connsiteX1" y="connsiteY1"/>
                        </a:cxn>
                        <a:cxn ang="0">
                          <a:pos x="connsiteX2" y="connsiteY2"/>
                        </a:cxn>
                        <a:cxn ang="0">
                          <a:pos x="connsiteX3" y="connsiteY3"/>
                        </a:cxn>
                      </a:cxnLst>
                      <a:rect l="l" t="t" r="r" b="b"/>
                      <a:pathLst>
                        <a:path w="11430" h="1394460">
                          <a:moveTo>
                            <a:pt x="11430" y="1394460"/>
                          </a:moveTo>
                          <a:lnTo>
                            <a:pt x="0" y="0"/>
                          </a:lnTo>
                          <a:lnTo>
                            <a:pt x="0" y="0"/>
                          </a:lnTo>
                          <a:lnTo>
                            <a:pt x="0" y="0"/>
                          </a:lnTo>
                        </a:path>
                      </a:pathLst>
                    </a:cu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pic>
                <p:nvPicPr>
                  <p:cNvPr id="12" name="Picture 11" descr="A green sign with a white arrow pointing down&#10;&#10;Description automatically generated">
                    <a:extLst>
                      <a:ext uri="{FF2B5EF4-FFF2-40B4-BE49-F238E27FC236}">
                        <a16:creationId xmlns:a16="http://schemas.microsoft.com/office/drawing/2014/main" id="{8E1FA7A2-C142-A708-95A9-FC5F0DCEC52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5628" y="1209153"/>
                    <a:ext cx="736373" cy="736373"/>
                  </a:xfrm>
                  <a:prstGeom prst="rect">
                    <a:avLst/>
                  </a:prstGeom>
                </p:spPr>
              </p:pic>
            </p:grpSp>
            <p:pic>
              <p:nvPicPr>
                <p:cNvPr id="15" name="Picture 14" descr="A green sign with a person running down arrow&#10;&#10;Description automatically generated">
                  <a:extLst>
                    <a:ext uri="{FF2B5EF4-FFF2-40B4-BE49-F238E27FC236}">
                      <a16:creationId xmlns:a16="http://schemas.microsoft.com/office/drawing/2014/main" id="{5637CB00-84FC-0994-A6DD-EB33A08F6E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00520" y="1209153"/>
                  <a:ext cx="1485281" cy="736373"/>
                </a:xfrm>
                <a:prstGeom prst="rect">
                  <a:avLst/>
                </a:prstGeom>
              </p:spPr>
            </p:pic>
          </p:grpSp>
          <p:sp>
            <p:nvSpPr>
              <p:cNvPr id="17" name="Arrow: Down 16">
                <a:extLst>
                  <a:ext uri="{FF2B5EF4-FFF2-40B4-BE49-F238E27FC236}">
                    <a16:creationId xmlns:a16="http://schemas.microsoft.com/office/drawing/2014/main" id="{B25D3605-1E88-3002-1842-726157180262}"/>
                  </a:ext>
                </a:extLst>
              </p:cNvPr>
              <p:cNvSpPr/>
              <p:nvPr/>
            </p:nvSpPr>
            <p:spPr>
              <a:xfrm>
                <a:off x="4032364" y="1945526"/>
                <a:ext cx="342900" cy="445770"/>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Arrow: Down 17">
                <a:extLst>
                  <a:ext uri="{FF2B5EF4-FFF2-40B4-BE49-F238E27FC236}">
                    <a16:creationId xmlns:a16="http://schemas.microsoft.com/office/drawing/2014/main" id="{A17FD18A-BD49-1AAD-5D51-E522973A938F}"/>
                  </a:ext>
                </a:extLst>
              </p:cNvPr>
              <p:cNvSpPr/>
              <p:nvPr/>
            </p:nvSpPr>
            <p:spPr>
              <a:xfrm rot="10800000">
                <a:off x="6752164" y="1945526"/>
                <a:ext cx="342900" cy="445770"/>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pic>
          <p:nvPicPr>
            <p:cNvPr id="32" name="Picture 31" descr="A green sign with a person running down arrow&#10;&#10;Description automatically generated">
              <a:extLst>
                <a:ext uri="{FF2B5EF4-FFF2-40B4-BE49-F238E27FC236}">
                  <a16:creationId xmlns:a16="http://schemas.microsoft.com/office/drawing/2014/main" id="{EAB1CC7C-967A-8B61-A86F-6D46D93E316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6719" y="5234910"/>
              <a:ext cx="1485281" cy="736373"/>
            </a:xfrm>
            <a:prstGeom prst="rect">
              <a:avLst/>
            </a:prstGeom>
          </p:spPr>
        </p:pic>
        <p:sp>
          <p:nvSpPr>
            <p:cNvPr id="33" name="Arrow: Down 32">
              <a:extLst>
                <a:ext uri="{FF2B5EF4-FFF2-40B4-BE49-F238E27FC236}">
                  <a16:creationId xmlns:a16="http://schemas.microsoft.com/office/drawing/2014/main" id="{8EB46F65-3F53-0266-E28D-68C97119FF0F}"/>
                </a:ext>
              </a:extLst>
            </p:cNvPr>
            <p:cNvSpPr/>
            <p:nvPr/>
          </p:nvSpPr>
          <p:spPr>
            <a:xfrm rot="16200000">
              <a:off x="10174182" y="5380212"/>
              <a:ext cx="342900" cy="445770"/>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4" name="Rectangle 33">
              <a:extLst>
                <a:ext uri="{FF2B5EF4-FFF2-40B4-BE49-F238E27FC236}">
                  <a16:creationId xmlns:a16="http://schemas.microsoft.com/office/drawing/2014/main" id="{511819AD-49AF-6508-DDC7-97A7F71D4FF8}"/>
                </a:ext>
              </a:extLst>
            </p:cNvPr>
            <p:cNvSpPr/>
            <p:nvPr/>
          </p:nvSpPr>
          <p:spPr>
            <a:xfrm>
              <a:off x="10122747" y="4789170"/>
              <a:ext cx="152823" cy="73152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Tree>
    <p:extLst>
      <p:ext uri="{BB962C8B-B14F-4D97-AF65-F5344CB8AC3E}">
        <p14:creationId xmlns:p14="http://schemas.microsoft.com/office/powerpoint/2010/main" val="3375556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15F977-E48F-849A-D3B4-50F916ADF623}"/>
              </a:ext>
            </a:extLst>
          </p:cNvPr>
          <p:cNvSpPr>
            <a:spLocks noGrp="1"/>
          </p:cNvSpPr>
          <p:nvPr>
            <p:ph type="body" sz="half" idx="13"/>
          </p:nvPr>
        </p:nvSpPr>
        <p:spPr>
          <a:xfrm>
            <a:off x="352162" y="5092589"/>
            <a:ext cx="11672876" cy="1015663"/>
          </a:xfrm>
        </p:spPr>
        <p:txBody>
          <a:bodyPr/>
          <a:lstStyle/>
          <a:p>
            <a:r>
              <a:rPr lang="nl-BE" dirty="0"/>
              <a:t>Overzicht 2024.</a:t>
            </a:r>
          </a:p>
        </p:txBody>
      </p:sp>
    </p:spTree>
    <p:extLst>
      <p:ext uri="{BB962C8B-B14F-4D97-AF65-F5344CB8AC3E}">
        <p14:creationId xmlns:p14="http://schemas.microsoft.com/office/powerpoint/2010/main" val="34075491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15B79E3-F56D-046D-4527-8F7336A15526}"/>
              </a:ext>
            </a:extLst>
          </p:cNvPr>
          <p:cNvSpPr>
            <a:spLocks noGrp="1"/>
          </p:cNvSpPr>
          <p:nvPr>
            <p:ph type="body" sz="quarter" idx="13"/>
          </p:nvPr>
        </p:nvSpPr>
        <p:spPr/>
        <p:txBody>
          <a:bodyPr/>
          <a:lstStyle/>
          <a:p>
            <a:r>
              <a:rPr lang="nl-BE" dirty="0"/>
              <a:t>Rooien bomen langs blok 5 (31 maart 2025)</a:t>
            </a:r>
          </a:p>
        </p:txBody>
      </p:sp>
      <p:pic>
        <p:nvPicPr>
          <p:cNvPr id="5" name="Picture 4">
            <a:extLst>
              <a:ext uri="{FF2B5EF4-FFF2-40B4-BE49-F238E27FC236}">
                <a16:creationId xmlns:a16="http://schemas.microsoft.com/office/drawing/2014/main" id="{2DA30DFD-EC45-3E94-65AD-2D7E4C5A7EDB}"/>
              </a:ext>
            </a:extLst>
          </p:cNvPr>
          <p:cNvPicPr>
            <a:picLocks noChangeAspect="1"/>
          </p:cNvPicPr>
          <p:nvPr/>
        </p:nvPicPr>
        <p:blipFill>
          <a:blip r:embed="rId3"/>
          <a:stretch>
            <a:fillRect/>
          </a:stretch>
        </p:blipFill>
        <p:spPr>
          <a:xfrm>
            <a:off x="2505287" y="1779812"/>
            <a:ext cx="5938069" cy="4680047"/>
          </a:xfrm>
          <a:prstGeom prst="rect">
            <a:avLst/>
          </a:prstGeom>
        </p:spPr>
      </p:pic>
      <p:sp>
        <p:nvSpPr>
          <p:cNvPr id="6" name="Arrow: Left 5">
            <a:extLst>
              <a:ext uri="{FF2B5EF4-FFF2-40B4-BE49-F238E27FC236}">
                <a16:creationId xmlns:a16="http://schemas.microsoft.com/office/drawing/2014/main" id="{07CCC494-C3F9-CC08-699B-D10B663B6360}"/>
              </a:ext>
            </a:extLst>
          </p:cNvPr>
          <p:cNvSpPr/>
          <p:nvPr/>
        </p:nvSpPr>
        <p:spPr>
          <a:xfrm>
            <a:off x="6697683" y="2327564"/>
            <a:ext cx="3752603" cy="70788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Arrow: Left 6">
            <a:extLst>
              <a:ext uri="{FF2B5EF4-FFF2-40B4-BE49-F238E27FC236}">
                <a16:creationId xmlns:a16="http://schemas.microsoft.com/office/drawing/2014/main" id="{CCE9A5C9-7447-1B64-3645-1B90F2AC8DF3}"/>
              </a:ext>
            </a:extLst>
          </p:cNvPr>
          <p:cNvSpPr/>
          <p:nvPr/>
        </p:nvSpPr>
        <p:spPr>
          <a:xfrm>
            <a:off x="8104582" y="4883659"/>
            <a:ext cx="3413828" cy="70788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Arrow: Left 7">
            <a:extLst>
              <a:ext uri="{FF2B5EF4-FFF2-40B4-BE49-F238E27FC236}">
                <a16:creationId xmlns:a16="http://schemas.microsoft.com/office/drawing/2014/main" id="{F9BE5A18-2F99-05CE-378A-87E9D2D5C4D0}"/>
              </a:ext>
            </a:extLst>
          </p:cNvPr>
          <p:cNvSpPr/>
          <p:nvPr/>
        </p:nvSpPr>
        <p:spPr>
          <a:xfrm rot="10800000">
            <a:off x="190003" y="4688774"/>
            <a:ext cx="2743201" cy="707886"/>
          </a:xfrm>
          <a:prstGeom prst="leftArrow">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 name="TextBox 8">
            <a:extLst>
              <a:ext uri="{FF2B5EF4-FFF2-40B4-BE49-F238E27FC236}">
                <a16:creationId xmlns:a16="http://schemas.microsoft.com/office/drawing/2014/main" id="{10CB651D-F079-EC64-64D4-2776CED23DC5}"/>
              </a:ext>
            </a:extLst>
          </p:cNvPr>
          <p:cNvSpPr txBox="1"/>
          <p:nvPr/>
        </p:nvSpPr>
        <p:spPr>
          <a:xfrm>
            <a:off x="7154882" y="2496841"/>
            <a:ext cx="3413827" cy="369332"/>
          </a:xfrm>
          <a:prstGeom prst="rect">
            <a:avLst/>
          </a:prstGeom>
        </p:spPr>
        <p:txBody>
          <a:bodyPr wrap="square" rtlCol="0">
            <a:spAutoFit/>
          </a:bodyPr>
          <a:lstStyle/>
          <a:p>
            <a:r>
              <a:rPr lang="nl-BE" b="1" dirty="0">
                <a:solidFill>
                  <a:schemeClr val="bg1"/>
                </a:solidFill>
              </a:rPr>
              <a:t>Worden gerooid (Br Gewest)</a:t>
            </a:r>
          </a:p>
        </p:txBody>
      </p:sp>
      <p:sp>
        <p:nvSpPr>
          <p:cNvPr id="10" name="TextBox 9">
            <a:extLst>
              <a:ext uri="{FF2B5EF4-FFF2-40B4-BE49-F238E27FC236}">
                <a16:creationId xmlns:a16="http://schemas.microsoft.com/office/drawing/2014/main" id="{5309AD87-E09C-F0B5-C3D7-9138306F0475}"/>
              </a:ext>
            </a:extLst>
          </p:cNvPr>
          <p:cNvSpPr txBox="1"/>
          <p:nvPr/>
        </p:nvSpPr>
        <p:spPr>
          <a:xfrm>
            <a:off x="8451609" y="5052936"/>
            <a:ext cx="3027179" cy="369332"/>
          </a:xfrm>
          <a:prstGeom prst="rect">
            <a:avLst/>
          </a:prstGeom>
        </p:spPr>
        <p:txBody>
          <a:bodyPr wrap="square" rtlCol="0">
            <a:spAutoFit/>
          </a:bodyPr>
          <a:lstStyle/>
          <a:p>
            <a:r>
              <a:rPr lang="nl-BE" b="1" dirty="0">
                <a:solidFill>
                  <a:schemeClr val="bg1"/>
                </a:solidFill>
              </a:rPr>
              <a:t>Worden gerooid (Br Gewest)</a:t>
            </a:r>
          </a:p>
        </p:txBody>
      </p:sp>
      <p:sp>
        <p:nvSpPr>
          <p:cNvPr id="11" name="TextBox 10">
            <a:extLst>
              <a:ext uri="{FF2B5EF4-FFF2-40B4-BE49-F238E27FC236}">
                <a16:creationId xmlns:a16="http://schemas.microsoft.com/office/drawing/2014/main" id="{6614CAE8-401C-C00A-43CF-212D51E9FB93}"/>
              </a:ext>
            </a:extLst>
          </p:cNvPr>
          <p:cNvSpPr txBox="1"/>
          <p:nvPr/>
        </p:nvSpPr>
        <p:spPr>
          <a:xfrm>
            <a:off x="181751" y="4883659"/>
            <a:ext cx="3392721" cy="369332"/>
          </a:xfrm>
          <a:prstGeom prst="rect">
            <a:avLst/>
          </a:prstGeom>
        </p:spPr>
        <p:txBody>
          <a:bodyPr wrap="square" rtlCol="0">
            <a:spAutoFit/>
          </a:bodyPr>
          <a:lstStyle/>
          <a:p>
            <a:r>
              <a:rPr lang="nl-BE" b="1" dirty="0">
                <a:solidFill>
                  <a:schemeClr val="bg1"/>
                </a:solidFill>
              </a:rPr>
              <a:t>Worden gerooid (</a:t>
            </a:r>
            <a:r>
              <a:rPr lang="nl-BE" b="1" dirty="0" err="1">
                <a:solidFill>
                  <a:schemeClr val="bg1"/>
                </a:solidFill>
              </a:rPr>
              <a:t>Vl</a:t>
            </a:r>
            <a:r>
              <a:rPr lang="nl-BE" b="1" dirty="0">
                <a:solidFill>
                  <a:schemeClr val="bg1"/>
                </a:solidFill>
              </a:rPr>
              <a:t> </a:t>
            </a:r>
            <a:r>
              <a:rPr lang="nl-BE" b="1" dirty="0" err="1">
                <a:solidFill>
                  <a:schemeClr val="bg1"/>
                </a:solidFill>
              </a:rPr>
              <a:t>Gew</a:t>
            </a:r>
            <a:endParaRPr lang="nl-BE" b="1" dirty="0">
              <a:solidFill>
                <a:schemeClr val="bg1"/>
              </a:solidFill>
            </a:endParaRPr>
          </a:p>
        </p:txBody>
      </p:sp>
    </p:spTree>
    <p:extLst>
      <p:ext uri="{BB962C8B-B14F-4D97-AF65-F5344CB8AC3E}">
        <p14:creationId xmlns:p14="http://schemas.microsoft.com/office/powerpoint/2010/main" val="21050379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65" name="Group 3164">
            <a:extLst>
              <a:ext uri="{FF2B5EF4-FFF2-40B4-BE49-F238E27FC236}">
                <a16:creationId xmlns:a16="http://schemas.microsoft.com/office/drawing/2014/main" id="{62D02F48-BADC-2FD9-9881-342C821E687F}"/>
              </a:ext>
            </a:extLst>
          </p:cNvPr>
          <p:cNvGrpSpPr/>
          <p:nvPr/>
        </p:nvGrpSpPr>
        <p:grpSpPr>
          <a:xfrm>
            <a:off x="48480" y="135127"/>
            <a:ext cx="12095040" cy="6181323"/>
            <a:chOff x="96960" y="215899"/>
            <a:chExt cx="12095040" cy="6181323"/>
          </a:xfrm>
        </p:grpSpPr>
        <p:grpSp>
          <p:nvGrpSpPr>
            <p:cNvPr id="3164" name="Group 3163">
              <a:extLst>
                <a:ext uri="{FF2B5EF4-FFF2-40B4-BE49-F238E27FC236}">
                  <a16:creationId xmlns:a16="http://schemas.microsoft.com/office/drawing/2014/main" id="{49AF7C0E-D6E6-47BC-784A-1251098E94EE}"/>
                </a:ext>
              </a:extLst>
            </p:cNvPr>
            <p:cNvGrpSpPr/>
            <p:nvPr/>
          </p:nvGrpSpPr>
          <p:grpSpPr>
            <a:xfrm>
              <a:off x="96960" y="277897"/>
              <a:ext cx="12095040" cy="6119325"/>
              <a:chOff x="39810" y="262890"/>
              <a:chExt cx="12095040" cy="6119325"/>
            </a:xfrm>
          </p:grpSpPr>
          <p:pic>
            <p:nvPicPr>
              <p:cNvPr id="3152" name="Picture 3151">
                <a:extLst>
                  <a:ext uri="{FF2B5EF4-FFF2-40B4-BE49-F238E27FC236}">
                    <a16:creationId xmlns:a16="http://schemas.microsoft.com/office/drawing/2014/main" id="{7FC495D1-B90D-71A1-A2FC-179C505B9ABA}"/>
                  </a:ext>
                </a:extLst>
              </p:cNvPr>
              <p:cNvPicPr>
                <a:picLocks noChangeAspect="1"/>
              </p:cNvPicPr>
              <p:nvPr/>
            </p:nvPicPr>
            <p:blipFill rotWithShape="1">
              <a:blip r:embed="rId3"/>
              <a:srcRect l="13578" t="29968" r="58563" b="27362"/>
              <a:stretch/>
            </p:blipFill>
            <p:spPr>
              <a:xfrm>
                <a:off x="39810" y="270044"/>
                <a:ext cx="12095040" cy="6112171"/>
              </a:xfrm>
              <a:prstGeom prst="rect">
                <a:avLst/>
              </a:prstGeom>
            </p:spPr>
          </p:pic>
          <p:sp>
            <p:nvSpPr>
              <p:cNvPr id="3163" name="Freeform: Shape 3162">
                <a:extLst>
                  <a:ext uri="{FF2B5EF4-FFF2-40B4-BE49-F238E27FC236}">
                    <a16:creationId xmlns:a16="http://schemas.microsoft.com/office/drawing/2014/main" id="{F0013DB9-1242-D337-CF40-8FCE20237E44}"/>
                  </a:ext>
                </a:extLst>
              </p:cNvPr>
              <p:cNvSpPr/>
              <p:nvPr/>
            </p:nvSpPr>
            <p:spPr>
              <a:xfrm>
                <a:off x="4743450" y="262890"/>
                <a:ext cx="2686050" cy="2057400"/>
              </a:xfrm>
              <a:custGeom>
                <a:avLst/>
                <a:gdLst>
                  <a:gd name="connsiteX0" fmla="*/ 217170 w 2686050"/>
                  <a:gd name="connsiteY0" fmla="*/ 2057400 h 2057400"/>
                  <a:gd name="connsiteX1" fmla="*/ 0 w 2686050"/>
                  <a:gd name="connsiteY1" fmla="*/ 0 h 2057400"/>
                  <a:gd name="connsiteX2" fmla="*/ 2514600 w 2686050"/>
                  <a:gd name="connsiteY2" fmla="*/ 11430 h 2057400"/>
                  <a:gd name="connsiteX3" fmla="*/ 2686050 w 2686050"/>
                  <a:gd name="connsiteY3" fmla="*/ 1211580 h 2057400"/>
                  <a:gd name="connsiteX4" fmla="*/ 2057400 w 2686050"/>
                  <a:gd name="connsiteY4" fmla="*/ 1268730 h 2057400"/>
                  <a:gd name="connsiteX5" fmla="*/ 2091690 w 2686050"/>
                  <a:gd name="connsiteY5" fmla="*/ 2000250 h 2057400"/>
                  <a:gd name="connsiteX6" fmla="*/ 960120 w 2686050"/>
                  <a:gd name="connsiteY6" fmla="*/ 2045970 h 2057400"/>
                  <a:gd name="connsiteX7" fmla="*/ 800100 w 2686050"/>
                  <a:gd name="connsiteY7" fmla="*/ 891540 h 2057400"/>
                  <a:gd name="connsiteX8" fmla="*/ 491490 w 2686050"/>
                  <a:gd name="connsiteY8" fmla="*/ 925830 h 2057400"/>
                  <a:gd name="connsiteX9" fmla="*/ 354330 w 2686050"/>
                  <a:gd name="connsiteY9" fmla="*/ 1257300 h 2057400"/>
                  <a:gd name="connsiteX10" fmla="*/ 457200 w 2686050"/>
                  <a:gd name="connsiteY10" fmla="*/ 2057400 h 2057400"/>
                  <a:gd name="connsiteX11" fmla="*/ 217170 w 2686050"/>
                  <a:gd name="connsiteY11" fmla="*/ 205740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050" h="2057400">
                    <a:moveTo>
                      <a:pt x="217170" y="2057400"/>
                    </a:moveTo>
                    <a:lnTo>
                      <a:pt x="0" y="0"/>
                    </a:lnTo>
                    <a:lnTo>
                      <a:pt x="2514600" y="11430"/>
                    </a:lnTo>
                    <a:lnTo>
                      <a:pt x="2686050" y="1211580"/>
                    </a:lnTo>
                    <a:lnTo>
                      <a:pt x="2057400" y="1268730"/>
                    </a:lnTo>
                    <a:lnTo>
                      <a:pt x="2091690" y="2000250"/>
                    </a:lnTo>
                    <a:lnTo>
                      <a:pt x="960120" y="2045970"/>
                    </a:lnTo>
                    <a:lnTo>
                      <a:pt x="800100" y="891540"/>
                    </a:lnTo>
                    <a:lnTo>
                      <a:pt x="491490" y="925830"/>
                    </a:lnTo>
                    <a:lnTo>
                      <a:pt x="354330" y="1257300"/>
                    </a:lnTo>
                    <a:lnTo>
                      <a:pt x="457200" y="2057400"/>
                    </a:lnTo>
                    <a:lnTo>
                      <a:pt x="217170" y="2057400"/>
                    </a:lnTo>
                    <a:close/>
                  </a:path>
                </a:pathLst>
              </a:custGeom>
              <a:solidFill>
                <a:schemeClr val="accent1">
                  <a:lumMod val="20000"/>
                  <a:lumOff val="80000"/>
                  <a:alpha val="7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3161" name="TextBox 3160">
              <a:extLst>
                <a:ext uri="{FF2B5EF4-FFF2-40B4-BE49-F238E27FC236}">
                  <a16:creationId xmlns:a16="http://schemas.microsoft.com/office/drawing/2014/main" id="{166C8E6F-F765-348D-B70E-2DD629166922}"/>
                </a:ext>
              </a:extLst>
            </p:cNvPr>
            <p:cNvSpPr txBox="1"/>
            <p:nvPr/>
          </p:nvSpPr>
          <p:spPr>
            <a:xfrm rot="21172320">
              <a:off x="5082519" y="215899"/>
              <a:ext cx="2823336" cy="584775"/>
            </a:xfrm>
            <a:prstGeom prst="rect">
              <a:avLst/>
            </a:prstGeom>
          </p:spPr>
          <p:txBody>
            <a:bodyPr wrap="square" rtlCol="0">
              <a:spAutoFit/>
            </a:bodyPr>
            <a:lstStyle/>
            <a:p>
              <a:r>
                <a:rPr lang="nl-BE" sz="3200" dirty="0">
                  <a:solidFill>
                    <a:srgbClr val="002060"/>
                  </a:solidFill>
                  <a:latin typeface="Amasis MT Pro Black" panose="02040A04050005020304" pitchFamily="18" charset="0"/>
                </a:rPr>
                <a:t>New KKE</a:t>
              </a:r>
            </a:p>
          </p:txBody>
        </p:sp>
      </p:grpSp>
      <p:sp>
        <p:nvSpPr>
          <p:cNvPr id="3157" name="Freeform: Shape 3156">
            <a:extLst>
              <a:ext uri="{FF2B5EF4-FFF2-40B4-BE49-F238E27FC236}">
                <a16:creationId xmlns:a16="http://schemas.microsoft.com/office/drawing/2014/main" id="{9120D6D7-D98A-3A02-9E7E-2281939CDEF6}"/>
              </a:ext>
            </a:extLst>
          </p:cNvPr>
          <p:cNvSpPr/>
          <p:nvPr/>
        </p:nvSpPr>
        <p:spPr>
          <a:xfrm>
            <a:off x="246600" y="666516"/>
            <a:ext cx="10984230" cy="5212080"/>
          </a:xfrm>
          <a:custGeom>
            <a:avLst/>
            <a:gdLst>
              <a:gd name="connsiteX0" fmla="*/ 0 w 10984230"/>
              <a:gd name="connsiteY0" fmla="*/ 2971800 h 5212080"/>
              <a:gd name="connsiteX1" fmla="*/ 1485900 w 10984230"/>
              <a:gd name="connsiteY1" fmla="*/ 1234440 h 5212080"/>
              <a:gd name="connsiteX2" fmla="*/ 2171700 w 10984230"/>
              <a:gd name="connsiteY2" fmla="*/ 1885950 h 5212080"/>
              <a:gd name="connsiteX3" fmla="*/ 4857750 w 10984230"/>
              <a:gd name="connsiteY3" fmla="*/ 1623060 h 5212080"/>
              <a:gd name="connsiteX4" fmla="*/ 4754880 w 10984230"/>
              <a:gd name="connsiteY4" fmla="*/ 788670 h 5212080"/>
              <a:gd name="connsiteX5" fmla="*/ 4914900 w 10984230"/>
              <a:gd name="connsiteY5" fmla="*/ 434340 h 5212080"/>
              <a:gd name="connsiteX6" fmla="*/ 6126480 w 10984230"/>
              <a:gd name="connsiteY6" fmla="*/ 320040 h 5212080"/>
              <a:gd name="connsiteX7" fmla="*/ 6115050 w 10984230"/>
              <a:gd name="connsiteY7" fmla="*/ 45720 h 5212080"/>
              <a:gd name="connsiteX8" fmla="*/ 7006590 w 10984230"/>
              <a:gd name="connsiteY8" fmla="*/ 0 h 5212080"/>
              <a:gd name="connsiteX9" fmla="*/ 7018020 w 10984230"/>
              <a:gd name="connsiteY9" fmla="*/ 262890 h 5212080"/>
              <a:gd name="connsiteX10" fmla="*/ 6195060 w 10984230"/>
              <a:gd name="connsiteY10" fmla="*/ 365760 h 5212080"/>
              <a:gd name="connsiteX11" fmla="*/ 6275070 w 10984230"/>
              <a:gd name="connsiteY11" fmla="*/ 845820 h 5212080"/>
              <a:gd name="connsiteX12" fmla="*/ 6572250 w 10984230"/>
              <a:gd name="connsiteY12" fmla="*/ 822960 h 5212080"/>
              <a:gd name="connsiteX13" fmla="*/ 6629400 w 10984230"/>
              <a:gd name="connsiteY13" fmla="*/ 1760220 h 5212080"/>
              <a:gd name="connsiteX14" fmla="*/ 10824210 w 10984230"/>
              <a:gd name="connsiteY14" fmla="*/ 1291590 h 5212080"/>
              <a:gd name="connsiteX15" fmla="*/ 10984230 w 10984230"/>
              <a:gd name="connsiteY15" fmla="*/ 3086100 h 5212080"/>
              <a:gd name="connsiteX16" fmla="*/ 10069830 w 10984230"/>
              <a:gd name="connsiteY16" fmla="*/ 3188970 h 5212080"/>
              <a:gd name="connsiteX17" fmla="*/ 10081260 w 10984230"/>
              <a:gd name="connsiteY17" fmla="*/ 3474720 h 5212080"/>
              <a:gd name="connsiteX18" fmla="*/ 9829800 w 10984230"/>
              <a:gd name="connsiteY18" fmla="*/ 3703320 h 5212080"/>
              <a:gd name="connsiteX19" fmla="*/ 9909810 w 10984230"/>
              <a:gd name="connsiteY19" fmla="*/ 3817620 h 5212080"/>
              <a:gd name="connsiteX20" fmla="*/ 9452610 w 10984230"/>
              <a:gd name="connsiteY20" fmla="*/ 4183380 h 5212080"/>
              <a:gd name="connsiteX21" fmla="*/ 9486900 w 10984230"/>
              <a:gd name="connsiteY21" fmla="*/ 4331970 h 5212080"/>
              <a:gd name="connsiteX22" fmla="*/ 8606790 w 10984230"/>
              <a:gd name="connsiteY22" fmla="*/ 4411980 h 5212080"/>
              <a:gd name="connsiteX23" fmla="*/ 8641080 w 10984230"/>
              <a:gd name="connsiteY23" fmla="*/ 5154930 h 5212080"/>
              <a:gd name="connsiteX24" fmla="*/ 8549640 w 10984230"/>
              <a:gd name="connsiteY24" fmla="*/ 5212080 h 5212080"/>
              <a:gd name="connsiteX25" fmla="*/ 5063490 w 10984230"/>
              <a:gd name="connsiteY25" fmla="*/ 3954780 h 5212080"/>
              <a:gd name="connsiteX26" fmla="*/ 4686300 w 10984230"/>
              <a:gd name="connsiteY26" fmla="*/ 3851910 h 5212080"/>
              <a:gd name="connsiteX27" fmla="*/ 4549140 w 10984230"/>
              <a:gd name="connsiteY27" fmla="*/ 3851910 h 5212080"/>
              <a:gd name="connsiteX28" fmla="*/ 1874520 w 10984230"/>
              <a:gd name="connsiteY28" fmla="*/ 3680460 h 5212080"/>
              <a:gd name="connsiteX29" fmla="*/ 1143000 w 10984230"/>
              <a:gd name="connsiteY29" fmla="*/ 3646170 h 5212080"/>
              <a:gd name="connsiteX30" fmla="*/ 1040130 w 10984230"/>
              <a:gd name="connsiteY30" fmla="*/ 3657600 h 5212080"/>
              <a:gd name="connsiteX31" fmla="*/ 754380 w 10984230"/>
              <a:gd name="connsiteY31" fmla="*/ 3726180 h 5212080"/>
              <a:gd name="connsiteX32" fmla="*/ 0 w 10984230"/>
              <a:gd name="connsiteY32" fmla="*/ 2971800 h 5212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984230" h="5212080">
                <a:moveTo>
                  <a:pt x="0" y="2971800"/>
                </a:moveTo>
                <a:lnTo>
                  <a:pt x="1485900" y="1234440"/>
                </a:lnTo>
                <a:lnTo>
                  <a:pt x="2171700" y="1885950"/>
                </a:lnTo>
                <a:lnTo>
                  <a:pt x="4857750" y="1623060"/>
                </a:lnTo>
                <a:lnTo>
                  <a:pt x="4754880" y="788670"/>
                </a:lnTo>
                <a:lnTo>
                  <a:pt x="4914900" y="434340"/>
                </a:lnTo>
                <a:lnTo>
                  <a:pt x="6126480" y="320040"/>
                </a:lnTo>
                <a:lnTo>
                  <a:pt x="6115050" y="45720"/>
                </a:lnTo>
                <a:lnTo>
                  <a:pt x="7006590" y="0"/>
                </a:lnTo>
                <a:lnTo>
                  <a:pt x="7018020" y="262890"/>
                </a:lnTo>
                <a:lnTo>
                  <a:pt x="6195060" y="365760"/>
                </a:lnTo>
                <a:lnTo>
                  <a:pt x="6275070" y="845820"/>
                </a:lnTo>
                <a:lnTo>
                  <a:pt x="6572250" y="822960"/>
                </a:lnTo>
                <a:lnTo>
                  <a:pt x="6629400" y="1760220"/>
                </a:lnTo>
                <a:lnTo>
                  <a:pt x="10824210" y="1291590"/>
                </a:lnTo>
                <a:lnTo>
                  <a:pt x="10984230" y="3086100"/>
                </a:lnTo>
                <a:lnTo>
                  <a:pt x="10069830" y="3188970"/>
                </a:lnTo>
                <a:lnTo>
                  <a:pt x="10081260" y="3474720"/>
                </a:lnTo>
                <a:lnTo>
                  <a:pt x="9829800" y="3703320"/>
                </a:lnTo>
                <a:lnTo>
                  <a:pt x="9909810" y="3817620"/>
                </a:lnTo>
                <a:lnTo>
                  <a:pt x="9452610" y="4183380"/>
                </a:lnTo>
                <a:lnTo>
                  <a:pt x="9486900" y="4331970"/>
                </a:lnTo>
                <a:lnTo>
                  <a:pt x="8606790" y="4411980"/>
                </a:lnTo>
                <a:lnTo>
                  <a:pt x="8641080" y="5154930"/>
                </a:lnTo>
                <a:lnTo>
                  <a:pt x="8549640" y="5212080"/>
                </a:lnTo>
                <a:lnTo>
                  <a:pt x="5063490" y="3954780"/>
                </a:lnTo>
                <a:lnTo>
                  <a:pt x="4686300" y="3851910"/>
                </a:lnTo>
                <a:lnTo>
                  <a:pt x="4549140" y="3851910"/>
                </a:lnTo>
                <a:lnTo>
                  <a:pt x="1874520" y="3680460"/>
                </a:lnTo>
                <a:lnTo>
                  <a:pt x="1143000" y="3646170"/>
                </a:lnTo>
                <a:lnTo>
                  <a:pt x="1040130" y="3657600"/>
                </a:lnTo>
                <a:lnTo>
                  <a:pt x="754380" y="3726180"/>
                </a:lnTo>
                <a:lnTo>
                  <a:pt x="0" y="2971800"/>
                </a:lnTo>
                <a:close/>
              </a:path>
            </a:pathLst>
          </a:custGeom>
          <a:noFill/>
          <a:ln w="508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196" name="Picture 124" descr="Gratis vectors en illustraties met Puin storten Downloaden | Freepik">
            <a:extLst>
              <a:ext uri="{FF2B5EF4-FFF2-40B4-BE49-F238E27FC236}">
                <a16:creationId xmlns:a16="http://schemas.microsoft.com/office/drawing/2014/main" id="{7A0D61FD-2F66-179E-2A84-C485FA1E27D9}"/>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5874" b="48235"/>
          <a:stretch/>
        </p:blipFill>
        <p:spPr bwMode="auto">
          <a:xfrm flipH="1">
            <a:off x="6332219" y="636071"/>
            <a:ext cx="837150" cy="552173"/>
          </a:xfrm>
          <a:prstGeom prst="rect">
            <a:avLst/>
          </a:prstGeom>
          <a:noFill/>
          <a:extLst>
            <a:ext uri="{909E8E84-426E-40DD-AFC4-6F175D3DCCD1}">
              <a14:hiddenFill xmlns:a14="http://schemas.microsoft.com/office/drawing/2010/main">
                <a:solidFill>
                  <a:srgbClr val="FFFFFF"/>
                </a:solidFill>
              </a14:hiddenFill>
            </a:ext>
          </a:extLst>
        </p:spPr>
      </p:pic>
      <p:grpSp>
        <p:nvGrpSpPr>
          <p:cNvPr id="3174" name="Group 3173">
            <a:extLst>
              <a:ext uri="{FF2B5EF4-FFF2-40B4-BE49-F238E27FC236}">
                <a16:creationId xmlns:a16="http://schemas.microsoft.com/office/drawing/2014/main" id="{2B7E95E6-B5D5-E1FC-CEA7-4097D6D51D55}"/>
              </a:ext>
            </a:extLst>
          </p:cNvPr>
          <p:cNvGrpSpPr/>
          <p:nvPr/>
        </p:nvGrpSpPr>
        <p:grpSpPr>
          <a:xfrm>
            <a:off x="4700588" y="1626394"/>
            <a:ext cx="1876425" cy="788194"/>
            <a:chOff x="4700588" y="1626394"/>
            <a:chExt cx="1876425" cy="788194"/>
          </a:xfrm>
        </p:grpSpPr>
        <p:sp>
          <p:nvSpPr>
            <p:cNvPr id="3170" name="Freeform: Shape 3169">
              <a:extLst>
                <a:ext uri="{FF2B5EF4-FFF2-40B4-BE49-F238E27FC236}">
                  <a16:creationId xmlns:a16="http://schemas.microsoft.com/office/drawing/2014/main" id="{4D6F2854-266B-D9ED-A052-064C014AA5C1}"/>
                </a:ext>
              </a:extLst>
            </p:cNvPr>
            <p:cNvSpPr/>
            <p:nvPr/>
          </p:nvSpPr>
          <p:spPr>
            <a:xfrm>
              <a:off x="4700588" y="2259806"/>
              <a:ext cx="1876425" cy="154782"/>
            </a:xfrm>
            <a:custGeom>
              <a:avLst/>
              <a:gdLst>
                <a:gd name="connsiteX0" fmla="*/ 0 w 1876425"/>
                <a:gd name="connsiteY0" fmla="*/ 123825 h 154782"/>
                <a:gd name="connsiteX1" fmla="*/ 1364456 w 1876425"/>
                <a:gd name="connsiteY1" fmla="*/ 0 h 154782"/>
                <a:gd name="connsiteX2" fmla="*/ 1435893 w 1876425"/>
                <a:gd name="connsiteY2" fmla="*/ 4763 h 154782"/>
                <a:gd name="connsiteX3" fmla="*/ 1535906 w 1876425"/>
                <a:gd name="connsiteY3" fmla="*/ 9525 h 154782"/>
                <a:gd name="connsiteX4" fmla="*/ 1569243 w 1876425"/>
                <a:gd name="connsiteY4" fmla="*/ 19050 h 154782"/>
                <a:gd name="connsiteX5" fmla="*/ 1607343 w 1876425"/>
                <a:gd name="connsiteY5" fmla="*/ 30957 h 154782"/>
                <a:gd name="connsiteX6" fmla="*/ 1662112 w 1876425"/>
                <a:gd name="connsiteY6" fmla="*/ 52388 h 154782"/>
                <a:gd name="connsiteX7" fmla="*/ 1750218 w 1876425"/>
                <a:gd name="connsiteY7" fmla="*/ 88107 h 154782"/>
                <a:gd name="connsiteX8" fmla="*/ 1821656 w 1876425"/>
                <a:gd name="connsiteY8" fmla="*/ 121444 h 154782"/>
                <a:gd name="connsiteX9" fmla="*/ 1876425 w 1876425"/>
                <a:gd name="connsiteY9" fmla="*/ 154782 h 154782"/>
                <a:gd name="connsiteX10" fmla="*/ 1876425 w 1876425"/>
                <a:gd name="connsiteY10" fmla="*/ 154782 h 154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6425" h="154782">
                  <a:moveTo>
                    <a:pt x="0" y="123825"/>
                  </a:moveTo>
                  <a:lnTo>
                    <a:pt x="1364456" y="0"/>
                  </a:lnTo>
                  <a:lnTo>
                    <a:pt x="1435893" y="4763"/>
                  </a:lnTo>
                  <a:lnTo>
                    <a:pt x="1535906" y="9525"/>
                  </a:lnTo>
                  <a:lnTo>
                    <a:pt x="1569243" y="19050"/>
                  </a:lnTo>
                  <a:lnTo>
                    <a:pt x="1607343" y="30957"/>
                  </a:lnTo>
                  <a:lnTo>
                    <a:pt x="1662112" y="52388"/>
                  </a:lnTo>
                  <a:lnTo>
                    <a:pt x="1750218" y="88107"/>
                  </a:lnTo>
                  <a:lnTo>
                    <a:pt x="1821656" y="121444"/>
                  </a:lnTo>
                  <a:lnTo>
                    <a:pt x="1876425" y="154782"/>
                  </a:lnTo>
                  <a:lnTo>
                    <a:pt x="1876425" y="154782"/>
                  </a:lnTo>
                </a:path>
              </a:pathLst>
            </a:custGeom>
            <a:noFill/>
            <a:ln w="476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73" name="Freeform: Shape 3172">
              <a:extLst>
                <a:ext uri="{FF2B5EF4-FFF2-40B4-BE49-F238E27FC236}">
                  <a16:creationId xmlns:a16="http://schemas.microsoft.com/office/drawing/2014/main" id="{AC6D40CE-4857-DCFD-2953-4B79FAE08482}"/>
                </a:ext>
              </a:extLst>
            </p:cNvPr>
            <p:cNvSpPr/>
            <p:nvPr/>
          </p:nvSpPr>
          <p:spPr>
            <a:xfrm>
              <a:off x="5967413" y="1626394"/>
              <a:ext cx="59531" cy="616744"/>
            </a:xfrm>
            <a:custGeom>
              <a:avLst/>
              <a:gdLst>
                <a:gd name="connsiteX0" fmla="*/ 0 w 59531"/>
                <a:gd name="connsiteY0" fmla="*/ 0 h 616744"/>
                <a:gd name="connsiteX1" fmla="*/ 59531 w 59531"/>
                <a:gd name="connsiteY1" fmla="*/ 616744 h 616744"/>
                <a:gd name="connsiteX2" fmla="*/ 59531 w 59531"/>
                <a:gd name="connsiteY2" fmla="*/ 616744 h 616744"/>
              </a:gdLst>
              <a:ahLst/>
              <a:cxnLst>
                <a:cxn ang="0">
                  <a:pos x="connsiteX0" y="connsiteY0"/>
                </a:cxn>
                <a:cxn ang="0">
                  <a:pos x="connsiteX1" y="connsiteY1"/>
                </a:cxn>
                <a:cxn ang="0">
                  <a:pos x="connsiteX2" y="connsiteY2"/>
                </a:cxn>
              </a:cxnLst>
              <a:rect l="l" t="t" r="r" b="b"/>
              <a:pathLst>
                <a:path w="59531" h="616744">
                  <a:moveTo>
                    <a:pt x="0" y="0"/>
                  </a:moveTo>
                  <a:lnTo>
                    <a:pt x="59531" y="616744"/>
                  </a:lnTo>
                  <a:lnTo>
                    <a:pt x="59531" y="616744"/>
                  </a:lnTo>
                </a:path>
              </a:pathLst>
            </a:custGeom>
            <a:noFill/>
            <a:ln w="444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grpSp>
        <p:nvGrpSpPr>
          <p:cNvPr id="3178" name="Group 3177">
            <a:extLst>
              <a:ext uri="{FF2B5EF4-FFF2-40B4-BE49-F238E27FC236}">
                <a16:creationId xmlns:a16="http://schemas.microsoft.com/office/drawing/2014/main" id="{F5943DB8-BB01-E696-E6B3-BEFB4631B4E2}"/>
              </a:ext>
            </a:extLst>
          </p:cNvPr>
          <p:cNvGrpSpPr/>
          <p:nvPr/>
        </p:nvGrpSpPr>
        <p:grpSpPr>
          <a:xfrm>
            <a:off x="2324100" y="2400300"/>
            <a:ext cx="7305675" cy="2590800"/>
            <a:chOff x="2324100" y="2400300"/>
            <a:chExt cx="7305675" cy="2590800"/>
          </a:xfrm>
        </p:grpSpPr>
        <p:sp>
          <p:nvSpPr>
            <p:cNvPr id="3175" name="Freeform: Shape 3174">
              <a:extLst>
                <a:ext uri="{FF2B5EF4-FFF2-40B4-BE49-F238E27FC236}">
                  <a16:creationId xmlns:a16="http://schemas.microsoft.com/office/drawing/2014/main" id="{0EE01D0B-5100-44F9-AED1-5BA9F9FAF76F}"/>
                </a:ext>
              </a:extLst>
            </p:cNvPr>
            <p:cNvSpPr/>
            <p:nvPr/>
          </p:nvSpPr>
          <p:spPr>
            <a:xfrm>
              <a:off x="6591300" y="2438400"/>
              <a:ext cx="3038475" cy="2552700"/>
            </a:xfrm>
            <a:custGeom>
              <a:avLst/>
              <a:gdLst>
                <a:gd name="connsiteX0" fmla="*/ 0 w 3038475"/>
                <a:gd name="connsiteY0" fmla="*/ 0 h 2552700"/>
                <a:gd name="connsiteX1" fmla="*/ 247650 w 3038475"/>
                <a:gd name="connsiteY1" fmla="*/ 400050 h 2552700"/>
                <a:gd name="connsiteX2" fmla="*/ 371475 w 3038475"/>
                <a:gd name="connsiteY2" fmla="*/ 600075 h 2552700"/>
                <a:gd name="connsiteX3" fmla="*/ 571500 w 3038475"/>
                <a:gd name="connsiteY3" fmla="*/ 704850 h 2552700"/>
                <a:gd name="connsiteX4" fmla="*/ 809625 w 3038475"/>
                <a:gd name="connsiteY4" fmla="*/ 742950 h 2552700"/>
                <a:gd name="connsiteX5" fmla="*/ 2838450 w 3038475"/>
                <a:gd name="connsiteY5" fmla="*/ 523875 h 2552700"/>
                <a:gd name="connsiteX6" fmla="*/ 3038475 w 3038475"/>
                <a:gd name="connsiteY6" fmla="*/ 2552700 h 255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8475" h="2552700">
                  <a:moveTo>
                    <a:pt x="0" y="0"/>
                  </a:moveTo>
                  <a:lnTo>
                    <a:pt x="247650" y="400050"/>
                  </a:lnTo>
                  <a:lnTo>
                    <a:pt x="371475" y="600075"/>
                  </a:lnTo>
                  <a:lnTo>
                    <a:pt x="571500" y="704850"/>
                  </a:lnTo>
                  <a:lnTo>
                    <a:pt x="809625" y="742950"/>
                  </a:lnTo>
                  <a:lnTo>
                    <a:pt x="2838450" y="523875"/>
                  </a:lnTo>
                  <a:lnTo>
                    <a:pt x="3038475" y="2552700"/>
                  </a:lnTo>
                </a:path>
              </a:pathLst>
            </a:custGeom>
            <a:noFill/>
            <a:ln w="57150">
              <a:solidFill>
                <a:srgbClr val="2D4C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76" name="Freeform: Shape 3175">
              <a:extLst>
                <a:ext uri="{FF2B5EF4-FFF2-40B4-BE49-F238E27FC236}">
                  <a16:creationId xmlns:a16="http://schemas.microsoft.com/office/drawing/2014/main" id="{3530CCBD-A9C2-1A15-00D9-DFE153B33A6E}"/>
                </a:ext>
              </a:extLst>
            </p:cNvPr>
            <p:cNvSpPr/>
            <p:nvPr/>
          </p:nvSpPr>
          <p:spPr>
            <a:xfrm>
              <a:off x="2324100" y="2400300"/>
              <a:ext cx="2533650" cy="2076450"/>
            </a:xfrm>
            <a:custGeom>
              <a:avLst/>
              <a:gdLst>
                <a:gd name="connsiteX0" fmla="*/ 2533650 w 2533650"/>
                <a:gd name="connsiteY0" fmla="*/ 2076450 h 2076450"/>
                <a:gd name="connsiteX1" fmla="*/ 2381250 w 2533650"/>
                <a:gd name="connsiteY1" fmla="*/ 0 h 2076450"/>
                <a:gd name="connsiteX2" fmla="*/ 0 w 2533650"/>
                <a:gd name="connsiteY2" fmla="*/ 228600 h 2076450"/>
                <a:gd name="connsiteX3" fmla="*/ 85725 w 2533650"/>
                <a:gd name="connsiteY3" fmla="*/ 1504950 h 2076450"/>
                <a:gd name="connsiteX4" fmla="*/ 247650 w 2533650"/>
                <a:gd name="connsiteY4" fmla="*/ 1657350 h 2076450"/>
                <a:gd name="connsiteX5" fmla="*/ 2505075 w 2533650"/>
                <a:gd name="connsiteY5" fmla="*/ 1466850 h 2076450"/>
                <a:gd name="connsiteX6" fmla="*/ 2505075 w 2533650"/>
                <a:gd name="connsiteY6" fmla="*/ 1466850 h 2076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3650" h="2076450">
                  <a:moveTo>
                    <a:pt x="2533650" y="2076450"/>
                  </a:moveTo>
                  <a:lnTo>
                    <a:pt x="2381250" y="0"/>
                  </a:lnTo>
                  <a:lnTo>
                    <a:pt x="0" y="228600"/>
                  </a:lnTo>
                  <a:lnTo>
                    <a:pt x="85725" y="1504950"/>
                  </a:lnTo>
                  <a:lnTo>
                    <a:pt x="247650" y="1657350"/>
                  </a:lnTo>
                  <a:lnTo>
                    <a:pt x="2505075" y="1466850"/>
                  </a:lnTo>
                  <a:lnTo>
                    <a:pt x="2505075" y="1466850"/>
                  </a:lnTo>
                </a:path>
              </a:pathLst>
            </a:custGeom>
            <a:noFill/>
            <a:ln w="63500">
              <a:solidFill>
                <a:srgbClr val="2D4C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77" name="Freeform: Shape 3176">
              <a:extLst>
                <a:ext uri="{FF2B5EF4-FFF2-40B4-BE49-F238E27FC236}">
                  <a16:creationId xmlns:a16="http://schemas.microsoft.com/office/drawing/2014/main" id="{338127CC-571F-115C-B84C-7917C892A65F}"/>
                </a:ext>
              </a:extLst>
            </p:cNvPr>
            <p:cNvSpPr/>
            <p:nvPr/>
          </p:nvSpPr>
          <p:spPr>
            <a:xfrm>
              <a:off x="2409825" y="3924300"/>
              <a:ext cx="9525" cy="409575"/>
            </a:xfrm>
            <a:custGeom>
              <a:avLst/>
              <a:gdLst>
                <a:gd name="connsiteX0" fmla="*/ 9525 w 9525"/>
                <a:gd name="connsiteY0" fmla="*/ 409575 h 409575"/>
                <a:gd name="connsiteX1" fmla="*/ 0 w 9525"/>
                <a:gd name="connsiteY1" fmla="*/ 0 h 409575"/>
              </a:gdLst>
              <a:ahLst/>
              <a:cxnLst>
                <a:cxn ang="0">
                  <a:pos x="connsiteX0" y="connsiteY0"/>
                </a:cxn>
                <a:cxn ang="0">
                  <a:pos x="connsiteX1" y="connsiteY1"/>
                </a:cxn>
              </a:cxnLst>
              <a:rect l="l" t="t" r="r" b="b"/>
              <a:pathLst>
                <a:path w="9525" h="409575">
                  <a:moveTo>
                    <a:pt x="9525" y="409575"/>
                  </a:moveTo>
                  <a:lnTo>
                    <a:pt x="0" y="0"/>
                  </a:lnTo>
                </a:path>
              </a:pathLst>
            </a:custGeom>
            <a:noFill/>
            <a:ln w="50800">
              <a:solidFill>
                <a:srgbClr val="2D4C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3195" name="Oval 3194">
            <a:extLst>
              <a:ext uri="{FF2B5EF4-FFF2-40B4-BE49-F238E27FC236}">
                <a16:creationId xmlns:a16="http://schemas.microsoft.com/office/drawing/2014/main" id="{A737540C-582D-0EEC-8AC8-BEFB233BCF40}"/>
              </a:ext>
            </a:extLst>
          </p:cNvPr>
          <p:cNvSpPr/>
          <p:nvPr/>
        </p:nvSpPr>
        <p:spPr>
          <a:xfrm>
            <a:off x="3428365" y="3843096"/>
            <a:ext cx="325119" cy="260346"/>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grpSp>
        <p:nvGrpSpPr>
          <p:cNvPr id="3197" name="Group 3196">
            <a:extLst>
              <a:ext uri="{FF2B5EF4-FFF2-40B4-BE49-F238E27FC236}">
                <a16:creationId xmlns:a16="http://schemas.microsoft.com/office/drawing/2014/main" id="{42C0024D-56A8-EA71-B18B-40E44D4915FC}"/>
              </a:ext>
            </a:extLst>
          </p:cNvPr>
          <p:cNvGrpSpPr/>
          <p:nvPr/>
        </p:nvGrpSpPr>
        <p:grpSpPr>
          <a:xfrm>
            <a:off x="2218056" y="2337197"/>
            <a:ext cx="7484600" cy="1817607"/>
            <a:chOff x="2218056" y="2337197"/>
            <a:chExt cx="7484600" cy="1817607"/>
          </a:xfrm>
        </p:grpSpPr>
        <p:grpSp>
          <p:nvGrpSpPr>
            <p:cNvPr id="3179" name="Group 3178">
              <a:extLst>
                <a:ext uri="{FF2B5EF4-FFF2-40B4-BE49-F238E27FC236}">
                  <a16:creationId xmlns:a16="http://schemas.microsoft.com/office/drawing/2014/main" id="{7FD824B2-AA05-BD4E-84D5-5A7CCF6F65AF}"/>
                </a:ext>
              </a:extLst>
            </p:cNvPr>
            <p:cNvGrpSpPr/>
            <p:nvPr/>
          </p:nvGrpSpPr>
          <p:grpSpPr>
            <a:xfrm>
              <a:off x="7710662" y="2954104"/>
              <a:ext cx="344169" cy="318452"/>
              <a:chOff x="0" y="0"/>
              <a:chExt cx="931545" cy="930910"/>
            </a:xfrm>
          </p:grpSpPr>
          <p:sp>
            <p:nvSpPr>
              <p:cNvPr id="3180" name="Oval 3179">
                <a:extLst>
                  <a:ext uri="{FF2B5EF4-FFF2-40B4-BE49-F238E27FC236}">
                    <a16:creationId xmlns:a16="http://schemas.microsoft.com/office/drawing/2014/main" id="{10C5DA81-D9BD-13E5-9489-AEFAA73CB76E}"/>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81" name="Picture 3180" descr="C43 verkeersbord snelheidsbeperking 50km/u">
                <a:extLst>
                  <a:ext uri="{FF2B5EF4-FFF2-40B4-BE49-F238E27FC236}">
                    <a16:creationId xmlns:a16="http://schemas.microsoft.com/office/drawing/2014/main" id="{D4525A34-7D61-B2E5-F9B9-E8DBB68CDE04}"/>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82" name="Group 3181">
              <a:extLst>
                <a:ext uri="{FF2B5EF4-FFF2-40B4-BE49-F238E27FC236}">
                  <a16:creationId xmlns:a16="http://schemas.microsoft.com/office/drawing/2014/main" id="{8612B7F4-EEA1-5B64-850A-96CB7B05997B}"/>
                </a:ext>
              </a:extLst>
            </p:cNvPr>
            <p:cNvGrpSpPr/>
            <p:nvPr/>
          </p:nvGrpSpPr>
          <p:grpSpPr>
            <a:xfrm>
              <a:off x="4580035" y="3108501"/>
              <a:ext cx="344169" cy="318452"/>
              <a:chOff x="0" y="0"/>
              <a:chExt cx="931545" cy="930910"/>
            </a:xfrm>
          </p:grpSpPr>
          <p:sp>
            <p:nvSpPr>
              <p:cNvPr id="3183" name="Oval 3182">
                <a:extLst>
                  <a:ext uri="{FF2B5EF4-FFF2-40B4-BE49-F238E27FC236}">
                    <a16:creationId xmlns:a16="http://schemas.microsoft.com/office/drawing/2014/main" id="{8EE71BEE-AA70-A634-C6B4-87AA8A9C634D}"/>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84" name="Picture 3183" descr="C43 verkeersbord snelheidsbeperking 50km/u">
                <a:extLst>
                  <a:ext uri="{FF2B5EF4-FFF2-40B4-BE49-F238E27FC236}">
                    <a16:creationId xmlns:a16="http://schemas.microsoft.com/office/drawing/2014/main" id="{65377B8C-5E35-06B7-B07C-F2C7EFC3C56A}"/>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85" name="Group 3184">
              <a:extLst>
                <a:ext uri="{FF2B5EF4-FFF2-40B4-BE49-F238E27FC236}">
                  <a16:creationId xmlns:a16="http://schemas.microsoft.com/office/drawing/2014/main" id="{7B4F4B73-3B8D-4263-B9BD-022E0D478933}"/>
                </a:ext>
              </a:extLst>
            </p:cNvPr>
            <p:cNvGrpSpPr/>
            <p:nvPr/>
          </p:nvGrpSpPr>
          <p:grpSpPr>
            <a:xfrm>
              <a:off x="9358487" y="3810635"/>
              <a:ext cx="344169" cy="318452"/>
              <a:chOff x="0" y="0"/>
              <a:chExt cx="931545" cy="930910"/>
            </a:xfrm>
          </p:grpSpPr>
          <p:sp>
            <p:nvSpPr>
              <p:cNvPr id="3186" name="Oval 3185">
                <a:extLst>
                  <a:ext uri="{FF2B5EF4-FFF2-40B4-BE49-F238E27FC236}">
                    <a16:creationId xmlns:a16="http://schemas.microsoft.com/office/drawing/2014/main" id="{BEE87C56-7833-C534-527A-F18770FA2692}"/>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87" name="Picture 3186" descr="C43 verkeersbord snelheidsbeperking 50km/u">
                <a:extLst>
                  <a:ext uri="{FF2B5EF4-FFF2-40B4-BE49-F238E27FC236}">
                    <a16:creationId xmlns:a16="http://schemas.microsoft.com/office/drawing/2014/main" id="{AE5AED74-14D2-5692-8F3A-F0D6D9FDBEDF}"/>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88" name="Group 3187">
              <a:extLst>
                <a:ext uri="{FF2B5EF4-FFF2-40B4-BE49-F238E27FC236}">
                  <a16:creationId xmlns:a16="http://schemas.microsoft.com/office/drawing/2014/main" id="{482B7C29-6A64-41F2-6EDD-98F971609CF1}"/>
                </a:ext>
              </a:extLst>
            </p:cNvPr>
            <p:cNvGrpSpPr/>
            <p:nvPr/>
          </p:nvGrpSpPr>
          <p:grpSpPr>
            <a:xfrm>
              <a:off x="2218056" y="3155802"/>
              <a:ext cx="344169" cy="318452"/>
              <a:chOff x="0" y="0"/>
              <a:chExt cx="931545" cy="930910"/>
            </a:xfrm>
          </p:grpSpPr>
          <p:sp>
            <p:nvSpPr>
              <p:cNvPr id="3189" name="Oval 3188">
                <a:extLst>
                  <a:ext uri="{FF2B5EF4-FFF2-40B4-BE49-F238E27FC236}">
                    <a16:creationId xmlns:a16="http://schemas.microsoft.com/office/drawing/2014/main" id="{3DF1BE04-3C2E-54AA-6976-EAEAD88FF958}"/>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90" name="Picture 3189" descr="C43 verkeersbord snelheidsbeperking 50km/u">
                <a:extLst>
                  <a:ext uri="{FF2B5EF4-FFF2-40B4-BE49-F238E27FC236}">
                    <a16:creationId xmlns:a16="http://schemas.microsoft.com/office/drawing/2014/main" id="{D81AAF5C-5D61-13C5-0501-B86D24BEE193}"/>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grpSp>
          <p:nvGrpSpPr>
            <p:cNvPr id="3191" name="Group 3190">
              <a:extLst>
                <a:ext uri="{FF2B5EF4-FFF2-40B4-BE49-F238E27FC236}">
                  <a16:creationId xmlns:a16="http://schemas.microsoft.com/office/drawing/2014/main" id="{23A18D5B-79A0-5F23-F880-856DBD2ABD5B}"/>
                </a:ext>
              </a:extLst>
            </p:cNvPr>
            <p:cNvGrpSpPr/>
            <p:nvPr/>
          </p:nvGrpSpPr>
          <p:grpSpPr>
            <a:xfrm>
              <a:off x="3355919" y="2337197"/>
              <a:ext cx="344169" cy="318452"/>
              <a:chOff x="0" y="0"/>
              <a:chExt cx="931545" cy="930910"/>
            </a:xfrm>
          </p:grpSpPr>
          <p:sp>
            <p:nvSpPr>
              <p:cNvPr id="3192" name="Oval 3191">
                <a:extLst>
                  <a:ext uri="{FF2B5EF4-FFF2-40B4-BE49-F238E27FC236}">
                    <a16:creationId xmlns:a16="http://schemas.microsoft.com/office/drawing/2014/main" id="{B2DFF52B-C53F-B4C6-AC26-D4DE97D61A76}"/>
                  </a:ext>
                </a:extLst>
              </p:cNvPr>
              <p:cNvSpPr/>
              <p:nvPr/>
            </p:nvSpPr>
            <p:spPr>
              <a:xfrm>
                <a:off x="77638" y="94891"/>
                <a:ext cx="747876" cy="72501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nl-BE"/>
              </a:p>
            </p:txBody>
          </p:sp>
          <p:pic>
            <p:nvPicPr>
              <p:cNvPr id="3193" name="Picture 3192" descr="C43 verkeersbord snelheidsbeperking 50km/u">
                <a:extLst>
                  <a:ext uri="{FF2B5EF4-FFF2-40B4-BE49-F238E27FC236}">
                    <a16:creationId xmlns:a16="http://schemas.microsoft.com/office/drawing/2014/main" id="{2D863A4C-C138-9D8A-D4CD-0784EDA7A1EA}"/>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0" y="0"/>
                <a:ext cx="931545" cy="930910"/>
              </a:xfrm>
              <a:prstGeom prst="rect">
                <a:avLst/>
              </a:prstGeom>
              <a:noFill/>
              <a:ln>
                <a:noFill/>
              </a:ln>
              <a:extLst>
                <a:ext uri="{53640926-AAD7-44D8-BBD7-CCE9431645EC}">
                  <a14:shadowObscured xmlns:a14="http://schemas.microsoft.com/office/drawing/2010/main"/>
                </a:ext>
              </a:extLst>
            </p:spPr>
          </p:pic>
        </p:grpSp>
        <p:pic>
          <p:nvPicPr>
            <p:cNvPr id="3194" name="Picture 3193" descr="Verkeersbord C43 snelheidsbeperking 30km huren bij Huurland">
              <a:extLst>
                <a:ext uri="{FF2B5EF4-FFF2-40B4-BE49-F238E27FC236}">
                  <a16:creationId xmlns:a16="http://schemas.microsoft.com/office/drawing/2014/main" id="{869244D9-13D0-6094-814D-D8153FEE3C70}"/>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8365" y="3810635"/>
              <a:ext cx="344169" cy="344169"/>
            </a:xfrm>
            <a:prstGeom prst="rect">
              <a:avLst/>
            </a:prstGeom>
            <a:noFill/>
            <a:ln>
              <a:noFill/>
            </a:ln>
          </p:spPr>
        </p:pic>
      </p:grpSp>
      <p:pic>
        <p:nvPicPr>
          <p:cNvPr id="3199" name="Picture 3198" descr="A blue and white road sign with arrows&#10;&#10;Description automatically generated">
            <a:extLst>
              <a:ext uri="{FF2B5EF4-FFF2-40B4-BE49-F238E27FC236}">
                <a16:creationId xmlns:a16="http://schemas.microsoft.com/office/drawing/2014/main" id="{C6875C01-F9A5-C01B-16B7-F7835F9FC59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a:off x="4688825" y="4015424"/>
            <a:ext cx="319842" cy="318451"/>
          </a:xfrm>
          <a:prstGeom prst="rect">
            <a:avLst/>
          </a:prstGeom>
          <a:ln>
            <a:noFill/>
          </a:ln>
          <a:extLst>
            <a:ext uri="{53640926-AAD7-44D8-BBD7-CCE9431645EC}">
              <a14:shadowObscured xmlns:a14="http://schemas.microsoft.com/office/drawing/2010/main"/>
            </a:ext>
          </a:extLst>
        </p:spPr>
      </p:pic>
      <p:pic>
        <p:nvPicPr>
          <p:cNvPr id="3201" name="Picture 3200" descr="A blue and white road sign with arrows&#10;&#10;Description automatically generated">
            <a:extLst>
              <a:ext uri="{FF2B5EF4-FFF2-40B4-BE49-F238E27FC236}">
                <a16:creationId xmlns:a16="http://schemas.microsoft.com/office/drawing/2014/main" id="{44D67BA4-C202-F24E-DBF3-66BD44A3B9D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a:off x="2173183" y="2794878"/>
            <a:ext cx="319842" cy="318451"/>
          </a:xfrm>
          <a:prstGeom prst="rect">
            <a:avLst/>
          </a:prstGeom>
          <a:ln>
            <a:noFill/>
          </a:ln>
          <a:extLst>
            <a:ext uri="{53640926-AAD7-44D8-BBD7-CCE9431645EC}">
              <a14:shadowObscured xmlns:a14="http://schemas.microsoft.com/office/drawing/2010/main"/>
            </a:ext>
          </a:extLst>
        </p:spPr>
      </p:pic>
      <p:pic>
        <p:nvPicPr>
          <p:cNvPr id="3202" name="Picture 3201" descr="A blue and white road sign with arrows&#10;&#10;Description automatically generated">
            <a:extLst>
              <a:ext uri="{FF2B5EF4-FFF2-40B4-BE49-F238E27FC236}">
                <a16:creationId xmlns:a16="http://schemas.microsoft.com/office/drawing/2014/main" id="{9D244EF7-7F7E-16A8-336C-51FED0371A8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a:off x="9309933" y="3329382"/>
            <a:ext cx="319842" cy="318451"/>
          </a:xfrm>
          <a:prstGeom prst="rect">
            <a:avLst/>
          </a:prstGeom>
          <a:ln>
            <a:noFill/>
          </a:ln>
          <a:extLst>
            <a:ext uri="{53640926-AAD7-44D8-BBD7-CCE9431645EC}">
              <a14:shadowObscured xmlns:a14="http://schemas.microsoft.com/office/drawing/2010/main"/>
            </a:ext>
          </a:extLst>
        </p:spPr>
      </p:pic>
      <p:pic>
        <p:nvPicPr>
          <p:cNvPr id="3203" name="Picture 3202" descr="A blue and white road sign with arrows&#10;&#10;Description automatically generated">
            <a:extLst>
              <a:ext uri="{FF2B5EF4-FFF2-40B4-BE49-F238E27FC236}">
                <a16:creationId xmlns:a16="http://schemas.microsoft.com/office/drawing/2014/main" id="{D992FFCF-4854-6D1B-36AD-E0AB7A647CE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rot="17452935">
            <a:off x="7020217" y="2963985"/>
            <a:ext cx="319842" cy="318451"/>
          </a:xfrm>
          <a:prstGeom prst="rect">
            <a:avLst/>
          </a:prstGeom>
          <a:ln>
            <a:noFill/>
          </a:ln>
          <a:extLst>
            <a:ext uri="{53640926-AAD7-44D8-BBD7-CCE9431645EC}">
              <a14:shadowObscured xmlns:a14="http://schemas.microsoft.com/office/drawing/2010/main"/>
            </a:ext>
          </a:extLst>
        </p:spPr>
      </p:pic>
      <p:pic>
        <p:nvPicPr>
          <p:cNvPr id="3204" name="Picture 3203" descr="A blue and white road sign with arrows&#10;&#10;Description automatically generated">
            <a:extLst>
              <a:ext uri="{FF2B5EF4-FFF2-40B4-BE49-F238E27FC236}">
                <a16:creationId xmlns:a16="http://schemas.microsoft.com/office/drawing/2014/main" id="{9CB92E72-5DC8-3C73-B135-86A25641A28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rot="16200000">
            <a:off x="3792291" y="2298529"/>
            <a:ext cx="319842" cy="318451"/>
          </a:xfrm>
          <a:prstGeom prst="rect">
            <a:avLst/>
          </a:prstGeom>
          <a:ln>
            <a:noFill/>
          </a:ln>
          <a:extLst>
            <a:ext uri="{53640926-AAD7-44D8-BBD7-CCE9431645EC}">
              <a14:shadowObscured xmlns:a14="http://schemas.microsoft.com/office/drawing/2010/main"/>
            </a:ext>
          </a:extLst>
        </p:spPr>
      </p:pic>
      <p:pic>
        <p:nvPicPr>
          <p:cNvPr id="3205" name="Picture 3204" descr="A blue and white road sign with arrows&#10;&#10;Description automatically generated">
            <a:extLst>
              <a:ext uri="{FF2B5EF4-FFF2-40B4-BE49-F238E27FC236}">
                <a16:creationId xmlns:a16="http://schemas.microsoft.com/office/drawing/2014/main" id="{3B6DA8A5-8E1B-4EC4-44A6-D6AE8286AFD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575" b="1818"/>
          <a:stretch/>
        </p:blipFill>
        <p:spPr bwMode="auto">
          <a:xfrm rot="16200000">
            <a:off x="4049907" y="3765074"/>
            <a:ext cx="319842" cy="318451"/>
          </a:xfrm>
          <a:prstGeom prst="rect">
            <a:avLst/>
          </a:prstGeom>
          <a:ln>
            <a:noFill/>
          </a:ln>
          <a:extLst>
            <a:ext uri="{53640926-AAD7-44D8-BBD7-CCE9431645EC}">
              <a14:shadowObscured xmlns:a14="http://schemas.microsoft.com/office/drawing/2010/main"/>
            </a:ext>
          </a:extLst>
        </p:spPr>
      </p:pic>
      <p:pic>
        <p:nvPicPr>
          <p:cNvPr id="3206" name="Picture 3205" descr="Verkeerslicht Svg Verkeerslicht Cricut gesneden bestand Verkeerslicht Png Verkeerslicht Vector afbeelding 1">
            <a:extLst>
              <a:ext uri="{FF2B5EF4-FFF2-40B4-BE49-F238E27FC236}">
                <a16:creationId xmlns:a16="http://schemas.microsoft.com/office/drawing/2014/main" id="{510872D6-9B2D-AB84-B10A-D00DF62383C7}"/>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6019" t="15721" r="37453" b="17667"/>
          <a:stretch/>
        </p:blipFill>
        <p:spPr bwMode="auto">
          <a:xfrm>
            <a:off x="4828648" y="2125942"/>
            <a:ext cx="217537" cy="442423"/>
          </a:xfrm>
          <a:prstGeom prst="rect">
            <a:avLst/>
          </a:prstGeom>
          <a:noFill/>
          <a:ln>
            <a:noFill/>
          </a:ln>
          <a:extLst>
            <a:ext uri="{53640926-AAD7-44D8-BBD7-CCE9431645EC}">
              <a14:shadowObscured xmlns:a14="http://schemas.microsoft.com/office/drawing/2010/main"/>
            </a:ext>
          </a:extLst>
        </p:spPr>
      </p:pic>
      <p:pic>
        <p:nvPicPr>
          <p:cNvPr id="3207" name="Picture 3206" descr="Verkeerslicht Svg Verkeerslicht Cricut gesneden bestand Verkeerslicht Png Verkeerslicht Vector afbeelding 1">
            <a:extLst>
              <a:ext uri="{FF2B5EF4-FFF2-40B4-BE49-F238E27FC236}">
                <a16:creationId xmlns:a16="http://schemas.microsoft.com/office/drawing/2014/main" id="{9EECE703-B6E8-06DF-213A-65E0D3EC2484}"/>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6019" t="15721" r="37453" b="17667"/>
          <a:stretch/>
        </p:blipFill>
        <p:spPr bwMode="auto">
          <a:xfrm>
            <a:off x="5779641" y="1750451"/>
            <a:ext cx="217537" cy="442423"/>
          </a:xfrm>
          <a:prstGeom prst="rect">
            <a:avLst/>
          </a:prstGeom>
          <a:noFill/>
          <a:ln>
            <a:noFill/>
          </a:ln>
          <a:extLst>
            <a:ext uri="{53640926-AAD7-44D8-BBD7-CCE9431645EC}">
              <a14:shadowObscured xmlns:a14="http://schemas.microsoft.com/office/drawing/2010/main"/>
            </a:ext>
          </a:extLst>
        </p:spPr>
      </p:pic>
      <p:pic>
        <p:nvPicPr>
          <p:cNvPr id="3208" name="Picture 3207" descr="Verkeerslicht Svg Verkeerslicht Cricut gesneden bestand Verkeerslicht Png Verkeerslicht Vector afbeelding 1">
            <a:extLst>
              <a:ext uri="{FF2B5EF4-FFF2-40B4-BE49-F238E27FC236}">
                <a16:creationId xmlns:a16="http://schemas.microsoft.com/office/drawing/2014/main" id="{2D33B158-A15E-1A4E-6B37-251F2446DBDB}"/>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6019" t="15721" r="37453" b="17667"/>
          <a:stretch/>
        </p:blipFill>
        <p:spPr bwMode="auto">
          <a:xfrm>
            <a:off x="6436004" y="1884817"/>
            <a:ext cx="217537" cy="442423"/>
          </a:xfrm>
          <a:prstGeom prst="rect">
            <a:avLst/>
          </a:prstGeom>
          <a:noFill/>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E8F892EC-0322-3CDB-DC01-309722584F57}"/>
              </a:ext>
            </a:extLst>
          </p:cNvPr>
          <p:cNvSpPr/>
          <p:nvPr/>
        </p:nvSpPr>
        <p:spPr>
          <a:xfrm>
            <a:off x="8794390" y="5556714"/>
            <a:ext cx="1755500" cy="376701"/>
          </a:xfrm>
          <a:prstGeom prst="rect">
            <a:avLst/>
          </a:prstGeom>
          <a:solidFill>
            <a:schemeClr val="bg1"/>
          </a:solidFill>
          <a:effectLst>
            <a:outerShdw dist="889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7" name="Rectangle 6">
            <a:extLst>
              <a:ext uri="{FF2B5EF4-FFF2-40B4-BE49-F238E27FC236}">
                <a16:creationId xmlns:a16="http://schemas.microsoft.com/office/drawing/2014/main" id="{4EC69C0D-8629-86F2-5A13-B569B302ED16}"/>
              </a:ext>
            </a:extLst>
          </p:cNvPr>
          <p:cNvSpPr/>
          <p:nvPr/>
        </p:nvSpPr>
        <p:spPr>
          <a:xfrm>
            <a:off x="4004705" y="5071598"/>
            <a:ext cx="1755500" cy="376701"/>
          </a:xfrm>
          <a:prstGeom prst="rect">
            <a:avLst/>
          </a:prstGeom>
          <a:solidFill>
            <a:schemeClr val="bg1"/>
          </a:solidFill>
          <a:effectLst>
            <a:outerShdw dist="889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8" name="Rectangle 7">
            <a:extLst>
              <a:ext uri="{FF2B5EF4-FFF2-40B4-BE49-F238E27FC236}">
                <a16:creationId xmlns:a16="http://schemas.microsoft.com/office/drawing/2014/main" id="{851DD900-DCFB-B31F-BF7A-6DDDC7976601}"/>
              </a:ext>
            </a:extLst>
          </p:cNvPr>
          <p:cNvSpPr/>
          <p:nvPr/>
        </p:nvSpPr>
        <p:spPr>
          <a:xfrm>
            <a:off x="1512390" y="4906947"/>
            <a:ext cx="1755500" cy="376701"/>
          </a:xfrm>
          <a:prstGeom prst="rect">
            <a:avLst/>
          </a:prstGeom>
          <a:solidFill>
            <a:schemeClr val="bg1"/>
          </a:solidFill>
          <a:effectLst>
            <a:outerShdw dist="889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4" name="TextBox 3">
            <a:extLst>
              <a:ext uri="{FF2B5EF4-FFF2-40B4-BE49-F238E27FC236}">
                <a16:creationId xmlns:a16="http://schemas.microsoft.com/office/drawing/2014/main" id="{BA78104E-BA3D-07E3-5EA9-A55799D33699}"/>
              </a:ext>
            </a:extLst>
          </p:cNvPr>
          <p:cNvSpPr txBox="1"/>
          <p:nvPr/>
        </p:nvSpPr>
        <p:spPr>
          <a:xfrm>
            <a:off x="8851540" y="5579151"/>
            <a:ext cx="1877419" cy="369332"/>
          </a:xfrm>
          <a:prstGeom prst="rect">
            <a:avLst/>
          </a:prstGeom>
        </p:spPr>
        <p:txBody>
          <a:bodyPr wrap="square" rtlCol="0">
            <a:spAutoFit/>
          </a:bodyPr>
          <a:lstStyle/>
          <a:p>
            <a:r>
              <a:rPr lang="nl-BE" dirty="0">
                <a:solidFill>
                  <a:srgbClr val="2D4CE7"/>
                </a:solidFill>
                <a:latin typeface="Aptos Black" panose="020B0004020202020204" pitchFamily="34" charset="0"/>
              </a:rPr>
              <a:t>Gate CHARLIE</a:t>
            </a:r>
          </a:p>
        </p:txBody>
      </p:sp>
      <p:sp>
        <p:nvSpPr>
          <p:cNvPr id="3" name="TextBox 2">
            <a:extLst>
              <a:ext uri="{FF2B5EF4-FFF2-40B4-BE49-F238E27FC236}">
                <a16:creationId xmlns:a16="http://schemas.microsoft.com/office/drawing/2014/main" id="{457AFD32-73A8-BB49-65E2-DA29FAC998FA}"/>
              </a:ext>
            </a:extLst>
          </p:cNvPr>
          <p:cNvSpPr txBox="1"/>
          <p:nvPr/>
        </p:nvSpPr>
        <p:spPr>
          <a:xfrm>
            <a:off x="4158650" y="5083732"/>
            <a:ext cx="1877419" cy="369332"/>
          </a:xfrm>
          <a:prstGeom prst="rect">
            <a:avLst/>
          </a:prstGeom>
        </p:spPr>
        <p:txBody>
          <a:bodyPr wrap="square" rtlCol="0">
            <a:spAutoFit/>
          </a:bodyPr>
          <a:lstStyle/>
          <a:p>
            <a:r>
              <a:rPr lang="nl-BE" dirty="0">
                <a:solidFill>
                  <a:srgbClr val="2D4CE7"/>
                </a:solidFill>
                <a:latin typeface="Aptos Black" panose="020B0004020202020204" pitchFamily="34" charset="0"/>
              </a:rPr>
              <a:t>Gate BRAVO</a:t>
            </a:r>
          </a:p>
        </p:txBody>
      </p:sp>
      <p:sp>
        <p:nvSpPr>
          <p:cNvPr id="2" name="TextBox 1">
            <a:extLst>
              <a:ext uri="{FF2B5EF4-FFF2-40B4-BE49-F238E27FC236}">
                <a16:creationId xmlns:a16="http://schemas.microsoft.com/office/drawing/2014/main" id="{B524F7B5-1EC4-F404-17DA-0E2E8DAFB52F}"/>
              </a:ext>
            </a:extLst>
          </p:cNvPr>
          <p:cNvSpPr txBox="1"/>
          <p:nvPr/>
        </p:nvSpPr>
        <p:spPr>
          <a:xfrm>
            <a:off x="1665880" y="4918244"/>
            <a:ext cx="1877419" cy="369332"/>
          </a:xfrm>
          <a:prstGeom prst="rect">
            <a:avLst/>
          </a:prstGeom>
        </p:spPr>
        <p:txBody>
          <a:bodyPr wrap="square" rtlCol="0">
            <a:spAutoFit/>
          </a:bodyPr>
          <a:lstStyle/>
          <a:p>
            <a:r>
              <a:rPr lang="nl-BE" dirty="0">
                <a:solidFill>
                  <a:srgbClr val="2D4CE7"/>
                </a:solidFill>
                <a:latin typeface="Aptos Black" panose="020B0004020202020204" pitchFamily="34" charset="0"/>
              </a:rPr>
              <a:t>Gate ALPHA</a:t>
            </a:r>
          </a:p>
        </p:txBody>
      </p:sp>
      <p:sp>
        <p:nvSpPr>
          <p:cNvPr id="9" name="Arrow: Up 8">
            <a:extLst>
              <a:ext uri="{FF2B5EF4-FFF2-40B4-BE49-F238E27FC236}">
                <a16:creationId xmlns:a16="http://schemas.microsoft.com/office/drawing/2014/main" id="{C9E4BEAD-C86A-8D85-E60D-07D8B1187D8E}"/>
              </a:ext>
            </a:extLst>
          </p:cNvPr>
          <p:cNvSpPr/>
          <p:nvPr/>
        </p:nvSpPr>
        <p:spPr>
          <a:xfrm>
            <a:off x="2257646" y="4430554"/>
            <a:ext cx="344169" cy="376701"/>
          </a:xfrm>
          <a:prstGeom prst="up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Arrow: Up 9">
            <a:extLst>
              <a:ext uri="{FF2B5EF4-FFF2-40B4-BE49-F238E27FC236}">
                <a16:creationId xmlns:a16="http://schemas.microsoft.com/office/drawing/2014/main" id="{8D5926C2-C9E5-9958-2EE1-54E960BBB977}"/>
              </a:ext>
            </a:extLst>
          </p:cNvPr>
          <p:cNvSpPr/>
          <p:nvPr/>
        </p:nvSpPr>
        <p:spPr>
          <a:xfrm>
            <a:off x="9477059" y="5063823"/>
            <a:ext cx="344169" cy="376701"/>
          </a:xfrm>
          <a:prstGeom prst="up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 name="Arrow: Up 10">
            <a:extLst>
              <a:ext uri="{FF2B5EF4-FFF2-40B4-BE49-F238E27FC236}">
                <a16:creationId xmlns:a16="http://schemas.microsoft.com/office/drawing/2014/main" id="{AF7EB79B-97A2-F68D-FDF4-12AAAE2583F7}"/>
              </a:ext>
            </a:extLst>
          </p:cNvPr>
          <p:cNvSpPr/>
          <p:nvPr/>
        </p:nvSpPr>
        <p:spPr>
          <a:xfrm>
            <a:off x="4676661" y="4632742"/>
            <a:ext cx="344169" cy="376701"/>
          </a:xfrm>
          <a:prstGeom prst="up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xtBox 5">
            <a:extLst>
              <a:ext uri="{FF2B5EF4-FFF2-40B4-BE49-F238E27FC236}">
                <a16:creationId xmlns:a16="http://schemas.microsoft.com/office/drawing/2014/main" id="{F768CF80-404D-BE3D-4A63-814A779BEC6B}"/>
              </a:ext>
            </a:extLst>
          </p:cNvPr>
          <p:cNvSpPr txBox="1"/>
          <p:nvPr/>
        </p:nvSpPr>
        <p:spPr>
          <a:xfrm>
            <a:off x="4890912" y="2520147"/>
            <a:ext cx="5094515" cy="1815882"/>
          </a:xfrm>
          <a:prstGeom prst="rect">
            <a:avLst/>
          </a:prstGeom>
        </p:spPr>
        <p:txBody>
          <a:bodyPr wrap="square" rtlCol="0">
            <a:spAutoFit/>
          </a:bodyPr>
          <a:lstStyle/>
          <a:p>
            <a:r>
              <a:rPr lang="nl-BE" sz="2800" b="1" dirty="0">
                <a:solidFill>
                  <a:schemeClr val="bg1"/>
                </a:solidFill>
              </a:rPr>
              <a:t>Dump aarde op </a:t>
            </a:r>
            <a:br>
              <a:rPr lang="nl-BE" sz="2800" b="1" dirty="0">
                <a:solidFill>
                  <a:schemeClr val="bg1"/>
                </a:solidFill>
              </a:rPr>
            </a:br>
            <a:r>
              <a:rPr lang="nl-BE" sz="2800" b="1" dirty="0">
                <a:solidFill>
                  <a:schemeClr val="bg1"/>
                </a:solidFill>
              </a:rPr>
              <a:t>maisveld start </a:t>
            </a:r>
            <a:br>
              <a:rPr lang="nl-BE" sz="2800" b="1" dirty="0">
                <a:solidFill>
                  <a:schemeClr val="bg1"/>
                </a:solidFill>
              </a:rPr>
            </a:br>
            <a:r>
              <a:rPr lang="nl-BE" sz="2800" b="1" dirty="0">
                <a:solidFill>
                  <a:schemeClr val="bg1"/>
                </a:solidFill>
              </a:rPr>
              <a:t>rond midden </a:t>
            </a:r>
            <a:br>
              <a:rPr lang="nl-BE" sz="2800" b="1" dirty="0">
                <a:solidFill>
                  <a:schemeClr val="bg1"/>
                </a:solidFill>
              </a:rPr>
            </a:br>
            <a:r>
              <a:rPr lang="nl-BE" sz="2800" b="1" dirty="0">
                <a:solidFill>
                  <a:schemeClr val="bg1"/>
                </a:solidFill>
              </a:rPr>
              <a:t>April 25</a:t>
            </a:r>
          </a:p>
        </p:txBody>
      </p:sp>
    </p:spTree>
    <p:extLst>
      <p:ext uri="{BB962C8B-B14F-4D97-AF65-F5344CB8AC3E}">
        <p14:creationId xmlns:p14="http://schemas.microsoft.com/office/powerpoint/2010/main" val="224347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521 0.04514 L -0.00521 0.04514 C -0.0056 0.05232 -0.00508 0.05972 -0.00625 0.06667 C -0.0073 0.07292 -0.01016 0.07778 -0.01185 0.08334 C -0.01224 0.08496 -0.01198 0.08727 -0.01276 0.08843 C -0.01563 0.09283 -0.01914 0.09584 -0.02214 0.1 C -0.03086 0.11273 -0.02409 0.10834 -0.03151 0.11181 C -0.03334 0.11389 -0.03529 0.11621 -0.03711 0.11829 C -0.04753 0.13009 -0.04284 0.12338 -0.06433 0.125 C -0.06602 0.14607 -0.06667 0.14861 -0.06433 0.17847 C -0.06407 0.18125 -0.06237 0.18287 -0.06146 0.18519 C -0.06094 0.18843 -0.05899 0.19167 -0.05964 0.19514 C -0.05977 0.1956 -0.06146 0.20602 -0.06237 0.20509 C -0.06355 0.20417 -0.06237 0.2007 -0.06237 0.19838 L -0.11954 0.21019 L -0.1168 0.31667 L -0.1168 0.31667 " pathEditMode="relative" ptsTypes="AAAAAAAAAAAAAAAAA">
                                      <p:cBhvr>
                                        <p:cTn id="6" dur="9000" fill="hold"/>
                                        <p:tgtEl>
                                          <p:spTgt spid="319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174"/>
                                        </p:tgtEl>
                                        <p:attrNameLst>
                                          <p:attrName>style.visibility</p:attrName>
                                        </p:attrNameLst>
                                      </p:cBhvr>
                                      <p:to>
                                        <p:strVal val="visible"/>
                                      </p:to>
                                    </p:set>
                                    <p:animEffect transition="in" filter="barn(inVertical)">
                                      <p:cBhvr>
                                        <p:cTn id="11" dur="4250"/>
                                        <p:tgtEl>
                                          <p:spTgt spid="3174"/>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3178"/>
                                        </p:tgtEl>
                                        <p:attrNameLst>
                                          <p:attrName>style.visibility</p:attrName>
                                        </p:attrNameLst>
                                      </p:cBhvr>
                                      <p:to>
                                        <p:strVal val="visible"/>
                                      </p:to>
                                    </p:set>
                                    <p:animEffect transition="in" filter="barn(inVertical)">
                                      <p:cBhvr>
                                        <p:cTn id="16" dur="2000"/>
                                        <p:tgtEl>
                                          <p:spTgt spid="3178"/>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3197"/>
                                        </p:tgtEl>
                                        <p:attrNameLst>
                                          <p:attrName>style.visibility</p:attrName>
                                        </p:attrNameLst>
                                      </p:cBhvr>
                                      <p:to>
                                        <p:strVal val="visible"/>
                                      </p:to>
                                    </p:set>
                                    <p:animEffect transition="in" filter="barn(inVertical)">
                                      <p:cBhvr>
                                        <p:cTn id="21" dur="2000"/>
                                        <p:tgtEl>
                                          <p:spTgt spid="3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839838" cy="1938992"/>
          </a:xfrm>
        </p:spPr>
        <p:txBody>
          <a:bodyPr/>
          <a:lstStyle/>
          <a:p>
            <a:r>
              <a:rPr lang="nl-BE" dirty="0"/>
              <a:t>Gemelde ongevallen &amp; incidenten</a:t>
            </a:r>
          </a:p>
        </p:txBody>
      </p:sp>
    </p:spTree>
    <p:extLst>
      <p:ext uri="{BB962C8B-B14F-4D97-AF65-F5344CB8AC3E}">
        <p14:creationId xmlns:p14="http://schemas.microsoft.com/office/powerpoint/2010/main" val="29178222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1DF56F4-CD46-EA9C-DA11-568F6326D249}"/>
              </a:ext>
            </a:extLst>
          </p:cNvPr>
          <p:cNvSpPr>
            <a:spLocks noGrp="1"/>
          </p:cNvSpPr>
          <p:nvPr>
            <p:ph type="body" sz="half" idx="13"/>
          </p:nvPr>
        </p:nvSpPr>
        <p:spPr/>
        <p:txBody>
          <a:bodyPr/>
          <a:lstStyle/>
          <a:p>
            <a:r>
              <a:rPr lang="nl-BE" dirty="0"/>
              <a:t>Incidenten &amp; ongevallen.</a:t>
            </a:r>
          </a:p>
        </p:txBody>
      </p:sp>
    </p:spTree>
    <p:extLst>
      <p:ext uri="{BB962C8B-B14F-4D97-AF65-F5344CB8AC3E}">
        <p14:creationId xmlns:p14="http://schemas.microsoft.com/office/powerpoint/2010/main" val="6534017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923330"/>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1" y="426720"/>
            <a:ext cx="10034016" cy="830997"/>
          </a:xfrm>
          <a:prstGeom prst="rect">
            <a:avLst/>
          </a:prstGeom>
        </p:spPr>
        <p:txBody>
          <a:bodyPr wrap="square">
            <a:spAutoFit/>
          </a:bodyPr>
          <a:lstStyle/>
          <a:p>
            <a:pPr algn="ctr"/>
            <a:r>
              <a:rPr lang="en-US" sz="2400" b="1" dirty="0" err="1">
                <a:latin typeface="Amasis MT Pro Black" panose="02040A04050005020304" pitchFamily="18" charset="0"/>
              </a:rPr>
              <a:t>Gemelde</a:t>
            </a:r>
            <a:r>
              <a:rPr lang="en-US" sz="2400" b="1" dirty="0">
                <a:latin typeface="Amasis MT Pro Black" panose="02040A04050005020304" pitchFamily="18" charset="0"/>
              </a:rPr>
              <a:t> </a:t>
            </a:r>
            <a:r>
              <a:rPr lang="en-US" sz="2400" b="1" dirty="0" err="1">
                <a:latin typeface="Amasis MT Pro Black" panose="02040A04050005020304" pitchFamily="18" charset="0"/>
              </a:rPr>
              <a:t>incidenten</a:t>
            </a:r>
            <a:r>
              <a:rPr lang="en-US" sz="2400" b="1" dirty="0">
                <a:latin typeface="Amasis MT Pro Black" panose="02040A04050005020304" pitchFamily="18" charset="0"/>
              </a:rPr>
              <a:t> &amp; </a:t>
            </a:r>
            <a:r>
              <a:rPr lang="en-US" sz="2400" b="1" dirty="0" err="1">
                <a:latin typeface="Amasis MT Pro Black" panose="02040A04050005020304" pitchFamily="18" charset="0"/>
              </a:rPr>
              <a:t>Ongevallen</a:t>
            </a:r>
            <a:br>
              <a:rPr lang="en-US" sz="2400" b="1" dirty="0">
                <a:latin typeface="Amasis MT Pro Black" panose="02040A04050005020304" pitchFamily="18" charset="0"/>
              </a:rPr>
            </a:br>
            <a:r>
              <a:rPr lang="en-US" sz="2400" b="1" dirty="0" err="1">
                <a:latin typeface="Amasis MT Pro Black" panose="02040A04050005020304" pitchFamily="18" charset="0"/>
              </a:rPr>
              <a:t>betreffende</a:t>
            </a:r>
            <a:r>
              <a:rPr lang="en-US" sz="2400" b="1" dirty="0">
                <a:latin typeface="Amasis MT Pro Black" panose="02040A04050005020304" pitchFamily="18" charset="0"/>
              </a:rPr>
              <a:t> het 4</a:t>
            </a:r>
            <a:r>
              <a:rPr lang="en-US" sz="2400" b="1" baseline="30000" dirty="0">
                <a:latin typeface="Amasis MT Pro Black" panose="02040A04050005020304" pitchFamily="18" charset="0"/>
              </a:rPr>
              <a:t>de</a:t>
            </a:r>
            <a:r>
              <a:rPr lang="en-US" sz="2400" b="1" dirty="0">
                <a:latin typeface="Amasis MT Pro Black" panose="02040A04050005020304" pitchFamily="18" charset="0"/>
              </a:rPr>
              <a:t> trimester 2024.</a:t>
            </a:r>
          </a:p>
        </p:txBody>
      </p:sp>
      <p:sp>
        <p:nvSpPr>
          <p:cNvPr id="4" name="Rectangle 3"/>
          <p:cNvSpPr/>
          <p:nvPr/>
        </p:nvSpPr>
        <p:spPr>
          <a:xfrm>
            <a:off x="447530" y="1555605"/>
            <a:ext cx="11296940" cy="4801314"/>
          </a:xfrm>
          <a:prstGeom prst="rect">
            <a:avLst/>
          </a:prstGeom>
        </p:spPr>
        <p:txBody>
          <a:bodyPr wrap="square">
            <a:spAutoFit/>
          </a:bodyPr>
          <a:lstStyle/>
          <a:p>
            <a:endParaRPr lang="nl-BE" dirty="0"/>
          </a:p>
          <a:p>
            <a:pPr marL="720725" lvl="1" indent="-263525">
              <a:buFont typeface="Arial" panose="020B0604020202020204" pitchFamily="34" charset="0"/>
              <a:buChar char="•"/>
              <a:tabLst>
                <a:tab pos="8697913" algn="l"/>
              </a:tabLst>
            </a:pPr>
            <a:r>
              <a:rPr lang="nl-BE" sz="3200" dirty="0"/>
              <a:t>Zeer ernstig arbeidsongeval: 	0</a:t>
            </a:r>
          </a:p>
          <a:p>
            <a:pPr marL="720725" lvl="1" indent="-263525">
              <a:buFont typeface="Arial" panose="020B0604020202020204" pitchFamily="34" charset="0"/>
              <a:buChar char="•"/>
              <a:tabLst>
                <a:tab pos="8697913" algn="l"/>
              </a:tabLst>
            </a:pPr>
            <a:r>
              <a:rPr lang="nl-BE" sz="3200" dirty="0"/>
              <a:t>Ernstig arbeidsongeval: 	0</a:t>
            </a:r>
          </a:p>
          <a:p>
            <a:pPr marL="720725" lvl="1" indent="-263525">
              <a:buFont typeface="Arial" panose="020B0604020202020204" pitchFamily="34" charset="0"/>
              <a:buChar char="•"/>
              <a:tabLst>
                <a:tab pos="8697913" algn="l"/>
              </a:tabLst>
            </a:pPr>
            <a:r>
              <a:rPr lang="nl-BE" sz="3200" dirty="0"/>
              <a:t>Arbeidsongevallen 	</a:t>
            </a:r>
            <a:r>
              <a:rPr lang="nl-BE" sz="3200" b="1" dirty="0">
                <a:solidFill>
                  <a:srgbClr val="00B0F0"/>
                </a:solidFill>
              </a:rPr>
              <a:t>3</a:t>
            </a:r>
          </a:p>
          <a:p>
            <a:pPr marL="720725" lvl="1" indent="-263525">
              <a:buFont typeface="Arial" panose="020B0604020202020204" pitchFamily="34" charset="0"/>
              <a:buChar char="•"/>
              <a:tabLst>
                <a:tab pos="8697913" algn="l"/>
              </a:tabLst>
            </a:pPr>
            <a:r>
              <a:rPr lang="nl-BE" sz="3200" dirty="0"/>
              <a:t>Waarvan met  meer als 1 dag AGR:	</a:t>
            </a:r>
            <a:r>
              <a:rPr lang="nl-BE" sz="3200" b="1" dirty="0">
                <a:solidFill>
                  <a:srgbClr val="00B0F0"/>
                </a:solidFill>
              </a:rPr>
              <a:t>2</a:t>
            </a:r>
            <a:br>
              <a:rPr lang="nl-BE" sz="3200" dirty="0"/>
            </a:br>
            <a:r>
              <a:rPr lang="nl-BE" sz="3200" dirty="0"/>
              <a:t>Arbeidswegongevallen: 	8</a:t>
            </a:r>
          </a:p>
          <a:p>
            <a:pPr marL="720725" lvl="1" indent="-263525">
              <a:buFont typeface="Arial" panose="020B0604020202020204" pitchFamily="34" charset="0"/>
              <a:buChar char="•"/>
              <a:tabLst>
                <a:tab pos="8697913" algn="l"/>
              </a:tabLst>
            </a:pPr>
            <a:r>
              <a:rPr lang="nl-BE" sz="3200" dirty="0"/>
              <a:t>Schadeongeval: 	1</a:t>
            </a:r>
          </a:p>
          <a:p>
            <a:pPr marL="720725" lvl="1" indent="-263525">
              <a:buFont typeface="Arial" panose="020B0604020202020204" pitchFamily="34" charset="0"/>
              <a:buChar char="•"/>
              <a:tabLst>
                <a:tab pos="8697913" algn="l"/>
              </a:tabLst>
            </a:pPr>
            <a:r>
              <a:rPr lang="nl-BE" sz="3200" dirty="0"/>
              <a:t>Verkeersongeval: 	</a:t>
            </a:r>
            <a:r>
              <a:rPr lang="nl-BE" sz="3200" b="1" dirty="0">
                <a:solidFill>
                  <a:srgbClr val="00B0F0"/>
                </a:solidFill>
              </a:rPr>
              <a:t>1</a:t>
            </a:r>
          </a:p>
          <a:p>
            <a:pPr lvl="1">
              <a:buFont typeface="Arial" panose="020B0604020202020204" pitchFamily="34" charset="0"/>
              <a:buChar char="•"/>
              <a:tabLst>
                <a:tab pos="8697913" algn="l"/>
              </a:tabLst>
            </a:pPr>
            <a:endParaRPr lang="nl-BE" sz="3200" dirty="0"/>
          </a:p>
          <a:p>
            <a:pPr marL="720725" lvl="1" indent="-263525">
              <a:buFont typeface="Arial" panose="020B0604020202020204" pitchFamily="34" charset="0"/>
              <a:buChar char="•"/>
              <a:tabLst>
                <a:tab pos="8880475" algn="r"/>
              </a:tabLst>
            </a:pPr>
            <a:r>
              <a:rPr lang="nl-BE" sz="3200" dirty="0"/>
              <a:t>Totaal incidenten en ongevallen :  	15</a:t>
            </a:r>
          </a:p>
        </p:txBody>
      </p:sp>
      <p:cxnSp>
        <p:nvCxnSpPr>
          <p:cNvPr id="6" name="Straight Connector 5">
            <a:extLst>
              <a:ext uri="{FF2B5EF4-FFF2-40B4-BE49-F238E27FC236}">
                <a16:creationId xmlns:a16="http://schemas.microsoft.com/office/drawing/2014/main" id="{3CE73A3D-8872-143E-A004-23D2E647EA88}"/>
              </a:ext>
            </a:extLst>
          </p:cNvPr>
          <p:cNvCxnSpPr/>
          <p:nvPr/>
        </p:nvCxnSpPr>
        <p:spPr>
          <a:xfrm>
            <a:off x="1237673" y="5500116"/>
            <a:ext cx="9063990" cy="0"/>
          </a:xfrm>
          <a:prstGeom prst="line">
            <a:avLst/>
          </a:prstGeom>
          <a:ln w="825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94091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19446A-D15D-9006-3E9F-F594D04636B9}"/>
              </a:ext>
            </a:extLst>
          </p:cNvPr>
          <p:cNvSpPr>
            <a:spLocks noGrp="1"/>
          </p:cNvSpPr>
          <p:nvPr>
            <p:ph type="body" sz="quarter" idx="13"/>
          </p:nvPr>
        </p:nvSpPr>
        <p:spPr/>
        <p:txBody>
          <a:bodyPr/>
          <a:lstStyle/>
          <a:p>
            <a:r>
              <a:rPr lang="nl-BE" dirty="0"/>
              <a:t>Arbeidsongeval met AGR.</a:t>
            </a:r>
          </a:p>
        </p:txBody>
      </p:sp>
      <p:sp>
        <p:nvSpPr>
          <p:cNvPr id="4" name="Text Placeholder 3">
            <a:extLst>
              <a:ext uri="{FF2B5EF4-FFF2-40B4-BE49-F238E27FC236}">
                <a16:creationId xmlns:a16="http://schemas.microsoft.com/office/drawing/2014/main" id="{1F442BC1-E6A6-B44B-EA08-D2155EF60C2D}"/>
              </a:ext>
            </a:extLst>
          </p:cNvPr>
          <p:cNvSpPr>
            <a:spLocks noGrp="1"/>
          </p:cNvSpPr>
          <p:nvPr>
            <p:ph type="body" sz="quarter" idx="27"/>
          </p:nvPr>
        </p:nvSpPr>
        <p:spPr>
          <a:xfrm>
            <a:off x="281009" y="1631222"/>
            <a:ext cx="11237400" cy="4089476"/>
          </a:xfrm>
        </p:spPr>
        <p:txBody>
          <a:bodyPr/>
          <a:lstStyle/>
          <a:p>
            <a:r>
              <a:rPr lang="nl-BE" sz="2800" b="1" dirty="0"/>
              <a:t>ACOS STRAT   8/2024/29819</a:t>
            </a:r>
          </a:p>
          <a:p>
            <a:endParaRPr lang="nl-BE" sz="2800" b="1" dirty="0"/>
          </a:p>
          <a:p>
            <a:r>
              <a:rPr lang="nl-BE" sz="2000" b="1" dirty="0"/>
              <a:t>- </a:t>
            </a:r>
            <a:r>
              <a:rPr lang="nl-BE" sz="2000" b="1" u="sng" dirty="0"/>
              <a:t>Datum:</a:t>
            </a:r>
            <a:r>
              <a:rPr lang="nl-BE" sz="2000" b="1" dirty="0"/>
              <a:t> </a:t>
            </a:r>
            <a:r>
              <a:rPr lang="nl-BE" sz="2000" dirty="0"/>
              <a:t>22/10/2024</a:t>
            </a:r>
          </a:p>
          <a:p>
            <a:endParaRPr lang="nl-BE" sz="2000" b="1" dirty="0"/>
          </a:p>
          <a:p>
            <a:r>
              <a:rPr lang="nl-BE" sz="2000" b="1" dirty="0"/>
              <a:t>- </a:t>
            </a:r>
            <a:r>
              <a:rPr lang="nl-BE" sz="2000" b="1" u="sng" dirty="0"/>
              <a:t>Beschrijving ongeval</a:t>
            </a:r>
            <a:r>
              <a:rPr lang="nl-BE" sz="2000" b="1" dirty="0"/>
              <a:t>:</a:t>
            </a:r>
            <a:br>
              <a:rPr lang="nl-BE" sz="2000" b="1" dirty="0"/>
            </a:br>
            <a:endParaRPr lang="nl-BE" sz="2000" b="1" dirty="0"/>
          </a:p>
          <a:p>
            <a:r>
              <a:rPr lang="nl-BE" sz="2000" dirty="0"/>
              <a:t>.- tijdens training sprongongeval, bij het neerkomen gekwetst aan de enkel,</a:t>
            </a:r>
          </a:p>
          <a:p>
            <a:endParaRPr lang="nl-BE" sz="2000" dirty="0"/>
          </a:p>
          <a:p>
            <a:r>
              <a:rPr lang="nl-BE" sz="2000" b="1" dirty="0"/>
              <a:t>- </a:t>
            </a:r>
            <a:r>
              <a:rPr lang="nl-BE" sz="2000" b="1" u="sng" dirty="0"/>
              <a:t>Letsel</a:t>
            </a:r>
            <a:r>
              <a:rPr lang="nl-BE" sz="2000" b="1" dirty="0"/>
              <a:t>: </a:t>
            </a:r>
            <a:r>
              <a:rPr lang="nl-BE" sz="2000" dirty="0"/>
              <a:t>Fracturen</a:t>
            </a:r>
            <a:endParaRPr lang="nl-BE" sz="2000" b="1" dirty="0"/>
          </a:p>
          <a:p>
            <a:r>
              <a:rPr lang="nl-BE" sz="2000" b="1" dirty="0"/>
              <a:t>- </a:t>
            </a:r>
            <a:r>
              <a:rPr lang="nl-BE" sz="2000" b="1" u="sng" dirty="0"/>
              <a:t>AGR</a:t>
            </a:r>
            <a:r>
              <a:rPr lang="nl-BE" sz="2000" b="1" dirty="0"/>
              <a:t>:  90</a:t>
            </a:r>
            <a:br>
              <a:rPr lang="nl-BE" sz="2000" b="1" dirty="0"/>
            </a:br>
            <a:br>
              <a:rPr lang="nl-BE" sz="2000" b="1" dirty="0"/>
            </a:br>
            <a:r>
              <a:rPr lang="nl-BE" sz="2000" b="1" dirty="0"/>
              <a:t>- </a:t>
            </a:r>
            <a:r>
              <a:rPr lang="nl-BE" sz="2000" b="1" u="sng" dirty="0"/>
              <a:t>Preventiemaatregel</a:t>
            </a:r>
            <a:r>
              <a:rPr lang="nl-BE" sz="2000" b="1" dirty="0"/>
              <a:t>: </a:t>
            </a:r>
            <a:endParaRPr lang="nl-BE" sz="2000" dirty="0"/>
          </a:p>
          <a:p>
            <a:endParaRPr lang="nl-BE" b="1" dirty="0"/>
          </a:p>
          <a:p>
            <a:r>
              <a:rPr lang="nl-BE" b="1" dirty="0"/>
              <a:t>  </a:t>
            </a:r>
          </a:p>
        </p:txBody>
      </p:sp>
    </p:spTree>
    <p:extLst>
      <p:ext uri="{BB962C8B-B14F-4D97-AF65-F5344CB8AC3E}">
        <p14:creationId xmlns:p14="http://schemas.microsoft.com/office/powerpoint/2010/main" val="24388655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19446A-D15D-9006-3E9F-F594D04636B9}"/>
              </a:ext>
            </a:extLst>
          </p:cNvPr>
          <p:cNvSpPr>
            <a:spLocks noGrp="1"/>
          </p:cNvSpPr>
          <p:nvPr>
            <p:ph type="body" sz="quarter" idx="13"/>
          </p:nvPr>
        </p:nvSpPr>
        <p:spPr/>
        <p:txBody>
          <a:bodyPr/>
          <a:lstStyle/>
          <a:p>
            <a:r>
              <a:rPr lang="nl-BE" dirty="0"/>
              <a:t>Arbeidsongeval met AGR.</a:t>
            </a:r>
          </a:p>
        </p:txBody>
      </p:sp>
      <p:sp>
        <p:nvSpPr>
          <p:cNvPr id="4" name="Text Placeholder 3">
            <a:extLst>
              <a:ext uri="{FF2B5EF4-FFF2-40B4-BE49-F238E27FC236}">
                <a16:creationId xmlns:a16="http://schemas.microsoft.com/office/drawing/2014/main" id="{1F442BC1-E6A6-B44B-EA08-D2155EF60C2D}"/>
              </a:ext>
            </a:extLst>
          </p:cNvPr>
          <p:cNvSpPr>
            <a:spLocks noGrp="1"/>
          </p:cNvSpPr>
          <p:nvPr>
            <p:ph type="body" sz="quarter" idx="27"/>
          </p:nvPr>
        </p:nvSpPr>
        <p:spPr>
          <a:xfrm>
            <a:off x="281009" y="1631222"/>
            <a:ext cx="11237400" cy="4089476"/>
          </a:xfrm>
        </p:spPr>
        <p:txBody>
          <a:bodyPr/>
          <a:lstStyle/>
          <a:p>
            <a:r>
              <a:rPr lang="nl-BE" sz="2800" b="1" dirty="0"/>
              <a:t>COMOPSAIR  </a:t>
            </a:r>
            <a:r>
              <a:rPr lang="nl-BE" sz="2800" b="0" i="0" u="none" strike="noStrike" dirty="0">
                <a:solidFill>
                  <a:schemeClr val="tx1"/>
                </a:solidFill>
                <a:effectLst/>
                <a:latin typeface="Calibri" panose="020F0502020204030204" pitchFamily="34" charset="0"/>
              </a:rPr>
              <a:t>08/2024/2990</a:t>
            </a:r>
            <a:r>
              <a:rPr lang="nl-BE" sz="2800" dirty="0">
                <a:solidFill>
                  <a:schemeClr val="tx1"/>
                </a:solidFill>
              </a:rPr>
              <a:t> </a:t>
            </a:r>
          </a:p>
          <a:p>
            <a:endParaRPr lang="nl-BE" sz="2800" b="1" dirty="0"/>
          </a:p>
          <a:p>
            <a:r>
              <a:rPr lang="nl-BE" sz="2000" b="1" dirty="0"/>
              <a:t>- </a:t>
            </a:r>
            <a:r>
              <a:rPr lang="nl-BE" sz="2000" b="1" u="sng" dirty="0"/>
              <a:t>Datum:</a:t>
            </a:r>
            <a:r>
              <a:rPr lang="nl-BE" sz="2000" b="1" dirty="0"/>
              <a:t> </a:t>
            </a:r>
            <a:r>
              <a:rPr lang="nl-BE" sz="2000" dirty="0"/>
              <a:t>17/10/2024</a:t>
            </a:r>
          </a:p>
          <a:p>
            <a:endParaRPr lang="nl-BE" sz="2000" b="1" dirty="0"/>
          </a:p>
          <a:p>
            <a:r>
              <a:rPr lang="nl-BE" sz="2000" b="1" u="sng" dirty="0"/>
              <a:t>Beschrijving ongeval</a:t>
            </a:r>
            <a:r>
              <a:rPr lang="nl-BE" sz="2000" b="1" dirty="0"/>
              <a:t>:</a:t>
            </a:r>
          </a:p>
          <a:p>
            <a:pPr marL="342900" indent="-342900">
              <a:buFontTx/>
              <a:buChar char="-"/>
            </a:pPr>
            <a:endParaRPr lang="nl-BE" sz="2000" b="1" dirty="0"/>
          </a:p>
          <a:p>
            <a:r>
              <a:rPr lang="nl-BE" sz="2000" b="0" i="0" u="none" strike="noStrike" dirty="0">
                <a:solidFill>
                  <a:srgbClr val="3F3F76"/>
                </a:solidFill>
                <a:effectLst/>
                <a:latin typeface="Calibri" panose="020F0502020204030204" pitchFamily="34" charset="0"/>
              </a:rPr>
              <a:t>  -</a:t>
            </a:r>
            <a:r>
              <a:rPr lang="nl-BE" sz="2000" b="0" i="0" u="none" strike="noStrike" dirty="0">
                <a:solidFill>
                  <a:schemeClr val="tx1"/>
                </a:solidFill>
                <a:effectLst/>
                <a:latin typeface="Calibri" panose="020F0502020204030204" pitchFamily="34" charset="0"/>
              </a:rPr>
              <a:t>In de hangar A400m te Melsbroek, tijdens het helpen klaarzetten voor het </a:t>
            </a:r>
            <a:r>
              <a:rPr lang="nl-BE" sz="2000" b="0" i="0" u="none" strike="noStrike" dirty="0" err="1">
                <a:solidFill>
                  <a:schemeClr val="tx1"/>
                </a:solidFill>
                <a:effectLst/>
                <a:latin typeface="Calibri" panose="020F0502020204030204" pitchFamily="34" charset="0"/>
              </a:rPr>
              <a:t>airforce</a:t>
            </a:r>
            <a:r>
              <a:rPr lang="nl-BE" sz="2000" b="0" i="0" u="none" strike="noStrike" dirty="0">
                <a:solidFill>
                  <a:schemeClr val="tx1"/>
                </a:solidFill>
                <a:effectLst/>
                <a:latin typeface="Calibri" panose="020F0502020204030204" pitchFamily="34" charset="0"/>
              </a:rPr>
              <a:t> gala bal.</a:t>
            </a:r>
          </a:p>
          <a:p>
            <a:r>
              <a:rPr lang="nl-BE" sz="2000" b="0" i="0" u="none" strike="noStrike" dirty="0">
                <a:solidFill>
                  <a:schemeClr val="tx1"/>
                </a:solidFill>
                <a:effectLst/>
                <a:latin typeface="Calibri" panose="020F0502020204030204" pitchFamily="34" charset="0"/>
              </a:rPr>
              <a:t>   Betrokkene wou iets zwaar optillen en hierdoor kreeg hij pijn aan zijn nek en aan de rechterschouder..</a:t>
            </a:r>
          </a:p>
          <a:p>
            <a:pPr marL="342900" indent="-342900">
              <a:buFontTx/>
              <a:buChar char="-"/>
            </a:pPr>
            <a:endParaRPr lang="nl-BE" sz="2000" dirty="0"/>
          </a:p>
          <a:p>
            <a:pPr marL="342900" indent="-342900">
              <a:buFontTx/>
              <a:buChar char="-"/>
            </a:pPr>
            <a:r>
              <a:rPr lang="nl-BE" sz="2000" b="1" dirty="0"/>
              <a:t>- </a:t>
            </a:r>
            <a:r>
              <a:rPr lang="nl-BE" sz="2000" b="1" u="sng" dirty="0"/>
              <a:t>Letsel</a:t>
            </a:r>
            <a:r>
              <a:rPr lang="nl-BE" sz="2000" b="1" dirty="0"/>
              <a:t>: </a:t>
            </a:r>
            <a:r>
              <a:rPr lang="nl-BE" sz="2000" dirty="0" err="1"/>
              <a:t>Verekking</a:t>
            </a:r>
            <a:r>
              <a:rPr lang="nl-BE" sz="2000" dirty="0"/>
              <a:t> meerdere plekken</a:t>
            </a:r>
            <a:br>
              <a:rPr lang="nl-BE" sz="2000" b="1" dirty="0"/>
            </a:br>
            <a:endParaRPr lang="nl-BE" sz="2000" b="1" dirty="0"/>
          </a:p>
          <a:p>
            <a:r>
              <a:rPr lang="nl-BE" sz="2000" b="1" dirty="0"/>
              <a:t>- </a:t>
            </a:r>
            <a:r>
              <a:rPr lang="nl-BE" sz="2000" b="1" u="sng" dirty="0"/>
              <a:t>AGR</a:t>
            </a:r>
            <a:r>
              <a:rPr lang="nl-BE" sz="2000" b="1" dirty="0"/>
              <a:t>: </a:t>
            </a:r>
            <a:r>
              <a:rPr lang="nl-BE" sz="2000" dirty="0"/>
              <a:t>10</a:t>
            </a:r>
            <a:br>
              <a:rPr lang="nl-BE" sz="2000" b="1" dirty="0"/>
            </a:br>
            <a:br>
              <a:rPr lang="nl-BE" sz="2000" b="1" dirty="0"/>
            </a:br>
            <a:r>
              <a:rPr lang="nl-BE" sz="2000" b="1" dirty="0"/>
              <a:t>- </a:t>
            </a:r>
            <a:r>
              <a:rPr lang="nl-BE" sz="2000" b="1" u="sng" dirty="0"/>
              <a:t>Preventiemaatregel</a:t>
            </a:r>
            <a:r>
              <a:rPr lang="nl-BE" sz="2000" b="1" dirty="0"/>
              <a:t>:  </a:t>
            </a:r>
            <a:r>
              <a:rPr lang="nl-BE" sz="2000" dirty="0"/>
              <a:t>Steeds veiligheidsschoenen aantrekken</a:t>
            </a:r>
          </a:p>
          <a:p>
            <a:endParaRPr lang="nl-BE" b="1" dirty="0"/>
          </a:p>
          <a:p>
            <a:r>
              <a:rPr lang="nl-BE" b="1" dirty="0"/>
              <a:t>  </a:t>
            </a:r>
          </a:p>
        </p:txBody>
      </p:sp>
    </p:spTree>
    <p:extLst>
      <p:ext uri="{BB962C8B-B14F-4D97-AF65-F5344CB8AC3E}">
        <p14:creationId xmlns:p14="http://schemas.microsoft.com/office/powerpoint/2010/main" val="28228979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19446A-D15D-9006-3E9F-F594D04636B9}"/>
              </a:ext>
            </a:extLst>
          </p:cNvPr>
          <p:cNvSpPr>
            <a:spLocks noGrp="1"/>
          </p:cNvSpPr>
          <p:nvPr>
            <p:ph type="body" sz="quarter" idx="13"/>
          </p:nvPr>
        </p:nvSpPr>
        <p:spPr/>
        <p:txBody>
          <a:bodyPr/>
          <a:lstStyle/>
          <a:p>
            <a:r>
              <a:rPr lang="nl-BE" dirty="0"/>
              <a:t>Arbeidsongeval met AGR.</a:t>
            </a:r>
          </a:p>
        </p:txBody>
      </p:sp>
      <p:sp>
        <p:nvSpPr>
          <p:cNvPr id="4" name="Text Placeholder 3">
            <a:extLst>
              <a:ext uri="{FF2B5EF4-FFF2-40B4-BE49-F238E27FC236}">
                <a16:creationId xmlns:a16="http://schemas.microsoft.com/office/drawing/2014/main" id="{1F442BC1-E6A6-B44B-EA08-D2155EF60C2D}"/>
              </a:ext>
            </a:extLst>
          </p:cNvPr>
          <p:cNvSpPr>
            <a:spLocks noGrp="1"/>
          </p:cNvSpPr>
          <p:nvPr>
            <p:ph type="body" sz="quarter" idx="27"/>
          </p:nvPr>
        </p:nvSpPr>
        <p:spPr>
          <a:xfrm>
            <a:off x="281009" y="1631222"/>
            <a:ext cx="11237400" cy="4089476"/>
          </a:xfrm>
        </p:spPr>
        <p:txBody>
          <a:bodyPr/>
          <a:lstStyle/>
          <a:p>
            <a:r>
              <a:rPr lang="nl-BE" sz="2800" b="1" dirty="0" err="1"/>
              <a:t>Bn</a:t>
            </a:r>
            <a:r>
              <a:rPr lang="nl-BE" sz="2800" b="1" dirty="0"/>
              <a:t> HK </a:t>
            </a:r>
            <a:r>
              <a:rPr lang="nl-BE" sz="2800" b="1" dirty="0" err="1"/>
              <a:t>Def</a:t>
            </a:r>
            <a:r>
              <a:rPr lang="nl-BE" sz="2800" b="1" dirty="0"/>
              <a:t> Staf KKE: 08/2024/29885</a:t>
            </a:r>
          </a:p>
          <a:p>
            <a:r>
              <a:rPr lang="nl-BE" sz="2000" b="1" dirty="0"/>
              <a:t>- </a:t>
            </a:r>
            <a:r>
              <a:rPr lang="nl-BE" sz="2000" b="1" u="sng" dirty="0"/>
              <a:t>Datum:</a:t>
            </a:r>
            <a:r>
              <a:rPr lang="nl-BE" sz="2000" b="1" dirty="0"/>
              <a:t> </a:t>
            </a:r>
            <a:r>
              <a:rPr lang="nl-BE" sz="2000" dirty="0"/>
              <a:t>08/07/2024</a:t>
            </a:r>
          </a:p>
          <a:p>
            <a:endParaRPr lang="nl-BE" sz="2000" b="1" dirty="0"/>
          </a:p>
          <a:p>
            <a:r>
              <a:rPr lang="nl-BE" sz="2000" b="1" dirty="0"/>
              <a:t>- </a:t>
            </a:r>
            <a:r>
              <a:rPr lang="nl-BE" sz="2000" b="1" u="sng" dirty="0"/>
              <a:t>Beschrijving ongeval</a:t>
            </a:r>
            <a:r>
              <a:rPr lang="nl-BE" sz="2000" b="1" dirty="0"/>
              <a:t>:</a:t>
            </a:r>
            <a:br>
              <a:rPr lang="nl-BE" sz="2000" b="1" dirty="0"/>
            </a:br>
            <a:endParaRPr lang="nl-BE" sz="2000" b="1" dirty="0"/>
          </a:p>
          <a:p>
            <a:r>
              <a:rPr lang="nl-BE" sz="2000" b="1" dirty="0"/>
              <a:t> - </a:t>
            </a:r>
            <a:r>
              <a:rPr lang="fr-FR" sz="2000" dirty="0"/>
              <a:t>coups reçu lors d'un cours d'FTMA</a:t>
            </a:r>
            <a:endParaRPr lang="nl-BE" sz="2000" dirty="0"/>
          </a:p>
          <a:p>
            <a:endParaRPr lang="nl-BE" sz="2000" dirty="0"/>
          </a:p>
          <a:p>
            <a:r>
              <a:rPr lang="nl-BE" sz="2000" b="1" dirty="0"/>
              <a:t>- </a:t>
            </a:r>
            <a:r>
              <a:rPr lang="nl-BE" sz="2000" b="1" u="sng" dirty="0"/>
              <a:t>Letsel</a:t>
            </a:r>
            <a:r>
              <a:rPr lang="nl-BE" sz="2000" b="1" dirty="0"/>
              <a:t>: </a:t>
            </a:r>
            <a:r>
              <a:rPr lang="nl-BE" sz="2000" dirty="0">
                <a:solidFill>
                  <a:srgbClr val="FF0000"/>
                </a:solidFill>
              </a:rPr>
              <a:t>Geen Info</a:t>
            </a:r>
            <a:br>
              <a:rPr lang="nl-BE" sz="2000" b="1" dirty="0"/>
            </a:br>
            <a:endParaRPr lang="nl-BE" sz="2000" b="1" dirty="0"/>
          </a:p>
          <a:p>
            <a:r>
              <a:rPr lang="nl-BE" sz="2000" b="1" dirty="0"/>
              <a:t>- </a:t>
            </a:r>
            <a:r>
              <a:rPr lang="nl-BE" sz="2000" b="1" u="sng" dirty="0"/>
              <a:t>AGR</a:t>
            </a:r>
            <a:r>
              <a:rPr lang="nl-BE" sz="2000" b="1" dirty="0"/>
              <a:t>: </a:t>
            </a:r>
            <a:r>
              <a:rPr lang="nl-BE" sz="2000" dirty="0">
                <a:solidFill>
                  <a:srgbClr val="FF0000"/>
                </a:solidFill>
              </a:rPr>
              <a:t>Geen Info</a:t>
            </a:r>
            <a:br>
              <a:rPr lang="nl-BE" sz="2000" b="1" dirty="0"/>
            </a:br>
            <a:br>
              <a:rPr lang="nl-BE" sz="2000" b="1" dirty="0"/>
            </a:br>
            <a:r>
              <a:rPr lang="nl-BE" sz="2000" b="1" dirty="0"/>
              <a:t>- </a:t>
            </a:r>
            <a:r>
              <a:rPr lang="nl-BE" sz="2000" b="1" u="sng" dirty="0"/>
              <a:t>Preventiemaatregel</a:t>
            </a:r>
            <a:r>
              <a:rPr lang="nl-BE" sz="2000" b="1" dirty="0"/>
              <a:t>:</a:t>
            </a:r>
          </a:p>
          <a:p>
            <a:endParaRPr lang="nl-BE" sz="2000" b="1" dirty="0"/>
          </a:p>
          <a:p>
            <a:r>
              <a:rPr lang="nl-BE" sz="2000" b="1" dirty="0"/>
              <a:t>  </a:t>
            </a:r>
            <a:endParaRPr lang="nl-BE" b="1" dirty="0"/>
          </a:p>
          <a:p>
            <a:r>
              <a:rPr lang="nl-BE" b="1" dirty="0"/>
              <a:t>  </a:t>
            </a:r>
          </a:p>
        </p:txBody>
      </p:sp>
    </p:spTree>
    <p:extLst>
      <p:ext uri="{BB962C8B-B14F-4D97-AF65-F5344CB8AC3E}">
        <p14:creationId xmlns:p14="http://schemas.microsoft.com/office/powerpoint/2010/main" val="28792605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787E4A-127E-BA27-A4C6-24C05FBFBBA6}"/>
              </a:ext>
            </a:extLst>
          </p:cNvPr>
          <p:cNvSpPr>
            <a:spLocks noGrp="1"/>
          </p:cNvSpPr>
          <p:nvPr>
            <p:ph type="body" sz="quarter" idx="13"/>
          </p:nvPr>
        </p:nvSpPr>
        <p:spPr/>
        <p:txBody>
          <a:bodyPr/>
          <a:lstStyle/>
          <a:p>
            <a:r>
              <a:rPr lang="nl-BE" dirty="0"/>
              <a:t>Frequentie- en ernstgraden 2024.</a:t>
            </a:r>
          </a:p>
        </p:txBody>
      </p:sp>
      <p:graphicFrame>
        <p:nvGraphicFramePr>
          <p:cNvPr id="4" name="Table 3">
            <a:extLst>
              <a:ext uri="{FF2B5EF4-FFF2-40B4-BE49-F238E27FC236}">
                <a16:creationId xmlns:a16="http://schemas.microsoft.com/office/drawing/2014/main" id="{1F7FB16A-FC2B-DF24-7AFF-B3FCF11D56BD}"/>
              </a:ext>
            </a:extLst>
          </p:cNvPr>
          <p:cNvGraphicFramePr>
            <a:graphicFrameLocks noGrp="1"/>
          </p:cNvGraphicFramePr>
          <p:nvPr>
            <p:extLst>
              <p:ext uri="{D42A27DB-BD31-4B8C-83A1-F6EECF244321}">
                <p14:modId xmlns:p14="http://schemas.microsoft.com/office/powerpoint/2010/main" val="2326997691"/>
              </p:ext>
            </p:extLst>
          </p:nvPr>
        </p:nvGraphicFramePr>
        <p:xfrm>
          <a:off x="315327" y="2557780"/>
          <a:ext cx="11561346" cy="1742440"/>
        </p:xfrm>
        <a:graphic>
          <a:graphicData uri="http://schemas.openxmlformats.org/drawingml/2006/table">
            <a:tbl>
              <a:tblPr firstRow="1" bandRow="1">
                <a:tableStyleId>{5C22544A-7EE6-4342-B048-85BDC9FD1C3A}</a:tableStyleId>
              </a:tblPr>
              <a:tblGrid>
                <a:gridCol w="3057426">
                  <a:extLst>
                    <a:ext uri="{9D8B030D-6E8A-4147-A177-3AD203B41FA5}">
                      <a16:colId xmlns:a16="http://schemas.microsoft.com/office/drawing/2014/main" val="1961799212"/>
                    </a:ext>
                  </a:extLst>
                </a:gridCol>
                <a:gridCol w="1485900">
                  <a:extLst>
                    <a:ext uri="{9D8B030D-6E8A-4147-A177-3AD203B41FA5}">
                      <a16:colId xmlns:a16="http://schemas.microsoft.com/office/drawing/2014/main" val="2208237586"/>
                    </a:ext>
                  </a:extLst>
                </a:gridCol>
                <a:gridCol w="1863090">
                  <a:extLst>
                    <a:ext uri="{9D8B030D-6E8A-4147-A177-3AD203B41FA5}">
                      <a16:colId xmlns:a16="http://schemas.microsoft.com/office/drawing/2014/main" val="2790753546"/>
                    </a:ext>
                  </a:extLst>
                </a:gridCol>
                <a:gridCol w="1874520">
                  <a:extLst>
                    <a:ext uri="{9D8B030D-6E8A-4147-A177-3AD203B41FA5}">
                      <a16:colId xmlns:a16="http://schemas.microsoft.com/office/drawing/2014/main" val="1105495953"/>
                    </a:ext>
                  </a:extLst>
                </a:gridCol>
                <a:gridCol w="1703070">
                  <a:extLst>
                    <a:ext uri="{9D8B030D-6E8A-4147-A177-3AD203B41FA5}">
                      <a16:colId xmlns:a16="http://schemas.microsoft.com/office/drawing/2014/main" val="3116270442"/>
                    </a:ext>
                  </a:extLst>
                </a:gridCol>
                <a:gridCol w="1577340">
                  <a:extLst>
                    <a:ext uri="{9D8B030D-6E8A-4147-A177-3AD203B41FA5}">
                      <a16:colId xmlns:a16="http://schemas.microsoft.com/office/drawing/2014/main" val="2888334794"/>
                    </a:ext>
                  </a:extLst>
                </a:gridCol>
              </a:tblGrid>
              <a:tr h="370840">
                <a:tc>
                  <a:txBody>
                    <a:bodyPr/>
                    <a:lstStyle/>
                    <a:p>
                      <a:pPr algn="ctr"/>
                      <a:endParaRPr lang="nl-BE"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a:r>
                        <a:rPr lang="nl-BE" dirty="0"/>
                        <a:t>1</a:t>
                      </a:r>
                      <a:r>
                        <a:rPr lang="nl-BE" baseline="30000" dirty="0"/>
                        <a:t>ste</a:t>
                      </a:r>
                      <a:r>
                        <a:rPr lang="nl-BE" dirty="0"/>
                        <a:t> Trim</a:t>
                      </a:r>
                    </a:p>
                  </a:txBody>
                  <a:tcPr anchor="ctr"/>
                </a:tc>
                <a:tc>
                  <a:txBody>
                    <a:bodyPr/>
                    <a:lstStyle/>
                    <a:p>
                      <a:pPr algn="ctr"/>
                      <a:r>
                        <a:rPr lang="nl-BE" dirty="0"/>
                        <a:t>2</a:t>
                      </a:r>
                      <a:r>
                        <a:rPr lang="nl-BE" baseline="30000" dirty="0"/>
                        <a:t>de</a:t>
                      </a:r>
                      <a:r>
                        <a:rPr lang="nl-BE" dirty="0"/>
                        <a:t> Trim</a:t>
                      </a:r>
                    </a:p>
                  </a:txBody>
                  <a:tcPr anchor="ctr"/>
                </a:tc>
                <a:tc>
                  <a:txBody>
                    <a:bodyPr/>
                    <a:lstStyle/>
                    <a:p>
                      <a:pPr algn="ctr"/>
                      <a:r>
                        <a:rPr lang="nl-BE" dirty="0"/>
                        <a:t>3</a:t>
                      </a:r>
                      <a:r>
                        <a:rPr lang="nl-BE" baseline="30000" dirty="0"/>
                        <a:t>de</a:t>
                      </a:r>
                      <a:r>
                        <a:rPr lang="nl-BE" dirty="0"/>
                        <a:t> Trim</a:t>
                      </a:r>
                    </a:p>
                  </a:txBody>
                  <a:tcPr anchor="ctr"/>
                </a:tc>
                <a:tc>
                  <a:txBody>
                    <a:bodyPr/>
                    <a:lstStyle/>
                    <a:p>
                      <a:pPr algn="ctr"/>
                      <a:r>
                        <a:rPr lang="nl-BE" dirty="0"/>
                        <a:t>4</a:t>
                      </a:r>
                      <a:r>
                        <a:rPr lang="nl-BE" baseline="30000" dirty="0"/>
                        <a:t>de</a:t>
                      </a:r>
                      <a:r>
                        <a:rPr lang="nl-BE" dirty="0"/>
                        <a:t> Trim</a:t>
                      </a:r>
                    </a:p>
                  </a:txBody>
                  <a:tcPr anchor="ctr"/>
                </a:tc>
                <a:tc>
                  <a:txBody>
                    <a:bodyPr/>
                    <a:lstStyle/>
                    <a:p>
                      <a:pPr algn="ctr"/>
                      <a:r>
                        <a:rPr lang="nl-BE" dirty="0"/>
                        <a:t>Tot 2024</a:t>
                      </a:r>
                    </a:p>
                  </a:txBody>
                  <a:tcPr anchor="ctr"/>
                </a:tc>
                <a:extLst>
                  <a:ext uri="{0D108BD9-81ED-4DB2-BD59-A6C34878D82A}">
                    <a16:rowId xmlns:a16="http://schemas.microsoft.com/office/drawing/2014/main" val="1415786595"/>
                  </a:ext>
                </a:extLst>
              </a:tr>
              <a:tr h="370840">
                <a:tc>
                  <a:txBody>
                    <a:bodyPr/>
                    <a:lstStyle/>
                    <a:p>
                      <a:pPr algn="l"/>
                      <a:r>
                        <a:rPr lang="nl-BE" sz="2400" b="1" dirty="0">
                          <a:latin typeface="Aharoni" panose="02010803020104030203" pitchFamily="2" charset="-79"/>
                          <a:cs typeface="Aharoni" panose="02010803020104030203" pitchFamily="2" charset="-79"/>
                        </a:rPr>
                        <a:t>Frequentiegraad</a:t>
                      </a:r>
                    </a:p>
                  </a:txBody>
                  <a:tcPr anchor="ctr"/>
                </a:tc>
                <a:tc>
                  <a:txBody>
                    <a:bodyPr/>
                    <a:lstStyle/>
                    <a:p>
                      <a:pPr algn="ctr"/>
                      <a:r>
                        <a:rPr lang="nl-BE" sz="2400" dirty="0"/>
                        <a:t>2,16</a:t>
                      </a:r>
                    </a:p>
                  </a:txBody>
                  <a:tcPr anchor="ctr"/>
                </a:tc>
                <a:tc>
                  <a:txBody>
                    <a:bodyPr/>
                    <a:lstStyle/>
                    <a:p>
                      <a:pPr algn="ctr"/>
                      <a:r>
                        <a:rPr lang="nl-BE" sz="2400" dirty="0"/>
                        <a:t>0,63</a:t>
                      </a:r>
                    </a:p>
                  </a:txBody>
                  <a:tcPr anchor="ctr"/>
                </a:tc>
                <a:tc>
                  <a:txBody>
                    <a:bodyPr/>
                    <a:lstStyle/>
                    <a:p>
                      <a:pPr algn="ctr"/>
                      <a:r>
                        <a:rPr lang="nl-BE" sz="2400" dirty="0"/>
                        <a:t>1,27</a:t>
                      </a:r>
                    </a:p>
                  </a:txBody>
                  <a:tcPr anchor="ctr"/>
                </a:tc>
                <a:tc>
                  <a:txBody>
                    <a:bodyPr/>
                    <a:lstStyle/>
                    <a:p>
                      <a:pPr algn="ctr"/>
                      <a:endParaRPr lang="nl-BE" sz="2400" dirty="0"/>
                    </a:p>
                  </a:txBody>
                  <a:tcPr anchor="ctr"/>
                </a:tc>
                <a:tc>
                  <a:txBody>
                    <a:bodyPr/>
                    <a:lstStyle/>
                    <a:p>
                      <a:pPr algn="ctr"/>
                      <a:endParaRPr lang="nl-BE" sz="2400" dirty="0"/>
                    </a:p>
                  </a:txBody>
                  <a:tcPr anchor="ctr"/>
                </a:tc>
                <a:extLst>
                  <a:ext uri="{0D108BD9-81ED-4DB2-BD59-A6C34878D82A}">
                    <a16:rowId xmlns:a16="http://schemas.microsoft.com/office/drawing/2014/main" val="3209560359"/>
                  </a:ext>
                </a:extLst>
              </a:tr>
              <a:tr h="370840">
                <a:tc>
                  <a:txBody>
                    <a:bodyPr/>
                    <a:lstStyle/>
                    <a:p>
                      <a:pPr algn="l"/>
                      <a:r>
                        <a:rPr lang="nl-BE" sz="2400" b="1" dirty="0">
                          <a:latin typeface="Aharoni" panose="02010803020104030203" pitchFamily="2" charset="-79"/>
                          <a:cs typeface="Aharoni" panose="02010803020104030203" pitchFamily="2" charset="-79"/>
                        </a:rPr>
                        <a:t>Ernstgraad</a:t>
                      </a:r>
                    </a:p>
                  </a:txBody>
                  <a:tcPr anchor="ctr"/>
                </a:tc>
                <a:tc>
                  <a:txBody>
                    <a:bodyPr/>
                    <a:lstStyle/>
                    <a:p>
                      <a:pPr algn="ctr"/>
                      <a:r>
                        <a:rPr lang="nl-BE" sz="2400" dirty="0"/>
                        <a:t>0,01</a:t>
                      </a:r>
                    </a:p>
                  </a:txBody>
                  <a:tcPr anchor="ctr"/>
                </a:tc>
                <a:tc>
                  <a:txBody>
                    <a:bodyPr/>
                    <a:lstStyle/>
                    <a:p>
                      <a:pPr algn="ctr"/>
                      <a:r>
                        <a:rPr lang="nl-BE" sz="2400" dirty="0"/>
                        <a:t>0,01</a:t>
                      </a:r>
                    </a:p>
                  </a:txBody>
                  <a:tcPr anchor="ctr"/>
                </a:tc>
                <a:tc>
                  <a:txBody>
                    <a:bodyPr/>
                    <a:lstStyle/>
                    <a:p>
                      <a:pPr algn="ctr"/>
                      <a:r>
                        <a:rPr lang="nl-BE" sz="2400" dirty="0"/>
                        <a:t>0,3</a:t>
                      </a:r>
                    </a:p>
                  </a:txBody>
                  <a:tcPr anchor="ctr"/>
                </a:tc>
                <a:tc>
                  <a:txBody>
                    <a:bodyPr/>
                    <a:lstStyle/>
                    <a:p>
                      <a:pPr algn="ctr"/>
                      <a:endParaRPr lang="nl-BE" sz="2400" dirty="0"/>
                    </a:p>
                  </a:txBody>
                  <a:tcPr anchor="ctr"/>
                </a:tc>
                <a:tc>
                  <a:txBody>
                    <a:bodyPr/>
                    <a:lstStyle/>
                    <a:p>
                      <a:pPr algn="ctr"/>
                      <a:endParaRPr lang="nl-BE" sz="2400" dirty="0"/>
                    </a:p>
                  </a:txBody>
                  <a:tcPr anchor="ctr"/>
                </a:tc>
                <a:extLst>
                  <a:ext uri="{0D108BD9-81ED-4DB2-BD59-A6C34878D82A}">
                    <a16:rowId xmlns:a16="http://schemas.microsoft.com/office/drawing/2014/main" val="3145581736"/>
                  </a:ext>
                </a:extLst>
              </a:tr>
              <a:tr h="370840">
                <a:tc>
                  <a:txBody>
                    <a:bodyPr/>
                    <a:lstStyle/>
                    <a:p>
                      <a:pPr algn="l"/>
                      <a:r>
                        <a:rPr lang="nl-BE" sz="2400" b="1" dirty="0">
                          <a:latin typeface="Aharoni" panose="02010803020104030203" pitchFamily="2" charset="-79"/>
                          <a:cs typeface="Aharoni" panose="02010803020104030203" pitchFamily="2" charset="-79"/>
                        </a:rPr>
                        <a:t>Globale ernstgraad</a:t>
                      </a:r>
                    </a:p>
                  </a:txBody>
                  <a:tcPr anchor="ctr"/>
                </a:tc>
                <a:tc>
                  <a:txBody>
                    <a:bodyPr/>
                    <a:lstStyle/>
                    <a:p>
                      <a:pPr algn="ctr"/>
                      <a:r>
                        <a:rPr lang="nl-BE" sz="2400" dirty="0"/>
                        <a:t>0,01</a:t>
                      </a:r>
                    </a:p>
                  </a:txBody>
                  <a:tcPr anchor="ctr"/>
                </a:tc>
                <a:tc>
                  <a:txBody>
                    <a:bodyPr/>
                    <a:lstStyle/>
                    <a:p>
                      <a:pPr algn="ctr"/>
                      <a:r>
                        <a:rPr lang="nl-BE" sz="2400" dirty="0"/>
                        <a:t>0,01</a:t>
                      </a:r>
                    </a:p>
                  </a:txBody>
                  <a:tcPr anchor="ctr"/>
                </a:tc>
                <a:tc>
                  <a:txBody>
                    <a:bodyPr/>
                    <a:lstStyle/>
                    <a:p>
                      <a:pPr algn="ctr"/>
                      <a:r>
                        <a:rPr lang="nl-BE" sz="2400" dirty="0"/>
                        <a:t>0,3</a:t>
                      </a:r>
                    </a:p>
                  </a:txBody>
                  <a:tcPr anchor="ctr"/>
                </a:tc>
                <a:tc>
                  <a:txBody>
                    <a:bodyPr/>
                    <a:lstStyle/>
                    <a:p>
                      <a:pPr algn="ctr"/>
                      <a:endParaRPr lang="nl-BE" sz="2400" dirty="0"/>
                    </a:p>
                  </a:txBody>
                  <a:tcPr anchor="ctr"/>
                </a:tc>
                <a:tc>
                  <a:txBody>
                    <a:bodyPr/>
                    <a:lstStyle/>
                    <a:p>
                      <a:pPr algn="ctr"/>
                      <a:endParaRPr lang="nl-BE" sz="2400" dirty="0"/>
                    </a:p>
                  </a:txBody>
                  <a:tcPr anchor="ctr"/>
                </a:tc>
                <a:extLst>
                  <a:ext uri="{0D108BD9-81ED-4DB2-BD59-A6C34878D82A}">
                    <a16:rowId xmlns:a16="http://schemas.microsoft.com/office/drawing/2014/main" val="3505068052"/>
                  </a:ext>
                </a:extLst>
              </a:tr>
            </a:tbl>
          </a:graphicData>
        </a:graphic>
      </p:graphicFrame>
    </p:spTree>
    <p:extLst>
      <p:ext uri="{BB962C8B-B14F-4D97-AF65-F5344CB8AC3E}">
        <p14:creationId xmlns:p14="http://schemas.microsoft.com/office/powerpoint/2010/main" val="20274515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hart 3">
            <a:extLst>
              <a:ext uri="{FF2B5EF4-FFF2-40B4-BE49-F238E27FC236}">
                <a16:creationId xmlns:a16="http://schemas.microsoft.com/office/drawing/2014/main" id="{2C74F741-A7DB-7448-C19D-0F5948FC46A7}"/>
              </a:ext>
            </a:extLst>
          </p:cNvPr>
          <p:cNvGraphicFramePr>
            <a:graphicFrameLocks/>
          </p:cNvGraphicFramePr>
          <p:nvPr>
            <p:extLst>
              <p:ext uri="{D42A27DB-BD31-4B8C-83A1-F6EECF244321}">
                <p14:modId xmlns:p14="http://schemas.microsoft.com/office/powerpoint/2010/main" val="635620664"/>
              </p:ext>
            </p:extLst>
          </p:nvPr>
        </p:nvGraphicFramePr>
        <p:xfrm>
          <a:off x="643467" y="643467"/>
          <a:ext cx="10905066" cy="55710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3450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331BE7-874E-BF87-98BB-24D9E756674D}"/>
              </a:ext>
            </a:extLst>
          </p:cNvPr>
          <p:cNvSpPr>
            <a:spLocks noGrp="1"/>
          </p:cNvSpPr>
          <p:nvPr>
            <p:ph type="body" sz="half" idx="13"/>
          </p:nvPr>
        </p:nvSpPr>
        <p:spPr/>
        <p:txBody>
          <a:bodyPr/>
          <a:lstStyle/>
          <a:p>
            <a:r>
              <a:rPr lang="nl-BE" dirty="0"/>
              <a:t>Evolutie LDPBW sinds 2009.</a:t>
            </a:r>
          </a:p>
        </p:txBody>
      </p:sp>
    </p:spTree>
    <p:extLst>
      <p:ext uri="{BB962C8B-B14F-4D97-AF65-F5344CB8AC3E}">
        <p14:creationId xmlns:p14="http://schemas.microsoft.com/office/powerpoint/2010/main" val="16696544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6F0B944-F213-2AE8-B6D8-D84037A5FAA3}"/>
              </a:ext>
            </a:extLst>
          </p:cNvPr>
          <p:cNvSpPr>
            <a:spLocks noGrp="1"/>
          </p:cNvSpPr>
          <p:nvPr>
            <p:ph type="body" sz="quarter" idx="13"/>
          </p:nvPr>
        </p:nvSpPr>
        <p:spPr/>
        <p:txBody>
          <a:bodyPr/>
          <a:lstStyle/>
          <a:p>
            <a:r>
              <a:rPr lang="nl-BE" dirty="0"/>
              <a:t>Nieuwe template driemaandelijks verslag.</a:t>
            </a:r>
          </a:p>
        </p:txBody>
      </p:sp>
      <p:sp>
        <p:nvSpPr>
          <p:cNvPr id="3" name="Text Placeholder 2">
            <a:extLst>
              <a:ext uri="{FF2B5EF4-FFF2-40B4-BE49-F238E27FC236}">
                <a16:creationId xmlns:a16="http://schemas.microsoft.com/office/drawing/2014/main" id="{FEF6771C-782F-1309-7EE4-988D23340B65}"/>
              </a:ext>
            </a:extLst>
          </p:cNvPr>
          <p:cNvSpPr>
            <a:spLocks noGrp="1"/>
          </p:cNvSpPr>
          <p:nvPr>
            <p:ph type="body" sz="quarter" idx="27"/>
          </p:nvPr>
        </p:nvSpPr>
        <p:spPr>
          <a:xfrm>
            <a:off x="281009" y="1779812"/>
            <a:ext cx="11237400" cy="1317718"/>
          </a:xfrm>
        </p:spPr>
        <p:txBody>
          <a:bodyPr/>
          <a:lstStyle/>
          <a:p>
            <a:r>
              <a:rPr lang="nl-BE" sz="2000" dirty="0"/>
              <a:t>De template van het driemaandelijks verslag werd aangepast.</a:t>
            </a:r>
          </a:p>
          <a:p>
            <a:r>
              <a:rPr lang="nl-BE" sz="2000" dirty="0"/>
              <a:t>Er zal een briefing gegeven worden in het laatste trimester.</a:t>
            </a:r>
          </a:p>
        </p:txBody>
      </p:sp>
      <p:graphicFrame>
        <p:nvGraphicFramePr>
          <p:cNvPr id="4" name="Object 3">
            <a:extLst>
              <a:ext uri="{FF2B5EF4-FFF2-40B4-BE49-F238E27FC236}">
                <a16:creationId xmlns:a16="http://schemas.microsoft.com/office/drawing/2014/main" id="{E0153143-D315-4C3D-34D6-00F3D44244AE}"/>
              </a:ext>
            </a:extLst>
          </p:cNvPr>
          <p:cNvGraphicFramePr>
            <a:graphicFrameLocks noChangeAspect="1"/>
          </p:cNvGraphicFramePr>
          <p:nvPr>
            <p:extLst>
              <p:ext uri="{D42A27DB-BD31-4B8C-83A1-F6EECF244321}">
                <p14:modId xmlns:p14="http://schemas.microsoft.com/office/powerpoint/2010/main" val="3068538667"/>
              </p:ext>
            </p:extLst>
          </p:nvPr>
        </p:nvGraphicFramePr>
        <p:xfrm>
          <a:off x="8039100" y="1938972"/>
          <a:ext cx="2674664" cy="2317115"/>
        </p:xfrm>
        <a:graphic>
          <a:graphicData uri="http://schemas.openxmlformats.org/presentationml/2006/ole">
            <mc:AlternateContent xmlns:mc="http://schemas.openxmlformats.org/markup-compatibility/2006">
              <mc:Choice xmlns:v="urn:schemas-microsoft-com:vml" Requires="v">
                <p:oleObj name="Document" showAsIcon="1" r:id="rId2" imgW="914400" imgH="792417" progId="Word.Document.12">
                  <p:embed/>
                </p:oleObj>
              </mc:Choice>
              <mc:Fallback>
                <p:oleObj name="Document" showAsIcon="1" r:id="rId2" imgW="914400" imgH="792417" progId="Word.Document.12">
                  <p:embed/>
                  <p:pic>
                    <p:nvPicPr>
                      <p:cNvPr id="0" name=""/>
                      <p:cNvPicPr/>
                      <p:nvPr/>
                    </p:nvPicPr>
                    <p:blipFill>
                      <a:blip r:embed="rId3"/>
                      <a:stretch>
                        <a:fillRect/>
                      </a:stretch>
                    </p:blipFill>
                    <p:spPr>
                      <a:xfrm>
                        <a:off x="8039100" y="1938972"/>
                        <a:ext cx="2674664" cy="2317115"/>
                      </a:xfrm>
                      <a:prstGeom prst="rect">
                        <a:avLst/>
                      </a:prstGeom>
                    </p:spPr>
                  </p:pic>
                </p:oleObj>
              </mc:Fallback>
            </mc:AlternateContent>
          </a:graphicData>
        </a:graphic>
      </p:graphicFrame>
    </p:spTree>
    <p:extLst>
      <p:ext uri="{BB962C8B-B14F-4D97-AF65-F5344CB8AC3E}">
        <p14:creationId xmlns:p14="http://schemas.microsoft.com/office/powerpoint/2010/main" val="25031150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49571" y="1129989"/>
            <a:ext cx="8054502" cy="1323439"/>
          </a:xfrm>
          <a:prstGeom prst="rect">
            <a:avLst/>
          </a:prstGeom>
        </p:spPr>
        <p:txBody>
          <a:bodyPr wrap="square">
            <a:spAutoFit/>
          </a:bodyPr>
          <a:lstStyle/>
          <a:p>
            <a:pPr algn="just"/>
            <a:r>
              <a:rPr lang="nl-BE" altLang="en-US" sz="4400" b="1" dirty="0">
                <a:latin typeface="Arial" panose="020B0604020202020204" pitchFamily="34" charset="0"/>
                <a:cs typeface="Arial" panose="020B0604020202020204" pitchFamily="34" charset="0"/>
              </a:rPr>
              <a:t>Dienstmailbox</a:t>
            </a:r>
            <a:endParaRPr lang="nl-BE" sz="4400" b="1" dirty="0">
              <a:latin typeface="Arial" panose="020B0604020202020204" pitchFamily="34" charset="0"/>
              <a:cs typeface="Arial" panose="020B0604020202020204" pitchFamily="34" charset="0"/>
            </a:endParaRPr>
          </a:p>
          <a:p>
            <a:pPr marL="457200" indent="-457200" algn="just">
              <a:buFont typeface="+mj-lt"/>
              <a:buAutoNum type="arabicPeriod"/>
            </a:pPr>
            <a:endParaRPr lang="nl-BE" dirty="0"/>
          </a:p>
          <a:p>
            <a:pPr algn="just"/>
            <a:endParaRPr lang="en-US" dirty="0"/>
          </a:p>
        </p:txBody>
      </p:sp>
      <p:sp>
        <p:nvSpPr>
          <p:cNvPr id="4" name="Rectangle 3"/>
          <p:cNvSpPr/>
          <p:nvPr/>
        </p:nvSpPr>
        <p:spPr>
          <a:xfrm>
            <a:off x="1374056" y="2018591"/>
            <a:ext cx="8313907" cy="2554545"/>
          </a:xfrm>
          <a:prstGeom prst="rect">
            <a:avLst/>
          </a:prstGeom>
        </p:spPr>
        <p:txBody>
          <a:bodyPr wrap="square">
            <a:spAutoFit/>
          </a:bodyPr>
          <a:lstStyle/>
          <a:p>
            <a:pPr algn="ctr"/>
            <a:r>
              <a:rPr lang="nl-BE" sz="3200" dirty="0">
                <a:latin typeface="Arial" panose="020B0604020202020204" pitchFamily="34" charset="0"/>
                <a:cs typeface="Arial" panose="020B0604020202020204" pitchFamily="34" charset="0"/>
              </a:rPr>
              <a:t>Gelieve alle mails die niet persoonlijk zijn gericht te mailen naar de dienstmailbox namelijk </a:t>
            </a:r>
          </a:p>
          <a:p>
            <a:pPr algn="ctr"/>
            <a:endParaRPr lang="nl-BE" sz="3200" dirty="0">
              <a:latin typeface="Arial" panose="020B0604020202020204" pitchFamily="34" charset="0"/>
              <a:cs typeface="Arial" panose="020B0604020202020204" pitchFamily="34" charset="0"/>
            </a:endParaRPr>
          </a:p>
          <a:p>
            <a:pPr algn="ctr"/>
            <a:r>
              <a:rPr lang="nl-BE" sz="3200" dirty="0">
                <a:latin typeface="Arial" panose="020B0604020202020204" pitchFamily="34" charset="0"/>
                <a:cs typeface="Arial" panose="020B0604020202020204" pitchFamily="34" charset="0"/>
                <a:hlinkClick r:id="rId3"/>
              </a:rPr>
              <a:t>DGHWB-SLPPT08-EVERE@mil.be</a:t>
            </a:r>
            <a:endParaRPr lang="nl-BE"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01950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41642" y="2324911"/>
            <a:ext cx="7830766" cy="1569660"/>
          </a:xfrm>
          <a:prstGeom prst="rect">
            <a:avLst/>
          </a:prstGeom>
        </p:spPr>
        <p:txBody>
          <a:bodyPr wrap="square" rtlCol="0">
            <a:spAutoFit/>
          </a:bodyPr>
          <a:lstStyle/>
          <a:p>
            <a:pPr algn="ctr"/>
            <a:r>
              <a:rPr lang="nl-BE" sz="9600" dirty="0">
                <a:latin typeface="Arial" panose="020B0604020202020204" pitchFamily="34" charset="0"/>
                <a:cs typeface="Arial" panose="020B0604020202020204" pitchFamily="34" charset="0"/>
              </a:rPr>
              <a:t>Vragen?</a:t>
            </a:r>
          </a:p>
        </p:txBody>
      </p:sp>
    </p:spTree>
    <p:extLst>
      <p:ext uri="{BB962C8B-B14F-4D97-AF65-F5344CB8AC3E}">
        <p14:creationId xmlns:p14="http://schemas.microsoft.com/office/powerpoint/2010/main" val="138395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57EAAF-4C27-AC06-8689-38B033B478F9}"/>
              </a:ext>
            </a:extLst>
          </p:cNvPr>
          <p:cNvSpPr>
            <a:spLocks noGrp="1"/>
          </p:cNvSpPr>
          <p:nvPr>
            <p:ph type="body" sz="quarter" idx="13"/>
          </p:nvPr>
        </p:nvSpPr>
        <p:spPr/>
        <p:txBody>
          <a:bodyPr/>
          <a:lstStyle/>
          <a:p>
            <a:endParaRPr lang="nl-BE"/>
          </a:p>
        </p:txBody>
      </p:sp>
      <p:sp>
        <p:nvSpPr>
          <p:cNvPr id="4" name="Text Placeholder 3">
            <a:extLst>
              <a:ext uri="{FF2B5EF4-FFF2-40B4-BE49-F238E27FC236}">
                <a16:creationId xmlns:a16="http://schemas.microsoft.com/office/drawing/2014/main" id="{7E53F5C0-DB2D-6475-A38E-D695FA5E865B}"/>
              </a:ext>
            </a:extLst>
          </p:cNvPr>
          <p:cNvSpPr>
            <a:spLocks noGrp="1"/>
          </p:cNvSpPr>
          <p:nvPr>
            <p:ph type="body" sz="quarter" idx="27"/>
          </p:nvPr>
        </p:nvSpPr>
        <p:spPr/>
        <p:txBody>
          <a:bodyPr/>
          <a:lstStyle/>
          <a:p>
            <a:endParaRPr lang="nl-BE"/>
          </a:p>
        </p:txBody>
      </p:sp>
    </p:spTree>
    <p:extLst>
      <p:ext uri="{BB962C8B-B14F-4D97-AF65-F5344CB8AC3E}">
        <p14:creationId xmlns:p14="http://schemas.microsoft.com/office/powerpoint/2010/main" val="3883023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60754BF-33B2-46DE-35D1-3D0C5F340859}"/>
              </a:ext>
            </a:extLst>
          </p:cNvPr>
          <p:cNvSpPr>
            <a:spLocks noGrp="1"/>
          </p:cNvSpPr>
          <p:nvPr>
            <p:ph type="body" sz="half" idx="13"/>
          </p:nvPr>
        </p:nvSpPr>
        <p:spPr/>
        <p:txBody>
          <a:bodyPr/>
          <a:lstStyle/>
          <a:p>
            <a:r>
              <a:rPr lang="nl-BE" dirty="0"/>
              <a:t>Incidenten en ongevallen 2024.</a:t>
            </a:r>
          </a:p>
        </p:txBody>
      </p:sp>
    </p:spTree>
    <p:extLst>
      <p:ext uri="{BB962C8B-B14F-4D97-AF65-F5344CB8AC3E}">
        <p14:creationId xmlns:p14="http://schemas.microsoft.com/office/powerpoint/2010/main" val="4008982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ED4AC2-2F6A-047B-2E00-355CD026A3BE}"/>
              </a:ext>
            </a:extLst>
          </p:cNvPr>
          <p:cNvSpPr>
            <a:spLocks noGrp="1"/>
          </p:cNvSpPr>
          <p:nvPr>
            <p:ph type="body" sz="half" idx="13"/>
          </p:nvPr>
        </p:nvSpPr>
        <p:spPr/>
        <p:txBody>
          <a:bodyPr/>
          <a:lstStyle/>
          <a:p>
            <a:r>
              <a:rPr lang="nl-BE" dirty="0"/>
              <a:t>Psychosociale aspecten</a:t>
            </a:r>
          </a:p>
        </p:txBody>
      </p:sp>
    </p:spTree>
    <p:extLst>
      <p:ext uri="{BB962C8B-B14F-4D97-AF65-F5344CB8AC3E}">
        <p14:creationId xmlns:p14="http://schemas.microsoft.com/office/powerpoint/2010/main" val="815654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1938992"/>
          </a:xfrm>
        </p:spPr>
        <p:txBody>
          <a:bodyPr/>
          <a:lstStyle/>
          <a:p>
            <a:r>
              <a:rPr lang="nl-BE" dirty="0" err="1"/>
              <a:t>Sit</a:t>
            </a:r>
            <a:r>
              <a:rPr lang="nl-BE" dirty="0"/>
              <a:t> trimestriële verslagen.</a:t>
            </a:r>
            <a:br>
              <a:rPr lang="nl-BE" dirty="0"/>
            </a:br>
            <a:endParaRPr lang="nl-BE" dirty="0"/>
          </a:p>
        </p:txBody>
      </p:sp>
    </p:spTree>
    <p:extLst>
      <p:ext uri="{BB962C8B-B14F-4D97-AF65-F5344CB8AC3E}">
        <p14:creationId xmlns:p14="http://schemas.microsoft.com/office/powerpoint/2010/main" val="2289009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E80484-33C2-9696-D8E2-9A52E1A383ED}"/>
              </a:ext>
            </a:extLst>
          </p:cNvPr>
          <p:cNvSpPr txBox="1"/>
          <p:nvPr/>
        </p:nvSpPr>
        <p:spPr>
          <a:xfrm>
            <a:off x="9020433" y="6351373"/>
            <a:ext cx="3039762" cy="369332"/>
          </a:xfrm>
          <a:prstGeom prst="rect">
            <a:avLst/>
          </a:prstGeom>
        </p:spPr>
        <p:txBody>
          <a:bodyPr wrap="square" rtlCol="0">
            <a:spAutoFit/>
          </a:bodyPr>
          <a:lstStyle/>
          <a:p>
            <a:pPr algn="r"/>
            <a:r>
              <a:rPr lang="nl-BE" b="1" dirty="0" err="1">
                <a:highlight>
                  <a:srgbClr val="FFFF00"/>
                </a:highlight>
                <a:latin typeface="Aptos Black" panose="020F0502020204030204" pitchFamily="34" charset="0"/>
              </a:rPr>
              <a:t>Sit</a:t>
            </a:r>
            <a:r>
              <a:rPr lang="nl-BE" b="1" dirty="0">
                <a:highlight>
                  <a:srgbClr val="FFFF00"/>
                </a:highlight>
                <a:latin typeface="Aptos Black" panose="020F0502020204030204" pitchFamily="34" charset="0"/>
              </a:rPr>
              <a:t>: 10/12/2024</a:t>
            </a:r>
          </a:p>
        </p:txBody>
      </p:sp>
      <p:graphicFrame>
        <p:nvGraphicFramePr>
          <p:cNvPr id="5" name="Table 4">
            <a:extLst>
              <a:ext uri="{FF2B5EF4-FFF2-40B4-BE49-F238E27FC236}">
                <a16:creationId xmlns:a16="http://schemas.microsoft.com/office/drawing/2014/main" id="{863D089D-7083-B28E-2626-932C460F4113}"/>
              </a:ext>
            </a:extLst>
          </p:cNvPr>
          <p:cNvGraphicFramePr>
            <a:graphicFrameLocks noGrp="1"/>
          </p:cNvGraphicFramePr>
          <p:nvPr>
            <p:extLst>
              <p:ext uri="{D42A27DB-BD31-4B8C-83A1-F6EECF244321}">
                <p14:modId xmlns:p14="http://schemas.microsoft.com/office/powerpoint/2010/main" val="173604198"/>
              </p:ext>
            </p:extLst>
          </p:nvPr>
        </p:nvGraphicFramePr>
        <p:xfrm>
          <a:off x="0" y="-29029"/>
          <a:ext cx="12192001" cy="6857993"/>
        </p:xfrm>
        <a:graphic>
          <a:graphicData uri="http://schemas.openxmlformats.org/drawingml/2006/table">
            <a:tbl>
              <a:tblPr firstRow="1" bandRow="1">
                <a:tableStyleId>{5C22544A-7EE6-4342-B048-85BDC9FD1C3A}</a:tableStyleId>
              </a:tblPr>
              <a:tblGrid>
                <a:gridCol w="1741714">
                  <a:extLst>
                    <a:ext uri="{9D8B030D-6E8A-4147-A177-3AD203B41FA5}">
                      <a16:colId xmlns:a16="http://schemas.microsoft.com/office/drawing/2014/main" val="159494676"/>
                    </a:ext>
                  </a:extLst>
                </a:gridCol>
                <a:gridCol w="986969">
                  <a:extLst>
                    <a:ext uri="{9D8B030D-6E8A-4147-A177-3AD203B41FA5}">
                      <a16:colId xmlns:a16="http://schemas.microsoft.com/office/drawing/2014/main" val="1499194561"/>
                    </a:ext>
                  </a:extLst>
                </a:gridCol>
                <a:gridCol w="957944">
                  <a:extLst>
                    <a:ext uri="{9D8B030D-6E8A-4147-A177-3AD203B41FA5}">
                      <a16:colId xmlns:a16="http://schemas.microsoft.com/office/drawing/2014/main" val="2575857407"/>
                    </a:ext>
                  </a:extLst>
                </a:gridCol>
                <a:gridCol w="885372">
                  <a:extLst>
                    <a:ext uri="{9D8B030D-6E8A-4147-A177-3AD203B41FA5}">
                      <a16:colId xmlns:a16="http://schemas.microsoft.com/office/drawing/2014/main" val="1846809368"/>
                    </a:ext>
                  </a:extLst>
                </a:gridCol>
                <a:gridCol w="870858">
                  <a:extLst>
                    <a:ext uri="{9D8B030D-6E8A-4147-A177-3AD203B41FA5}">
                      <a16:colId xmlns:a16="http://schemas.microsoft.com/office/drawing/2014/main" val="2438007173"/>
                    </a:ext>
                  </a:extLst>
                </a:gridCol>
                <a:gridCol w="2699658">
                  <a:extLst>
                    <a:ext uri="{9D8B030D-6E8A-4147-A177-3AD203B41FA5}">
                      <a16:colId xmlns:a16="http://schemas.microsoft.com/office/drawing/2014/main" val="3040568869"/>
                    </a:ext>
                  </a:extLst>
                </a:gridCol>
                <a:gridCol w="1915886">
                  <a:extLst>
                    <a:ext uri="{9D8B030D-6E8A-4147-A177-3AD203B41FA5}">
                      <a16:colId xmlns:a16="http://schemas.microsoft.com/office/drawing/2014/main" val="1276659754"/>
                    </a:ext>
                  </a:extLst>
                </a:gridCol>
                <a:gridCol w="2133600">
                  <a:extLst>
                    <a:ext uri="{9D8B030D-6E8A-4147-A177-3AD203B41FA5}">
                      <a16:colId xmlns:a16="http://schemas.microsoft.com/office/drawing/2014/main" val="2451845991"/>
                    </a:ext>
                  </a:extLst>
                </a:gridCol>
              </a:tblGrid>
              <a:tr h="283779">
                <a:tc rowSpan="2">
                  <a:txBody>
                    <a:bodyPr/>
                    <a:lstStyle/>
                    <a:p>
                      <a:pPr algn="ctr"/>
                      <a:r>
                        <a:rPr lang="nl-BE" sz="1050" dirty="0" err="1"/>
                        <a:t>Enheden</a:t>
                      </a:r>
                      <a:endParaRPr lang="nl-BE" sz="105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r>
                        <a:rPr lang="nl-BE" sz="1050" dirty="0"/>
                        <a:t>Driemaandelijkse verslagen 2025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nl-BE" dirty="0"/>
                    </a:p>
                  </a:txBody>
                  <a:tcPr/>
                </a:tc>
                <a:tc hMerge="1">
                  <a:txBody>
                    <a:bodyPr/>
                    <a:lstStyle/>
                    <a:p>
                      <a:endParaRPr lang="nl-BE" dirty="0"/>
                    </a:p>
                  </a:txBody>
                  <a:tcPr/>
                </a:tc>
                <a:tc hMerge="1">
                  <a:txBody>
                    <a:bodyPr/>
                    <a:lstStyle/>
                    <a:p>
                      <a:endParaRPr lang="nl-BE" dirty="0"/>
                    </a:p>
                  </a:txBody>
                  <a:tcPr/>
                </a:tc>
                <a:tc rowSpan="2">
                  <a:txBody>
                    <a:bodyPr/>
                    <a:lstStyle/>
                    <a:p>
                      <a:pPr algn="ctr"/>
                      <a:r>
                        <a:rPr lang="nl-BE" sz="1050" dirty="0"/>
                        <a:t>Jaarverslag</a:t>
                      </a:r>
                      <a:br>
                        <a:rPr lang="nl-BE" sz="1050" dirty="0"/>
                      </a:br>
                      <a:r>
                        <a:rPr lang="nl-BE" sz="1050" dirty="0"/>
                        <a:t>2024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nl-BE" sz="1050" dirty="0"/>
                        <a:t>LPP/PLP</a:t>
                      </a:r>
                      <a:br>
                        <a:rPr lang="nl-BE" sz="1050" dirty="0"/>
                      </a:br>
                      <a:r>
                        <a:rPr lang="nl-BE" sz="1050" dirty="0"/>
                        <a:t>2025/26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nl-BE" sz="1050" dirty="0"/>
                        <a:t>Lijsten AMT</a:t>
                      </a:r>
                      <a:br>
                        <a:rPr lang="nl-BE" sz="1050" dirty="0"/>
                      </a:br>
                      <a:r>
                        <a:rPr lang="nl-BE" sz="1050" dirty="0"/>
                        <a:t>2025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1894432"/>
                  </a:ext>
                </a:extLst>
              </a:tr>
              <a:tr h="283779">
                <a:tc vMerge="1">
                  <a:txBody>
                    <a:bodyPr/>
                    <a:lstStyle/>
                    <a:p>
                      <a:endParaRPr lang="nl-BE" dirty="0"/>
                    </a:p>
                  </a:txBody>
                  <a:tcPr/>
                </a:tc>
                <a:tc>
                  <a:txBody>
                    <a:bodyPr/>
                    <a:lstStyle/>
                    <a:p>
                      <a:pPr algn="ctr"/>
                      <a:r>
                        <a:rPr lang="nl-BE" sz="1050" b="1" dirty="0">
                          <a:solidFill>
                            <a:schemeClr val="bg1"/>
                          </a:solidFill>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nl-BE" sz="1050" b="1" dirty="0">
                          <a:solidFill>
                            <a:schemeClr val="bg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nl-BE" sz="1050" b="1" dirty="0">
                          <a:solidFill>
                            <a:schemeClr val="bg1"/>
                          </a:solidFill>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nl-BE" sz="1050" b="1" dirty="0">
                          <a:solidFill>
                            <a:schemeClr val="bg1"/>
                          </a:solidFill>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vMerge="1">
                  <a:txBody>
                    <a:bodyPr/>
                    <a:lstStyle/>
                    <a:p>
                      <a:endParaRPr lang="nl-BE" dirty="0"/>
                    </a:p>
                  </a:txBody>
                  <a:tcPr/>
                </a:tc>
                <a:tc vMerge="1">
                  <a:txBody>
                    <a:bodyPr/>
                    <a:lstStyle/>
                    <a:p>
                      <a:endParaRPr lang="nl-BE" dirty="0"/>
                    </a:p>
                  </a:txBody>
                  <a:tcPr/>
                </a:tc>
                <a:tc vMerge="1">
                  <a:txBody>
                    <a:bodyPr/>
                    <a:lstStyle/>
                    <a:p>
                      <a:endParaRPr lang="nl-BE"/>
                    </a:p>
                  </a:txBody>
                  <a:tcPr/>
                </a:tc>
                <a:extLst>
                  <a:ext uri="{0D108BD9-81ED-4DB2-BD59-A6C34878D82A}">
                    <a16:rowId xmlns:a16="http://schemas.microsoft.com/office/drawing/2014/main" val="1138466511"/>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CC Infra</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916183408"/>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ACOS IS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426976462"/>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ACOS O&amp;T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338020809"/>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ACOS STRAT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270086065"/>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 H&amp;WB</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379637974"/>
                  </a:ext>
                </a:extLst>
              </a:tr>
              <a:tr h="283779">
                <a:tc>
                  <a:txBody>
                    <a:bodyPr/>
                    <a:lstStyle/>
                    <a:p>
                      <a:pPr algn="ctr" fontAlgn="ctr"/>
                      <a:r>
                        <a:rPr lang="en-US" sz="1050" b="0" i="0" u="none" strike="noStrike" dirty="0">
                          <a:solidFill>
                            <a:srgbClr val="000000"/>
                          </a:solidFill>
                          <a:effectLst/>
                          <a:latin typeface="Berlin Sans FB" panose="020E0602020502020306" pitchFamily="34" charset="0"/>
                        </a:rPr>
                        <a:t>BN HK DEF ST KKE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4056843297"/>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CIDMAT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198126705"/>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COMOPSAIR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899740846"/>
                  </a:ext>
                </a:extLst>
              </a:tr>
              <a:tr h="283779">
                <a:tc>
                  <a:txBody>
                    <a:bodyPr/>
                    <a:lstStyle/>
                    <a:p>
                      <a:pPr algn="ctr" fontAlgn="ctr"/>
                      <a:r>
                        <a:rPr lang="nl-BE" sz="1050" b="0" i="0" u="none" strike="noStrike" dirty="0" err="1">
                          <a:solidFill>
                            <a:srgbClr val="000000"/>
                          </a:solidFill>
                          <a:effectLst/>
                          <a:latin typeface="Berlin Sans FB" panose="020E0602020502020306" pitchFamily="34" charset="0"/>
                        </a:rPr>
                        <a:t>Belgian</a:t>
                      </a:r>
                      <a:r>
                        <a:rPr lang="nl-BE" sz="1050" b="0" i="0" u="none" strike="noStrike" dirty="0">
                          <a:solidFill>
                            <a:srgbClr val="000000"/>
                          </a:solidFill>
                          <a:effectLst/>
                          <a:latin typeface="Berlin Sans FB" panose="020E0602020502020306" pitchFamily="34" charset="0"/>
                        </a:rPr>
                        <a:t> </a:t>
                      </a:r>
                      <a:r>
                        <a:rPr lang="nl-BE" sz="1050" b="0" i="0" u="none" strike="noStrike" dirty="0" err="1">
                          <a:solidFill>
                            <a:srgbClr val="000000"/>
                          </a:solidFill>
                          <a:effectLst/>
                          <a:latin typeface="Berlin Sans FB" panose="020E0602020502020306" pitchFamily="34" charset="0"/>
                        </a:rPr>
                        <a:t>Army</a:t>
                      </a:r>
                      <a:r>
                        <a:rPr lang="nl-BE" sz="1050" b="0" i="0" u="none" strike="noStrike" dirty="0">
                          <a:solidFill>
                            <a:srgbClr val="000000"/>
                          </a:solidFill>
                          <a:effectLst/>
                          <a:latin typeface="Berlin Sans FB" panose="020E0602020502020306" pitchFamily="34" charset="0"/>
                        </a:rPr>
                        <a:t> Staf</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474534530"/>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COMOPSMED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836674674"/>
                  </a:ext>
                </a:extLst>
              </a:tr>
              <a:tr h="283779">
                <a:tc>
                  <a:txBody>
                    <a:bodyPr/>
                    <a:lstStyle/>
                    <a:p>
                      <a:pPr algn="ctr" fontAlgn="ctr"/>
                      <a:r>
                        <a:rPr lang="nl-BE" sz="1050" b="0" i="0" u="none" strike="noStrike" dirty="0" err="1">
                          <a:solidFill>
                            <a:srgbClr val="000000"/>
                          </a:solidFill>
                          <a:effectLst/>
                          <a:latin typeface="Berlin Sans FB" panose="020E0602020502020306" pitchFamily="34" charset="0"/>
                        </a:rPr>
                        <a:t>DGBud</a:t>
                      </a:r>
                      <a:r>
                        <a:rPr lang="nl-BE" sz="1050" b="0" i="0" u="none" strike="noStrike" dirty="0">
                          <a:solidFill>
                            <a:srgbClr val="000000"/>
                          </a:solidFill>
                          <a:effectLst/>
                          <a:latin typeface="Berlin Sans FB" panose="020E0602020502020306" pitchFamily="34" charset="0"/>
                        </a:rPr>
                        <a:t> Fin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216873874"/>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 </a:t>
                      </a:r>
                      <a:r>
                        <a:rPr lang="nl-BE" sz="1050" b="0" i="0" u="none" strike="noStrike" dirty="0" err="1">
                          <a:solidFill>
                            <a:srgbClr val="000000"/>
                          </a:solidFill>
                          <a:effectLst/>
                          <a:latin typeface="Berlin Sans FB" panose="020E0602020502020306" pitchFamily="34" charset="0"/>
                        </a:rPr>
                        <a:t>Str</a:t>
                      </a:r>
                      <a:r>
                        <a:rPr lang="nl-BE" sz="1050" b="0" i="0" u="none" strike="noStrike" dirty="0">
                          <a:solidFill>
                            <a:srgbClr val="000000"/>
                          </a:solidFill>
                          <a:effectLst/>
                          <a:latin typeface="Berlin Sans FB" panose="020E0602020502020306" pitchFamily="34" charset="0"/>
                        </a:rPr>
                        <a:t> COM</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271715580"/>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DGHR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986834115"/>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 Jur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292597150"/>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DGMR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895387645"/>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DGMR C&amp;I</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869625057"/>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DGMR </a:t>
                      </a:r>
                      <a:r>
                        <a:rPr lang="nl-BE" sz="1050" b="0" i="0" u="none" strike="noStrike" dirty="0" err="1">
                          <a:solidFill>
                            <a:srgbClr val="000000"/>
                          </a:solidFill>
                          <a:effectLst/>
                          <a:latin typeface="Berlin Sans FB" panose="020E0602020502020306" pitchFamily="34" charset="0"/>
                        </a:rPr>
                        <a:t>Sys</a:t>
                      </a:r>
                      <a:endParaRPr lang="nl-BE" sz="1050" b="0" i="0" u="none" strike="noStrike" dirty="0">
                        <a:solidFill>
                          <a:srgbClr val="000000"/>
                        </a:solidFill>
                        <a:effectLst/>
                        <a:latin typeface="Berlin Sans FB" panose="020E0602020502020306"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94817412"/>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DGMR MP</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6758037"/>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KAB CHOD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28859894"/>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CND - CLUB EVERE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464208669"/>
                  </a:ext>
                </a:extLst>
              </a:tr>
              <a:tr h="331076">
                <a:tc>
                  <a:txBody>
                    <a:bodyPr/>
                    <a:lstStyle/>
                    <a:p>
                      <a:pPr algn="ctr" fontAlgn="ctr"/>
                      <a:r>
                        <a:rPr lang="nl-BE" sz="1050" b="0" i="0" u="none" strike="noStrike" dirty="0">
                          <a:solidFill>
                            <a:srgbClr val="000000"/>
                          </a:solidFill>
                          <a:effectLst/>
                          <a:latin typeface="Berlin Sans FB" panose="020E0602020502020306" pitchFamily="34" charset="0"/>
                        </a:rPr>
                        <a:t>COMOPSNAV DET EVERE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527180729"/>
                  </a:ext>
                </a:extLst>
              </a:tr>
              <a:tr h="283779">
                <a:tc>
                  <a:txBody>
                    <a:bodyPr/>
                    <a:lstStyle/>
                    <a:p>
                      <a:pPr algn="ctr" fontAlgn="ctr"/>
                      <a:r>
                        <a:rPr lang="nl-BE" sz="1050" b="0" i="0" u="none" strike="noStrike" dirty="0">
                          <a:solidFill>
                            <a:srgbClr val="000000"/>
                          </a:solidFill>
                          <a:effectLst/>
                          <a:latin typeface="Berlin Sans FB" panose="020E0602020502020306" pitchFamily="34" charset="0"/>
                        </a:rPr>
                        <a:t>IG - ILE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nl-BE"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nl-BE" sz="1200" dirty="0">
                          <a:solidFill>
                            <a:schemeClr val="bg1"/>
                          </a:solidFill>
                          <a:latin typeface="Aptos Black" panose="020B0004020202020204" pitchFamily="34" charset="0"/>
                        </a:rPr>
                        <a:t>Update 19/03/2025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327281645"/>
                  </a:ext>
                </a:extLst>
              </a:tr>
            </a:tbl>
          </a:graphicData>
        </a:graphic>
      </p:graphicFrame>
    </p:spTree>
    <p:extLst>
      <p:ext uri="{BB962C8B-B14F-4D97-AF65-F5344CB8AC3E}">
        <p14:creationId xmlns:p14="http://schemas.microsoft.com/office/powerpoint/2010/main" val="2343619002"/>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N</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5B8C05-565C-4141-AA10-D54C2FD265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7D85E99-E7C1-414D-9999-EF1F43BE3D91}">
  <ds:schemaRefs>
    <ds:schemaRef ds:uri="c64c079a-abbc-4a11-a430-de1d177d1884"/>
    <ds:schemaRef ds:uri="http://purl.org/dc/terms/"/>
    <ds:schemaRef ds:uri="http://schemas.microsoft.com/sharepoint/v3/fields"/>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6aaf9d74-94c3-42e3-8811-9db25e5c3289"/>
    <ds:schemaRef ds:uri="http://schemas.microsoft.com/sharepoint/v3"/>
    <ds:schemaRef ds:uri="C64C079A-ABBC-4A11-A430-DE1D177D1884"/>
    <ds:schemaRef ds:uri="http://www.w3.org/XML/1998/namespace"/>
    <ds:schemaRef ds:uri="http://purl.org/dc/elements/1.1/"/>
  </ds:schemaRefs>
</ds:datastoreItem>
</file>

<file path=customXml/itemProps3.xml><?xml version="1.0" encoding="utf-8"?>
<ds:datastoreItem xmlns:ds="http://schemas.openxmlformats.org/officeDocument/2006/customXml" ds:itemID="{0084C7D9-EB7C-4807-BE66-DE32CD8BB3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6256</TotalTime>
  <Words>2104</Words>
  <Application>Microsoft Office PowerPoint</Application>
  <PresentationFormat>Widescreen</PresentationFormat>
  <Paragraphs>483</Paragraphs>
  <Slides>42</Slides>
  <Notes>15</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9" baseType="lpstr">
      <vt:lpstr>Aharoni</vt:lpstr>
      <vt:lpstr>Amasis MT Pro Black</vt:lpstr>
      <vt:lpstr>Aptos Black</vt:lpstr>
      <vt:lpstr>Aptos Display</vt:lpstr>
      <vt:lpstr>Arial</vt:lpstr>
      <vt:lpstr>Berlin Sans FB</vt:lpstr>
      <vt:lpstr>Calibri</vt:lpstr>
      <vt:lpstr>Comic Sans MS</vt:lpstr>
      <vt:lpstr>Courier New</vt:lpstr>
      <vt:lpstr>Palanquin</vt:lpstr>
      <vt:lpstr>Palanquin Bold</vt:lpstr>
      <vt:lpstr>Palanquin Regular</vt:lpstr>
      <vt:lpstr>Symbol</vt:lpstr>
      <vt:lpstr>Times New Roman</vt:lpstr>
      <vt:lpstr>Wingdings</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Choubane Housene</cp:lastModifiedBy>
  <cp:revision>263</cp:revision>
  <cp:lastPrinted>2025-03-20T06:37:07Z</cp:lastPrinted>
  <dcterms:created xsi:type="dcterms:W3CDTF">2021-07-19T11:03:08Z</dcterms:created>
  <dcterms:modified xsi:type="dcterms:W3CDTF">2025-06-04T11:27:39Z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13000</vt:r8>
  </property>
</Properties>
</file>