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4"/>
  </p:sldMasterIdLst>
  <p:notesMasterIdLst>
    <p:notesMasterId r:id="rId59"/>
  </p:notesMasterIdLst>
  <p:handoutMasterIdLst>
    <p:handoutMasterId r:id="rId60"/>
  </p:handoutMasterIdLst>
  <p:sldIdLst>
    <p:sldId id="271" r:id="rId5"/>
    <p:sldId id="258" r:id="rId6"/>
    <p:sldId id="343" r:id="rId7"/>
    <p:sldId id="344" r:id="rId8"/>
    <p:sldId id="345" r:id="rId9"/>
    <p:sldId id="281" r:id="rId10"/>
    <p:sldId id="282" r:id="rId11"/>
    <p:sldId id="283" r:id="rId12"/>
    <p:sldId id="284" r:id="rId13"/>
    <p:sldId id="285" r:id="rId14"/>
    <p:sldId id="289" r:id="rId15"/>
    <p:sldId id="288" r:id="rId16"/>
    <p:sldId id="314" r:id="rId17"/>
    <p:sldId id="313" r:id="rId18"/>
    <p:sldId id="317" r:id="rId19"/>
    <p:sldId id="315" r:id="rId20"/>
    <p:sldId id="318" r:id="rId21"/>
    <p:sldId id="316" r:id="rId22"/>
    <p:sldId id="319" r:id="rId23"/>
    <p:sldId id="320" r:id="rId24"/>
    <p:sldId id="321" r:id="rId25"/>
    <p:sldId id="322" r:id="rId26"/>
    <p:sldId id="323" r:id="rId27"/>
    <p:sldId id="324" r:id="rId28"/>
    <p:sldId id="325" r:id="rId29"/>
    <p:sldId id="326" r:id="rId30"/>
    <p:sldId id="327" r:id="rId31"/>
    <p:sldId id="328" r:id="rId32"/>
    <p:sldId id="329" r:id="rId33"/>
    <p:sldId id="330" r:id="rId34"/>
    <p:sldId id="331" r:id="rId35"/>
    <p:sldId id="332" r:id="rId36"/>
    <p:sldId id="333" r:id="rId37"/>
    <p:sldId id="334" r:id="rId38"/>
    <p:sldId id="335" r:id="rId39"/>
    <p:sldId id="336" r:id="rId40"/>
    <p:sldId id="337" r:id="rId41"/>
    <p:sldId id="338" r:id="rId42"/>
    <p:sldId id="339" r:id="rId43"/>
    <p:sldId id="340" r:id="rId44"/>
    <p:sldId id="358" r:id="rId45"/>
    <p:sldId id="363" r:id="rId46"/>
    <p:sldId id="364" r:id="rId47"/>
    <p:sldId id="359" r:id="rId48"/>
    <p:sldId id="287" r:id="rId49"/>
    <p:sldId id="341" r:id="rId50"/>
    <p:sldId id="342" r:id="rId51"/>
    <p:sldId id="298" r:id="rId52"/>
    <p:sldId id="300" r:id="rId53"/>
    <p:sldId id="296" r:id="rId54"/>
    <p:sldId id="301" r:id="rId55"/>
    <p:sldId id="302" r:id="rId56"/>
    <p:sldId id="305" r:id="rId57"/>
    <p:sldId id="304" r:id="rId5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4652"/>
    <a:srgbClr val="1A4652"/>
    <a:srgbClr val="F5F1E7"/>
    <a:srgbClr val="475D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68765" autoAdjust="0"/>
  </p:normalViewPr>
  <p:slideViewPr>
    <p:cSldViewPr snapToGrid="0">
      <p:cViewPr varScale="1">
        <p:scale>
          <a:sx n="53" d="100"/>
          <a:sy n="53" d="100"/>
        </p:scale>
        <p:origin x="1738" y="53"/>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4179AA-4A50-4F90-80DA-F8289B511D89}" type="datetimeFigureOut">
              <a:rPr lang="fr-BE" smtClean="0"/>
              <a:t>28-02-25</a:t>
            </a:fld>
            <a:endParaRPr lang="fr-B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658E8E4-87F3-420F-8B16-5A2047EAB20C}" type="slidenum">
              <a:rPr lang="fr-BE" smtClean="0"/>
              <a:t>‹#›</a:t>
            </a:fld>
            <a:endParaRPr lang="fr-BE"/>
          </a:p>
        </p:txBody>
      </p:sp>
    </p:spTree>
    <p:extLst>
      <p:ext uri="{BB962C8B-B14F-4D97-AF65-F5344CB8AC3E}">
        <p14:creationId xmlns:p14="http://schemas.microsoft.com/office/powerpoint/2010/main" val="1947442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7556EB-5C46-4556-B6B9-ADE43D09CF46}" type="datetimeFigureOut">
              <a:rPr lang="fr-BE" smtClean="0"/>
              <a:t>28-02-25</a:t>
            </a:fld>
            <a:endParaRPr lang="fr-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4F2C25-99DC-4E03-B761-F0DD23C54933}" type="slidenum">
              <a:rPr lang="fr-BE" smtClean="0"/>
              <a:t>‹#›</a:t>
            </a:fld>
            <a:endParaRPr lang="fr-BE"/>
          </a:p>
        </p:txBody>
      </p:sp>
    </p:spTree>
    <p:extLst>
      <p:ext uri="{BB962C8B-B14F-4D97-AF65-F5344CB8AC3E}">
        <p14:creationId xmlns:p14="http://schemas.microsoft.com/office/powerpoint/2010/main" val="422831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seveso.be/nl/seveso-ondernemingen" TargetMode="External"/><Relationship Id="rId2" Type="http://schemas.openxmlformats.org/officeDocument/2006/relationships/slide" Target="../slides/slide29.xml"/><Relationship Id="rId1" Type="http://schemas.openxmlformats.org/officeDocument/2006/relationships/notesMaster" Target="../notesMasters/notesMaster1.xml"/><Relationship Id="rId5" Type="http://schemas.openxmlformats.org/officeDocument/2006/relationships/hyperlink" Target="https://www.health.belgium.be/nl/het-ziekenhuisnoodplan-znp#Wetgeving" TargetMode="External"/><Relationship Id="rId4" Type="http://schemas.openxmlformats.org/officeDocument/2006/relationships/hyperlink" Target="https://www.nucleairrisico.be/noodplanningszones" TargetMode="Externa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erk.belgie.be/sites/default/files/content/documents/Welzijn%20op%20het%20werk/Regelgeving/Codex%20boek%20II%20titel%201%20IDPB.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nl-BE" dirty="0"/>
              <a:t>Deze briefing is enkel in het Nederlands</a:t>
            </a:r>
          </a:p>
          <a:p>
            <a:pPr marL="171450" indent="-171450">
              <a:buFontTx/>
              <a:buChar char="-"/>
            </a:pPr>
            <a:endParaRPr lang="nl-BE" dirty="0"/>
          </a:p>
          <a:p>
            <a:pPr marL="171450" indent="-171450">
              <a:buFontTx/>
              <a:buChar char="-"/>
            </a:pPr>
            <a:r>
              <a:rPr lang="nl-BE" dirty="0"/>
              <a:t>Regelgeving</a:t>
            </a:r>
            <a:r>
              <a:rPr lang="nl-BE" baseline="0" dirty="0"/>
              <a:t> zijnde  de Welzijnswet en militaire richtlijnen</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a:t>
            </a:fld>
            <a:endParaRPr lang="fr-BE"/>
          </a:p>
        </p:txBody>
      </p:sp>
    </p:spTree>
    <p:extLst>
      <p:ext uri="{BB962C8B-B14F-4D97-AF65-F5344CB8AC3E}">
        <p14:creationId xmlns:p14="http://schemas.microsoft.com/office/powerpoint/2010/main" val="3888969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12</a:t>
            </a:fld>
            <a:endParaRPr lang="fr-BE"/>
          </a:p>
        </p:txBody>
      </p:sp>
    </p:spTree>
    <p:extLst>
      <p:ext uri="{BB962C8B-B14F-4D97-AF65-F5344CB8AC3E}">
        <p14:creationId xmlns:p14="http://schemas.microsoft.com/office/powerpoint/2010/main" val="2951424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Er </a:t>
            </a:r>
            <a:r>
              <a:rPr lang="fr-BE" dirty="0" err="1"/>
              <a:t>zijn</a:t>
            </a:r>
            <a:r>
              <a:rPr lang="fr-BE" dirty="0"/>
              <a:t> </a:t>
            </a:r>
            <a:r>
              <a:rPr lang="fr-BE" dirty="0" err="1"/>
              <a:t>actiepunten</a:t>
            </a:r>
            <a:r>
              <a:rPr lang="fr-BE" dirty="0"/>
              <a:t> die </a:t>
            </a:r>
            <a:r>
              <a:rPr lang="fr-BE" dirty="0" err="1"/>
              <a:t>volgens</a:t>
            </a:r>
            <a:r>
              <a:rPr lang="fr-BE" dirty="0"/>
              <a:t> de </a:t>
            </a:r>
            <a:r>
              <a:rPr lang="fr-BE" dirty="0" err="1"/>
              <a:t>lijst</a:t>
            </a:r>
            <a:r>
              <a:rPr lang="fr-BE" dirty="0"/>
              <a:t> </a:t>
            </a:r>
            <a:r>
              <a:rPr lang="fr-BE" dirty="0" err="1"/>
              <a:t>nog</a:t>
            </a:r>
            <a:r>
              <a:rPr lang="fr-BE" dirty="0"/>
              <a:t> niet van </a:t>
            </a:r>
            <a:r>
              <a:rPr lang="fr-BE" dirty="0" err="1"/>
              <a:t>toepassing</a:t>
            </a:r>
            <a:r>
              <a:rPr lang="fr-BE" dirty="0"/>
              <a:t> </a:t>
            </a:r>
            <a:r>
              <a:rPr lang="fr-BE" dirty="0" err="1"/>
              <a:t>zijn</a:t>
            </a:r>
            <a:r>
              <a:rPr lang="fr-BE" dirty="0"/>
              <a:t> </a:t>
            </a:r>
            <a:r>
              <a:rPr lang="fr-BE" dirty="0" err="1"/>
              <a:t>voor</a:t>
            </a:r>
            <a:r>
              <a:rPr lang="fr-BE" dirty="0"/>
              <a:t> de LPP/PLP en </a:t>
            </a:r>
            <a:r>
              <a:rPr lang="fr-BE" dirty="0" err="1"/>
              <a:t>uitgevoerd</a:t>
            </a:r>
            <a:r>
              <a:rPr lang="fr-BE" dirty="0"/>
              <a:t> </a:t>
            </a:r>
            <a:r>
              <a:rPr lang="fr-BE" dirty="0" err="1"/>
              <a:t>dienen</a:t>
            </a:r>
            <a:r>
              <a:rPr lang="fr-BE" dirty="0"/>
              <a:t> te </a:t>
            </a:r>
            <a:r>
              <a:rPr lang="fr-BE" dirty="0" err="1"/>
              <a:t>worden</a:t>
            </a:r>
            <a:r>
              <a:rPr lang="fr-BE" dirty="0"/>
              <a:t> </a:t>
            </a:r>
            <a:r>
              <a:rPr lang="fr-BE" dirty="0" err="1"/>
              <a:t>door</a:t>
            </a:r>
            <a:r>
              <a:rPr lang="fr-BE" dirty="0"/>
              <a:t> de </a:t>
            </a:r>
            <a:r>
              <a:rPr lang="fr-BE" dirty="0" err="1"/>
              <a:t>staven</a:t>
            </a:r>
            <a:r>
              <a:rPr lang="fr-BE" dirty="0"/>
              <a:t> van de DG, ACOS, COMOPS ,</a:t>
            </a:r>
          </a:p>
          <a:p>
            <a:r>
              <a:rPr lang="fr-BE" dirty="0" err="1"/>
              <a:t>Daar</a:t>
            </a:r>
            <a:r>
              <a:rPr lang="fr-BE" dirty="0"/>
              <a:t> het </a:t>
            </a:r>
            <a:r>
              <a:rPr lang="fr-BE" dirty="0" err="1"/>
              <a:t>een</a:t>
            </a:r>
            <a:r>
              <a:rPr lang="fr-BE" dirty="0"/>
              <a:t> </a:t>
            </a:r>
            <a:r>
              <a:rPr lang="fr-BE" dirty="0" err="1"/>
              <a:t>wettelijke</a:t>
            </a:r>
            <a:r>
              <a:rPr lang="fr-BE" dirty="0"/>
              <a:t> </a:t>
            </a:r>
            <a:r>
              <a:rPr lang="fr-BE" dirty="0" err="1"/>
              <a:t>verplichtingen</a:t>
            </a:r>
            <a:r>
              <a:rPr lang="fr-BE" dirty="0"/>
              <a:t> </a:t>
            </a:r>
            <a:r>
              <a:rPr lang="fr-BE" dirty="0" err="1"/>
              <a:t>zijn</a:t>
            </a:r>
            <a:r>
              <a:rPr lang="fr-BE" dirty="0"/>
              <a:t> </a:t>
            </a:r>
            <a:r>
              <a:rPr lang="fr-BE" dirty="0" err="1"/>
              <a:t>hebben</a:t>
            </a:r>
            <a:r>
              <a:rPr lang="fr-BE" dirty="0"/>
              <a:t> </a:t>
            </a:r>
            <a:r>
              <a:rPr lang="fr-BE" dirty="0" err="1"/>
              <a:t>we</a:t>
            </a:r>
            <a:r>
              <a:rPr lang="fr-BE" dirty="0"/>
              <a:t> </a:t>
            </a:r>
            <a:r>
              <a:rPr lang="fr-BE" dirty="0" err="1"/>
              <a:t>sommige</a:t>
            </a:r>
            <a:r>
              <a:rPr lang="fr-BE" dirty="0"/>
              <a:t> items </a:t>
            </a:r>
            <a:r>
              <a:rPr lang="fr-BE" dirty="0" err="1"/>
              <a:t>toch</a:t>
            </a:r>
            <a:r>
              <a:rPr lang="fr-BE" dirty="0"/>
              <a:t> </a:t>
            </a:r>
            <a:r>
              <a:rPr lang="fr-BE" dirty="0" err="1"/>
              <a:t>als</a:t>
            </a:r>
            <a:r>
              <a:rPr lang="fr-BE" dirty="0"/>
              <a:t> </a:t>
            </a:r>
            <a:r>
              <a:rPr lang="fr-BE" dirty="0" err="1"/>
              <a:t>weerhouden</a:t>
            </a:r>
            <a:r>
              <a:rPr lang="fr-BE" dirty="0"/>
              <a:t> </a:t>
            </a:r>
            <a:r>
              <a:rPr lang="fr-BE" dirty="0" err="1"/>
              <a:t>voor</a:t>
            </a:r>
            <a:r>
              <a:rPr lang="fr-BE" dirty="0"/>
              <a:t> de LPP/PLP </a:t>
            </a:r>
            <a:r>
              <a:rPr lang="fr-BE" dirty="0" err="1"/>
              <a:t>beschouwd</a:t>
            </a:r>
            <a:r>
              <a:rPr lang="fr-BE" dirty="0"/>
              <a:t>.</a:t>
            </a:r>
          </a:p>
          <a:p>
            <a:r>
              <a:rPr lang="fr-BE" dirty="0" err="1"/>
              <a:t>B.v</a:t>
            </a:r>
            <a:r>
              <a:rPr lang="fr-BE" dirty="0"/>
              <a:t>. brand, PMGE </a:t>
            </a:r>
            <a:r>
              <a:rPr lang="fr-BE" dirty="0" err="1"/>
              <a:t>enz</a:t>
            </a:r>
            <a:r>
              <a:rPr lang="fr-BE" dirty="0"/>
              <a:t>…</a:t>
            </a:r>
          </a:p>
          <a:p>
            <a:endParaRPr lang="fr-BE" dirty="0"/>
          </a:p>
          <a:p>
            <a:r>
              <a:rPr lang="fr-BE" dirty="0"/>
              <a:t>De slide « </a:t>
            </a:r>
            <a:r>
              <a:rPr lang="fr-BE" dirty="0" err="1"/>
              <a:t>Actiepunten</a:t>
            </a:r>
            <a:r>
              <a:rPr lang="fr-BE" dirty="0"/>
              <a:t> LDPBW 08 » </a:t>
            </a:r>
            <a:r>
              <a:rPr lang="fr-BE" dirty="0" err="1"/>
              <a:t>zijn</a:t>
            </a:r>
            <a:r>
              <a:rPr lang="fr-BE" dirty="0"/>
              <a:t> </a:t>
            </a:r>
            <a:r>
              <a:rPr lang="fr-BE" dirty="0" err="1"/>
              <a:t>punten</a:t>
            </a:r>
            <a:r>
              <a:rPr lang="fr-BE" dirty="0"/>
              <a:t> die, </a:t>
            </a:r>
            <a:r>
              <a:rPr lang="fr-BE" dirty="0" err="1"/>
              <a:t>hoewel</a:t>
            </a:r>
            <a:r>
              <a:rPr lang="fr-BE" dirty="0"/>
              <a:t> « NIHIL » in het JAP, </a:t>
            </a:r>
            <a:r>
              <a:rPr lang="fr-BE" dirty="0" err="1"/>
              <a:t>toch</a:t>
            </a:r>
            <a:r>
              <a:rPr lang="fr-BE" dirty="0"/>
              <a:t> </a:t>
            </a:r>
            <a:r>
              <a:rPr lang="fr-BE" dirty="0" err="1"/>
              <a:t>hernomen</a:t>
            </a:r>
            <a:r>
              <a:rPr lang="fr-BE" dirty="0"/>
              <a:t> </a:t>
            </a:r>
            <a:r>
              <a:rPr lang="fr-BE" dirty="0" err="1"/>
              <a:t>dienen</a:t>
            </a:r>
            <a:r>
              <a:rPr lang="fr-BE" dirty="0"/>
              <a:t> te </a:t>
            </a:r>
            <a:r>
              <a:rPr lang="fr-BE" dirty="0" err="1"/>
              <a:t>worden</a:t>
            </a:r>
            <a:r>
              <a:rPr lang="fr-BE" dirty="0"/>
              <a:t> </a:t>
            </a:r>
            <a:r>
              <a:rPr lang="fr-BE" dirty="0" err="1"/>
              <a:t>door</a:t>
            </a:r>
            <a:r>
              <a:rPr lang="fr-BE" dirty="0"/>
              <a:t> de </a:t>
            </a:r>
            <a:r>
              <a:rPr lang="fr-BE" dirty="0" err="1"/>
              <a:t>eenheden</a:t>
            </a:r>
            <a:r>
              <a:rPr lang="fr-BE" dirty="0"/>
              <a:t> </a:t>
            </a:r>
            <a:r>
              <a:rPr lang="fr-BE" dirty="0" err="1"/>
              <a:t>waar</a:t>
            </a:r>
            <a:r>
              <a:rPr lang="fr-BE" dirty="0"/>
              <a:t> </a:t>
            </a:r>
            <a:r>
              <a:rPr lang="fr-BE" dirty="0" err="1"/>
              <a:t>deze</a:t>
            </a:r>
            <a:r>
              <a:rPr lang="fr-BE" dirty="0"/>
              <a:t> van </a:t>
            </a:r>
            <a:r>
              <a:rPr lang="fr-BE" dirty="0" err="1"/>
              <a:t>toepassing</a:t>
            </a:r>
            <a:r>
              <a:rPr lang="fr-BE" dirty="0"/>
              <a:t> </a:t>
            </a:r>
            <a:r>
              <a:rPr lang="fr-BE" dirty="0" err="1"/>
              <a:t>voor</a:t>
            </a:r>
            <a:r>
              <a:rPr lang="fr-BE" dirty="0"/>
              <a:t> </a:t>
            </a:r>
            <a:r>
              <a:rPr lang="fr-BE" dirty="0" err="1"/>
              <a:t>zijn</a:t>
            </a:r>
            <a:r>
              <a:rPr lang="fr-BE" dirty="0"/>
              <a:t>. </a:t>
            </a:r>
            <a:r>
              <a:rPr lang="fr-BE" dirty="0" err="1"/>
              <a:t>Sommige</a:t>
            </a:r>
            <a:r>
              <a:rPr lang="fr-BE" dirty="0"/>
              <a:t> </a:t>
            </a:r>
            <a:r>
              <a:rPr lang="fr-BE" dirty="0" err="1"/>
              <a:t>zijn</a:t>
            </a:r>
            <a:r>
              <a:rPr lang="fr-BE" dirty="0"/>
              <a:t> </a:t>
            </a:r>
            <a:r>
              <a:rPr lang="fr-BE" dirty="0" err="1"/>
              <a:t>gelinkt</a:t>
            </a:r>
            <a:r>
              <a:rPr lang="fr-BE" dirty="0"/>
              <a:t> </a:t>
            </a:r>
            <a:r>
              <a:rPr lang="fr-BE" dirty="0" err="1"/>
              <a:t>aan</a:t>
            </a:r>
            <a:r>
              <a:rPr lang="fr-BE" dirty="0"/>
              <a:t> </a:t>
            </a:r>
            <a:r>
              <a:rPr lang="fr-BE" dirty="0" err="1"/>
              <a:t>bestaande</a:t>
            </a:r>
            <a:r>
              <a:rPr lang="fr-BE" dirty="0"/>
              <a:t> </a:t>
            </a:r>
            <a:r>
              <a:rPr lang="fr-BE" dirty="0" err="1"/>
              <a:t>actie</a:t>
            </a:r>
            <a:r>
              <a:rPr lang="fr-BE" dirty="0"/>
              <a:t>-items van het JAP 2025.</a:t>
            </a:r>
          </a:p>
        </p:txBody>
      </p:sp>
      <p:sp>
        <p:nvSpPr>
          <p:cNvPr id="4" name="Slide Number Placeholder 3"/>
          <p:cNvSpPr>
            <a:spLocks noGrp="1"/>
          </p:cNvSpPr>
          <p:nvPr>
            <p:ph type="sldNum" sz="quarter" idx="10"/>
          </p:nvPr>
        </p:nvSpPr>
        <p:spPr/>
        <p:txBody>
          <a:bodyPr/>
          <a:lstStyle/>
          <a:p>
            <a:fld id="{D64F2C25-99DC-4E03-B761-F0DD23C54933}" type="slidenum">
              <a:rPr lang="fr-BE" smtClean="0"/>
              <a:t>13</a:t>
            </a:fld>
            <a:endParaRPr lang="fr-BE"/>
          </a:p>
        </p:txBody>
      </p:sp>
    </p:spTree>
    <p:extLst>
      <p:ext uri="{BB962C8B-B14F-4D97-AF65-F5344CB8AC3E}">
        <p14:creationId xmlns:p14="http://schemas.microsoft.com/office/powerpoint/2010/main" val="3347467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De desbetreffende diensten van DGHR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ism</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de DG, ACOS en Componenten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Nihil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Te bepalen</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Administratieve werklast.</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14</a:t>
            </a:fld>
            <a:endParaRPr lang="fr-BE"/>
          </a:p>
        </p:txBody>
      </p:sp>
    </p:spTree>
    <p:extLst>
      <p:ext uri="{BB962C8B-B14F-4D97-AF65-F5344CB8AC3E}">
        <p14:creationId xmlns:p14="http://schemas.microsoft.com/office/powerpoint/2010/main" val="2790583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a:t>Verschillende</a:t>
            </a:r>
            <a:r>
              <a:rPr lang="fr-BE" dirty="0"/>
              <a:t> </a:t>
            </a:r>
            <a:r>
              <a:rPr lang="fr-BE" dirty="0" err="1"/>
              <a:t>actoren</a:t>
            </a:r>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15</a:t>
            </a:fld>
            <a:endParaRPr lang="fr-BE"/>
          </a:p>
        </p:txBody>
      </p:sp>
    </p:spTree>
    <p:extLst>
      <p:ext uri="{BB962C8B-B14F-4D97-AF65-F5344CB8AC3E}">
        <p14:creationId xmlns:p14="http://schemas.microsoft.com/office/powerpoint/2010/main" val="2352530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fr-BE" sz="18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r>
              <a:rPr lang="fr-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en </a:t>
            </a:r>
            <a:r>
              <a:rPr lang="fr-BE" sz="18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a:t>
            </a:r>
            <a:endPar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MR-</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Mgt</a:t>
            </a:r>
            <a:r>
              <a:rPr lang="en-GB" sz="1800" dirty="0">
                <a:effectLst/>
                <a:latin typeface="Calibri" panose="020F0502020204030204" pitchFamily="34" charset="0"/>
                <a:ea typeface="Calibri" panose="020F0502020204030204" pitchFamily="34" charset="0"/>
                <a:cs typeface="Times New Roman" panose="02020603050405020304" pitchFamily="18" charset="0"/>
              </a:rPr>
              <a:t>/R; CC V&amp;C; DPBW-MR;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MatBeh</a:t>
            </a:r>
            <a:r>
              <a:rPr lang="en-GB" sz="1800" dirty="0">
                <a:effectLst/>
                <a:latin typeface="Calibri" panose="020F0502020204030204" pitchFamily="34" charset="0"/>
                <a:ea typeface="Calibri" panose="020F0502020204030204" pitchFamily="34" charset="0"/>
                <a:cs typeface="Times New Roman" panose="02020603050405020304" pitchFamily="18" charset="0"/>
              </a:rPr>
              <a:t>, AMT, KMS</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fr-BE" sz="1800" dirty="0">
                <a:effectLst/>
                <a:latin typeface="Calibri" panose="020F0502020204030204" pitchFamily="34" charset="0"/>
                <a:ea typeface="Times New Roman" panose="02020603050405020304" pitchFamily="18" charset="0"/>
                <a:cs typeface="Times New Roman" panose="02020603050405020304" pitchFamily="18" charset="0"/>
              </a:rPr>
              <a:t>ILIAS en Q&amp;R-</a:t>
            </a:r>
            <a:r>
              <a:rPr lang="fr-BE" sz="1800" dirty="0" err="1">
                <a:effectLst/>
                <a:latin typeface="Calibri" panose="020F0502020204030204" pitchFamily="34" charset="0"/>
                <a:ea typeface="Times New Roman" panose="02020603050405020304" pitchFamily="18" charset="0"/>
                <a:cs typeface="Times New Roman" panose="02020603050405020304" pitchFamily="18" charset="0"/>
              </a:rPr>
              <a:t>tools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Sharepoint</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de behoefte ULT)</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planning zal worden opgesteld door gebruik van alle courante procedures (in functie van de prioriteiten).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organisatie van technische vergaderingen/briefings en het opstellen van nota’s </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opstelling en aanvulling van de inventaris wordt een iteratief proces.</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verankering van het beleid in een SPS.</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16</a:t>
            </a:fld>
            <a:endParaRPr lang="fr-BE"/>
          </a:p>
        </p:txBody>
      </p:sp>
    </p:spTree>
    <p:extLst>
      <p:ext uri="{BB962C8B-B14F-4D97-AF65-F5344CB8AC3E}">
        <p14:creationId xmlns:p14="http://schemas.microsoft.com/office/powerpoint/2010/main" val="37278565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fr-BE" sz="18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r>
              <a:rPr lang="fr-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en </a:t>
            </a:r>
            <a:r>
              <a:rPr lang="fr-BE" sz="18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a:t>
            </a:r>
            <a:endPar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MR-</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Mgt</a:t>
            </a:r>
            <a:r>
              <a:rPr lang="en-GB" sz="1800" dirty="0">
                <a:effectLst/>
                <a:latin typeface="Calibri" panose="020F0502020204030204" pitchFamily="34" charset="0"/>
                <a:ea typeface="Calibri" panose="020F0502020204030204" pitchFamily="34" charset="0"/>
                <a:cs typeface="Times New Roman" panose="02020603050405020304" pitchFamily="18" charset="0"/>
              </a:rPr>
              <a:t>/R; CC V&amp;C; DPBW-MR;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MatBeh</a:t>
            </a:r>
            <a:r>
              <a:rPr lang="en-GB" sz="1800" dirty="0">
                <a:effectLst/>
                <a:latin typeface="Calibri" panose="020F0502020204030204" pitchFamily="34" charset="0"/>
                <a:ea typeface="Calibri" panose="020F0502020204030204" pitchFamily="34" charset="0"/>
                <a:cs typeface="Times New Roman" panose="02020603050405020304" pitchFamily="18" charset="0"/>
              </a:rPr>
              <a:t>, AMT, KMS</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fr-BE" sz="1800" dirty="0">
                <a:effectLst/>
                <a:latin typeface="Calibri" panose="020F0502020204030204" pitchFamily="34" charset="0"/>
                <a:ea typeface="Times New Roman" panose="02020603050405020304" pitchFamily="18" charset="0"/>
                <a:cs typeface="Times New Roman" panose="02020603050405020304" pitchFamily="18" charset="0"/>
              </a:rPr>
              <a:t>ILIAS en Q&amp;R-</a:t>
            </a:r>
            <a:r>
              <a:rPr lang="fr-BE" sz="1800" dirty="0" err="1">
                <a:effectLst/>
                <a:latin typeface="Calibri" panose="020F0502020204030204" pitchFamily="34" charset="0"/>
                <a:ea typeface="Times New Roman" panose="02020603050405020304" pitchFamily="18" charset="0"/>
                <a:cs typeface="Times New Roman" panose="02020603050405020304" pitchFamily="18" charset="0"/>
              </a:rPr>
              <a:t>tools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Sharepoint</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de behoefte ULT)</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planning zal worden opgesteld door gebruik van alle courante procedures (in functie van de prioriteiten).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organisatie van technische vergaderingen/briefings en het opstellen van nota’s </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opstelling en aanvulling van de inventaris wordt een iteratief proces.</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De verankering van het beleid in een SPS.</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17</a:t>
            </a:fld>
            <a:endParaRPr lang="fr-BE"/>
          </a:p>
        </p:txBody>
      </p:sp>
    </p:spTree>
    <p:extLst>
      <p:ext uri="{BB962C8B-B14F-4D97-AF65-F5344CB8AC3E}">
        <p14:creationId xmlns:p14="http://schemas.microsoft.com/office/powerpoint/2010/main" val="3296135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Indien van </a:t>
            </a:r>
            <a:r>
              <a:rPr lang="fr-BE" dirty="0" err="1"/>
              <a:t>toepassing</a:t>
            </a:r>
            <a:r>
              <a:rPr lang="fr-BE" dirty="0"/>
              <a:t> </a:t>
            </a:r>
            <a:r>
              <a:rPr lang="fr-BE" dirty="0" err="1"/>
              <a:t>inventarisatie</a:t>
            </a:r>
            <a:r>
              <a:rPr lang="fr-BE" dirty="0"/>
              <a:t> </a:t>
            </a:r>
            <a:r>
              <a:rPr lang="fr-BE" dirty="0" err="1"/>
              <a:t>opmaken</a:t>
            </a:r>
            <a:r>
              <a:rPr lang="fr-BE" dirty="0"/>
              <a:t> van </a:t>
            </a:r>
            <a:r>
              <a:rPr lang="fr-BE" dirty="0" err="1"/>
              <a:t>voorhanden</a:t>
            </a:r>
            <a:r>
              <a:rPr lang="fr-BE" dirty="0"/>
              <a:t> </a:t>
            </a:r>
            <a:r>
              <a:rPr lang="fr-BE" dirty="0" err="1"/>
              <a:t>metaalbewerkingsmachines</a:t>
            </a:r>
            <a:r>
              <a:rPr lang="fr-BE" dirty="0"/>
              <a:t>.</a:t>
            </a:r>
          </a:p>
          <a:p>
            <a:endParaRPr lang="fr-BE" dirty="0"/>
          </a:p>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De Mat Beh stelt een basis-inventaris van de metaalbewerkingsmachines ter beschikking van de eenheden die op hun beurt via hun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Bur</a:t>
            </a:r>
            <a:r>
              <a:rPr lang="nl-BE" sz="1800" dirty="0">
                <a:effectLst/>
                <a:latin typeface="Calibri" panose="020F0502020204030204" pitchFamily="34" charset="0"/>
                <a:ea typeface="Calibri" panose="020F0502020204030204" pitchFamily="34" charset="0"/>
                <a:cs typeface="Times New Roman" panose="02020603050405020304" pitchFamily="18" charset="0"/>
              </a:rPr>
              <a:t> S4,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MGp</a:t>
            </a:r>
            <a:r>
              <a:rPr lang="nl-BE" sz="1800" dirty="0">
                <a:effectLst/>
                <a:latin typeface="Calibri" panose="020F0502020204030204" pitchFamily="34" charset="0"/>
                <a:ea typeface="Calibri" panose="020F0502020204030204" pitchFamily="34" charset="0"/>
                <a:cs typeface="Times New Roman" panose="02020603050405020304" pitchFamily="18" charset="0"/>
              </a:rPr>
              <a:t>, assistenten preventie en magazijniers de inventaris aanvullen en met de steun van de preventieadviseurs. De 41 geïdentificeerde eenheden hebben dit afgewerkt.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ILIAS en Q&amp;R-tools</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Sharepoint</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de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KB van 12 augustus 1993 betreffende het gebruik van arbeidsmiddelen</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KB 12 augustus 2008 betreffende het op de markt brengen van machines</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Richtlijnen intern MR.</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tabLst>
                <a:tab pos="228600" algn="l"/>
              </a:tabLst>
            </a:pPr>
            <a:r>
              <a:rPr lang="nl-BE" sz="1800" dirty="0" err="1">
                <a:effectLst/>
                <a:latin typeface="Calibri" panose="020F0502020204030204" pitchFamily="34" charset="0"/>
                <a:ea typeface="Calibri" panose="020F0502020204030204" pitchFamily="34" charset="0"/>
                <a:cs typeface="Times New Roman" panose="02020603050405020304" pitchFamily="18" charset="0"/>
              </a:rPr>
              <a:t>Finalisatie</a:t>
            </a:r>
            <a:r>
              <a:rPr lang="nl-BE" sz="1800" dirty="0">
                <a:effectLst/>
                <a:latin typeface="Calibri" panose="020F0502020204030204" pitchFamily="34" charset="0"/>
                <a:ea typeface="Calibri" panose="020F0502020204030204" pitchFamily="34" charset="0"/>
                <a:cs typeface="Times New Roman" panose="02020603050405020304" pitchFamily="18" charset="0"/>
              </a:rPr>
              <a:t> van de inventaris.</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Identificatie van de niet-</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conformiteiten</a:t>
            </a:r>
            <a:r>
              <a:rPr lang="nl-BE" sz="1800" dirty="0">
                <a:effectLst/>
                <a:latin typeface="Calibri" panose="020F0502020204030204" pitchFamily="34" charset="0"/>
                <a:ea typeface="Calibri" panose="020F0502020204030204" pitchFamily="34" charset="0"/>
                <a:cs typeface="Times New Roman" panose="02020603050405020304" pitchFamily="18" charset="0"/>
              </a:rPr>
              <a:t> van de metaalbewerkingsmachines in afwachting van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van het contract Defensie (de correctieve maatregelen werden reeds voorgesteld onder de vorm van een Flow Chart)</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Opvolging van het contract “testcase” dat actief is sinds Nov 21 binnen DRIE kwartieren (CC R&amp;A, KMS en 29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Bn</a:t>
            </a:r>
            <a:r>
              <a:rPr lang="nl-BE" sz="1800" dirty="0">
                <a:effectLst/>
                <a:latin typeface="Calibri" panose="020F0502020204030204" pitchFamily="34" charset="0"/>
                <a:ea typeface="Calibri" panose="020F0502020204030204" pitchFamily="34" charset="0"/>
                <a:cs typeface="Times New Roman" panose="02020603050405020304" pitchFamily="18" charset="0"/>
              </a:rPr>
              <a:t> Log).</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Uitbreiding van dit contract naar alle betrokken eenheden van Defensie (NET 2024).</a:t>
            </a:r>
          </a:p>
          <a:p>
            <a:pPr marL="342900" lvl="0" indent="-342900">
              <a:spcAft>
                <a:spcPts val="600"/>
              </a:spcAft>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Een globaal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beheersconcept</a:t>
            </a:r>
            <a:r>
              <a:rPr lang="nl-BE" sz="1800" dirty="0">
                <a:effectLst/>
                <a:latin typeface="Calibri" panose="020F0502020204030204" pitchFamily="34" charset="0"/>
                <a:ea typeface="Calibri" panose="020F0502020204030204" pitchFamily="34" charset="0"/>
                <a:cs typeface="Times New Roman" panose="02020603050405020304" pitchFamily="18" charset="0"/>
              </a:rPr>
              <a:t> voor het patrimonium zal uitgewerkt en geïmplementeerd worden in ILIAS</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18</a:t>
            </a:fld>
            <a:endParaRPr lang="fr-BE"/>
          </a:p>
        </p:txBody>
      </p:sp>
    </p:spTree>
    <p:extLst>
      <p:ext uri="{BB962C8B-B14F-4D97-AF65-F5344CB8AC3E}">
        <p14:creationId xmlns:p14="http://schemas.microsoft.com/office/powerpoint/2010/main" val="16922716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De nieuwe kledij ambulanciers werd verdeeld in 2022 volgens de directieven van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ComOpsMed</a:t>
            </a:r>
            <a:r>
              <a:rPr lang="nl-BE" sz="1800" dirty="0">
                <a:effectLst/>
                <a:latin typeface="Calibri" panose="020F0502020204030204" pitchFamily="34" charset="0"/>
                <a:ea typeface="Calibri" panose="020F0502020204030204" pitchFamily="34" charset="0"/>
                <a:cs typeface="Times New Roman" panose="02020603050405020304" pitchFamily="18" charset="0"/>
              </a:rPr>
              <a:t> M4.</a:t>
            </a:r>
          </a:p>
          <a:p>
            <a:pPr marL="342900" lvl="0" indent="-342900">
              <a:spcAft>
                <a:spcPts val="600"/>
              </a:spcAft>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Verdelen van de vragenlijst LMAR aan de verschillende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Med</a:t>
            </a:r>
            <a:r>
              <a:rPr lang="nl-BE" sz="1800" dirty="0">
                <a:effectLst/>
                <a:latin typeface="Calibri" panose="020F0502020204030204" pitchFamily="34" charset="0"/>
                <a:ea typeface="Calibri" panose="020F0502020204030204" pitchFamily="34" charset="0"/>
                <a:cs typeface="Times New Roman" panose="02020603050405020304" pitchFamily="18" charset="0"/>
              </a:rPr>
              <a:t> eenheden. Deze herneemt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PsySoc</a:t>
            </a:r>
            <a:r>
              <a:rPr lang="nl-BE" sz="1800" dirty="0">
                <a:effectLst/>
                <a:latin typeface="Calibri" panose="020F0502020204030204" pitchFamily="34" charset="0"/>
                <a:ea typeface="Calibri" panose="020F0502020204030204" pitchFamily="34" charset="0"/>
                <a:cs typeface="Times New Roman" panose="02020603050405020304" pitchFamily="18" charset="0"/>
              </a:rPr>
              <a:t>-, ergonomische en biologische agens- aspecten, gericht op een grote verscheidenheid aan werkomgevingen, in de vorm van gesloten vragen: </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Risico's met betrekking tot de kledij van de ambulanciers en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PBM's</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Risico's in verband met de vijandige werkomgeving;</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Risico's in verband met het gebrek aan opleiding in de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Dst</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112;</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Risico's in verband met het gebrek aan beroepsethiek; </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Risico's in verband met het gebrek aan uniformiteit van voortgezette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Vmg</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in de provinciale scholen </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Covid-gerelateerde risico's en zeer besmettelijke infectieziekten</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810260">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De tenues van de ambulanciers zullen geplaatst worden in kasten in de verschillende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Med</a:t>
            </a:r>
            <a:r>
              <a:rPr lang="nl-BE" sz="1800" dirty="0">
                <a:effectLst/>
                <a:latin typeface="Calibri" panose="020F0502020204030204" pitchFamily="34" charset="0"/>
                <a:ea typeface="Calibri" panose="020F0502020204030204" pitchFamily="34" charset="0"/>
                <a:cs typeface="Times New Roman" panose="02020603050405020304" pitchFamily="18" charset="0"/>
              </a:rPr>
              <a:t> eenheden en toegankelijk zijn voor de gebruiker op basis van de Mil ID. De in plaats stelling van de kasten gebeurt op basis van een leasing contract dat ook het onderhoud van deze tenues dekt.</a:t>
            </a:r>
          </a:p>
          <a:p>
            <a:pPr marL="810260">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De vragenlijst moeten ingevuld worden door de verschillende ambulanciers van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Def</a:t>
            </a:r>
            <a:r>
              <a:rPr lang="nl-BE" sz="1800" dirty="0">
                <a:effectLst/>
                <a:latin typeface="Calibri" panose="020F0502020204030204" pitchFamily="34" charset="0"/>
                <a:ea typeface="Calibri" panose="020F0502020204030204" pitchFamily="34" charset="0"/>
                <a:cs typeface="Times New Roman" panose="02020603050405020304" pitchFamily="18" charset="0"/>
              </a:rPr>
              <a:t> gedurende hun dienst 112. Dit zal een snelle risicoanalyse voor elke interventie toelaten. </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19</a:t>
            </a:fld>
            <a:endParaRPr lang="fr-BE"/>
          </a:p>
        </p:txBody>
      </p:sp>
    </p:spTree>
    <p:extLst>
      <p:ext uri="{BB962C8B-B14F-4D97-AF65-F5344CB8AC3E}">
        <p14:creationId xmlns:p14="http://schemas.microsoft.com/office/powerpoint/2010/main" val="16920848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810260">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Actieplan,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WerkGp</a:t>
            </a:r>
            <a:r>
              <a:rPr lang="nl-BE" sz="1800" dirty="0">
                <a:effectLst/>
                <a:latin typeface="Calibri" panose="020F0502020204030204" pitchFamily="34" charset="0"/>
                <a:ea typeface="Calibri" panose="020F0502020204030204" pitchFamily="34" charset="0"/>
                <a:cs typeface="Times New Roman" panose="02020603050405020304" pitchFamily="18" charset="0"/>
              </a:rPr>
              <a:t>, coördinatievergadering, netwerk van raadgevers in preventie, contract 22SS586,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Mensura</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810260">
              <a:spcAft>
                <a:spcPts val="600"/>
              </a:spcAft>
            </a:pPr>
            <a:r>
              <a:rPr lang="nl-BE" sz="1800" dirty="0" err="1">
                <a:effectLst/>
                <a:latin typeface="Calibri" panose="020F0502020204030204" pitchFamily="34" charset="0"/>
                <a:ea typeface="Calibri" panose="020F0502020204030204" pitchFamily="34" charset="0"/>
                <a:cs typeface="Times New Roman" panose="02020603050405020304" pitchFamily="18" charset="0"/>
              </a:rPr>
              <a:t>WGp</a:t>
            </a:r>
            <a:r>
              <a:rPr lang="nl-BE" sz="1800" dirty="0">
                <a:effectLst/>
                <a:latin typeface="Calibri" panose="020F0502020204030204" pitchFamily="34" charset="0"/>
                <a:ea typeface="Calibri" panose="020F0502020204030204" pitchFamily="34" charset="0"/>
                <a:cs typeface="Times New Roman" panose="02020603050405020304" pitchFamily="18" charset="0"/>
              </a:rPr>
              <a:t> DG HR / DG H&amp;WB</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20</a:t>
            </a:fld>
            <a:endParaRPr lang="fr-BE"/>
          </a:p>
        </p:txBody>
      </p:sp>
    </p:spTree>
    <p:extLst>
      <p:ext uri="{BB962C8B-B14F-4D97-AF65-F5344CB8AC3E}">
        <p14:creationId xmlns:p14="http://schemas.microsoft.com/office/powerpoint/2010/main" val="39782729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Vertegenwoordigers van de betrokken actoren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KB Basisnormen: KB van 7 Jul 94 tot vaststelling van de basisnormen voor de preventie van brand en ontploffing waaraan de nieuwe gebouwen moeten voldoen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III, titel III: brandpreventie o de arbeidsplaatsen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ARAB Art 52, resterende artikels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Verscheidene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NBN’s</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en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RGV’s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Interne richtlijnen:</a:t>
            </a:r>
          </a:p>
          <a:p>
            <a:pPr marL="342900" lvl="0" indent="-342900">
              <a:buFont typeface="Courier New" panose="02070309020205020404" pitchFamily="49" charset="0"/>
              <a:buChar char="o"/>
              <a:tabLst>
                <a:tab pos="162052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DGMR-SPS-DSINFR-IXXX-004: Brandveiligheid in militaire infrastructuur</a:t>
            </a:r>
          </a:p>
          <a:p>
            <a:pPr marL="342900" lvl="0" indent="-342900">
              <a:spcAft>
                <a:spcPts val="600"/>
              </a:spcAft>
              <a:buFont typeface="Courier New" panose="02070309020205020404" pitchFamily="49" charset="0"/>
              <a:buChar char="o"/>
              <a:tabLst>
                <a:tab pos="162052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ACWB-SPS-WRKPR-001 (en onderliggende):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Domestieke</a:t>
            </a:r>
            <a:r>
              <a:rPr lang="nl-BE" sz="1800" dirty="0">
                <a:effectLst/>
                <a:latin typeface="Calibri" panose="020F0502020204030204" pitchFamily="34" charset="0"/>
                <a:ea typeface="Calibri" panose="020F0502020204030204" pitchFamily="34" charset="0"/>
                <a:cs typeface="Times New Roman" panose="02020603050405020304" pitchFamily="18" charset="0"/>
              </a:rPr>
              <a:t> brandbestrijding</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21</a:t>
            </a:fld>
            <a:endParaRPr lang="fr-BE"/>
          </a:p>
        </p:txBody>
      </p:sp>
    </p:spTree>
    <p:extLst>
      <p:ext uri="{BB962C8B-B14F-4D97-AF65-F5344CB8AC3E}">
        <p14:creationId xmlns:p14="http://schemas.microsoft.com/office/powerpoint/2010/main" val="2807264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4</a:t>
            </a:fld>
            <a:endParaRPr lang="fr-BE"/>
          </a:p>
        </p:txBody>
      </p:sp>
    </p:spTree>
    <p:extLst>
      <p:ext uri="{BB962C8B-B14F-4D97-AF65-F5344CB8AC3E}">
        <p14:creationId xmlns:p14="http://schemas.microsoft.com/office/powerpoint/2010/main" val="11643223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Vertegenwoordigers van de betrokken actoren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KB Basisnormen: KB van 7 Jul 94 tot vaststelling van de basisnormen voor de preventie van brand en ontploffing waaraan de nieuwe gebouwen moeten voldoen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III, titel III: brandpreventie o de arbeidsplaatsen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ARAB Art 52, resterende artikels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Verscheidene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NBN’s</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en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RGV’s</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Interne richtlijnen:</a:t>
            </a:r>
          </a:p>
          <a:p>
            <a:pPr marL="342900" lvl="0" indent="-342900">
              <a:buFont typeface="Courier New" panose="02070309020205020404" pitchFamily="49" charset="0"/>
              <a:buChar char="o"/>
              <a:tabLst>
                <a:tab pos="162052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DGMR-SPS-DSINFR-IXXX-004: Brandveiligheid in militaire infrastructuur</a:t>
            </a:r>
          </a:p>
          <a:p>
            <a:pPr marL="342900" lvl="0" indent="-342900">
              <a:spcAft>
                <a:spcPts val="600"/>
              </a:spcAft>
              <a:buFont typeface="Courier New" panose="02070309020205020404" pitchFamily="49" charset="0"/>
              <a:buChar char="o"/>
              <a:tabLst>
                <a:tab pos="162052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ACWB-SPS-WRKPR-001 (en onderliggende):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Domestieke</a:t>
            </a:r>
            <a:r>
              <a:rPr lang="nl-BE" sz="1800" dirty="0">
                <a:effectLst/>
                <a:latin typeface="Calibri" panose="020F0502020204030204" pitchFamily="34" charset="0"/>
                <a:ea typeface="Calibri" panose="020F0502020204030204" pitchFamily="34" charset="0"/>
                <a:cs typeface="Times New Roman" panose="02020603050405020304" pitchFamily="18" charset="0"/>
              </a:rPr>
              <a:t> brandbestrijding</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22</a:t>
            </a:fld>
            <a:endParaRPr lang="fr-BE"/>
          </a:p>
        </p:txBody>
      </p:sp>
    </p:spTree>
    <p:extLst>
      <p:ext uri="{BB962C8B-B14F-4D97-AF65-F5344CB8AC3E}">
        <p14:creationId xmlns:p14="http://schemas.microsoft.com/office/powerpoint/2010/main" val="2710059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MR-</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Mgt</a:t>
            </a:r>
            <a:r>
              <a:rPr lang="en-GB" sz="1800" dirty="0">
                <a:effectLst/>
                <a:latin typeface="Calibri" panose="020F0502020204030204" pitchFamily="34" charset="0"/>
                <a:ea typeface="Calibri" panose="020F0502020204030204" pitchFamily="34" charset="0"/>
                <a:cs typeface="Times New Roman" panose="02020603050405020304" pitchFamily="18" charset="0"/>
              </a:rPr>
              <a:t>/R; DPBW-MR; MR C&amp;I-I; CC Infra;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en-GB" sz="1800" dirty="0">
                <a:effectLst/>
                <a:latin typeface="Calibri" panose="020F0502020204030204" pitchFamily="34" charset="0"/>
                <a:ea typeface="Calibri" panose="020F0502020204030204" pitchFamily="34" charset="0"/>
                <a:cs typeface="Times New Roman" panose="02020603050405020304" pitchFamily="18" charset="0"/>
              </a:rPr>
              <a:t>-S</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AREI</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 titel 3: “Elektrische installaties”</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23</a:t>
            </a:fld>
            <a:endParaRPr lang="fr-BE"/>
          </a:p>
        </p:txBody>
      </p:sp>
    </p:spTree>
    <p:extLst>
      <p:ext uri="{BB962C8B-B14F-4D97-AF65-F5344CB8AC3E}">
        <p14:creationId xmlns:p14="http://schemas.microsoft.com/office/powerpoint/2010/main" val="29193445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MR-</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Mgt</a:t>
            </a:r>
            <a:r>
              <a:rPr lang="en-GB" sz="1800" dirty="0">
                <a:effectLst/>
                <a:latin typeface="Calibri" panose="020F0502020204030204" pitchFamily="34" charset="0"/>
                <a:ea typeface="Calibri" panose="020F0502020204030204" pitchFamily="34" charset="0"/>
                <a:cs typeface="Times New Roman" panose="02020603050405020304" pitchFamily="18" charset="0"/>
              </a:rPr>
              <a:t>/R; DPBW-MR; MR C&amp;I-I; CC Infra;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en-GB" sz="1800" dirty="0">
                <a:effectLst/>
                <a:latin typeface="Calibri" panose="020F0502020204030204" pitchFamily="34" charset="0"/>
                <a:ea typeface="Calibri" panose="020F0502020204030204" pitchFamily="34" charset="0"/>
                <a:cs typeface="Times New Roman" panose="02020603050405020304" pitchFamily="18" charset="0"/>
              </a:rPr>
              <a:t>-S</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inplaatsstelling</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functie van behoefte: ULT)</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AREI</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 titel 3: “Elektrische installaties”</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24</a:t>
            </a:fld>
            <a:endParaRPr lang="fr-BE"/>
          </a:p>
        </p:txBody>
      </p:sp>
    </p:spTree>
    <p:extLst>
      <p:ext uri="{BB962C8B-B14F-4D97-AF65-F5344CB8AC3E}">
        <p14:creationId xmlns:p14="http://schemas.microsoft.com/office/powerpoint/2010/main" val="215816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810260">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Actieplan,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WerkGp</a:t>
            </a:r>
            <a:r>
              <a:rPr lang="nl-BE" sz="1800" dirty="0">
                <a:effectLst/>
                <a:latin typeface="Calibri" panose="020F0502020204030204" pitchFamily="34" charset="0"/>
                <a:ea typeface="Calibri" panose="020F0502020204030204" pitchFamily="34" charset="0"/>
                <a:cs typeface="Times New Roman" panose="02020603050405020304" pitchFamily="18" charset="0"/>
              </a:rPr>
              <a:t>, coördinatievergadering, netwerk van raadgevers in preventie, contract 22SS586,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Mensura</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810260">
              <a:spcAft>
                <a:spcPts val="600"/>
              </a:spcAft>
            </a:pPr>
            <a:r>
              <a:rPr lang="nl-BE" sz="1800" dirty="0" err="1">
                <a:effectLst/>
                <a:latin typeface="Calibri" panose="020F0502020204030204" pitchFamily="34" charset="0"/>
                <a:ea typeface="Calibri" panose="020F0502020204030204" pitchFamily="34" charset="0"/>
                <a:cs typeface="Times New Roman" panose="02020603050405020304" pitchFamily="18" charset="0"/>
              </a:rPr>
              <a:t>WGp</a:t>
            </a:r>
            <a:r>
              <a:rPr lang="nl-BE" sz="1800" dirty="0">
                <a:effectLst/>
                <a:latin typeface="Calibri" panose="020F0502020204030204" pitchFamily="34" charset="0"/>
                <a:ea typeface="Calibri" panose="020F0502020204030204" pitchFamily="34" charset="0"/>
                <a:cs typeface="Times New Roman" panose="02020603050405020304" pitchFamily="18" charset="0"/>
              </a:rPr>
              <a:t> DG HR / DG H&amp;WB</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25</a:t>
            </a:fld>
            <a:endParaRPr lang="fr-BE"/>
          </a:p>
        </p:txBody>
      </p:sp>
    </p:spTree>
    <p:extLst>
      <p:ext uri="{BB962C8B-B14F-4D97-AF65-F5344CB8AC3E}">
        <p14:creationId xmlns:p14="http://schemas.microsoft.com/office/powerpoint/2010/main" val="1586559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 </a:t>
            </a:r>
            <a:r>
              <a:rPr lang="fr-BE" dirty="0" err="1"/>
              <a:t>Belangrijkste</a:t>
            </a:r>
            <a:r>
              <a:rPr lang="fr-BE" dirty="0"/>
              <a:t> </a:t>
            </a:r>
            <a:r>
              <a:rPr lang="fr-BE" dirty="0" err="1"/>
              <a:t>hernomen</a:t>
            </a:r>
            <a:endParaRPr lang="fr-BE" dirty="0"/>
          </a:p>
          <a:p>
            <a:endParaRPr lang="fr-BE" dirty="0"/>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IDPBW/AMT;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MRSys</a:t>
            </a: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MatBeh</a:t>
            </a:r>
            <a:r>
              <a:rPr lang="nl-BE" sz="1800" dirty="0">
                <a:effectLst/>
                <a:latin typeface="Calibri" panose="020F0502020204030204" pitchFamily="34" charset="0"/>
                <a:ea typeface="Calibri" panose="020F0502020204030204" pitchFamily="34" charset="0"/>
                <a:cs typeface="Times New Roman" panose="02020603050405020304" pitchFamily="18" charset="0"/>
              </a:rPr>
              <a:t>), DPBW-MR; DG H&amp;WB; HL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Multidisciplinaire werkgroep met vertegenwoordigers van alle betrokken actoren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SharePoint</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Office-tools voor de opmaak van tools, templates en voorbeelddossiers</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err="1">
                <a:effectLst/>
                <a:latin typeface="Calibri" panose="020F0502020204030204" pitchFamily="34" charset="0"/>
                <a:ea typeface="Calibri" panose="020F0502020204030204" pitchFamily="34" charset="0"/>
                <a:cs typeface="Times New Roman" panose="02020603050405020304" pitchFamily="18" charset="0"/>
              </a:rPr>
              <a:t>p.m</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codex over het welzijn op het werk, boek VI : “Chemische, kankerverwekkende, mutagene en reprotoxische agentia”</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stafvergaderingen (follow up)</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Lokale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surveys</a:t>
            </a:r>
            <a:r>
              <a:rPr lang="nl-BE" sz="1800" dirty="0">
                <a:effectLst/>
                <a:latin typeface="Calibri" panose="020F0502020204030204" pitchFamily="34" charset="0"/>
                <a:ea typeface="Calibri" panose="020F0502020204030204" pitchFamily="34" charset="0"/>
                <a:cs typeface="Times New Roman" panose="02020603050405020304" pitchFamily="18" charset="0"/>
              </a:rPr>
              <a:t> in de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Kw</a:t>
            </a:r>
            <a:r>
              <a:rPr lang="nl-BE" sz="1800" dirty="0">
                <a:effectLst/>
                <a:latin typeface="Calibri" panose="020F0502020204030204" pitchFamily="34" charset="0"/>
                <a:ea typeface="Calibri" panose="020F0502020204030204" pitchFamily="34" charset="0"/>
                <a:cs typeface="Times New Roman" panose="02020603050405020304" pitchFamily="18" charset="0"/>
              </a:rPr>
              <a:t>  inclusief de screening door gespecialiseerde labo’s</a:t>
            </a:r>
          </a:p>
          <a:p>
            <a:pPr marL="342900" lvl="0" indent="-342900">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Organisatie van verschillende werkgroepen voor de opmaak van de eindproducten (richtlijnen, tools, voorbeelddossiers, …)</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SharePoint voor publicatie van de eindproducten; na opmaak zal deze op continue basis geüpdatet worden)</a:t>
            </a:r>
          </a:p>
          <a:p>
            <a:endParaRPr lang="fr-BE" dirty="0"/>
          </a:p>
          <a:p>
            <a:r>
              <a:rPr lang="fr-BE" dirty="0"/>
              <a:t>.</a:t>
            </a:r>
          </a:p>
        </p:txBody>
      </p:sp>
      <p:sp>
        <p:nvSpPr>
          <p:cNvPr id="4" name="Slide Number Placeholder 3"/>
          <p:cNvSpPr>
            <a:spLocks noGrp="1"/>
          </p:cNvSpPr>
          <p:nvPr>
            <p:ph type="sldNum" sz="quarter" idx="10"/>
          </p:nvPr>
        </p:nvSpPr>
        <p:spPr/>
        <p:txBody>
          <a:bodyPr/>
          <a:lstStyle/>
          <a:p>
            <a:fld id="{D64F2C25-99DC-4E03-B761-F0DD23C54933}" type="slidenum">
              <a:rPr lang="fr-BE" smtClean="0"/>
              <a:t>26</a:t>
            </a:fld>
            <a:endParaRPr lang="fr-BE"/>
          </a:p>
        </p:txBody>
      </p:sp>
    </p:spTree>
    <p:extLst>
      <p:ext uri="{BB962C8B-B14F-4D97-AF65-F5344CB8AC3E}">
        <p14:creationId xmlns:p14="http://schemas.microsoft.com/office/powerpoint/2010/main" val="3434973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ACOS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Ops&amp;Trg</a:t>
            </a:r>
            <a:r>
              <a:rPr lang="en-GB" sz="1800" dirty="0">
                <a:effectLst/>
                <a:latin typeface="Calibri" panose="020F0502020204030204" pitchFamily="34" charset="0"/>
                <a:ea typeface="Calibri" panose="020F0502020204030204" pitchFamily="34" charset="0"/>
                <a:cs typeface="Times New Roman" panose="02020603050405020304" pitchFamily="18" charset="0"/>
              </a:rPr>
              <a:t> / SME Diving, IDPBW-GRB</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 SME &amp; GRB</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TBD</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ACWB-SPS-WRKPR-009 Ed 001 /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Rev</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001 - 01 Dec 2014: “Opmaak van het Globaal Preventieplan en Jaarlijks Actieplan”</a:t>
            </a:r>
          </a:p>
          <a:p>
            <a:pPr marL="342900" lvl="0" indent="-342900">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V, titel 4, “Werkzaamheden in hyperbare omgeving”.</a:t>
            </a:r>
          </a:p>
          <a:p>
            <a:pPr marL="342900" lvl="0" indent="-342900">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ACOT-SPS-DIRDIVE-PSDJ-001: “Duikrichtlijnen van Defensie”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810260">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p.m.</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27</a:t>
            </a:fld>
            <a:endParaRPr lang="fr-BE"/>
          </a:p>
        </p:txBody>
      </p:sp>
    </p:spTree>
    <p:extLst>
      <p:ext uri="{BB962C8B-B14F-4D97-AF65-F5344CB8AC3E}">
        <p14:creationId xmlns:p14="http://schemas.microsoft.com/office/powerpoint/2010/main" val="5782224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marL="342900" lvl="0" indent="-342900">
              <a:buFont typeface="Symbol" panose="05050102010706020507" pitchFamily="18" charset="2"/>
              <a:buChar char=""/>
              <a:tabLst>
                <a:tab pos="228600" algn="l"/>
                <a:tab pos="1350645" algn="l"/>
                <a:tab pos="1350645" algn="l"/>
              </a:tabLst>
            </a:pP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Gezondheidspromotiecel</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 DG H&amp;WB</a:t>
            </a:r>
          </a:p>
          <a:p>
            <a:pPr marL="342900" lvl="0" indent="-342900">
              <a:spcAft>
                <a:spcPts val="600"/>
              </a:spcAft>
              <a:buFont typeface="Symbol" panose="05050102010706020507" pitchFamily="18" charset="2"/>
              <a:buChar char=""/>
              <a:tabLst>
                <a:tab pos="228600" algn="l"/>
                <a:tab pos="1350645" algn="l"/>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Werkgroep tabak beleid</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Sensibilisatie materialen</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Periodieke vergaderingen werkgroep tabak beleid</a:t>
            </a:r>
          </a:p>
          <a:p>
            <a:pPr marL="342900" lvl="0" indent="-342900">
              <a:spcAft>
                <a:spcPts val="600"/>
              </a:spcAft>
              <a:buFont typeface="Symbol" panose="05050102010706020507" pitchFamily="18" charset="2"/>
              <a:buChar char=""/>
              <a:tabLst>
                <a:tab pos="228600"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Opvolgvergaderingen JAP</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28</a:t>
            </a:fld>
            <a:endParaRPr lang="fr-BE"/>
          </a:p>
        </p:txBody>
      </p:sp>
    </p:spTree>
    <p:extLst>
      <p:ext uri="{BB962C8B-B14F-4D97-AF65-F5344CB8AC3E}">
        <p14:creationId xmlns:p14="http://schemas.microsoft.com/office/powerpoint/2010/main" val="11376968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spcAft>
                <a:spcPts val="600"/>
              </a:spcAft>
              <a:buClr>
                <a:srgbClr val="000000"/>
              </a:buClr>
              <a:buSzPts val="1200"/>
              <a:buFont typeface="+mj-lt"/>
              <a:buNone/>
              <a:tabLst>
                <a:tab pos="540385" algn="l"/>
              </a:tabLst>
            </a:pPr>
            <a:r>
              <a:rPr lang="nl-BE" sz="12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Niet </a:t>
            </a:r>
            <a:r>
              <a:rPr lang="nl-BE" sz="1200" b="1" dirty="0" err="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conformiteiten</a:t>
            </a:r>
            <a:r>
              <a:rPr lang="nl-BE" sz="12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met de regelgeving dienen in orde gebracht te worden en dus opgenomen te worden in het LPP</a:t>
            </a:r>
          </a:p>
          <a:p>
            <a:pPr marL="342900" lvl="0" indent="-342900">
              <a:spcAft>
                <a:spcPts val="600"/>
              </a:spcAft>
              <a:buClr>
                <a:srgbClr val="000000"/>
              </a:buClr>
              <a:buSzPts val="1200"/>
              <a:buFont typeface="+mj-lt"/>
              <a:buAutoNum type="alphaLcPeriod"/>
              <a:tabLst>
                <a:tab pos="540385" algn="l"/>
              </a:tabLst>
            </a:pP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Clr>
                <a:srgbClr val="000000"/>
              </a:buClr>
              <a:buSzPts val="1200"/>
              <a:buFont typeface="+mj-lt"/>
              <a:buAutoNum type="alphaLcPeriod"/>
              <a:tabLst>
                <a:tab pos="540385"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marL="742950" lvl="1" indent="-285750">
              <a:spcAft>
                <a:spcPts val="600"/>
              </a:spcAft>
              <a:buFont typeface="+mj-lt"/>
              <a:buAutoNum type="alphaLcPeriod"/>
            </a:pPr>
            <a:r>
              <a:rPr lang="nl-BE" sz="11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100" dirty="0">
                <a:effectLst/>
                <a:latin typeface="Calibri" panose="020F0502020204030204" pitchFamily="34" charset="0"/>
                <a:ea typeface="Calibri" panose="020F0502020204030204" pitchFamily="34" charset="0"/>
                <a:cs typeface="Times New Roman" panose="02020603050405020304" pitchFamily="18" charset="0"/>
              </a:rPr>
              <a:t> (</a:t>
            </a:r>
            <a:r>
              <a:rPr lang="nl-BE" sz="1100" dirty="0" err="1">
                <a:effectLst/>
                <a:latin typeface="Calibri" panose="020F0502020204030204" pitchFamily="34" charset="0"/>
                <a:ea typeface="Calibri" panose="020F0502020204030204" pitchFamily="34" charset="0"/>
                <a:cs typeface="Times New Roman" panose="02020603050405020304" pitchFamily="18" charset="0"/>
              </a:rPr>
              <a:t>Res</a:t>
            </a:r>
            <a:r>
              <a:rPr lang="nl-BE" sz="1100" dirty="0">
                <a:effectLst/>
                <a:latin typeface="Calibri" panose="020F0502020204030204" pitchFamily="34" charset="0"/>
                <a:ea typeface="Calibri" panose="020F0502020204030204" pitchFamily="34" charset="0"/>
                <a:cs typeface="Times New Roman" panose="02020603050405020304" pitchFamily="18" charset="0"/>
              </a:rPr>
              <a:t>) Jan EVERAET</a:t>
            </a:r>
          </a:p>
          <a:p>
            <a:pPr marL="742950" lvl="1" indent="-285750">
              <a:spcAft>
                <a:spcPts val="600"/>
              </a:spcAft>
              <a:buFont typeface="+mj-lt"/>
              <a:buAutoNum type="alphaLcPeriod"/>
            </a:pPr>
            <a:r>
              <a:rPr lang="nl-BE" sz="1100" dirty="0">
                <a:effectLst/>
                <a:latin typeface="Calibri" panose="020F0502020204030204" pitchFamily="34" charset="0"/>
                <a:ea typeface="Calibri" panose="020F0502020204030204" pitchFamily="34" charset="0"/>
                <a:cs typeface="Times New Roman" panose="02020603050405020304" pitchFamily="18" charset="0"/>
              </a:rPr>
              <a:t>Kapt (</a:t>
            </a:r>
            <a:r>
              <a:rPr lang="nl-BE" sz="1100" dirty="0" err="1">
                <a:effectLst/>
                <a:latin typeface="Calibri" panose="020F0502020204030204" pitchFamily="34" charset="0"/>
                <a:ea typeface="Calibri" panose="020F0502020204030204" pitchFamily="34" charset="0"/>
                <a:cs typeface="Times New Roman" panose="02020603050405020304" pitchFamily="18" charset="0"/>
              </a:rPr>
              <a:t>Res</a:t>
            </a:r>
            <a:r>
              <a:rPr lang="nl-BE" sz="1100" dirty="0">
                <a:effectLst/>
                <a:latin typeface="Calibri" panose="020F0502020204030204" pitchFamily="34" charset="0"/>
                <a:ea typeface="Calibri" panose="020F0502020204030204" pitchFamily="34" charset="0"/>
                <a:cs typeface="Times New Roman" panose="02020603050405020304" pitchFamily="18" charset="0"/>
              </a:rPr>
              <a:t>) Guy MARLIER</a:t>
            </a:r>
          </a:p>
          <a:p>
            <a:pPr marL="742950" lvl="1" indent="-285750">
              <a:spcAft>
                <a:spcPts val="600"/>
              </a:spcAft>
              <a:buFont typeface="+mj-lt"/>
              <a:buAutoNum type="alphaLcPeriod"/>
            </a:pPr>
            <a:r>
              <a:rPr lang="nl-BE" sz="1100" dirty="0" err="1">
                <a:effectLst/>
                <a:latin typeface="Calibri" panose="020F0502020204030204" pitchFamily="34" charset="0"/>
                <a:ea typeface="Calibri" panose="020F0502020204030204" pitchFamily="34" charset="0"/>
                <a:cs typeface="Times New Roman" panose="02020603050405020304" pitchFamily="18" charset="0"/>
              </a:rPr>
              <a:t>SLt</a:t>
            </a:r>
            <a:r>
              <a:rPr lang="nl-BE" sz="1100" dirty="0">
                <a:effectLst/>
                <a:latin typeface="Calibri" panose="020F0502020204030204" pitchFamily="34" charset="0"/>
                <a:ea typeface="Calibri" panose="020F0502020204030204" pitchFamily="34" charset="0"/>
                <a:cs typeface="Times New Roman" panose="02020603050405020304" pitchFamily="18" charset="0"/>
              </a:rPr>
              <a:t> (</a:t>
            </a:r>
            <a:r>
              <a:rPr lang="nl-BE" sz="1100" dirty="0" err="1">
                <a:effectLst/>
                <a:latin typeface="Calibri" panose="020F0502020204030204" pitchFamily="34" charset="0"/>
                <a:ea typeface="Calibri" panose="020F0502020204030204" pitchFamily="34" charset="0"/>
                <a:cs typeface="Times New Roman" panose="02020603050405020304" pitchFamily="18" charset="0"/>
              </a:rPr>
              <a:t>Res</a:t>
            </a:r>
            <a:r>
              <a:rPr lang="nl-BE" sz="1100" dirty="0">
                <a:effectLst/>
                <a:latin typeface="Calibri" panose="020F0502020204030204" pitchFamily="34" charset="0"/>
                <a:ea typeface="Calibri" panose="020F0502020204030204" pitchFamily="34" charset="0"/>
                <a:cs typeface="Times New Roman" panose="02020603050405020304" pitchFamily="18" charset="0"/>
              </a:rPr>
              <a:t>) Vincent LOGNAY</a:t>
            </a:r>
          </a:p>
          <a:p>
            <a:pPr marL="742950" lvl="1" indent="-285750">
              <a:spcAft>
                <a:spcPts val="600"/>
              </a:spcAft>
              <a:buFont typeface="+mj-lt"/>
              <a:buAutoNum type="alphaLcPeriod"/>
            </a:pPr>
            <a:r>
              <a:rPr lang="fr-BE" sz="1100" dirty="0">
                <a:effectLst/>
                <a:latin typeface="Calibri" panose="020F0502020204030204" pitchFamily="34" charset="0"/>
                <a:ea typeface="Calibri" panose="020F0502020204030204" pitchFamily="34" charset="0"/>
                <a:cs typeface="Times New Roman" panose="02020603050405020304" pitchFamily="18" charset="0"/>
              </a:rPr>
              <a:t>Sgt (</a:t>
            </a:r>
            <a:r>
              <a:rPr lang="fr-BE" sz="1100" dirty="0" err="1">
                <a:effectLst/>
                <a:latin typeface="Calibri" panose="020F0502020204030204" pitchFamily="34" charset="0"/>
                <a:ea typeface="Calibri" panose="020F0502020204030204" pitchFamily="34" charset="0"/>
                <a:cs typeface="Times New Roman" panose="02020603050405020304" pitchFamily="18" charset="0"/>
              </a:rPr>
              <a:t>Res</a:t>
            </a:r>
            <a:r>
              <a:rPr lang="fr-BE" sz="1100" dirty="0">
                <a:effectLst/>
                <a:latin typeface="Calibri" panose="020F0502020204030204" pitchFamily="34" charset="0"/>
                <a:ea typeface="Calibri" panose="020F0502020204030204" pitchFamily="34" charset="0"/>
                <a:cs typeface="Times New Roman" panose="02020603050405020304" pitchFamily="18" charset="0"/>
              </a:rPr>
              <a:t>) Aube de la BRASSINE</a:t>
            </a:r>
            <a:endParaRPr lang="nl-B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spcAft>
                <a:spcPts val="600"/>
              </a:spcAft>
              <a:buFont typeface="Symbol" panose="05050102010706020507" pitchFamily="18" charset="2"/>
              <a:buChar char=""/>
              <a:tabLst>
                <a:tab pos="1350645" algn="l"/>
              </a:tabLst>
            </a:pPr>
            <a:r>
              <a:rPr lang="en-US" sz="1100" dirty="0" err="1">
                <a:effectLst/>
                <a:latin typeface="Calibri" panose="020F0502020204030204" pitchFamily="34" charset="0"/>
                <a:ea typeface="Times New Roman" panose="02020603050405020304" pitchFamily="18" charset="0"/>
                <a:cs typeface="Times New Roman" panose="02020603050405020304" pitchFamily="18" charset="0"/>
              </a:rPr>
              <a:t>werkgroep</a:t>
            </a:r>
            <a:endParaRPr lang="nl-BE"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marL="342900" lvl="0" indent="-342900">
              <a:spcAft>
                <a:spcPts val="600"/>
              </a:spcAft>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n.a.</a:t>
            </a: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ACWB-SPS-WRKPR-016</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 titel 2, hoofdstuk V: “Maatregelen bij noodsituaties en in geval van ernstig en onmiddellijk gevaar”</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 titel 5, hoofdstuk II: “Algemene verplichtingen van de werkgever”</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III, titel 3, hoofdstuk IV: “Het intern noodplan”</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VI, titel 1, hoofdstuk V: “Maatregelen bij ongevallen, incidenten en noodsituaties”</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Codex over het welzijn op het werk, boek VII. titel 1, hoofdstuk XIII: “Informatie en kennisgeving aan de inspectie”</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Algemene Nood- en interventieplannen (ANIP) van de betrokken gemeente</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Bijzondere Nood- en interventieplannen (BNIP) – type “</a:t>
            </a:r>
            <a:r>
              <a:rPr lang="nl-BE" sz="1100" dirty="0" err="1">
                <a:effectLst/>
                <a:latin typeface="Calibri" panose="020F0502020204030204" pitchFamily="34" charset="0"/>
                <a:ea typeface="Times New Roman" panose="02020603050405020304" pitchFamily="18" charset="0"/>
                <a:cs typeface="Times New Roman" panose="02020603050405020304" pitchFamily="18" charset="0"/>
              </a:rPr>
              <a:t>Seveso</a:t>
            </a: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 van de betrokken provincie</a:t>
            </a:r>
          </a:p>
          <a:p>
            <a:pPr marL="342900" lvl="0" indent="-342900">
              <a:buFont typeface="Symbol" panose="05050102010706020507" pitchFamily="18" charset="2"/>
              <a:buChar char=""/>
              <a:tabLst>
                <a:tab pos="1350645" algn="l"/>
              </a:tabLst>
            </a:pPr>
            <a:r>
              <a:rPr lang="en-GB" sz="1100" dirty="0" err="1">
                <a:effectLst/>
                <a:latin typeface="Calibri" panose="020F0502020204030204" pitchFamily="34" charset="0"/>
                <a:ea typeface="Times New Roman" panose="02020603050405020304" pitchFamily="18" charset="0"/>
                <a:cs typeface="Times New Roman" panose="02020603050405020304" pitchFamily="18" charset="0"/>
              </a:rPr>
              <a:t>Sevesosites</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1100" dirty="0" err="1">
                <a:effectLst/>
                <a:latin typeface="Calibri" panose="020F0502020204030204" pitchFamily="34" charset="0"/>
                <a:ea typeface="Times New Roman" panose="02020603050405020304" pitchFamily="18" charset="0"/>
                <a:cs typeface="Times New Roman" panose="02020603050405020304" pitchFamily="18" charset="0"/>
              </a:rPr>
              <a:t>België</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 (</a:t>
            </a:r>
            <a:r>
              <a:rPr lang="en-GB" sz="1100" u="sng"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https://www.seveso.be/nl/seveso-ondernemingen</a:t>
            </a:r>
            <a:r>
              <a:rPr lang="en-GB" sz="11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nl-BE" sz="11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Belgische nucleaire noodplanningszones (</a:t>
            </a:r>
            <a:r>
              <a:rPr lang="nl-BE" sz="1100" u="sng"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https://www.nucleairrisico.be/noodplanningszones</a:t>
            </a: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 )</a:t>
            </a:r>
          </a:p>
          <a:p>
            <a:pPr marL="342900" lvl="0" indent="-342900">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Koninklijk besluit van 2 februari 2009 tot vaststelling van de territoriale afbakening van de hulpverleningszones (B.S. 17 februari 2009)</a:t>
            </a:r>
          </a:p>
          <a:p>
            <a:pPr marL="342900" lvl="0" indent="-342900">
              <a:spcAft>
                <a:spcPts val="600"/>
              </a:spcAft>
              <a:buFont typeface="Symbol" panose="05050102010706020507" pitchFamily="18" charset="2"/>
              <a:buChar char=""/>
              <a:tabLst>
                <a:tab pos="1350645" algn="l"/>
              </a:tabLst>
            </a:pP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Het ziekenhuisnoodplan (ZNP) (</a:t>
            </a:r>
            <a:r>
              <a:rPr lang="nl-BE" sz="1100" u="sng"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5"/>
              </a:rPr>
              <a:t>https://www.health.belgium.be/nl/het-ziekenhuisnoodplan-znp#Wetgeving</a:t>
            </a:r>
            <a:r>
              <a:rPr lang="nl-BE" sz="1100" dirty="0">
                <a:effectLst/>
                <a:latin typeface="Calibri" panose="020F0502020204030204" pitchFamily="34" charset="0"/>
                <a:ea typeface="Times New Roman" panose="02020603050405020304" pitchFamily="18" charset="0"/>
                <a:cs typeface="Times New Roman" panose="02020603050405020304" pitchFamily="18" charset="0"/>
              </a:rPr>
              <a:t> )</a:t>
            </a: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buFont typeface="Symbol" panose="05050102010706020507" pitchFamily="18" charset="2"/>
              <a:buChar char=""/>
            </a:pPr>
            <a:r>
              <a:rPr lang="nl-BE" sz="1100" dirty="0">
                <a:effectLst/>
                <a:latin typeface="Calibri" panose="020F0502020204030204" pitchFamily="34" charset="0"/>
                <a:ea typeface="Calibri" panose="020F0502020204030204" pitchFamily="34" charset="0"/>
                <a:cs typeface="Times New Roman" panose="02020603050405020304" pitchFamily="18" charset="0"/>
              </a:rPr>
              <a:t>Het updaten van de richtlijn ACWB-SPS-WRKPR-016: dialectische benadering</a:t>
            </a:r>
          </a:p>
          <a:p>
            <a:pPr marL="342900" lvl="0" indent="-342900">
              <a:spcAft>
                <a:spcPts val="600"/>
              </a:spcAft>
              <a:buFont typeface="Symbol" panose="05050102010706020507" pitchFamily="18" charset="2"/>
              <a:buChar char=""/>
            </a:pPr>
            <a:r>
              <a:rPr lang="nl-BE" sz="1100" dirty="0">
                <a:effectLst/>
                <a:latin typeface="Calibri" panose="020F0502020204030204" pitchFamily="34" charset="0"/>
                <a:ea typeface="Calibri" panose="020F0502020204030204" pitchFamily="34" charset="0"/>
                <a:cs typeface="Times New Roman" panose="02020603050405020304" pitchFamily="18" charset="0"/>
              </a:rPr>
              <a:t>Opvolging via meetings</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29</a:t>
            </a:fld>
            <a:endParaRPr lang="fr-BE"/>
          </a:p>
        </p:txBody>
      </p:sp>
    </p:spTree>
    <p:extLst>
      <p:ext uri="{BB962C8B-B14F-4D97-AF65-F5344CB8AC3E}">
        <p14:creationId xmlns:p14="http://schemas.microsoft.com/office/powerpoint/2010/main" val="38785248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en-GB" sz="1100" i="1"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r>
              <a:rPr lang="en-GB"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GovSp</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High/Intermediate/Low levels of risk owners, SIPPT,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MatBeh</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of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gelijkaaardige</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voor</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tools)</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 </a:t>
            </a:r>
            <a:r>
              <a:rPr lang="nl-BE"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nihil in 2024</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 :</a:t>
            </a:r>
            <a:r>
              <a:rPr lang="nl-BE"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in functie van gekozen tool</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 </a:t>
            </a:r>
          </a:p>
          <a:p>
            <a:pPr marL="742950" lvl="1" indent="-285750">
              <a:spcAft>
                <a:spcPts val="600"/>
              </a:spcAft>
              <a:buFont typeface="+mj-lt"/>
              <a:buAutoNum type="alphaLcPeriod"/>
              <a:tabLst>
                <a:tab pos="810260" algn="l"/>
              </a:tabLst>
            </a:pPr>
            <a:r>
              <a:rPr lang="nl-BE" sz="11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Werksessiess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jaarlijkse verslagen </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werkincidenten of -ongevallen</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Studie huidige en toekomstige behoefte op verschillende niveaus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mogelijkheden van huidige software COTS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30</a:t>
            </a:fld>
            <a:endParaRPr lang="fr-BE"/>
          </a:p>
        </p:txBody>
      </p:sp>
    </p:spTree>
    <p:extLst>
      <p:ext uri="{BB962C8B-B14F-4D97-AF65-F5344CB8AC3E}">
        <p14:creationId xmlns:p14="http://schemas.microsoft.com/office/powerpoint/2010/main" val="28217217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en-GB" sz="1100" i="1"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r>
              <a:rPr lang="en-GB"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GovSp</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High/Intermediate/Low levels of risk owners, SIPPT,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MatBeh</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of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gelijkaaardige</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a:t>
            </a:r>
            <a:r>
              <a:rPr lang="en-GB" sz="1100" i="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voor</a:t>
            </a:r>
            <a:r>
              <a:rPr lang="en-GB"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tools)</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 </a:t>
            </a:r>
            <a:r>
              <a:rPr lang="nl-BE"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nihil in 2024</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 :</a:t>
            </a:r>
            <a:r>
              <a:rPr lang="nl-BE" sz="1100" i="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 in functie van gekozen tool</a:t>
            </a:r>
            <a:endParaRPr lang="nl-BE" sz="11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600"/>
              </a:spcAft>
              <a:buSzPts val="1200"/>
              <a:buFont typeface="Calibri" panose="020F0502020204030204" pitchFamily="34" charset="0"/>
              <a:buAutoNum type="arabicParenBoth"/>
              <a:tabLst>
                <a:tab pos="810260" algn="l"/>
              </a:tabLst>
            </a:pPr>
            <a:r>
              <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 </a:t>
            </a:r>
          </a:p>
          <a:p>
            <a:pPr marL="742950" lvl="1" indent="-285750">
              <a:spcAft>
                <a:spcPts val="600"/>
              </a:spcAft>
              <a:buFont typeface="+mj-lt"/>
              <a:buAutoNum type="alphaLcPeriod"/>
              <a:tabLst>
                <a:tab pos="810260" algn="l"/>
              </a:tabLst>
            </a:pPr>
            <a:r>
              <a:rPr lang="nl-BE" sz="1100" dirty="0" err="1">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Werksessiess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jaarlijkse verslagen </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werkincidenten of -ongevallen</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Studie huidige en toekomstige behoefte op verschillende niveaus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spcAft>
                <a:spcPts val="600"/>
              </a:spcAft>
              <a:buFont typeface="+mj-lt"/>
              <a:buAutoNum type="alphaLcPeriod"/>
              <a:tabLst>
                <a:tab pos="810260" algn="l"/>
              </a:tabLst>
            </a:pPr>
            <a:r>
              <a:rPr lang="nl-BE" sz="11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Analyse mogelijkheden van huidige software COTS</a:t>
            </a:r>
            <a:endParaRPr lang="nl-BE" sz="12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31</a:t>
            </a:fld>
            <a:endParaRPr lang="fr-BE"/>
          </a:p>
        </p:txBody>
      </p:sp>
    </p:spTree>
    <p:extLst>
      <p:ext uri="{BB962C8B-B14F-4D97-AF65-F5344CB8AC3E}">
        <p14:creationId xmlns:p14="http://schemas.microsoft.com/office/powerpoint/2010/main" val="52755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D64F2C25-99DC-4E03-B761-F0DD23C54933}" type="slidenum">
              <a:rPr lang="fr-BE" smtClean="0"/>
              <a:t>5</a:t>
            </a:fld>
            <a:endParaRPr lang="fr-BE"/>
          </a:p>
        </p:txBody>
      </p:sp>
    </p:spTree>
    <p:extLst>
      <p:ext uri="{BB962C8B-B14F-4D97-AF65-F5344CB8AC3E}">
        <p14:creationId xmlns:p14="http://schemas.microsoft.com/office/powerpoint/2010/main" val="4851387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Personeel</a:t>
            </a:r>
          </a:p>
          <a:p>
            <a:pPr>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Vertrouwenspersonen/ preventieadviseurs/ DG H&amp;WB / DGHR</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Materieel of tools</a:t>
            </a:r>
          </a:p>
          <a:p>
            <a:pPr marL="342900" lvl="0" indent="-342900">
              <a:buFont typeface="Symbol" panose="05050102010706020507" pitchFamily="18" charset="2"/>
              <a:buChar char=""/>
              <a:tabLst>
                <a:tab pos="1350645" algn="l"/>
              </a:tabLs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Werkgroep</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Font typeface="Symbol" panose="05050102010706020507" pitchFamily="18" charset="2"/>
              <a:buChar char=""/>
              <a:tabLst>
                <a:tab pos="1350645"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Interne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richtlijn</a:t>
            </a:r>
            <a:endParaRPr lang="nl-BE"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Budget</a:t>
            </a:r>
          </a:p>
          <a:p>
            <a:pPr marL="1267460" indent="-228600">
              <a:spcAft>
                <a:spcPts val="600"/>
              </a:spcAft>
              <a:tabLst>
                <a:tab pos="1350645" algn="l"/>
              </a:tabLst>
            </a:pPr>
            <a:r>
              <a:rPr lang="nl-BE" sz="1800" dirty="0">
                <a:effectLst/>
                <a:latin typeface="Calibri" panose="020F0502020204030204" pitchFamily="34" charset="0"/>
                <a:ea typeface="Calibri" panose="020F0502020204030204" pitchFamily="34" charset="0"/>
                <a:cs typeface="Times New Roman" panose="02020603050405020304" pitchFamily="18" charset="0"/>
              </a:rPr>
              <a:t>Nihil</a:t>
            </a:r>
          </a:p>
          <a:p>
            <a:pPr marL="342900" lvl="0" indent="-342900">
              <a:spcAft>
                <a:spcPts val="600"/>
              </a:spcAft>
              <a:buSzPts val="1100"/>
              <a:buFont typeface="Calibri" panose="020F0502020204030204" pitchFamily="34" charset="0"/>
              <a:buAutoNum type="alphaLcParenBoth"/>
            </a:pPr>
            <a:r>
              <a:rPr lang="nl-BE" sz="1800" i="1"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Wetgeving en richtlijnen</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Richtlijn 89/391/EEG van de Raad van 12 juni 1989 betreffende de tenuitvoerlegging van maatregelen ter bevordering van de verbetering van de veiligheid en de gezondheid van de werknemers op het werk</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Wet van 4 augustus 1996 betreffende het welzijn van de werknemers bij de uitvoering van hun werk, hoofdstuk </a:t>
            </a:r>
            <a:r>
              <a:rPr lang="nl-BE" sz="1800" dirty="0" err="1">
                <a:effectLst/>
                <a:latin typeface="Calibri" panose="020F0502020204030204" pitchFamily="34" charset="0"/>
                <a:ea typeface="Times New Roman" panose="02020603050405020304" pitchFamily="18" charset="0"/>
                <a:cs typeface="Times New Roman" panose="02020603050405020304" pitchFamily="18" charset="0"/>
              </a:rPr>
              <a:t>Vbis</a:t>
            </a: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Code inzake welzijn op het werk van 28 april 2017, boek I - titel 3</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ACWB-APG-WRKPR-001 - Defensiebeleid inzake welzijn van werknemers</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ACWB-SPS-PSYSOC-001: Beheer van psychosociale risico's op het werk </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ACWB-GID-PSYSOC-001: Beheersing van psychosociale risico's op het werk - Territoriaal kader</a:t>
            </a:r>
          </a:p>
          <a:p>
            <a:pPr marL="342900" lvl="0" indent="-342900" algn="jus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ACWB-GID-PSYSOC-002: Psychosociale risico's op het werk beheren - Operationeel kader</a:t>
            </a:r>
          </a:p>
          <a:p>
            <a:pPr marL="342900" lvl="0" indent="-342900" algn="just">
              <a:spcAft>
                <a:spcPts val="600"/>
              </a:spcAft>
              <a:buFont typeface="Symbol" panose="05050102010706020507" pitchFamily="18" charset="2"/>
              <a:buChar char=""/>
              <a:tabLst>
                <a:tab pos="1350645" algn="l"/>
              </a:tabLst>
            </a:pPr>
            <a:r>
              <a:rPr lang="nl-BE" sz="1800" dirty="0">
                <a:effectLst/>
                <a:latin typeface="Calibri" panose="020F0502020204030204" pitchFamily="34" charset="0"/>
                <a:ea typeface="Times New Roman" panose="02020603050405020304" pitchFamily="18" charset="0"/>
                <a:cs typeface="Times New Roman" panose="02020603050405020304" pitchFamily="18" charset="0"/>
              </a:rPr>
              <a:t>Toekomst – nieuwe richtlijn (modaliteiten nog te bepalen)</a:t>
            </a:r>
          </a:p>
          <a:p>
            <a:pPr marL="342900" lvl="0" indent="-342900">
              <a:spcAft>
                <a:spcPts val="600"/>
              </a:spcAft>
              <a:buSzPts val="1200"/>
              <a:buFont typeface="Calibri" panose="020F0502020204030204" pitchFamily="34" charset="0"/>
              <a:buAutoNum type="arabicParenBoth"/>
              <a:tabLst>
                <a:tab pos="810260"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Methoden</a:t>
            </a:r>
          </a:p>
          <a:p>
            <a:pPr marL="342900" lvl="0" indent="-342900">
              <a:spcAft>
                <a:spcPts val="600"/>
              </a:spcAft>
              <a:buFont typeface="Symbol" panose="05050102010706020507" pitchFamily="18" charset="2"/>
              <a:buChar char=""/>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32</a:t>
            </a:fld>
            <a:endParaRPr lang="fr-BE"/>
          </a:p>
        </p:txBody>
      </p:sp>
    </p:spTree>
    <p:extLst>
      <p:ext uri="{BB962C8B-B14F-4D97-AF65-F5344CB8AC3E}">
        <p14:creationId xmlns:p14="http://schemas.microsoft.com/office/powerpoint/2010/main" val="17467966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methoden</a:t>
            </a:r>
          </a:p>
          <a:p>
            <a:pPr marL="540385" indent="13906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Werkgroepen, werksessies in samenwerking met DELOITTE.</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33</a:t>
            </a:fld>
            <a:endParaRPr lang="fr-BE"/>
          </a:p>
        </p:txBody>
      </p:sp>
    </p:spTree>
    <p:extLst>
      <p:ext uri="{BB962C8B-B14F-4D97-AF65-F5344CB8AC3E}">
        <p14:creationId xmlns:p14="http://schemas.microsoft.com/office/powerpoint/2010/main" val="14076421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methoden</a:t>
            </a:r>
          </a:p>
          <a:p>
            <a:pPr marL="540385" indent="13906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Werkgroepen, werksessies in samenwerking met DELOITTE.</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34</a:t>
            </a:fld>
            <a:endParaRPr lang="fr-BE"/>
          </a:p>
        </p:txBody>
      </p:sp>
    </p:spTree>
    <p:extLst>
      <p:ext uri="{BB962C8B-B14F-4D97-AF65-F5344CB8AC3E}">
        <p14:creationId xmlns:p14="http://schemas.microsoft.com/office/powerpoint/2010/main" val="3971925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methoden</a:t>
            </a:r>
          </a:p>
          <a:p>
            <a:pPr marL="540385" indent="13906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Werkgroepen, werksessies in samenwerking met DELOITTE.</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35</a:t>
            </a:fld>
            <a:endParaRPr lang="fr-BE"/>
          </a:p>
        </p:txBody>
      </p:sp>
    </p:spTree>
    <p:extLst>
      <p:ext uri="{BB962C8B-B14F-4D97-AF65-F5344CB8AC3E}">
        <p14:creationId xmlns:p14="http://schemas.microsoft.com/office/powerpoint/2010/main" val="19722993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methoden</a:t>
            </a:r>
          </a:p>
          <a:p>
            <a:pPr marL="540385" indent="13906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Werkgroepen, werksessies in samenwerking met DELOITTE.</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36</a:t>
            </a:fld>
            <a:endParaRPr lang="fr-BE"/>
          </a:p>
        </p:txBody>
      </p:sp>
    </p:spTree>
    <p:extLst>
      <p:ext uri="{BB962C8B-B14F-4D97-AF65-F5344CB8AC3E}">
        <p14:creationId xmlns:p14="http://schemas.microsoft.com/office/powerpoint/2010/main" val="37941045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450215" algn="just">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 DPBW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PsySoc</a:t>
            </a:r>
            <a:r>
              <a:rPr lang="nl-BE" sz="1800" dirty="0">
                <a:effectLst/>
                <a:latin typeface="Calibri" panose="020F0502020204030204" pitchFamily="34" charset="0"/>
                <a:ea typeface="Calibri" panose="020F0502020204030204" pitchFamily="34" charset="0"/>
                <a:cs typeface="Times New Roman" panose="02020603050405020304" pitchFamily="18" charset="0"/>
              </a:rPr>
              <a:t> – WG VP FTE, staf-/coördinatievergadering DG H&amp;WB, technische vergaderingen</a:t>
            </a:r>
          </a:p>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Impact op LPP van de eenheden</a:t>
            </a:r>
          </a:p>
          <a:p>
            <a:pPr marL="450215" algn="just">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Voorlopig minimaal: er zullen punctueel vertrouwenspersonen worden geconsulteerd in verband met hun noden en behoeften.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37</a:t>
            </a:fld>
            <a:endParaRPr lang="fr-BE"/>
          </a:p>
        </p:txBody>
      </p:sp>
    </p:spTree>
    <p:extLst>
      <p:ext uri="{BB962C8B-B14F-4D97-AF65-F5344CB8AC3E}">
        <p14:creationId xmlns:p14="http://schemas.microsoft.com/office/powerpoint/2010/main" val="2528173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450215" algn="just">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 DPBW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PsySoc</a:t>
            </a:r>
            <a:r>
              <a:rPr lang="nl-BE" sz="1800" dirty="0">
                <a:effectLst/>
                <a:latin typeface="Calibri" panose="020F0502020204030204" pitchFamily="34" charset="0"/>
                <a:ea typeface="Calibri" panose="020F0502020204030204" pitchFamily="34" charset="0"/>
                <a:cs typeface="Times New Roman" panose="02020603050405020304" pitchFamily="18" charset="0"/>
              </a:rPr>
              <a:t> – WG VP FTE, staf-/coördinatievergadering DG H&amp;WB, technische vergaderingen</a:t>
            </a:r>
          </a:p>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Impact op LPP van de eenheden</a:t>
            </a:r>
          </a:p>
          <a:p>
            <a:pPr marL="450215" algn="just">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Voorlopig minimaal: er zullen punctueel vertrouwenspersonen worden geconsulteerd in verband met hun noden en behoeften.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38</a:t>
            </a:fld>
            <a:endParaRPr lang="fr-BE"/>
          </a:p>
        </p:txBody>
      </p:sp>
    </p:spTree>
    <p:extLst>
      <p:ext uri="{BB962C8B-B14F-4D97-AF65-F5344CB8AC3E}">
        <p14:creationId xmlns:p14="http://schemas.microsoft.com/office/powerpoint/2010/main" val="6056489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Middelen en methode</a:t>
            </a:r>
          </a:p>
          <a:p>
            <a:pPr marL="450215" algn="just">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Werkgroep DPBW </a:t>
            </a:r>
            <a:r>
              <a:rPr lang="nl-BE" sz="1800" dirty="0" err="1">
                <a:effectLst/>
                <a:latin typeface="Calibri" panose="020F0502020204030204" pitchFamily="34" charset="0"/>
                <a:ea typeface="Calibri" panose="020F0502020204030204" pitchFamily="34" charset="0"/>
                <a:cs typeface="Times New Roman" panose="02020603050405020304" pitchFamily="18" charset="0"/>
              </a:rPr>
              <a:t>PsySoc</a:t>
            </a:r>
            <a:r>
              <a:rPr lang="nl-BE" sz="1800" dirty="0">
                <a:effectLst/>
                <a:latin typeface="Calibri" panose="020F0502020204030204" pitchFamily="34" charset="0"/>
                <a:ea typeface="Calibri" panose="020F0502020204030204" pitchFamily="34" charset="0"/>
                <a:cs typeface="Times New Roman" panose="02020603050405020304" pitchFamily="18" charset="0"/>
              </a:rPr>
              <a:t> – WG VP FTE, staf-/coördinatievergadering DG H&amp;WB, technische vergaderingen</a:t>
            </a:r>
          </a:p>
          <a:p>
            <a:pPr marL="540385">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 </a:t>
            </a:r>
          </a:p>
          <a:p>
            <a:pPr marL="342900" lvl="0" indent="-342900">
              <a:spcAft>
                <a:spcPts val="600"/>
              </a:spcAft>
              <a:buClr>
                <a:srgbClr val="000000"/>
              </a:buClr>
              <a:buSzPts val="1200"/>
              <a:buFont typeface="+mj-lt"/>
              <a:buAutoNum type="alphaLcPeriod"/>
              <a:tabLst>
                <a:tab pos="540385" algn="l"/>
              </a:tabLst>
            </a:pPr>
            <a:r>
              <a:rPr lang="nl-BE" sz="1800" dirty="0">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Impact op LPP van de eenheden</a:t>
            </a:r>
          </a:p>
          <a:p>
            <a:pPr marL="450215" algn="just">
              <a:spcAft>
                <a:spcPts val="600"/>
              </a:spcAft>
            </a:pPr>
            <a:r>
              <a:rPr lang="nl-BE" sz="1800" dirty="0">
                <a:effectLst/>
                <a:latin typeface="Calibri" panose="020F0502020204030204" pitchFamily="34" charset="0"/>
                <a:ea typeface="Calibri" panose="020F0502020204030204" pitchFamily="34" charset="0"/>
                <a:cs typeface="Times New Roman" panose="02020603050405020304" pitchFamily="18" charset="0"/>
              </a:rPr>
              <a:t>Voorlopig minimaal: er zullen punctueel vertrouwenspersonen worden geconsulteerd in verband met hun noden en behoeften.</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39</a:t>
            </a:fld>
            <a:endParaRPr lang="fr-BE"/>
          </a:p>
        </p:txBody>
      </p:sp>
    </p:spTree>
    <p:extLst>
      <p:ext uri="{BB962C8B-B14F-4D97-AF65-F5344CB8AC3E}">
        <p14:creationId xmlns:p14="http://schemas.microsoft.com/office/powerpoint/2010/main" val="40943732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40</a:t>
            </a:fld>
            <a:endParaRPr lang="fr-BE"/>
          </a:p>
        </p:txBody>
      </p:sp>
    </p:spTree>
    <p:extLst>
      <p:ext uri="{BB962C8B-B14F-4D97-AF65-F5344CB8AC3E}">
        <p14:creationId xmlns:p14="http://schemas.microsoft.com/office/powerpoint/2010/main" val="20715821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b="0" i="0" dirty="0">
                <a:solidFill>
                  <a:srgbClr val="1F1F1F"/>
                </a:solidFill>
                <a:effectLst/>
                <a:latin typeface="Google Sans"/>
              </a:rPr>
              <a:t>Ioniserende straling is </a:t>
            </a:r>
            <a:r>
              <a:rPr lang="nl-BE" b="0" i="0" dirty="0">
                <a:solidFill>
                  <a:srgbClr val="040C28"/>
                </a:solidFill>
                <a:effectLst/>
                <a:latin typeface="Google Sans"/>
              </a:rPr>
              <a:t>de verzamelnaam voor straling met hoge energie</a:t>
            </a:r>
            <a:r>
              <a:rPr lang="nl-BE" b="0" i="0" dirty="0">
                <a:solidFill>
                  <a:srgbClr val="1F1F1F"/>
                </a:solidFill>
                <a:effectLst/>
                <a:latin typeface="Google Sans"/>
              </a:rPr>
              <a:t>. Dit wordt in de volksmond ook wel radioactieve straling genoemd. Deze straling bereikt ons vanuit de ruimte, wordt uitgezonden door radioactieve stoffen, of kan kunstmatig worden geproduceerd.</a:t>
            </a:r>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41</a:t>
            </a:fld>
            <a:endParaRPr lang="fr-BE"/>
          </a:p>
        </p:txBody>
      </p:sp>
    </p:spTree>
    <p:extLst>
      <p:ext uri="{BB962C8B-B14F-4D97-AF65-F5344CB8AC3E}">
        <p14:creationId xmlns:p14="http://schemas.microsoft.com/office/powerpoint/2010/main" val="3838799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ACWB-SPS-WRKPR-009, Opstellen GPP en JAP = verantwoordelijkheid</a:t>
            </a:r>
            <a:r>
              <a:rPr lang="nl-BE" baseline="0" dirty="0"/>
              <a:t> Staf Defensie en DG’ en </a:t>
            </a:r>
            <a:r>
              <a:rPr lang="nl-BE" baseline="0" dirty="0" err="1"/>
              <a:t>ACOS’en</a:t>
            </a:r>
            <a:br>
              <a:rPr lang="nl-BE" baseline="0" dirty="0"/>
            </a:br>
            <a:br>
              <a:rPr lang="nl-BE" baseline="0" dirty="0"/>
            </a:br>
            <a:r>
              <a:rPr lang="nl-BE" baseline="0" dirty="0"/>
              <a:t>- ACWB-SPS-WRKPR-005, Het LPP = dient door iedere eenheid (met korpscommandant) opgemaakt te worden</a:t>
            </a:r>
            <a:br>
              <a:rPr lang="nl-BE" baseline="0" dirty="0"/>
            </a:br>
            <a:br>
              <a:rPr lang="nl-BE" baseline="0" dirty="0"/>
            </a:br>
            <a:r>
              <a:rPr lang="nl-BE" baseline="0" dirty="0"/>
              <a:t>- ACWB-SPS-WRKPR-002, Opdrachten en actoren van de preventie op het plaatselijk niveau</a:t>
            </a:r>
            <a:br>
              <a:rPr lang="nl-BE" baseline="0" dirty="0"/>
            </a:br>
            <a:r>
              <a:rPr lang="nl-BE" baseline="0" dirty="0"/>
              <a:t>  Deze richtlijn beschrijft de taken van de verschillende actoren binnen het welzijnsbeleid.</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6</a:t>
            </a:fld>
            <a:endParaRPr lang="fr-BE"/>
          </a:p>
        </p:txBody>
      </p:sp>
    </p:spTree>
    <p:extLst>
      <p:ext uri="{BB962C8B-B14F-4D97-AF65-F5344CB8AC3E}">
        <p14:creationId xmlns:p14="http://schemas.microsoft.com/office/powerpoint/2010/main" val="29665384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b="0" i="0" dirty="0">
                <a:solidFill>
                  <a:srgbClr val="1F1F1F"/>
                </a:solidFill>
                <a:effectLst/>
                <a:latin typeface="Google Sans"/>
              </a:rPr>
              <a:t>Ioniserende straling is </a:t>
            </a:r>
            <a:r>
              <a:rPr lang="nl-BE" b="0" i="0" dirty="0">
                <a:solidFill>
                  <a:srgbClr val="040C28"/>
                </a:solidFill>
                <a:effectLst/>
                <a:latin typeface="Google Sans"/>
              </a:rPr>
              <a:t>de verzamelnaam voor straling met hoge energie</a:t>
            </a:r>
            <a:r>
              <a:rPr lang="nl-BE" b="0" i="0" dirty="0">
                <a:solidFill>
                  <a:srgbClr val="1F1F1F"/>
                </a:solidFill>
                <a:effectLst/>
                <a:latin typeface="Google Sans"/>
              </a:rPr>
              <a:t>. Dit wordt in de volksmond ook wel radioactieve straling genoemd. Deze straling bereikt ons vanuit de ruimte, wordt uitgezonden door radioactieve stoffen, of kan kunstmatig worden geproduceerd.</a:t>
            </a:r>
            <a:endParaRPr lang="fr-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42</a:t>
            </a:fld>
            <a:endParaRPr lang="fr-BE"/>
          </a:p>
        </p:txBody>
      </p:sp>
    </p:spTree>
    <p:extLst>
      <p:ext uri="{BB962C8B-B14F-4D97-AF65-F5344CB8AC3E}">
        <p14:creationId xmlns:p14="http://schemas.microsoft.com/office/powerpoint/2010/main" val="35931106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43</a:t>
            </a:fld>
            <a:endParaRPr lang="fr-BE"/>
          </a:p>
        </p:txBody>
      </p:sp>
    </p:spTree>
    <p:extLst>
      <p:ext uri="{BB962C8B-B14F-4D97-AF65-F5344CB8AC3E}">
        <p14:creationId xmlns:p14="http://schemas.microsoft.com/office/powerpoint/2010/main" val="15247568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44</a:t>
            </a:fld>
            <a:endParaRPr lang="fr-BE"/>
          </a:p>
        </p:txBody>
      </p:sp>
    </p:spTree>
    <p:extLst>
      <p:ext uri="{BB962C8B-B14F-4D97-AF65-F5344CB8AC3E}">
        <p14:creationId xmlns:p14="http://schemas.microsoft.com/office/powerpoint/2010/main" val="36383756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45</a:t>
            </a:fld>
            <a:endParaRPr lang="fr-BE"/>
          </a:p>
        </p:txBody>
      </p:sp>
    </p:spTree>
    <p:extLst>
      <p:ext uri="{BB962C8B-B14F-4D97-AF65-F5344CB8AC3E}">
        <p14:creationId xmlns:p14="http://schemas.microsoft.com/office/powerpoint/2010/main" val="118012192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46</a:t>
            </a:fld>
            <a:endParaRPr lang="fr-BE"/>
          </a:p>
        </p:txBody>
      </p:sp>
    </p:spTree>
    <p:extLst>
      <p:ext uri="{BB962C8B-B14F-4D97-AF65-F5344CB8AC3E}">
        <p14:creationId xmlns:p14="http://schemas.microsoft.com/office/powerpoint/2010/main" val="35017520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47</a:t>
            </a:fld>
            <a:endParaRPr lang="fr-BE"/>
          </a:p>
        </p:txBody>
      </p:sp>
    </p:spTree>
    <p:extLst>
      <p:ext uri="{BB962C8B-B14F-4D97-AF65-F5344CB8AC3E}">
        <p14:creationId xmlns:p14="http://schemas.microsoft.com/office/powerpoint/2010/main" val="27532432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200" dirty="0"/>
              <a:t>Luik B bevat de preventieactiviteiten met betrekking tot professionele risico’s die een lokale planmatige aanpak vereisen en die niet hernomen zijn in het GPP/JAP Defensie.</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48</a:t>
            </a:fld>
            <a:endParaRPr lang="fr-BE"/>
          </a:p>
        </p:txBody>
      </p:sp>
    </p:spTree>
    <p:extLst>
      <p:ext uri="{BB962C8B-B14F-4D97-AF65-F5344CB8AC3E}">
        <p14:creationId xmlns:p14="http://schemas.microsoft.com/office/powerpoint/2010/main" val="16377901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705F68A-FCC7-45F6-BB30-725AB3F66B33}"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16300014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50</a:t>
            </a:fld>
            <a:endParaRPr lang="fr-BE"/>
          </a:p>
        </p:txBody>
      </p:sp>
    </p:spTree>
    <p:extLst>
      <p:ext uri="{BB962C8B-B14F-4D97-AF65-F5344CB8AC3E}">
        <p14:creationId xmlns:p14="http://schemas.microsoft.com/office/powerpoint/2010/main" val="322187998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52</a:t>
            </a:fld>
            <a:endParaRPr lang="fr-BE"/>
          </a:p>
        </p:txBody>
      </p:sp>
    </p:spTree>
    <p:extLst>
      <p:ext uri="{BB962C8B-B14F-4D97-AF65-F5344CB8AC3E}">
        <p14:creationId xmlns:p14="http://schemas.microsoft.com/office/powerpoint/2010/main" val="3985061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nl-BE" altLang="en-US" kern="0" dirty="0">
                <a:hlinkClick r:id="rId3"/>
              </a:rPr>
              <a:t>CODEX, Boek 2: Organisatorische structuren en sociaaloverleg, Titel 1 – De interne dienst voor preventie en bescherming op het werk</a:t>
            </a:r>
            <a:r>
              <a:rPr lang="nl-BE" altLang="en-US" kern="0" dirty="0"/>
              <a:t> </a:t>
            </a:r>
            <a:endParaRPr lang="nl-BE" dirty="0"/>
          </a:p>
          <a:p>
            <a:pPr marL="228600" indent="-228600">
              <a:buAutoNum type="arabicPeriod"/>
            </a:pPr>
            <a:endParaRPr lang="nl-BE" dirty="0"/>
          </a:p>
          <a:p>
            <a:pPr marL="228600" indent="-228600">
              <a:buAutoNum type="arabicPeriod"/>
            </a:pPr>
            <a:r>
              <a:rPr lang="nl-BE" dirty="0"/>
              <a:t>Gedetailleerde instructie betreffende de opmaak van het jaarverslag van een LDPBW (ook voor de eenheden)</a:t>
            </a:r>
          </a:p>
          <a:p>
            <a:pPr marL="0" indent="0">
              <a:buNone/>
            </a:pPr>
            <a:r>
              <a:rPr lang="nl-BE" dirty="0"/>
              <a:t>       De jaarverslagen van de eenheden</a:t>
            </a:r>
            <a:br>
              <a:rPr lang="nl-BE" dirty="0"/>
            </a:br>
            <a:endParaRPr lang="nl-BE" dirty="0"/>
          </a:p>
          <a:p>
            <a:r>
              <a:rPr lang="nl-BE" dirty="0"/>
              <a:t>2. Van toepassing voor alle eenheden en </a:t>
            </a:r>
            <a:r>
              <a:rPr lang="nl-BE" dirty="0" err="1"/>
              <a:t>gedelocaliseerde</a:t>
            </a:r>
            <a:r>
              <a:rPr lang="nl-BE" dirty="0"/>
              <a:t> eenheden (</a:t>
            </a:r>
            <a:r>
              <a:rPr lang="nl-BE" dirty="0" err="1"/>
              <a:t>Det</a:t>
            </a:r>
            <a:r>
              <a:rPr lang="nl-BE" dirty="0"/>
              <a:t>) die zich in het KKE bevinden. </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7</a:t>
            </a:fld>
            <a:endParaRPr lang="fr-BE"/>
          </a:p>
        </p:txBody>
      </p:sp>
    </p:spTree>
    <p:extLst>
      <p:ext uri="{BB962C8B-B14F-4D97-AF65-F5344CB8AC3E}">
        <p14:creationId xmlns:p14="http://schemas.microsoft.com/office/powerpoint/2010/main" val="24378677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53</a:t>
            </a:fld>
            <a:endParaRPr lang="fr-BE"/>
          </a:p>
        </p:txBody>
      </p:sp>
    </p:spTree>
    <p:extLst>
      <p:ext uri="{BB962C8B-B14F-4D97-AF65-F5344CB8AC3E}">
        <p14:creationId xmlns:p14="http://schemas.microsoft.com/office/powerpoint/2010/main" val="276367894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D64F2C25-99DC-4E03-B761-F0DD23C54933}" type="slidenum">
              <a:rPr lang="fr-BE" smtClean="0"/>
              <a:t>54</a:t>
            </a:fld>
            <a:endParaRPr lang="fr-BE"/>
          </a:p>
        </p:txBody>
      </p:sp>
    </p:spTree>
    <p:extLst>
      <p:ext uri="{BB962C8B-B14F-4D97-AF65-F5344CB8AC3E}">
        <p14:creationId xmlns:p14="http://schemas.microsoft.com/office/powerpoint/2010/main" val="1893237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Geldig van 1 Apr 2024 tot 31 Mar 2025(+1)</a:t>
            </a:r>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8</a:t>
            </a:fld>
            <a:endParaRPr lang="fr-BE"/>
          </a:p>
        </p:txBody>
      </p:sp>
    </p:spTree>
    <p:extLst>
      <p:ext uri="{BB962C8B-B14F-4D97-AF65-F5344CB8AC3E}">
        <p14:creationId xmlns:p14="http://schemas.microsoft.com/office/powerpoint/2010/main" val="34223389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Deze richtlijn beschrijft</a:t>
            </a:r>
            <a:r>
              <a:rPr lang="nl-BE" baseline="0" dirty="0"/>
              <a:t> de taken van de verschillende actoren binnen het preventie en welzijnsbeleid.</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9</a:t>
            </a:fld>
            <a:endParaRPr lang="fr-BE"/>
          </a:p>
        </p:txBody>
      </p:sp>
    </p:spTree>
    <p:extLst>
      <p:ext uri="{BB962C8B-B14F-4D97-AF65-F5344CB8AC3E}">
        <p14:creationId xmlns:p14="http://schemas.microsoft.com/office/powerpoint/2010/main" val="2984802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err="1"/>
              <a:t>Verantwoordelijkheid</a:t>
            </a:r>
            <a:r>
              <a:rPr lang="en-US" altLang="en-US" dirty="0"/>
              <a:t> </a:t>
            </a:r>
            <a:r>
              <a:rPr lang="en-US" altLang="en-US" dirty="0" err="1"/>
              <a:t>Staf</a:t>
            </a:r>
            <a:r>
              <a:rPr lang="en-US" altLang="en-US" dirty="0"/>
              <a:t> </a:t>
            </a:r>
            <a:r>
              <a:rPr lang="en-US" altLang="en-US" dirty="0" err="1"/>
              <a:t>Defensie</a:t>
            </a:r>
            <a:r>
              <a:rPr lang="en-US" altLang="en-US" dirty="0"/>
              <a:t> </a:t>
            </a:r>
            <a:r>
              <a:rPr lang="en-US" altLang="en-US" dirty="0" err="1"/>
              <a:t>en</a:t>
            </a:r>
            <a:r>
              <a:rPr lang="en-US" altLang="en-US" dirty="0"/>
              <a:t> DG’s </a:t>
            </a:r>
            <a:r>
              <a:rPr lang="en-US" altLang="en-US" dirty="0" err="1"/>
              <a:t>en</a:t>
            </a:r>
            <a:r>
              <a:rPr lang="en-US" altLang="en-US" dirty="0"/>
              <a:t> </a:t>
            </a:r>
            <a:r>
              <a:rPr lang="en-US" altLang="en-US" dirty="0" err="1"/>
              <a:t>ACOS’en</a:t>
            </a:r>
            <a:endParaRPr lang="en-US" altLang="en-US"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10</a:t>
            </a:fld>
            <a:endParaRPr lang="fr-BE"/>
          </a:p>
        </p:txBody>
      </p:sp>
    </p:spTree>
    <p:extLst>
      <p:ext uri="{BB962C8B-B14F-4D97-AF65-F5344CB8AC3E}">
        <p14:creationId xmlns:p14="http://schemas.microsoft.com/office/powerpoint/2010/main" val="1770225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a:t>- Luik B</a:t>
            </a:r>
            <a:br>
              <a:rPr lang="nl-BE" dirty="0"/>
            </a:br>
            <a:br>
              <a:rPr lang="nl-BE" dirty="0"/>
            </a:br>
            <a:r>
              <a:rPr lang="nl-BE" dirty="0"/>
              <a:t>  Dit kunnen maatregelen zijn die voortvloeien uit verslagen van ILE, jaarlijkse rondgangen, incidenten, ongevallen, brand-/evacuatieoefeningen, …..</a:t>
            </a:r>
            <a:r>
              <a:rPr lang="nl-BE" baseline="0" dirty="0"/>
              <a:t> en risicoanalyses</a:t>
            </a:r>
            <a:endParaRPr lang="nl-BE" dirty="0"/>
          </a:p>
          <a:p>
            <a:endParaRPr lang="fr-BE" dirty="0"/>
          </a:p>
        </p:txBody>
      </p:sp>
      <p:sp>
        <p:nvSpPr>
          <p:cNvPr id="4" name="Slide Number Placeholder 3"/>
          <p:cNvSpPr>
            <a:spLocks noGrp="1"/>
          </p:cNvSpPr>
          <p:nvPr>
            <p:ph type="sldNum" sz="quarter" idx="10"/>
          </p:nvPr>
        </p:nvSpPr>
        <p:spPr/>
        <p:txBody>
          <a:bodyPr/>
          <a:lstStyle/>
          <a:p>
            <a:fld id="{D64F2C25-99DC-4E03-B761-F0DD23C54933}" type="slidenum">
              <a:rPr lang="fr-BE" smtClean="0"/>
              <a:t>11</a:t>
            </a:fld>
            <a:endParaRPr lang="fr-BE"/>
          </a:p>
        </p:txBody>
      </p:sp>
    </p:spTree>
    <p:extLst>
      <p:ext uri="{BB962C8B-B14F-4D97-AF65-F5344CB8AC3E}">
        <p14:creationId xmlns:p14="http://schemas.microsoft.com/office/powerpoint/2010/main" val="16665940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kern="0" baseline="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4" name="Text Placeholder 18"/>
          <p:cNvSpPr>
            <a:spLocks noGrp="1"/>
          </p:cNvSpPr>
          <p:nvPr>
            <p:ph type="body" sz="quarter" idx="16" hasCustomPrompt="1"/>
          </p:nvPr>
        </p:nvSpPr>
        <p:spPr>
          <a:xfrm>
            <a:off x="376962" y="1186891"/>
            <a:ext cx="8220788" cy="245463"/>
          </a:xfrm>
          <a:prstGeom prst="rect">
            <a:avLst/>
          </a:prstGeom>
        </p:spPr>
        <p:txBody>
          <a:bodyPr/>
          <a:lstStyle>
            <a:lvl1pPr marL="0" indent="0">
              <a:buNone/>
              <a:defRPr sz="1100" b="0" i="0" cap="none" spc="300" baseline="0">
                <a:solidFill>
                  <a:schemeClr val="bg1"/>
                </a:solidFill>
                <a:latin typeface="Palanquin Regular" panose="020B0004020203020204" pitchFamily="34" charset="0"/>
              </a:defRPr>
            </a:lvl1pPr>
          </a:lstStyle>
          <a:p>
            <a:pPr lvl="0"/>
            <a:r>
              <a:rPr lang="fr-BE" dirty="0"/>
              <a:t>Day </a:t>
            </a:r>
            <a:r>
              <a:rPr lang="fr-BE" dirty="0" err="1"/>
              <a:t>Month</a:t>
            </a:r>
            <a:r>
              <a:rPr lang="fr-BE" dirty="0"/>
              <a:t> </a:t>
            </a:r>
            <a:r>
              <a:rPr lang="fr-BE" dirty="0" err="1"/>
              <a:t>Year</a:t>
            </a:r>
            <a:endParaRPr lang="fr-BE" dirty="0"/>
          </a:p>
        </p:txBody>
      </p:sp>
      <p:sp>
        <p:nvSpPr>
          <p:cNvPr id="13" name="Rectangle 6">
            <a:extLst>
              <a:ext uri="{FF2B5EF4-FFF2-40B4-BE49-F238E27FC236}">
                <a16:creationId xmlns:a16="http://schemas.microsoft.com/office/drawing/2014/main" id="{4F9F5938-E2C8-BC4B-A548-3C47C2F9BF03}"/>
              </a:ext>
            </a:extLst>
          </p:cNvPr>
          <p:cNvSpPr/>
          <p:nvPr userDrawn="1"/>
        </p:nvSpPr>
        <p:spPr>
          <a:xfrm>
            <a:off x="475512" y="1016332"/>
            <a:ext cx="496039" cy="45720"/>
          </a:xfrm>
          <a:prstGeom prst="rect">
            <a:avLst/>
          </a:prstGeom>
          <a:solidFill>
            <a:srgbClr val="FFFFFF"/>
          </a:solidFill>
          <a:ln w="12700">
            <a:miter lim="400000"/>
          </a:ln>
        </p:spPr>
        <p:txBody>
          <a:bodyPr lIns="45719" rIns="45719" anchor="ctr"/>
          <a:lstStyle/>
          <a:p>
            <a:pPr algn="ctr">
              <a:defRPr sz="2200">
                <a:solidFill>
                  <a:srgbClr val="FFFFFF"/>
                </a:solidFill>
              </a:defRPr>
            </a:pPr>
            <a:endParaRPr/>
          </a:p>
        </p:txBody>
      </p:sp>
      <p:sp>
        <p:nvSpPr>
          <p:cNvPr id="3" name="Text Placeholder 2"/>
          <p:cNvSpPr>
            <a:spLocks noGrp="1"/>
          </p:cNvSpPr>
          <p:nvPr>
            <p:ph type="body" sz="quarter" idx="17" hasCustomPrompt="1"/>
          </p:nvPr>
        </p:nvSpPr>
        <p:spPr>
          <a:xfrm>
            <a:off x="376962" y="436595"/>
            <a:ext cx="8233638" cy="198253"/>
          </a:xfrm>
        </p:spPr>
        <p:txBody>
          <a:bodyPr>
            <a:noAutofit/>
          </a:bodyPr>
          <a:lstStyle>
            <a:lvl1pPr>
              <a:defRPr sz="1300" cap="all" spc="300" baseline="0">
                <a:solidFill>
                  <a:schemeClr val="bg1"/>
                </a:solidFill>
                <a:latin typeface="Palanquin Bold" panose="020B0004020203020204" pitchFamily="34" charset="0"/>
              </a:defRPr>
            </a:lvl1pPr>
          </a:lstStyle>
          <a:p>
            <a:pPr lvl="0"/>
            <a:r>
              <a:rPr lang="en-US" dirty="0"/>
              <a:t>department</a:t>
            </a:r>
            <a:endParaRPr lang="fr-BE" dirty="0"/>
          </a:p>
        </p:txBody>
      </p:sp>
      <p:sp>
        <p:nvSpPr>
          <p:cNvPr id="18" name="Text Placeholder 2"/>
          <p:cNvSpPr>
            <a:spLocks noGrp="1"/>
          </p:cNvSpPr>
          <p:nvPr>
            <p:ph type="body" sz="quarter" idx="18" hasCustomPrompt="1"/>
          </p:nvPr>
        </p:nvSpPr>
        <p:spPr>
          <a:xfrm>
            <a:off x="376962" y="653898"/>
            <a:ext cx="8220788" cy="237595"/>
          </a:xfrm>
        </p:spPr>
        <p:txBody>
          <a:bodyPr>
            <a:noAutofit/>
          </a:bodyPr>
          <a:lstStyle>
            <a:lvl1pPr>
              <a:defRPr sz="1300" cap="all" spc="300" baseline="0">
                <a:solidFill>
                  <a:schemeClr val="bg1"/>
                </a:solidFill>
                <a:latin typeface="Palanquin Regular" panose="020B0004020203020204" pitchFamily="34" charset="0"/>
              </a:defRPr>
            </a:lvl1pPr>
          </a:lstStyle>
          <a:p>
            <a:pPr lvl="0"/>
            <a:r>
              <a:rPr lang="en-US" dirty="0"/>
              <a:t>RANK - name</a:t>
            </a:r>
            <a:endParaRPr lang="fr-BE"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171145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0" name="Slide Number Placeholder 5"/>
          <p:cNvSpPr txBox="1">
            <a:spLocks/>
          </p:cNvSpPr>
          <p:nvPr userDrawn="1"/>
        </p:nvSpPr>
        <p:spPr>
          <a:xfrm>
            <a:off x="8763000" y="6508750"/>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a:p>
        </p:txBody>
      </p:sp>
      <p:pic>
        <p:nvPicPr>
          <p:cNvPr id="7" name="Picture 6" descr="Picture 6"/>
          <p:cNvPicPr>
            <a:picLocks noChangeAspect="1"/>
          </p:cNvPicPr>
          <p:nvPr userDrawn="1"/>
        </p:nvPicPr>
        <p:blipFill>
          <a:blip r:embed="rId2"/>
          <a:stretch>
            <a:fillRect/>
          </a:stretch>
        </p:blipFill>
        <p:spPr>
          <a:xfrm>
            <a:off x="1522" y="-2275"/>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Questions</a:t>
            </a:r>
            <a:endParaRPr dirty="0"/>
          </a:p>
        </p:txBody>
      </p:sp>
      <p:pic>
        <p:nvPicPr>
          <p:cNvPr id="12"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77779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1">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5" name="Picture 2" descr="Picture 2"/>
          <p:cNvPicPr>
            <a:picLocks noChangeAspect="1"/>
          </p:cNvPicPr>
          <p:nvPr userDrawn="1"/>
        </p:nvPicPr>
        <p:blipFill>
          <a:blip r:embed="rId2"/>
          <a:stretch>
            <a:fillRect/>
          </a:stretch>
        </p:blipFill>
        <p:spPr>
          <a:xfrm>
            <a:off x="0" y="858"/>
            <a:ext cx="12190478" cy="6857143"/>
          </a:xfrm>
          <a:prstGeom prst="rect">
            <a:avLst/>
          </a:prstGeom>
          <a:ln w="12700">
            <a:miter lim="400000"/>
          </a:ln>
        </p:spPr>
      </p:pic>
      <p:sp>
        <p:nvSpPr>
          <p:cNvPr id="9" name="Rectangle 7"/>
          <p:cNvSpPr/>
          <p:nvPr userDrawn="1"/>
        </p:nvSpPr>
        <p:spPr>
          <a:xfrm>
            <a:off x="0" y="5286373"/>
            <a:ext cx="220574" cy="519114"/>
          </a:xfrm>
          <a:prstGeom prst="rect">
            <a:avLst/>
          </a:prstGeom>
          <a:solidFill>
            <a:srgbClr val="F5F1E9"/>
          </a:solidFill>
          <a:ln w="12700">
            <a:miter lim="400000"/>
          </a:ln>
        </p:spPr>
        <p:txBody>
          <a:bodyPr lIns="45719" rIns="45719" anchor="ctr"/>
          <a:lstStyle/>
          <a:p>
            <a:pPr algn="just">
              <a:defRPr>
                <a:solidFill>
                  <a:srgbClr val="FFFFFF"/>
                </a:solidFill>
              </a:defRPr>
            </a:pPr>
            <a:endParaRPr/>
          </a:p>
        </p:txBody>
      </p:sp>
      <p:sp>
        <p:nvSpPr>
          <p:cNvPr id="11" name="Text Placeholder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a:solidFill>
                  <a:srgbClr val="F5F1E9"/>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6" name="Text Placeholder 2">
            <a:extLst>
              <a:ext uri="{FF2B5EF4-FFF2-40B4-BE49-F238E27FC236}">
                <a16:creationId xmlns:a16="http://schemas.microsoft.com/office/drawing/2014/main" id="{35B39D68-2118-624A-A3D1-0FC50A3053DD}"/>
              </a:ext>
            </a:extLst>
          </p:cNvPr>
          <p:cNvSpPr>
            <a:spLocks noGrp="1"/>
          </p:cNvSpPr>
          <p:nvPr>
            <p:ph type="body" sz="quarter" idx="14" hasCustomPrompt="1"/>
          </p:nvPr>
        </p:nvSpPr>
        <p:spPr>
          <a:xfrm>
            <a:off x="352162" y="5901969"/>
            <a:ext cx="2115219" cy="956032"/>
          </a:xfrm>
          <a:prstGeom prst="rect">
            <a:avLst/>
          </a:prstGeom>
        </p:spPr>
        <p:txBody>
          <a:bodyPr/>
          <a:lstStyle>
            <a:lvl1pPr marL="0" marR="0" indent="0" algn="l" defTabSz="914400" rtl="0" fontAlgn="auto" latinLnBrk="0" hangingPunct="0">
              <a:lnSpc>
                <a:spcPct val="100000"/>
              </a:lnSpc>
              <a:spcBef>
                <a:spcPts val="0"/>
              </a:spcBef>
              <a:spcAft>
                <a:spcPts val="0"/>
              </a:spcAft>
              <a:buClrTx/>
              <a:buSzTx/>
              <a:buFontTx/>
              <a:buNone/>
              <a:tabLst/>
              <a:defRPr kumimoji="0" lang="nl-NL" sz="3000" b="0" i="0" u="none" strike="noStrike" cap="none" spc="0" normalizeH="0" baseline="0" dirty="0">
                <a:ln>
                  <a:noFill/>
                </a:ln>
                <a:solidFill>
                  <a:srgbClr val="1A4652"/>
                </a:solidFill>
                <a:effectLst/>
                <a:uFillTx/>
                <a:latin typeface="Palanquin Bold"/>
                <a:ea typeface="Palanquin Bold"/>
                <a:cs typeface="Palanquin Bold"/>
                <a:sym typeface="Palanquin Bold"/>
              </a:defRPr>
            </a:lvl1pPr>
          </a:lstStyle>
          <a:p>
            <a:pPr lvl="0"/>
            <a:r>
              <a:rPr lang="en-US" dirty="0"/>
              <a:t>SUBTITLE</a:t>
            </a:r>
            <a:endParaRPr lang="nl-NL" dirty="0"/>
          </a:p>
        </p:txBody>
      </p:sp>
      <p:pic>
        <p:nvPicPr>
          <p:cNvPr id="10" name="Picture 1" descr="Picture 1">
            <a:extLst>
              <a:ext uri="{FF2B5EF4-FFF2-40B4-BE49-F238E27FC236}">
                <a16:creationId xmlns:a16="http://schemas.microsoft.com/office/drawing/2014/main" id="{B5C3552D-2649-1344-B1CC-7CD542573980}"/>
              </a:ext>
            </a:extLst>
          </p:cNvPr>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3481247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Slide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31868436-61E3-4D76-BA88-7E0BF7E3DF6A}" type="slidenum">
              <a:rPr lang="fr-BE" smtClean="0"/>
              <a:t>‹#›</a:t>
            </a:fld>
            <a:endParaRPr lang="fr-BE" dirty="0"/>
          </a:p>
        </p:txBody>
      </p:sp>
      <p:pic>
        <p:nvPicPr>
          <p:cNvPr id="10"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12" name="Rectangle 6"/>
          <p:cNvSpPr/>
          <p:nvPr userDrawn="1"/>
        </p:nvSpPr>
        <p:spPr>
          <a:xfrm>
            <a:off x="0" y="5286373"/>
            <a:ext cx="220574" cy="519114"/>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14" name="TextBox 8"/>
          <p:cNvSpPr txBox="1">
            <a:spLocks noGrp="1"/>
          </p:cNvSpPr>
          <p:nvPr>
            <p:ph type="body" sz="half" idx="13" hasCustomPrompt="1"/>
          </p:nvPr>
        </p:nvSpPr>
        <p:spPr>
          <a:xfrm>
            <a:off x="352162" y="5092589"/>
            <a:ext cx="11672876" cy="1015663"/>
          </a:xfrm>
          <a:prstGeom prst="rect">
            <a:avLst/>
          </a:prstGeom>
        </p:spPr>
        <p:txBody>
          <a:bodyPr>
            <a:spAutoFit/>
          </a:bodyPr>
          <a:lstStyle>
            <a:lvl1pPr marL="0" indent="0">
              <a:lnSpc>
                <a:spcPct val="100000"/>
              </a:lnSpc>
              <a:spcBef>
                <a:spcPts val="0"/>
              </a:spcBef>
              <a:buSzTx/>
              <a:buFontTx/>
              <a:buNone/>
              <a:defRPr sz="6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pic>
        <p:nvPicPr>
          <p:cNvPr id="7" name="Picture 7" descr="Picture 7"/>
          <p:cNvPicPr>
            <a:picLocks noChangeAspect="1"/>
          </p:cNvPicPr>
          <p:nvPr userDrawn="1"/>
        </p:nvPicPr>
        <p:blipFill>
          <a:blip r:embed="rId3"/>
          <a:stretch>
            <a:fillRect/>
          </a:stretch>
        </p:blipFill>
        <p:spPr>
          <a:xfrm>
            <a:off x="9486962" y="400463"/>
            <a:ext cx="2280741" cy="462231"/>
          </a:xfrm>
          <a:prstGeom prst="rect">
            <a:avLst/>
          </a:prstGeom>
          <a:ln w="12700">
            <a:miter lim="400000"/>
          </a:ln>
        </p:spPr>
      </p:pic>
    </p:spTree>
    <p:extLst>
      <p:ext uri="{BB962C8B-B14F-4D97-AF65-F5344CB8AC3E}">
        <p14:creationId xmlns:p14="http://schemas.microsoft.com/office/powerpoint/2010/main" val="2176371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verview Slide ">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14" hasCustomPrompt="1"/>
          </p:nvPr>
        </p:nvSpPr>
        <p:spPr>
          <a:xfrm>
            <a:off x="1959338" y="2315675"/>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Introduction</a:t>
            </a:r>
            <a:endParaRPr dirty="0"/>
          </a:p>
        </p:txBody>
      </p:sp>
      <p:sp>
        <p:nvSpPr>
          <p:cNvPr id="14" name="TextBox 9">
            <a:extLst>
              <a:ext uri="{FF2B5EF4-FFF2-40B4-BE49-F238E27FC236}">
                <a16:creationId xmlns:a16="http://schemas.microsoft.com/office/drawing/2014/main" id="{E14C724D-8150-584E-B310-03760B61CF59}"/>
              </a:ext>
            </a:extLst>
          </p:cNvPr>
          <p:cNvSpPr txBox="1">
            <a:spLocks noGrp="1"/>
          </p:cNvSpPr>
          <p:nvPr>
            <p:ph type="body" sz="quarter" idx="15" hasCustomPrompt="1"/>
          </p:nvPr>
        </p:nvSpPr>
        <p:spPr>
          <a:xfrm>
            <a:off x="1959338" y="2944368"/>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1</a:t>
            </a:r>
            <a:endParaRPr dirty="0"/>
          </a:p>
        </p:txBody>
      </p:sp>
      <p:sp>
        <p:nvSpPr>
          <p:cNvPr id="15"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8" y="3573061"/>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2</a:t>
            </a:r>
            <a:endParaRPr dirty="0"/>
          </a:p>
        </p:txBody>
      </p:sp>
      <p:sp>
        <p:nvSpPr>
          <p:cNvPr id="16" name="TextBox 9">
            <a:extLst>
              <a:ext uri="{FF2B5EF4-FFF2-40B4-BE49-F238E27FC236}">
                <a16:creationId xmlns:a16="http://schemas.microsoft.com/office/drawing/2014/main" id="{E14C724D-8150-584E-B310-03760B61CF59}"/>
              </a:ext>
            </a:extLst>
          </p:cNvPr>
          <p:cNvSpPr txBox="1">
            <a:spLocks noGrp="1"/>
          </p:cNvSpPr>
          <p:nvPr>
            <p:ph type="body" sz="quarter" idx="17" hasCustomPrompt="1"/>
          </p:nvPr>
        </p:nvSpPr>
        <p:spPr>
          <a:xfrm>
            <a:off x="1959338" y="4223394"/>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Content 3</a:t>
            </a:r>
            <a:endParaRPr dirty="0"/>
          </a:p>
        </p:txBody>
      </p:sp>
      <p:sp>
        <p:nvSpPr>
          <p:cNvPr id="17" name="TextBox 9">
            <a:extLst>
              <a:ext uri="{FF2B5EF4-FFF2-40B4-BE49-F238E27FC236}">
                <a16:creationId xmlns:a16="http://schemas.microsoft.com/office/drawing/2014/main" id="{E14C724D-8150-584E-B310-03760B61CF59}"/>
              </a:ext>
            </a:extLst>
          </p:cNvPr>
          <p:cNvSpPr txBox="1">
            <a:spLocks noGrp="1"/>
          </p:cNvSpPr>
          <p:nvPr>
            <p:ph type="body" sz="quarter" idx="18" hasCustomPrompt="1"/>
          </p:nvPr>
        </p:nvSpPr>
        <p:spPr>
          <a:xfrm>
            <a:off x="1959338" y="4873947"/>
            <a:ext cx="9488024" cy="369332"/>
          </a:xfrm>
          <a:prstGeom prst="rect">
            <a:avLst/>
          </a:prstGeom>
        </p:spPr>
        <p:txBody>
          <a:bodyPr wrap="square">
            <a:spAutoFit/>
          </a:bodyPr>
          <a:lstStyle>
            <a:lvl1pPr marL="0" indent="0">
              <a:lnSpc>
                <a:spcPct val="100000"/>
              </a:lnSpc>
              <a:spcBef>
                <a:spcPts val="0"/>
              </a:spcBef>
              <a:buSzTx/>
              <a:buFontTx/>
              <a:buNone/>
              <a:defRPr kumimoji="0" sz="1800" b="0" i="0" u="none" strike="noStrike" cap="none" spc="0" normalizeH="0" baseline="0" dirty="0">
                <a:ln>
                  <a:noFill/>
                </a:ln>
                <a:solidFill>
                  <a:schemeClr val="tx2"/>
                </a:solidFill>
                <a:effectLst/>
                <a:uFillTx/>
                <a:latin typeface="Palanquin Bold" panose="020B0004020203020204" pitchFamily="34" charset="0"/>
                <a:ea typeface="Palanquin Bold" panose="020B0004020203020204" pitchFamily="34" charset="0"/>
                <a:cs typeface="Palanquin Bold" panose="020B0004020203020204" pitchFamily="34" charset="0"/>
                <a:sym typeface="Arial"/>
              </a:defRPr>
            </a:lvl1pPr>
          </a:lstStyle>
          <a:p>
            <a:r>
              <a:rPr lang="fr-BE" dirty="0"/>
              <a:t>Conclusion</a:t>
            </a:r>
            <a:endParaRPr dirty="0"/>
          </a:p>
        </p:txBody>
      </p:sp>
      <p:sp>
        <p:nvSpPr>
          <p:cNvPr id="18" name="Text Placeholder 5"/>
          <p:cNvSpPr>
            <a:spLocks noGrp="1"/>
          </p:cNvSpPr>
          <p:nvPr>
            <p:ph type="body" sz="quarter" idx="19" hasCustomPrompt="1"/>
          </p:nvPr>
        </p:nvSpPr>
        <p:spPr>
          <a:xfrm>
            <a:off x="1068800" y="2246070"/>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1</a:t>
            </a:r>
            <a:endParaRPr lang="fr-BE" dirty="0"/>
          </a:p>
        </p:txBody>
      </p:sp>
      <p:sp>
        <p:nvSpPr>
          <p:cNvPr id="19" name="Text Placeholder 5"/>
          <p:cNvSpPr>
            <a:spLocks noGrp="1"/>
          </p:cNvSpPr>
          <p:nvPr>
            <p:ph type="body" sz="quarter" idx="20" hasCustomPrompt="1"/>
          </p:nvPr>
        </p:nvSpPr>
        <p:spPr>
          <a:xfrm>
            <a:off x="1068800" y="2879796"/>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2</a:t>
            </a:r>
            <a:endParaRPr lang="fr-BE" dirty="0"/>
          </a:p>
        </p:txBody>
      </p:sp>
      <p:sp>
        <p:nvSpPr>
          <p:cNvPr id="20" name="Text Placeholder 5"/>
          <p:cNvSpPr>
            <a:spLocks noGrp="1"/>
          </p:cNvSpPr>
          <p:nvPr>
            <p:ph type="body" sz="quarter" idx="21" hasCustomPrompt="1"/>
          </p:nvPr>
        </p:nvSpPr>
        <p:spPr>
          <a:xfrm>
            <a:off x="1068800" y="3513522"/>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3</a:t>
            </a:r>
            <a:endParaRPr lang="fr-BE" dirty="0"/>
          </a:p>
        </p:txBody>
      </p:sp>
      <p:sp>
        <p:nvSpPr>
          <p:cNvPr id="21" name="Text Placeholder 5"/>
          <p:cNvSpPr>
            <a:spLocks noGrp="1"/>
          </p:cNvSpPr>
          <p:nvPr>
            <p:ph type="body" sz="quarter" idx="22" hasCustomPrompt="1"/>
          </p:nvPr>
        </p:nvSpPr>
        <p:spPr>
          <a:xfrm>
            <a:off x="1068800" y="4158823"/>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4</a:t>
            </a:r>
            <a:endParaRPr lang="fr-BE" dirty="0"/>
          </a:p>
        </p:txBody>
      </p:sp>
      <p:sp>
        <p:nvSpPr>
          <p:cNvPr id="22" name="Text Placeholder 5"/>
          <p:cNvSpPr>
            <a:spLocks noGrp="1"/>
          </p:cNvSpPr>
          <p:nvPr>
            <p:ph type="body" sz="quarter" idx="23" hasCustomPrompt="1"/>
          </p:nvPr>
        </p:nvSpPr>
        <p:spPr>
          <a:xfrm>
            <a:off x="1068800" y="4809698"/>
            <a:ext cx="533400" cy="4984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Bold" panose="020B0004020203020204" pitchFamily="34" charset="0"/>
                <a:cs typeface="Palanquin Bold" panose="020B0004020203020204" pitchFamily="34" charset="0"/>
              </a:defRPr>
            </a:lvl1pPr>
          </a:lstStyle>
          <a:p>
            <a:pPr lvl="0"/>
            <a:r>
              <a:rPr lang="en-US" dirty="0"/>
              <a:t>5</a:t>
            </a:r>
            <a:endParaRPr lang="fr-BE" dirty="0"/>
          </a:p>
        </p:txBody>
      </p:sp>
      <p:pic>
        <p:nvPicPr>
          <p:cNvPr id="24"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4212160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rutured Text Slide">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23" name="TextBox 9">
            <a:extLst>
              <a:ext uri="{FF2B5EF4-FFF2-40B4-BE49-F238E27FC236}">
                <a16:creationId xmlns:a16="http://schemas.microsoft.com/office/drawing/2014/main" id="{E14C724D-8150-584E-B310-03760B61CF59}"/>
              </a:ext>
            </a:extLst>
          </p:cNvPr>
          <p:cNvSpPr txBox="1">
            <a:spLocks noGrp="1"/>
          </p:cNvSpPr>
          <p:nvPr>
            <p:ph type="body" sz="quarter" idx="16" hasCustomPrompt="1"/>
          </p:nvPr>
        </p:nvSpPr>
        <p:spPr>
          <a:xfrm>
            <a:off x="1959337" y="3434889"/>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4"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1959338" y="2234495"/>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5" name="Text Placeholder 9">
            <a:extLst>
              <a:ext uri="{FF2B5EF4-FFF2-40B4-BE49-F238E27FC236}">
                <a16:creationId xmlns:a16="http://schemas.microsoft.com/office/drawing/2014/main" id="{E14C724D-8150-584E-B310-03760B61CF59}"/>
              </a:ext>
            </a:extLst>
          </p:cNvPr>
          <p:cNvSpPr txBox="1">
            <a:spLocks noGrp="1"/>
          </p:cNvSpPr>
          <p:nvPr>
            <p:ph type="body" sz="quarter" idx="28" hasCustomPrompt="1"/>
          </p:nvPr>
        </p:nvSpPr>
        <p:spPr>
          <a:xfrm>
            <a:off x="1959338" y="4635283"/>
            <a:ext cx="9488024" cy="646331"/>
          </a:xfrm>
          <a:prstGeom prst="rect">
            <a:avLst/>
          </a:prstGeom>
        </p:spPr>
        <p:txBody>
          <a:bodyPr wrap="square">
            <a:sp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A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a:t>
            </a:r>
          </a:p>
        </p:txBody>
      </p:sp>
      <p:sp>
        <p:nvSpPr>
          <p:cNvPr id="26" name="Text Placeholder 5"/>
          <p:cNvSpPr>
            <a:spLocks noGrp="1"/>
          </p:cNvSpPr>
          <p:nvPr>
            <p:ph type="body" sz="quarter" idx="24" hasCustomPrompt="1"/>
          </p:nvPr>
        </p:nvSpPr>
        <p:spPr>
          <a:xfrm>
            <a:off x="1055131" y="2234495"/>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1</a:t>
            </a:r>
            <a:endParaRPr lang="fr-BE" dirty="0"/>
          </a:p>
        </p:txBody>
      </p:sp>
      <p:sp>
        <p:nvSpPr>
          <p:cNvPr id="27" name="Text Placeholder 5"/>
          <p:cNvSpPr>
            <a:spLocks noGrp="1"/>
          </p:cNvSpPr>
          <p:nvPr>
            <p:ph type="body" sz="quarter" idx="25" hasCustomPrompt="1"/>
          </p:nvPr>
        </p:nvSpPr>
        <p:spPr>
          <a:xfrm>
            <a:off x="1064972" y="3434889"/>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2</a:t>
            </a:r>
            <a:endParaRPr lang="fr-BE" dirty="0"/>
          </a:p>
        </p:txBody>
      </p:sp>
      <p:sp>
        <p:nvSpPr>
          <p:cNvPr id="28" name="Text Placeholder 5"/>
          <p:cNvSpPr>
            <a:spLocks noGrp="1"/>
          </p:cNvSpPr>
          <p:nvPr>
            <p:ph type="body" sz="quarter" idx="26" hasCustomPrompt="1"/>
          </p:nvPr>
        </p:nvSpPr>
        <p:spPr>
          <a:xfrm>
            <a:off x="1055130" y="4635283"/>
            <a:ext cx="690913" cy="645675"/>
          </a:xfrm>
          <a:prstGeom prst="rect">
            <a:avLst/>
          </a:prstGeom>
          <a:solidFill>
            <a:srgbClr val="008990"/>
          </a:solidFill>
          <a:effectLst>
            <a:softEdge rad="12700"/>
          </a:effectLst>
        </p:spPr>
        <p:txBody>
          <a:bodyPr anchor="ctr"/>
          <a:lstStyle>
            <a:lvl1pPr marL="0" indent="0" algn="ctr">
              <a:buNone/>
              <a:defRPr sz="2400">
                <a:solidFill>
                  <a:schemeClr val="bg1"/>
                </a:solidFill>
                <a:latin typeface="Palanquin" panose="020B0004020203020204" pitchFamily="34" charset="0"/>
                <a:cs typeface="Palanquin" panose="020B0004020203020204" pitchFamily="34" charset="0"/>
              </a:defRPr>
            </a:lvl1pPr>
          </a:lstStyle>
          <a:p>
            <a:pPr lvl="0"/>
            <a:r>
              <a:rPr lang="en-US" dirty="0"/>
              <a:t>3</a:t>
            </a:r>
            <a:endParaRPr lang="fr-BE" dirty="0"/>
          </a:p>
        </p:txBody>
      </p:sp>
      <p:pic>
        <p:nvPicPr>
          <p:cNvPr id="13"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2230062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8" y="745829"/>
            <a:ext cx="1116635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3"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pic>
        <p:nvPicPr>
          <p:cNvPr id="6"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4648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pic>
        <p:nvPicPr>
          <p:cNvPr id="6" name="Picture 4" descr="Picture 4"/>
          <p:cNvPicPr>
            <a:picLocks noChangeAspect="1"/>
          </p:cNvPicPr>
          <p:nvPr userDrawn="1"/>
        </p:nvPicPr>
        <p:blipFill>
          <a:blip r:embed="rId2"/>
          <a:stretch>
            <a:fillRect/>
          </a:stretch>
        </p:blipFill>
        <p:spPr>
          <a:xfrm>
            <a:off x="761" y="427"/>
            <a:ext cx="12190478" cy="6857144"/>
          </a:xfrm>
          <a:prstGeom prst="rect">
            <a:avLst/>
          </a:prstGeom>
          <a:ln w="12700">
            <a:miter lim="400000"/>
          </a:ln>
        </p:spPr>
      </p:pic>
      <p:sp>
        <p:nvSpPr>
          <p:cNvPr id="8" name="Rectangle 7">
            <a:extLst>
              <a:ext uri="{FF2B5EF4-FFF2-40B4-BE49-F238E27FC236}">
                <a16:creationId xmlns:a16="http://schemas.microsoft.com/office/drawing/2014/main" id="{42492EFA-ABF7-5844-AC8A-8D3823339386}"/>
              </a:ext>
            </a:extLst>
          </p:cNvPr>
          <p:cNvSpPr/>
          <p:nvPr userDrawn="1"/>
        </p:nvSpPr>
        <p:spPr>
          <a:xfrm>
            <a:off x="-1" y="889092"/>
            <a:ext cx="146101" cy="351693"/>
          </a:xfrm>
          <a:prstGeom prst="rect">
            <a:avLst/>
          </a:prstGeom>
          <a:solidFill>
            <a:srgbClr val="1A4652"/>
          </a:solidFill>
          <a:ln w="12700">
            <a:miter lim="400000"/>
          </a:ln>
        </p:spPr>
        <p:txBody>
          <a:bodyPr lIns="45719" rIns="45719" anchor="ctr"/>
          <a:lstStyle/>
          <a:p>
            <a:pPr algn="just">
              <a:defRPr>
                <a:solidFill>
                  <a:srgbClr val="FFFFFF"/>
                </a:solidFill>
              </a:defRPr>
            </a:pPr>
            <a:endParaRPr/>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13" hasCustomPrompt="1"/>
          </p:nvPr>
        </p:nvSpPr>
        <p:spPr>
          <a:xfrm>
            <a:off x="281009" y="745829"/>
            <a:ext cx="11293675" cy="707886"/>
          </a:xfrm>
          <a:prstGeom prst="rect">
            <a:avLst/>
          </a:prstGeom>
        </p:spPr>
        <p:txBody>
          <a:bodyPr wrap="square">
            <a:spAutoFit/>
          </a:bodyPr>
          <a:lstStyle>
            <a:lvl1pPr marL="0" indent="0">
              <a:lnSpc>
                <a:spcPct val="100000"/>
              </a:lnSpc>
              <a:spcBef>
                <a:spcPts val="0"/>
              </a:spcBef>
              <a:buSzTx/>
              <a:buFontTx/>
              <a:buNone/>
              <a:defRPr sz="4000" baseline="0">
                <a:solidFill>
                  <a:srgbClr val="1A4652"/>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12"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281009" y="1779812"/>
            <a:ext cx="11237400" cy="4089476"/>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 Duis </a:t>
            </a:r>
            <a:r>
              <a:rPr lang="fr-BE" dirty="0" err="1"/>
              <a:t>aute</a:t>
            </a:r>
            <a:r>
              <a:rPr lang="fr-BE" dirty="0"/>
              <a:t> </a:t>
            </a:r>
            <a:r>
              <a:rPr lang="fr-BE" dirty="0" err="1"/>
              <a:t>irure</a:t>
            </a:r>
            <a:r>
              <a:rPr lang="fr-BE" dirty="0"/>
              <a:t> </a:t>
            </a:r>
            <a:r>
              <a:rPr lang="fr-BE" dirty="0" err="1"/>
              <a:t>dolor</a:t>
            </a:r>
            <a:r>
              <a:rPr lang="fr-BE" dirty="0"/>
              <a:t> in </a:t>
            </a:r>
            <a:r>
              <a:rPr lang="fr-BE" dirty="0" err="1"/>
              <a:t>reprehenderit</a:t>
            </a:r>
            <a:r>
              <a:rPr lang="fr-BE" dirty="0"/>
              <a:t> in </a:t>
            </a:r>
            <a:r>
              <a:rPr lang="fr-BE" dirty="0" err="1"/>
              <a:t>voluptate</a:t>
            </a:r>
            <a:r>
              <a:rPr lang="fr-BE" dirty="0"/>
              <a:t> </a:t>
            </a:r>
            <a:r>
              <a:rPr lang="fr-BE" dirty="0" err="1"/>
              <a:t>velit</a:t>
            </a:r>
            <a:r>
              <a:rPr lang="fr-BE" dirty="0"/>
              <a:t> esse </a:t>
            </a:r>
            <a:r>
              <a:rPr lang="fr-BE" dirty="0" err="1"/>
              <a:t>cillum</a:t>
            </a:r>
            <a:r>
              <a:rPr lang="fr-BE" dirty="0"/>
              <a:t> </a:t>
            </a:r>
            <a:r>
              <a:rPr lang="fr-BE" dirty="0" err="1"/>
              <a:t>dolore</a:t>
            </a:r>
            <a:r>
              <a:rPr lang="fr-BE" dirty="0"/>
              <a:t> eu </a:t>
            </a:r>
            <a:r>
              <a:rPr lang="fr-BE" dirty="0" err="1"/>
              <a:t>fugiat</a:t>
            </a:r>
            <a:r>
              <a:rPr lang="fr-BE" dirty="0"/>
              <a:t> </a:t>
            </a:r>
            <a:r>
              <a:rPr lang="fr-BE" dirty="0" err="1"/>
              <a:t>nulla</a:t>
            </a:r>
            <a:r>
              <a:rPr lang="fr-BE" dirty="0"/>
              <a:t> </a:t>
            </a:r>
            <a:r>
              <a:rPr lang="fr-BE" dirty="0" err="1"/>
              <a:t>pariatur</a:t>
            </a:r>
            <a:r>
              <a:rPr lang="fr-BE" dirty="0"/>
              <a:t>. </a:t>
            </a:r>
            <a:r>
              <a:rPr lang="fr-BE" dirty="0" err="1"/>
              <a:t>Excepteur</a:t>
            </a:r>
            <a:r>
              <a:rPr lang="fr-BE" dirty="0"/>
              <a:t> </a:t>
            </a:r>
            <a:r>
              <a:rPr lang="fr-BE" dirty="0" err="1"/>
              <a:t>sint</a:t>
            </a:r>
            <a:r>
              <a:rPr lang="fr-BE" dirty="0"/>
              <a:t> </a:t>
            </a:r>
            <a:r>
              <a:rPr lang="fr-BE" dirty="0" err="1"/>
              <a:t>occaecat</a:t>
            </a:r>
            <a:r>
              <a:rPr lang="fr-BE" dirty="0"/>
              <a:t> </a:t>
            </a:r>
            <a:r>
              <a:rPr lang="fr-BE" dirty="0" err="1"/>
              <a:t>cupidatat</a:t>
            </a:r>
            <a:r>
              <a:rPr lang="fr-BE" dirty="0"/>
              <a:t> non </a:t>
            </a:r>
            <a:r>
              <a:rPr lang="fr-BE" dirty="0" err="1"/>
              <a:t>proident</a:t>
            </a:r>
            <a:r>
              <a:rPr lang="fr-BE" dirty="0"/>
              <a:t>, </a:t>
            </a:r>
            <a:r>
              <a:rPr lang="fr-BE" dirty="0" err="1"/>
              <a:t>sunt</a:t>
            </a:r>
            <a:r>
              <a:rPr lang="fr-BE" dirty="0"/>
              <a:t> in culpa qui officia </a:t>
            </a:r>
            <a:r>
              <a:rPr lang="fr-BE" dirty="0" err="1"/>
              <a:t>deserunt</a:t>
            </a:r>
            <a:r>
              <a:rPr lang="fr-BE" dirty="0"/>
              <a:t> mollit </a:t>
            </a:r>
            <a:r>
              <a:rPr lang="fr-BE" dirty="0" err="1"/>
              <a:t>anim</a:t>
            </a:r>
            <a:r>
              <a:rPr lang="fr-BE" dirty="0"/>
              <a:t> id est </a:t>
            </a:r>
            <a:r>
              <a:rPr lang="fr-BE" dirty="0" err="1"/>
              <a:t>laborum</a:t>
            </a:r>
            <a:r>
              <a:rPr lang="fr-BE" dirty="0"/>
              <a:t>.</a:t>
            </a:r>
          </a:p>
        </p:txBody>
      </p:sp>
      <p:sp>
        <p:nvSpPr>
          <p:cNvPr id="16"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pic>
        <p:nvPicPr>
          <p:cNvPr id="10" name="Picture 7" descr="Picture 7"/>
          <p:cNvPicPr>
            <a:picLocks noChangeAspect="1"/>
          </p:cNvPicPr>
          <p:nvPr userDrawn="1"/>
        </p:nvPicPr>
        <p:blipFill>
          <a:blip r:embed="rId3"/>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331326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lide 1">
    <p:spTree>
      <p:nvGrpSpPr>
        <p:cNvPr id="1" name=""/>
        <p:cNvGrpSpPr/>
        <p:nvPr/>
      </p:nvGrpSpPr>
      <p:grpSpPr>
        <a:xfrm>
          <a:off x="0" y="0"/>
          <a:ext cx="0" cy="0"/>
          <a:chOff x="0" y="0"/>
          <a:chExt cx="0" cy="0"/>
        </a:xfrm>
      </p:grpSpPr>
      <p:sp>
        <p:nvSpPr>
          <p:cNvPr id="4" name="Rectangle 2"/>
          <p:cNvSpPr/>
          <p:nvPr userDrawn="1"/>
        </p:nvSpPr>
        <p:spPr>
          <a:xfrm>
            <a:off x="0" y="0"/>
            <a:ext cx="4343400" cy="6858000"/>
          </a:xfrm>
          <a:prstGeom prst="rect">
            <a:avLst/>
          </a:prstGeom>
          <a:solidFill>
            <a:srgbClr val="D9D9D9"/>
          </a:solidFill>
          <a:ln w="12700">
            <a:miter lim="400000"/>
          </a:ln>
        </p:spPr>
        <p:txBody>
          <a:bodyPr lIns="45719" rIns="45719" anchor="ctr"/>
          <a:lstStyle/>
          <a:p>
            <a:pPr algn="ctr">
              <a:defRPr>
                <a:solidFill>
                  <a:srgbClr val="D9D9D9"/>
                </a:solidFill>
              </a:defRPr>
            </a:pPr>
            <a:endParaRPr/>
          </a:p>
        </p:txBody>
      </p:sp>
      <p:sp>
        <p:nvSpPr>
          <p:cNvPr id="5" name="Rectangle 8"/>
          <p:cNvSpPr/>
          <p:nvPr userDrawn="1"/>
        </p:nvSpPr>
        <p:spPr>
          <a:xfrm>
            <a:off x="4343400" y="2170444"/>
            <a:ext cx="146100" cy="351693"/>
          </a:xfrm>
          <a:prstGeom prst="rect">
            <a:avLst/>
          </a:prstGeom>
          <a:solidFill>
            <a:srgbClr val="008990"/>
          </a:solidFill>
          <a:ln w="12700">
            <a:miter lim="400000"/>
          </a:ln>
        </p:spPr>
        <p:txBody>
          <a:bodyPr lIns="45719" rIns="45719" anchor="ctr"/>
          <a:lstStyle/>
          <a:p>
            <a:pPr algn="just">
              <a:defRPr>
                <a:solidFill>
                  <a:srgbClr val="FFFFFF"/>
                </a:solidFill>
              </a:defRPr>
            </a:pPr>
            <a:endParaRPr/>
          </a:p>
        </p:txBody>
      </p:sp>
      <p:sp>
        <p:nvSpPr>
          <p:cNvPr id="8" name="TextBox 9"/>
          <p:cNvSpPr txBox="1">
            <a:spLocks noGrp="1"/>
          </p:cNvSpPr>
          <p:nvPr>
            <p:ph type="body" sz="quarter" idx="13" hasCustomPrompt="1"/>
          </p:nvPr>
        </p:nvSpPr>
        <p:spPr>
          <a:xfrm>
            <a:off x="4624409" y="2027180"/>
            <a:ext cx="5574033" cy="707886"/>
          </a:xfrm>
          <a:prstGeom prst="rect">
            <a:avLst/>
          </a:prstGeom>
        </p:spPr>
        <p:txBody>
          <a:bodyPr wrap="square">
            <a:spAutoFit/>
          </a:bodyPr>
          <a:lstStyle>
            <a:lvl1pPr marL="0" indent="0">
              <a:lnSpc>
                <a:spcPct val="100000"/>
              </a:lnSpc>
              <a:spcBef>
                <a:spcPts val="0"/>
              </a:spcBef>
              <a:buSzTx/>
              <a:buFontTx/>
              <a:buNone/>
              <a:defRPr sz="4000" baseline="0">
                <a:solidFill>
                  <a:srgbClr val="008990"/>
                </a:solidFill>
                <a:latin typeface="Palanquin Bold"/>
                <a:ea typeface="Palanquin Bold"/>
                <a:cs typeface="Palanquin Bold"/>
                <a:sym typeface="Palanquin Bold"/>
              </a:defRPr>
            </a:lvl1pPr>
          </a:lstStyle>
          <a:p>
            <a:r>
              <a:rPr lang="fr-BE" dirty="0"/>
              <a:t>Put </a:t>
            </a:r>
            <a:r>
              <a:rPr lang="fr-BE" dirty="0" err="1"/>
              <a:t>title</a:t>
            </a:r>
            <a:r>
              <a:rPr lang="fr-BE" dirty="0"/>
              <a:t> </a:t>
            </a:r>
            <a:r>
              <a:rPr lang="fr-BE" dirty="0" err="1"/>
              <a:t>here</a:t>
            </a:r>
            <a:endParaRPr dirty="0"/>
          </a:p>
        </p:txBody>
      </p:sp>
      <p:sp>
        <p:nvSpPr>
          <p:cNvPr id="9"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4624409" y="2875333"/>
            <a:ext cx="5574033" cy="2338694"/>
          </a:xfrm>
          <a:prstGeom prst="rect">
            <a:avLst/>
          </a:prstGeom>
        </p:spPr>
        <p:txBody>
          <a:bodyPr wrap="square">
            <a:noAutofit/>
          </a:bodyPr>
          <a:lstStyle>
            <a:lvl1pPr marL="0" marR="0" indent="0" algn="l" defTabSz="914400" rtl="0" eaLnBrk="1" fontAlgn="auto" latinLnBrk="0" hangingPunct="1">
              <a:lnSpc>
                <a:spcPct val="100000"/>
              </a:lnSpc>
              <a:spcBef>
                <a:spcPts val="0"/>
              </a:spcBef>
              <a:spcAft>
                <a:spcPts val="0"/>
              </a:spcAft>
              <a:buClrTx/>
              <a:buSzTx/>
              <a:buFontTx/>
              <a:buNone/>
              <a:tabLst/>
              <a:defRPr kumimoji="0" sz="1800" b="0" i="0" u="none" strike="noStrike" cap="none" spc="0" normalizeH="0" baseline="0" dirty="0">
                <a:ln>
                  <a:noFill/>
                </a:ln>
                <a:solidFill>
                  <a:srgbClr val="184652"/>
                </a:solidFill>
                <a:effectLst/>
                <a:uFillTx/>
                <a:latin typeface="Palanquin Regular"/>
                <a:ea typeface="Arial"/>
                <a:cs typeface="Arial"/>
                <a:sym typeface="Aria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a:t>
            </a:r>
          </a:p>
        </p:txBody>
      </p:sp>
      <p:sp>
        <p:nvSpPr>
          <p:cNvPr id="10" name="Picture Placeholder 2"/>
          <p:cNvSpPr>
            <a:spLocks noGrp="1"/>
          </p:cNvSpPr>
          <p:nvPr>
            <p:ph type="pic" sz="quarter" idx="28"/>
          </p:nvPr>
        </p:nvSpPr>
        <p:spPr>
          <a:xfrm>
            <a:off x="0" y="0"/>
            <a:ext cx="4337050" cy="6858000"/>
          </a:xfrm>
          <a:prstGeom prst="rect">
            <a:avLst/>
          </a:prstGeom>
        </p:spPr>
        <p:txBody>
          <a:bodyPr/>
          <a:lstStyle>
            <a:lvl1pPr marL="0" indent="0" algn="ctr">
              <a:buFontTx/>
              <a:buNone/>
              <a:defRPr sz="2000" i="1">
                <a:noFill/>
                <a:latin typeface="Palanquin" panose="020B0004020203020204" pitchFamily="34" charset="0"/>
                <a:cs typeface="Palanquin" panose="020B0004020203020204" pitchFamily="34" charset="0"/>
              </a:defRPr>
            </a:lvl1pPr>
          </a:lstStyle>
          <a:p>
            <a:endParaRPr lang="fr-BE" dirty="0"/>
          </a:p>
        </p:txBody>
      </p:sp>
      <p:pic>
        <p:nvPicPr>
          <p:cNvPr id="11" name="Picture 7" descr="Picture 7"/>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1573056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lide 2">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610600" y="6356350"/>
            <a:ext cx="2743200" cy="365125"/>
          </a:xfrm>
          <a:prstGeom prst="rect">
            <a:avLst/>
          </a:prstGeom>
        </p:spPr>
        <p:txBody>
          <a:bodyPr/>
          <a:lstStyle/>
          <a:p>
            <a:fld id="{31868436-61E3-4D76-BA88-7E0BF7E3DF6A}" type="slidenum">
              <a:rPr lang="fr-BE" smtClean="0"/>
              <a:t>‹#›</a:t>
            </a:fld>
            <a:endParaRPr lang="fr-BE"/>
          </a:p>
        </p:txBody>
      </p:sp>
      <p:sp>
        <p:nvSpPr>
          <p:cNvPr id="4" name="Rectangle 2"/>
          <p:cNvSpPr/>
          <p:nvPr userDrawn="1"/>
        </p:nvSpPr>
        <p:spPr>
          <a:xfrm>
            <a:off x="7848600" y="0"/>
            <a:ext cx="4343400" cy="6858000"/>
          </a:xfrm>
          <a:prstGeom prst="rect">
            <a:avLst/>
          </a:prstGeom>
          <a:solidFill>
            <a:srgbClr val="1A4652"/>
          </a:solidFill>
          <a:ln w="12700">
            <a:miter lim="400000"/>
          </a:ln>
        </p:spPr>
        <p:txBody>
          <a:bodyPr lIns="45719" rIns="45719" anchor="ctr"/>
          <a:lstStyle/>
          <a:p>
            <a:pPr algn="ctr">
              <a:defRPr>
                <a:solidFill>
                  <a:srgbClr val="FFFFFF"/>
                </a:solidFill>
              </a:defRPr>
            </a:pPr>
            <a:endParaRPr/>
          </a:p>
        </p:txBody>
      </p:sp>
      <p:sp>
        <p:nvSpPr>
          <p:cNvPr id="5" name="Rectangle 4"/>
          <p:cNvSpPr/>
          <p:nvPr userDrawn="1"/>
        </p:nvSpPr>
        <p:spPr>
          <a:xfrm>
            <a:off x="0" y="0"/>
            <a:ext cx="7848600"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7" name="TextBox 9">
            <a:extLst>
              <a:ext uri="{FF2B5EF4-FFF2-40B4-BE49-F238E27FC236}">
                <a16:creationId xmlns:a16="http://schemas.microsoft.com/office/drawing/2014/main" id="{E14C724D-8150-584E-B310-03760B61CF59}"/>
              </a:ext>
            </a:extLst>
          </p:cNvPr>
          <p:cNvSpPr txBox="1">
            <a:spLocks noGrp="1"/>
          </p:cNvSpPr>
          <p:nvPr>
            <p:ph type="body" sz="quarter" idx="27" hasCustomPrompt="1"/>
          </p:nvPr>
        </p:nvSpPr>
        <p:spPr>
          <a:xfrm>
            <a:off x="8388790" y="677042"/>
            <a:ext cx="3263021" cy="5004509"/>
          </a:xfrm>
          <a:prstGeom prst="rect">
            <a:avLst/>
          </a:prstGeom>
        </p:spPr>
        <p:txBody>
          <a:bodyPr wrap="square">
            <a:noAutofit/>
          </a:bodyPr>
          <a:lstStyle>
            <a:lvl1pPr marL="0" indent="0">
              <a:lnSpc>
                <a:spcPct val="100000"/>
              </a:lnSpc>
              <a:spcBef>
                <a:spcPts val="0"/>
              </a:spcBef>
              <a:buSzTx/>
              <a:buFontTx/>
              <a:buNone/>
              <a:defRPr kumimoji="0" sz="1800" b="0" i="0" u="none" strike="noStrike" cap="none" spc="0" normalizeH="0" baseline="0" dirty="0">
                <a:ln>
                  <a:noFill/>
                </a:ln>
                <a:solidFill>
                  <a:schemeClr val="bg1"/>
                </a:solidFill>
                <a:effectLst/>
                <a:uFillTx/>
                <a:latin typeface="Palanquin Regular"/>
                <a:ea typeface="Arial"/>
                <a:cs typeface="Arial"/>
                <a:sym typeface="Arial"/>
              </a:defRPr>
            </a:lvl1pPr>
          </a:lstStyle>
          <a:p>
            <a:r>
              <a:rPr lang="fr-BE" dirty="0" err="1"/>
              <a:t>Lorem</a:t>
            </a:r>
            <a:r>
              <a:rPr lang="fr-BE" dirty="0"/>
              <a:t> </a:t>
            </a:r>
            <a:r>
              <a:rPr lang="fr-BE" dirty="0" err="1"/>
              <a:t>ipsum</a:t>
            </a:r>
            <a:r>
              <a:rPr lang="fr-BE" dirty="0"/>
              <a:t> </a:t>
            </a:r>
            <a:r>
              <a:rPr lang="fr-BE" dirty="0" err="1"/>
              <a:t>dolor</a:t>
            </a:r>
            <a:r>
              <a:rPr lang="fr-BE" dirty="0"/>
              <a:t> </a:t>
            </a:r>
            <a:r>
              <a:rPr lang="fr-BE" dirty="0" err="1"/>
              <a:t>sit</a:t>
            </a:r>
            <a:r>
              <a:rPr lang="fr-BE" dirty="0"/>
              <a:t> </a:t>
            </a:r>
            <a:r>
              <a:rPr lang="fr-BE" dirty="0" err="1"/>
              <a:t>amet</a:t>
            </a:r>
            <a:r>
              <a:rPr lang="fr-BE" dirty="0"/>
              <a:t>, </a:t>
            </a:r>
            <a:r>
              <a:rPr lang="fr-BE" dirty="0" err="1"/>
              <a:t>consectetur</a:t>
            </a:r>
            <a:r>
              <a:rPr lang="fr-BE" dirty="0"/>
              <a:t> </a:t>
            </a:r>
            <a:r>
              <a:rPr lang="fr-BE" dirty="0" err="1"/>
              <a:t>adipiscing</a:t>
            </a:r>
            <a:r>
              <a:rPr lang="fr-BE" dirty="0"/>
              <a:t> </a:t>
            </a:r>
            <a:r>
              <a:rPr lang="fr-BE" dirty="0" err="1"/>
              <a:t>elit</a:t>
            </a:r>
            <a:r>
              <a:rPr lang="fr-BE" dirty="0"/>
              <a:t>, </a:t>
            </a:r>
            <a:r>
              <a:rPr lang="fr-BE" dirty="0" err="1"/>
              <a:t>sed</a:t>
            </a:r>
            <a:r>
              <a:rPr lang="fr-BE" dirty="0"/>
              <a:t> do </a:t>
            </a:r>
            <a:r>
              <a:rPr lang="fr-BE" dirty="0" err="1"/>
              <a:t>eiusmod</a:t>
            </a:r>
            <a:r>
              <a:rPr lang="fr-BE" dirty="0"/>
              <a:t> </a:t>
            </a:r>
            <a:r>
              <a:rPr lang="fr-BE" dirty="0" err="1"/>
              <a:t>tempor</a:t>
            </a:r>
            <a:r>
              <a:rPr lang="fr-BE" dirty="0"/>
              <a:t> </a:t>
            </a:r>
            <a:r>
              <a:rPr lang="fr-BE" dirty="0" err="1"/>
              <a:t>incididunt</a:t>
            </a:r>
            <a:r>
              <a:rPr lang="fr-BE" dirty="0"/>
              <a:t> ut </a:t>
            </a:r>
            <a:r>
              <a:rPr lang="fr-BE" dirty="0" err="1"/>
              <a:t>labore</a:t>
            </a:r>
            <a:r>
              <a:rPr lang="fr-BE" dirty="0"/>
              <a:t> et </a:t>
            </a:r>
            <a:r>
              <a:rPr lang="fr-BE" dirty="0" err="1"/>
              <a:t>dolore</a:t>
            </a:r>
            <a:r>
              <a:rPr lang="fr-BE" dirty="0"/>
              <a:t> magna </a:t>
            </a:r>
            <a:r>
              <a:rPr lang="fr-BE" dirty="0" err="1"/>
              <a:t>aliqua</a:t>
            </a:r>
            <a:r>
              <a:rPr lang="fr-BE" dirty="0"/>
              <a:t>. Ut </a:t>
            </a:r>
            <a:r>
              <a:rPr lang="fr-BE" dirty="0" err="1"/>
              <a:t>enim</a:t>
            </a:r>
            <a:r>
              <a:rPr lang="fr-BE" dirty="0"/>
              <a:t> ad </a:t>
            </a:r>
            <a:r>
              <a:rPr lang="fr-BE" dirty="0" err="1"/>
              <a:t>minim</a:t>
            </a:r>
            <a:r>
              <a:rPr lang="fr-BE" dirty="0"/>
              <a:t> </a:t>
            </a:r>
            <a:r>
              <a:rPr lang="fr-BE" dirty="0" err="1"/>
              <a:t>veniam</a:t>
            </a:r>
            <a:r>
              <a:rPr lang="fr-BE" dirty="0"/>
              <a:t>, </a:t>
            </a:r>
            <a:r>
              <a:rPr lang="fr-BE" dirty="0" err="1"/>
              <a:t>quis</a:t>
            </a:r>
            <a:r>
              <a:rPr lang="fr-BE" dirty="0"/>
              <a:t> </a:t>
            </a:r>
            <a:r>
              <a:rPr lang="fr-BE" dirty="0" err="1"/>
              <a:t>nostrud</a:t>
            </a:r>
            <a:r>
              <a:rPr lang="fr-BE" dirty="0"/>
              <a:t> </a:t>
            </a:r>
            <a:r>
              <a:rPr lang="fr-BE" dirty="0" err="1"/>
              <a:t>exercitation</a:t>
            </a:r>
            <a:r>
              <a:rPr lang="fr-BE" dirty="0"/>
              <a:t> </a:t>
            </a:r>
            <a:r>
              <a:rPr lang="fr-BE" dirty="0" err="1"/>
              <a:t>ullamco</a:t>
            </a:r>
            <a:r>
              <a:rPr lang="fr-BE" dirty="0"/>
              <a:t> </a:t>
            </a:r>
            <a:r>
              <a:rPr lang="fr-BE" dirty="0" err="1"/>
              <a:t>laboris</a:t>
            </a:r>
            <a:r>
              <a:rPr lang="fr-BE" dirty="0"/>
              <a:t> </a:t>
            </a:r>
            <a:r>
              <a:rPr lang="fr-BE" dirty="0" err="1"/>
              <a:t>nisi</a:t>
            </a:r>
            <a:r>
              <a:rPr lang="fr-BE" dirty="0"/>
              <a:t> ut </a:t>
            </a:r>
            <a:r>
              <a:rPr lang="fr-BE" dirty="0" err="1"/>
              <a:t>aliquip</a:t>
            </a:r>
            <a:r>
              <a:rPr lang="fr-BE" dirty="0"/>
              <a:t> ex </a:t>
            </a:r>
            <a:r>
              <a:rPr lang="fr-BE" dirty="0" err="1"/>
              <a:t>ae</a:t>
            </a:r>
            <a:r>
              <a:rPr lang="fr-BE" dirty="0"/>
              <a:t> </a:t>
            </a:r>
            <a:r>
              <a:rPr lang="fr-BE" dirty="0" err="1"/>
              <a:t>commodo</a:t>
            </a:r>
            <a:r>
              <a:rPr lang="fr-BE" dirty="0"/>
              <a:t> </a:t>
            </a:r>
            <a:r>
              <a:rPr lang="fr-BE" dirty="0" err="1"/>
              <a:t>consequat</a:t>
            </a:r>
            <a:r>
              <a:rPr lang="fr-BE" dirty="0"/>
              <a:t>.</a:t>
            </a:r>
          </a:p>
        </p:txBody>
      </p:sp>
      <p:sp>
        <p:nvSpPr>
          <p:cNvPr id="9"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
        <p:nvSpPr>
          <p:cNvPr id="10" name="Picture Placeholder 9"/>
          <p:cNvSpPr>
            <a:spLocks noGrp="1"/>
          </p:cNvSpPr>
          <p:nvPr>
            <p:ph type="pic" sz="quarter" idx="28"/>
          </p:nvPr>
        </p:nvSpPr>
        <p:spPr>
          <a:xfrm>
            <a:off x="0" y="0"/>
            <a:ext cx="7848600" cy="6858000"/>
          </a:xfrm>
        </p:spPr>
        <p:txBody>
          <a:bodyPr/>
          <a:lstStyle>
            <a:lvl1pPr>
              <a:defRPr>
                <a:noFill/>
              </a:defRPr>
            </a:lvl1pPr>
          </a:lstStyle>
          <a:p>
            <a:endParaRPr lang="fr-BE" dirty="0"/>
          </a:p>
        </p:txBody>
      </p:sp>
      <p:pic>
        <p:nvPicPr>
          <p:cNvPr id="12" name="Picture 1" descr="Picture 1"/>
          <p:cNvPicPr>
            <a:picLocks noChangeAspect="1"/>
          </p:cNvPicPr>
          <p:nvPr userDrawn="1"/>
        </p:nvPicPr>
        <p:blipFill>
          <a:blip r:embed="rId2"/>
          <a:stretch>
            <a:fillRect/>
          </a:stretch>
        </p:blipFill>
        <p:spPr>
          <a:xfrm>
            <a:off x="9626662" y="6038660"/>
            <a:ext cx="2280741" cy="462231"/>
          </a:xfrm>
          <a:prstGeom prst="rect">
            <a:avLst/>
          </a:prstGeom>
          <a:ln w="12700">
            <a:miter lim="400000"/>
          </a:ln>
        </p:spPr>
      </p:pic>
    </p:spTree>
    <p:extLst>
      <p:ext uri="{BB962C8B-B14F-4D97-AF65-F5344CB8AC3E}">
        <p14:creationId xmlns:p14="http://schemas.microsoft.com/office/powerpoint/2010/main" val="648048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838200" y="1825625"/>
            <a:ext cx="10515600" cy="427908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a:p>
            <a:pPr lvl="4"/>
            <a:endParaRPr lang="en-US" dirty="0"/>
          </a:p>
          <a:p>
            <a:pPr lvl="4"/>
            <a:endParaRPr lang="fr-BE" dirty="0"/>
          </a:p>
        </p:txBody>
      </p:sp>
      <p:sp>
        <p:nvSpPr>
          <p:cNvPr id="11" name="Slide Number Placeholder 5"/>
          <p:cNvSpPr txBox="1">
            <a:spLocks/>
          </p:cNvSpPr>
          <p:nvPr userDrawn="1"/>
        </p:nvSpPr>
        <p:spPr>
          <a:xfrm>
            <a:off x="9359097" y="6443728"/>
            <a:ext cx="27432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1868436-61E3-4D76-BA88-7E0BF7E3DF6A}" type="slidenum">
              <a:rPr lang="fr-BE" smtClean="0"/>
              <a:pPr/>
              <a:t>‹#›</a:t>
            </a:fld>
            <a:endParaRPr lang="fr-BE" dirty="0"/>
          </a:p>
        </p:txBody>
      </p:sp>
    </p:spTree>
    <p:extLst>
      <p:ext uri="{BB962C8B-B14F-4D97-AF65-F5344CB8AC3E}">
        <p14:creationId xmlns:p14="http://schemas.microsoft.com/office/powerpoint/2010/main" val="2447900341"/>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35" r:id="rId3"/>
    <p:sldLayoutId id="2147483729" r:id="rId4"/>
    <p:sldLayoutId id="2147483730" r:id="rId5"/>
    <p:sldLayoutId id="2147483731" r:id="rId6"/>
    <p:sldLayoutId id="2147483736" r:id="rId7"/>
    <p:sldLayoutId id="2147483737" r:id="rId8"/>
    <p:sldLayoutId id="2147483738" r:id="rId9"/>
    <p:sldLayoutId id="21474837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kern="1200" baseline="0">
          <a:solidFill>
            <a:srgbClr val="184652"/>
          </a:solidFill>
          <a:latin typeface="+mn-lt"/>
          <a:ea typeface="+mn-ea"/>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rgbClr val="184652"/>
          </a:solidFill>
          <a:latin typeface="+mn-lt"/>
          <a:ea typeface="+mn-ea"/>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600" kern="1200">
          <a:solidFill>
            <a:srgbClr val="184652"/>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rgbClr val="18465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intranet.mil.intra/sites/EDir/ACOSWB/Geconverteerde%20Documenten/Richtlijnen/SPS/ACWB-SPS-WRKPR-009_N.doc"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units.mil.intra/sites/DGHWB/SIPPT_IDPBW_Risk_Management/LDPBW_SLPPT8/Templates/Checklist%20brandveiligheid_CODEX-Art52%20ARAB-KB%201972_template.xlsx" TargetMode="External"/><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hyperlink" Target="mailto:DGHWB-SLPPT08-EVERE@mil.be" TargetMode="External"/><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hyperlink" Target="https://shpapps.mil.intra/sites/EDR/Publications/ACWB-SPS-WRKPR-002_F_E001_R000.docx" TargetMode="External"/><Relationship Id="rId3" Type="http://schemas.openxmlformats.org/officeDocument/2006/relationships/hyperlink" Target="https://shpapps.mil.intra/sites/EDR/Publications/ACWB-SPS-WRKPR-009_N_E001_R000.docx" TargetMode="External"/><Relationship Id="rId7" Type="http://schemas.openxmlformats.org/officeDocument/2006/relationships/hyperlink" Target="https://shpapps.mil.intra/sites/EDR/Publications/ACWB-SPS-WRKPR-002_N_E001_R000.docx"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s://shpapps.mil.intra/sites/EDR/Publications/ACWB-SPS-WRKPR-005_F_E002_R000.pdf" TargetMode="External"/><Relationship Id="rId5" Type="http://schemas.openxmlformats.org/officeDocument/2006/relationships/hyperlink" Target="https://shpapps.mil.intra/sites/EDR/Publications/ACWB-SPS-WRKPR-005_N_E002_R000.pdf?web=1" TargetMode="External"/><Relationship Id="rId4" Type="http://schemas.openxmlformats.org/officeDocument/2006/relationships/hyperlink" Target="https://shpapps.mil.intra/sites/EDR/Publications/ACWB-SPS-WRKPR-009_F_E001_R000.docx"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units.mil.intra/sites/DGHWB/SIPPT_IDPBW_Risk_Management/LDPBW_SLPPT8/Info%20Assistent%20in%20Preventie%20van%20de%20Eenheid/code2020.pdf" TargetMode="External"/><Relationship Id="rId3" Type="http://schemas.openxmlformats.org/officeDocument/2006/relationships/hyperlink" Target="https://shpapps.mil.intra/sites/EDR/Publications/ACWB-GID-WRKPR-002_N_E002_R000.docx" TargetMode="External"/><Relationship Id="rId7" Type="http://schemas.openxmlformats.org/officeDocument/2006/relationships/hyperlink" Target="https://units.mil.intra/sites/DGHWB/SIPPT_IDPBW_Risk_Management/LDPBW_SLPPT8/Info%20Assistent%20in%20Preventie%20van%20de%20Eenheid/codex%202020.pdf"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werk.belgie.be/sites/default/files/content/documents/Welzijn%20op%20het%20werk/Regelgeving/Codex%20boek%20II%20titel%201%20IDPB.pdf" TargetMode="External"/><Relationship Id="rId5" Type="http://schemas.openxmlformats.org/officeDocument/2006/relationships/hyperlink" Target="http://intranet.mil.intra/sites/EDir/ACOSWB/Geconverteerde%20Documenten/Richtlijnen/SPS/ACWB-SPS-WRKPR-005_N.pdf" TargetMode="External"/><Relationship Id="rId10" Type="http://schemas.openxmlformats.org/officeDocument/2006/relationships/hyperlink" Target="https://intranet.mil.intra/sites/CHOD/CHOD_Refertes/Plan%20Global%20de%20Pr&#233;vention_2025-2029_PAA%202025_F_MITS_2500003060.docx" TargetMode="External"/><Relationship Id="rId4" Type="http://schemas.openxmlformats.org/officeDocument/2006/relationships/hyperlink" Target="https://shpapps.mil.intra/sites/EDR/Publications/ACWB-GID-WRKPR-002_F_E002_R000.docx" TargetMode="External"/><Relationship Id="rId9" Type="http://schemas.openxmlformats.org/officeDocument/2006/relationships/hyperlink" Target="https://intranet.mil.intra/sites/CHOD/CHOD_Refertes/Globaal%20Preventieplan_2025-2029_JAP%202025_N_MITS_2500003060.docx"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shpapps.mil.intra/sites/EDR/Publications/ACWB-SPS-WRKPR-005_N_E002_R000.pdf"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shpapps.mil.intra/sites/EDR/Publications/ACWB-SPS-WRKPR-005_F_E002_R000.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shpapps.mil.intra/sites/EDR/Publications/ACWB-SPS-WRKPR-002_N_E001_R000.docx"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shpapps.mil.intra/sites/EDR/Publications/ACWB-SPS-WRKPR-002_F_E001_R000.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13"/>
          </p:nvPr>
        </p:nvSpPr>
        <p:spPr>
          <a:xfrm>
            <a:off x="352162" y="5092589"/>
            <a:ext cx="11672876" cy="923330"/>
          </a:xfrm>
        </p:spPr>
        <p:txBody>
          <a:bodyPr/>
          <a:lstStyle/>
          <a:p>
            <a:r>
              <a:rPr lang="fr-BE" sz="5400" dirty="0"/>
              <a:t>Het </a:t>
            </a:r>
            <a:r>
              <a:rPr lang="fr-BE" sz="5400" dirty="0" err="1"/>
              <a:t>lokaal</a:t>
            </a:r>
            <a:r>
              <a:rPr lang="fr-BE" sz="5400" dirty="0"/>
              <a:t> </a:t>
            </a:r>
            <a:r>
              <a:rPr lang="fr-BE" sz="5400" dirty="0" err="1"/>
              <a:t>preventieplan</a:t>
            </a:r>
            <a:r>
              <a:rPr lang="fr-BE" sz="5400" dirty="0"/>
              <a:t> 2024-2025</a:t>
            </a:r>
          </a:p>
        </p:txBody>
      </p:sp>
      <p:sp>
        <p:nvSpPr>
          <p:cNvPr id="3" name="Text Placeholder 2"/>
          <p:cNvSpPr>
            <a:spLocks noGrp="1"/>
          </p:cNvSpPr>
          <p:nvPr>
            <p:ph type="body" sz="quarter" idx="16"/>
          </p:nvPr>
        </p:nvSpPr>
        <p:spPr/>
        <p:txBody>
          <a:bodyPr>
            <a:normAutofit lnSpcReduction="10000"/>
          </a:bodyPr>
          <a:lstStyle/>
          <a:p>
            <a:r>
              <a:rPr lang="fr-BE" dirty="0"/>
              <a:t>28 </a:t>
            </a:r>
            <a:r>
              <a:rPr lang="fr-BE" dirty="0" err="1"/>
              <a:t>Feb</a:t>
            </a:r>
            <a:r>
              <a:rPr lang="fr-BE" dirty="0"/>
              <a:t> 2025</a:t>
            </a:r>
          </a:p>
        </p:txBody>
      </p:sp>
      <p:sp>
        <p:nvSpPr>
          <p:cNvPr id="4" name="Text Placeholder 3"/>
          <p:cNvSpPr>
            <a:spLocks noGrp="1"/>
          </p:cNvSpPr>
          <p:nvPr>
            <p:ph type="body" sz="quarter" idx="17"/>
          </p:nvPr>
        </p:nvSpPr>
        <p:spPr/>
        <p:txBody>
          <a:bodyPr/>
          <a:lstStyle/>
          <a:p>
            <a:r>
              <a:rPr lang="fr-BE" dirty="0"/>
              <a:t>SLLPT 08</a:t>
            </a:r>
          </a:p>
        </p:txBody>
      </p:sp>
      <p:sp>
        <p:nvSpPr>
          <p:cNvPr id="5" name="Text Placeholder 4"/>
          <p:cNvSpPr>
            <a:spLocks noGrp="1"/>
          </p:cNvSpPr>
          <p:nvPr>
            <p:ph type="body" sz="quarter" idx="18"/>
          </p:nvPr>
        </p:nvSpPr>
        <p:spPr/>
        <p:txBody>
          <a:bodyPr/>
          <a:lstStyle/>
          <a:p>
            <a:r>
              <a:rPr lang="fr-BE" dirty="0"/>
              <a:t>Adjt Choubane</a:t>
            </a:r>
          </a:p>
        </p:txBody>
      </p:sp>
    </p:spTree>
    <p:extLst>
      <p:ext uri="{BB962C8B-B14F-4D97-AF65-F5344CB8AC3E}">
        <p14:creationId xmlns:p14="http://schemas.microsoft.com/office/powerpoint/2010/main" val="831469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
        <p:nvSpPr>
          <p:cNvPr id="2" name="Rectangle 1"/>
          <p:cNvSpPr/>
          <p:nvPr/>
        </p:nvSpPr>
        <p:spPr>
          <a:xfrm>
            <a:off x="1237673" y="1905506"/>
            <a:ext cx="7906327" cy="4247317"/>
          </a:xfrm>
          <a:prstGeom prst="rect">
            <a:avLst/>
          </a:prstGeom>
        </p:spPr>
        <p:txBody>
          <a:bodyPr wrap="square">
            <a:spAutoFit/>
          </a:bodyPr>
          <a:lstStyle/>
          <a:p>
            <a:pPr marL="285750" indent="-285750">
              <a:buFont typeface="Arial" panose="020B0604020202020204" pitchFamily="34" charset="0"/>
              <a:buChar char="•"/>
              <a:defRPr/>
            </a:pPr>
            <a:r>
              <a:rPr lang="nl-BE" altLang="en-US" kern="0" dirty="0">
                <a:latin typeface="Arial" panose="020B0604020202020204" pitchFamily="34" charset="0"/>
                <a:cs typeface="Arial" panose="020B0604020202020204" pitchFamily="34" charset="0"/>
                <a:hlinkClick r:id="rId3"/>
              </a:rPr>
              <a:t>ACWB-SPS-WRKPR-009</a:t>
            </a:r>
            <a:br>
              <a:rPr lang="nl-BE" altLang="en-US" kern="0" dirty="0">
                <a:latin typeface="Arial" panose="020B0604020202020204" pitchFamily="34" charset="0"/>
                <a:cs typeface="Arial" panose="020B0604020202020204" pitchFamily="34" charset="0"/>
              </a:rPr>
            </a:br>
            <a:r>
              <a:rPr lang="nl-BE" altLang="en-US" kern="0" dirty="0">
                <a:latin typeface="Arial" panose="020B0604020202020204" pitchFamily="34" charset="0"/>
                <a:cs typeface="Arial" panose="020B0604020202020204" pitchFamily="34" charset="0"/>
              </a:rPr>
              <a:t>Opstellen van het Globaal Preventieplan, Jaarlijks Actieplan.</a:t>
            </a:r>
          </a:p>
          <a:p>
            <a:pPr marL="285750" indent="-285750">
              <a:buFont typeface="Arial" panose="020B0604020202020204" pitchFamily="34" charset="0"/>
              <a:buChar char="•"/>
              <a:defRPr/>
            </a:pPr>
            <a:endParaRPr lang="nl-BE" altLang="en-US" kern="0" dirty="0">
              <a:latin typeface="Arial" panose="020B0604020202020204" pitchFamily="34" charset="0"/>
              <a:cs typeface="Arial" panose="020B0604020202020204" pitchFamily="34" charset="0"/>
            </a:endParaRPr>
          </a:p>
          <a:p>
            <a:pPr>
              <a:tabLst>
                <a:tab pos="271463" algn="l"/>
              </a:tabLst>
            </a:pPr>
            <a:r>
              <a:rPr lang="nl-BE" b="1" i="1" dirty="0">
                <a:latin typeface="Arial" panose="020B0604020202020204" pitchFamily="34" charset="0"/>
                <a:cs typeface="Arial" panose="020B0604020202020204" pitchFamily="34" charset="0"/>
              </a:rPr>
              <a:t>	</a:t>
            </a:r>
            <a:r>
              <a:rPr lang="nl-BE" b="1" i="1" u="sng" dirty="0">
                <a:latin typeface="Arial" panose="020B0604020202020204" pitchFamily="34" charset="0"/>
                <a:cs typeface="Arial" panose="020B0604020202020204" pitchFamily="34" charset="0"/>
              </a:rPr>
              <a:t>Wat is een GPP en een JAP ?</a:t>
            </a:r>
            <a:br>
              <a:rPr lang="nl-BE" b="1" i="1" u="sng" dirty="0">
                <a:latin typeface="Arial" panose="020B0604020202020204" pitchFamily="34" charset="0"/>
                <a:cs typeface="Arial" panose="020B0604020202020204" pitchFamily="34" charset="0"/>
              </a:rPr>
            </a:br>
            <a:endParaRPr lang="en-US" u="sng" dirty="0">
              <a:latin typeface="Arial" panose="020B0604020202020204" pitchFamily="34" charset="0"/>
              <a:cs typeface="Arial" panose="020B0604020202020204" pitchFamily="34" charset="0"/>
            </a:endParaRPr>
          </a:p>
          <a:p>
            <a:pPr marL="271463"/>
            <a:r>
              <a:rPr lang="nl-BE" i="1" dirty="0">
                <a:solidFill>
                  <a:schemeClr val="tx2">
                    <a:lumMod val="50000"/>
                  </a:schemeClr>
                </a:solidFill>
                <a:latin typeface="Arial" panose="020B0604020202020204" pitchFamily="34" charset="0"/>
                <a:cs typeface="Arial" panose="020B0604020202020204" pitchFamily="34" charset="0"/>
              </a:rPr>
              <a:t>Een </a:t>
            </a:r>
            <a:r>
              <a:rPr lang="nl-BE" b="1" i="1" dirty="0">
                <a:solidFill>
                  <a:schemeClr val="tx2">
                    <a:lumMod val="50000"/>
                  </a:schemeClr>
                </a:solidFill>
                <a:latin typeface="Arial" panose="020B0604020202020204" pitchFamily="34" charset="0"/>
                <a:cs typeface="Arial" panose="020B0604020202020204" pitchFamily="34" charset="0"/>
              </a:rPr>
              <a:t>G</a:t>
            </a:r>
            <a:r>
              <a:rPr lang="nl-BE" i="1" dirty="0">
                <a:solidFill>
                  <a:schemeClr val="tx2">
                    <a:lumMod val="50000"/>
                  </a:schemeClr>
                </a:solidFill>
                <a:latin typeface="Arial" panose="020B0604020202020204" pitchFamily="34" charset="0"/>
                <a:cs typeface="Arial" panose="020B0604020202020204" pitchFamily="34" charset="0"/>
              </a:rPr>
              <a:t>lobaal </a:t>
            </a:r>
            <a:r>
              <a:rPr lang="nl-BE" b="1" i="1" dirty="0" err="1">
                <a:solidFill>
                  <a:schemeClr val="tx2">
                    <a:lumMod val="50000"/>
                  </a:schemeClr>
                </a:solidFill>
                <a:latin typeface="Arial" panose="020B0604020202020204" pitchFamily="34" charset="0"/>
                <a:cs typeface="Arial" panose="020B0604020202020204" pitchFamily="34" charset="0"/>
              </a:rPr>
              <a:t>P</a:t>
            </a:r>
            <a:r>
              <a:rPr lang="nl-BE" i="1" dirty="0" err="1">
                <a:solidFill>
                  <a:schemeClr val="tx2">
                    <a:lumMod val="50000"/>
                  </a:schemeClr>
                </a:solidFill>
                <a:latin typeface="Arial" panose="020B0604020202020204" pitchFamily="34" charset="0"/>
                <a:cs typeface="Arial" panose="020B0604020202020204" pitchFamily="34" charset="0"/>
              </a:rPr>
              <a:t>reventie</a:t>
            </a:r>
            <a:r>
              <a:rPr lang="nl-BE" b="1" i="1" dirty="0" err="1">
                <a:solidFill>
                  <a:schemeClr val="tx2">
                    <a:lumMod val="50000"/>
                  </a:schemeClr>
                </a:solidFill>
                <a:latin typeface="Arial" panose="020B0604020202020204" pitchFamily="34" charset="0"/>
                <a:cs typeface="Arial" panose="020B0604020202020204" pitchFamily="34" charset="0"/>
              </a:rPr>
              <a:t>P</a:t>
            </a:r>
            <a:r>
              <a:rPr lang="nl-BE" i="1" dirty="0" err="1">
                <a:solidFill>
                  <a:schemeClr val="tx2">
                    <a:lumMod val="50000"/>
                  </a:schemeClr>
                </a:solidFill>
                <a:latin typeface="Arial" panose="020B0604020202020204" pitchFamily="34" charset="0"/>
                <a:cs typeface="Arial" panose="020B0604020202020204" pitchFamily="34" charset="0"/>
              </a:rPr>
              <a:t>lan</a:t>
            </a:r>
            <a:r>
              <a:rPr lang="nl-BE" i="1" dirty="0">
                <a:solidFill>
                  <a:schemeClr val="tx2">
                    <a:lumMod val="50000"/>
                  </a:schemeClr>
                </a:solidFill>
                <a:latin typeface="Arial" panose="020B0604020202020204" pitchFamily="34" charset="0"/>
                <a:cs typeface="Arial" panose="020B0604020202020204" pitchFamily="34" charset="0"/>
              </a:rPr>
              <a:t> wordt op niveau van het HOC opgemaakt en herneemt de </a:t>
            </a:r>
            <a:r>
              <a:rPr lang="nl-BE" b="1" i="1" dirty="0" err="1">
                <a:solidFill>
                  <a:schemeClr val="tx2">
                    <a:lumMod val="50000"/>
                  </a:schemeClr>
                </a:solidFill>
                <a:latin typeface="Arial" panose="020B0604020202020204" pitchFamily="34" charset="0"/>
                <a:cs typeface="Arial" panose="020B0604020202020204" pitchFamily="34" charset="0"/>
              </a:rPr>
              <a:t>J</a:t>
            </a:r>
            <a:r>
              <a:rPr lang="nl-BE" i="1" dirty="0" err="1">
                <a:solidFill>
                  <a:schemeClr val="tx2">
                    <a:lumMod val="50000"/>
                  </a:schemeClr>
                </a:solidFill>
                <a:latin typeface="Arial" panose="020B0604020202020204" pitchFamily="34" charset="0"/>
                <a:cs typeface="Arial" panose="020B0604020202020204" pitchFamily="34" charset="0"/>
              </a:rPr>
              <a:t>aar</a:t>
            </a:r>
            <a:r>
              <a:rPr lang="nl-BE" b="1" i="1" dirty="0" err="1">
                <a:solidFill>
                  <a:schemeClr val="tx2">
                    <a:lumMod val="50000"/>
                  </a:schemeClr>
                </a:solidFill>
                <a:latin typeface="Arial" panose="020B0604020202020204" pitchFamily="34" charset="0"/>
                <a:cs typeface="Arial" panose="020B0604020202020204" pitchFamily="34" charset="0"/>
              </a:rPr>
              <a:t>A</a:t>
            </a:r>
            <a:r>
              <a:rPr lang="nl-BE" i="1" dirty="0" err="1">
                <a:solidFill>
                  <a:schemeClr val="tx2">
                    <a:lumMod val="50000"/>
                  </a:schemeClr>
                </a:solidFill>
                <a:latin typeface="Arial" panose="020B0604020202020204" pitchFamily="34" charset="0"/>
                <a:cs typeface="Arial" panose="020B0604020202020204" pitchFamily="34" charset="0"/>
              </a:rPr>
              <a:t>ctie</a:t>
            </a:r>
            <a:r>
              <a:rPr lang="nl-BE" b="1" i="1" dirty="0" err="1">
                <a:solidFill>
                  <a:schemeClr val="tx2">
                    <a:lumMod val="50000"/>
                  </a:schemeClr>
                </a:solidFill>
                <a:latin typeface="Arial" panose="020B0604020202020204" pitchFamily="34" charset="0"/>
                <a:cs typeface="Arial" panose="020B0604020202020204" pitchFamily="34" charset="0"/>
              </a:rPr>
              <a:t>P</a:t>
            </a:r>
            <a:r>
              <a:rPr lang="nl-BE" i="1" dirty="0" err="1">
                <a:solidFill>
                  <a:schemeClr val="tx2">
                    <a:lumMod val="50000"/>
                  </a:schemeClr>
                </a:solidFill>
                <a:latin typeface="Arial" panose="020B0604020202020204" pitchFamily="34" charset="0"/>
                <a:cs typeface="Arial" panose="020B0604020202020204" pitchFamily="34" charset="0"/>
              </a:rPr>
              <a:t>lannen</a:t>
            </a:r>
            <a:r>
              <a:rPr lang="nl-BE" i="1" dirty="0">
                <a:solidFill>
                  <a:schemeClr val="tx2">
                    <a:lumMod val="50000"/>
                  </a:schemeClr>
                </a:solidFill>
                <a:latin typeface="Arial" panose="020B0604020202020204" pitchFamily="34" charset="0"/>
                <a:cs typeface="Arial" panose="020B0604020202020204" pitchFamily="34" charset="0"/>
              </a:rPr>
              <a:t> van de DG en ACOS. Een GPP wordt gespreid over een periode van 5 jaar.</a:t>
            </a:r>
          </a:p>
          <a:p>
            <a:endParaRPr lang="nl-BE" i="1" dirty="0">
              <a:solidFill>
                <a:schemeClr val="tx2">
                  <a:lumMod val="50000"/>
                </a:schemeClr>
              </a:solidFill>
              <a:latin typeface="Arial" panose="020B0604020202020204" pitchFamily="34" charset="0"/>
              <a:cs typeface="Arial" panose="020B0604020202020204" pitchFamily="34" charset="0"/>
            </a:endParaRPr>
          </a:p>
          <a:p>
            <a:pPr marL="271463"/>
            <a:r>
              <a:rPr lang="nl-BE" dirty="0">
                <a:solidFill>
                  <a:schemeClr val="tx2">
                    <a:lumMod val="50000"/>
                  </a:schemeClr>
                </a:solidFill>
                <a:latin typeface="Arial" panose="020B0604020202020204" pitchFamily="34" charset="0"/>
                <a:cs typeface="Arial" panose="020B0604020202020204" pitchFamily="34" charset="0"/>
              </a:rPr>
              <a:t>Een </a:t>
            </a:r>
            <a:r>
              <a:rPr lang="nl-BE" b="1" dirty="0" err="1">
                <a:solidFill>
                  <a:schemeClr val="tx2">
                    <a:lumMod val="50000"/>
                  </a:schemeClr>
                </a:solidFill>
                <a:latin typeface="Arial" panose="020B0604020202020204" pitchFamily="34" charset="0"/>
                <a:cs typeface="Arial" panose="020B0604020202020204" pitchFamily="34" charset="0"/>
              </a:rPr>
              <a:t>J</a:t>
            </a:r>
            <a:r>
              <a:rPr lang="nl-BE" dirty="0" err="1">
                <a:solidFill>
                  <a:schemeClr val="tx2">
                    <a:lumMod val="50000"/>
                  </a:schemeClr>
                </a:solidFill>
                <a:latin typeface="Arial" panose="020B0604020202020204" pitchFamily="34" charset="0"/>
                <a:cs typeface="Arial" panose="020B0604020202020204" pitchFamily="34" charset="0"/>
              </a:rPr>
              <a:t>aar</a:t>
            </a:r>
            <a:r>
              <a:rPr lang="nl-BE" b="1" dirty="0" err="1">
                <a:solidFill>
                  <a:schemeClr val="tx2">
                    <a:lumMod val="50000"/>
                  </a:schemeClr>
                </a:solidFill>
                <a:latin typeface="Arial" panose="020B0604020202020204" pitchFamily="34" charset="0"/>
                <a:cs typeface="Arial" panose="020B0604020202020204" pitchFamily="34" charset="0"/>
              </a:rPr>
              <a:t>A</a:t>
            </a:r>
            <a:r>
              <a:rPr lang="nl-BE" dirty="0" err="1">
                <a:solidFill>
                  <a:schemeClr val="tx2">
                    <a:lumMod val="50000"/>
                  </a:schemeClr>
                </a:solidFill>
                <a:latin typeface="Arial" panose="020B0604020202020204" pitchFamily="34" charset="0"/>
                <a:cs typeface="Arial" panose="020B0604020202020204" pitchFamily="34" charset="0"/>
              </a:rPr>
              <a:t>ctie</a:t>
            </a:r>
            <a:r>
              <a:rPr lang="nl-BE" b="1" dirty="0" err="1">
                <a:solidFill>
                  <a:schemeClr val="tx2">
                    <a:lumMod val="50000"/>
                  </a:schemeClr>
                </a:solidFill>
                <a:latin typeface="Arial" panose="020B0604020202020204" pitchFamily="34" charset="0"/>
                <a:cs typeface="Arial" panose="020B0604020202020204" pitchFamily="34" charset="0"/>
              </a:rPr>
              <a:t>P</a:t>
            </a:r>
            <a:r>
              <a:rPr lang="nl-BE" dirty="0" err="1">
                <a:solidFill>
                  <a:schemeClr val="tx2">
                    <a:lumMod val="50000"/>
                  </a:schemeClr>
                </a:solidFill>
                <a:latin typeface="Arial" panose="020B0604020202020204" pitchFamily="34" charset="0"/>
                <a:cs typeface="Arial" panose="020B0604020202020204" pitchFamily="34" charset="0"/>
              </a:rPr>
              <a:t>lan</a:t>
            </a:r>
            <a:r>
              <a:rPr lang="nl-BE" dirty="0">
                <a:solidFill>
                  <a:schemeClr val="tx2">
                    <a:lumMod val="50000"/>
                  </a:schemeClr>
                </a:solidFill>
                <a:latin typeface="Arial" panose="020B0604020202020204" pitchFamily="34" charset="0"/>
                <a:cs typeface="Arial" panose="020B0604020202020204" pitchFamily="34" charset="0"/>
              </a:rPr>
              <a:t> wordt opgemaakt op niveau van de DG – ACOS.</a:t>
            </a:r>
            <a:br>
              <a:rPr lang="nl-BE" dirty="0">
                <a:solidFill>
                  <a:schemeClr val="tx2">
                    <a:lumMod val="50000"/>
                  </a:schemeClr>
                </a:solidFill>
                <a:latin typeface="Arial" panose="020B0604020202020204" pitchFamily="34" charset="0"/>
                <a:cs typeface="Arial" panose="020B0604020202020204" pitchFamily="34" charset="0"/>
              </a:rPr>
            </a:br>
            <a:r>
              <a:rPr lang="nl-BE" dirty="0">
                <a:solidFill>
                  <a:schemeClr val="tx2">
                    <a:lumMod val="50000"/>
                  </a:schemeClr>
                </a:solidFill>
                <a:latin typeface="Arial" panose="020B0604020202020204" pitchFamily="34" charset="0"/>
                <a:cs typeface="Arial" panose="020B0604020202020204" pitchFamily="34" charset="0"/>
              </a:rPr>
              <a:t>Een JAP loopt (in principe) over een termijn van één jaar. </a:t>
            </a:r>
          </a:p>
          <a:p>
            <a:endParaRPr lang="nl-BE" dirty="0">
              <a:latin typeface="Arial" panose="020B0604020202020204" pitchFamily="34" charset="0"/>
              <a:cs typeface="Arial" panose="020B0604020202020204" pitchFamily="34" charset="0"/>
            </a:endParaRPr>
          </a:p>
          <a:p>
            <a:pPr>
              <a:tabLst>
                <a:tab pos="1793875" algn="l"/>
                <a:tab pos="3587750" algn="l"/>
                <a:tab pos="5381625" algn="l"/>
              </a:tabLst>
            </a:pPr>
            <a:endParaRPr lang="nl-BE" dirty="0">
              <a:latin typeface="Arial" panose="020B0604020202020204" pitchFamily="34" charset="0"/>
              <a:cs typeface="Arial" panose="020B0604020202020204" pitchFamily="34" charset="0"/>
            </a:endParaRPr>
          </a:p>
          <a:p>
            <a:pPr>
              <a:tabLst>
                <a:tab pos="1793875" algn="l"/>
                <a:tab pos="3587750" algn="l"/>
                <a:tab pos="5381625" algn="l"/>
              </a:tabLst>
            </a:pPr>
            <a:r>
              <a:rPr lang="nl-BE" dirty="0">
                <a:latin typeface="Arial" panose="020B0604020202020204" pitchFamily="34" charset="0"/>
                <a:cs typeface="Arial" panose="020B0604020202020204" pitchFamily="34" charset="0"/>
              </a:rPr>
              <a:t>	</a:t>
            </a:r>
            <a:endParaRPr lang="nl-BE" altLang="en-US" kern="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endParaRPr lang="nl-BE" altLang="en-US" kern="0" dirty="0"/>
          </a:p>
        </p:txBody>
      </p:sp>
    </p:spTree>
    <p:extLst>
      <p:ext uri="{BB962C8B-B14F-4D97-AF65-F5344CB8AC3E}">
        <p14:creationId xmlns:p14="http://schemas.microsoft.com/office/powerpoint/2010/main" val="1280436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Het LPP / PLP</a:t>
            </a:r>
          </a:p>
        </p:txBody>
      </p:sp>
      <p:sp>
        <p:nvSpPr>
          <p:cNvPr id="2" name="Rectangle 1"/>
          <p:cNvSpPr/>
          <p:nvPr/>
        </p:nvSpPr>
        <p:spPr>
          <a:xfrm>
            <a:off x="1237673" y="1905506"/>
            <a:ext cx="7906327" cy="923330"/>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1089498" y="889844"/>
            <a:ext cx="8054502" cy="5078313"/>
          </a:xfrm>
          <a:prstGeom prst="rect">
            <a:avLst/>
          </a:prstGeom>
        </p:spPr>
        <p:txBody>
          <a:bodyPr wrap="square">
            <a:spAutoFit/>
          </a:bodyPr>
          <a:lstStyle/>
          <a:p>
            <a:pPr marL="457200" indent="-457200" algn="just">
              <a:buFont typeface="+mj-lt"/>
              <a:buAutoNum type="arabicPeriod"/>
            </a:pPr>
            <a:endParaRPr lang="nl-BE" dirty="0"/>
          </a:p>
          <a:p>
            <a:pPr marL="457200" indent="-457200" algn="just">
              <a:buFont typeface="+mj-lt"/>
              <a:buAutoNum type="arabicPeriod"/>
            </a:pPr>
            <a:endParaRPr lang="nl-BE" dirty="0"/>
          </a:p>
          <a:p>
            <a:pPr marL="285750" indent="-285750">
              <a:buFont typeface="Arial" panose="020B0604020202020204" pitchFamily="34" charset="0"/>
              <a:buChar char="•"/>
            </a:pPr>
            <a:endParaRPr lang="nl-BE" dirty="0"/>
          </a:p>
          <a:p>
            <a:pPr marL="285750" indent="-285750">
              <a:buFont typeface="Arial" panose="020B0604020202020204" pitchFamily="34" charset="0"/>
              <a:buChar char="•"/>
            </a:pPr>
            <a:r>
              <a:rPr lang="nl-BE" dirty="0"/>
              <a:t> </a:t>
            </a:r>
            <a:r>
              <a:rPr lang="nl-BE" b="1" dirty="0">
                <a:latin typeface="Arial" panose="020B0604020202020204" pitchFamily="34" charset="0"/>
                <a:cs typeface="Arial" panose="020B0604020202020204" pitchFamily="34" charset="0"/>
              </a:rPr>
              <a:t>Het LPP/PLP.</a:t>
            </a:r>
          </a:p>
          <a:p>
            <a:pPr marL="447675"/>
            <a:br>
              <a:rPr lang="nl-BE" dirty="0">
                <a:latin typeface="Arial" panose="020B0604020202020204" pitchFamily="34" charset="0"/>
                <a:cs typeface="Arial" panose="020B0604020202020204" pitchFamily="34" charset="0"/>
              </a:rPr>
            </a:br>
            <a:r>
              <a:rPr lang="nl-BE" dirty="0">
                <a:latin typeface="Arial" panose="020B0604020202020204" pitchFamily="34" charset="0"/>
                <a:cs typeface="Arial" panose="020B0604020202020204" pitchFamily="34" charset="0"/>
              </a:rPr>
              <a:t>- Het LPP bepaalt de preventieactiviteiten die op lokaal niveau moeten</a:t>
            </a:r>
            <a:br>
              <a:rPr lang="nl-BE" dirty="0">
                <a:latin typeface="Arial" panose="020B0604020202020204" pitchFamily="34" charset="0"/>
                <a:cs typeface="Arial" panose="020B0604020202020204" pitchFamily="34" charset="0"/>
              </a:rPr>
            </a:br>
            <a:r>
              <a:rPr lang="nl-BE" dirty="0">
                <a:latin typeface="Arial" panose="020B0604020202020204" pitchFamily="34" charset="0"/>
                <a:cs typeface="Arial" panose="020B0604020202020204" pitchFamily="34" charset="0"/>
              </a:rPr>
              <a:t>  worden geprogrammeerd. </a:t>
            </a:r>
          </a:p>
          <a:p>
            <a:pPr marL="447675"/>
            <a:r>
              <a:rPr lang="nl-BE" dirty="0">
                <a:latin typeface="Arial" panose="020B0604020202020204" pitchFamily="34" charset="0"/>
                <a:cs typeface="Arial" panose="020B0604020202020204" pitchFamily="34" charset="0"/>
              </a:rPr>
              <a:t>- Het preventieplan omvat een Luik A en een Luik B.</a:t>
            </a:r>
          </a:p>
          <a:p>
            <a:pPr marL="447675"/>
            <a:r>
              <a:rPr lang="nl-BE" dirty="0">
                <a:latin typeface="Arial" panose="020B0604020202020204" pitchFamily="34" charset="0"/>
                <a:cs typeface="Arial" panose="020B0604020202020204" pitchFamily="34" charset="0"/>
              </a:rPr>
              <a:t>- Het LPP/PLP is geldig van 01 Apr 2025 t/m 31 Mar 2026.</a:t>
            </a:r>
            <a:br>
              <a:rPr lang="nl-BE" dirty="0">
                <a:latin typeface="Arial" panose="020B0604020202020204" pitchFamily="34" charset="0"/>
                <a:cs typeface="Arial" panose="020B0604020202020204" pitchFamily="34" charset="0"/>
              </a:rPr>
            </a:br>
            <a:r>
              <a:rPr lang="nl-BE" dirty="0">
                <a:latin typeface="Arial" panose="020B0604020202020204" pitchFamily="34" charset="0"/>
                <a:cs typeface="Arial" panose="020B0604020202020204" pitchFamily="34" charset="0"/>
              </a:rPr>
              <a:t>- Het dient voorgelegd te worden op het 1</a:t>
            </a:r>
            <a:r>
              <a:rPr lang="nl-BE" baseline="30000" dirty="0">
                <a:latin typeface="Arial" panose="020B0604020202020204" pitchFamily="34" charset="0"/>
                <a:cs typeface="Arial" panose="020B0604020202020204" pitchFamily="34" charset="0"/>
              </a:rPr>
              <a:t>ste</a:t>
            </a:r>
            <a:r>
              <a:rPr lang="nl-BE" dirty="0">
                <a:latin typeface="Arial" panose="020B0604020202020204" pitchFamily="34" charset="0"/>
                <a:cs typeface="Arial" panose="020B0604020202020204" pitchFamily="34" charset="0"/>
              </a:rPr>
              <a:t> BOC van 2025 (Maart).</a:t>
            </a:r>
          </a:p>
          <a:p>
            <a:pPr marL="285750" indent="-285750">
              <a:buFont typeface="Arial" panose="020B0604020202020204" pitchFamily="34" charset="0"/>
              <a:buChar char="•"/>
            </a:pPr>
            <a:endParaRPr lang="nl-BE"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nl-BE" b="1" u="sng" dirty="0">
                <a:latin typeface="Arial" panose="020B0604020202020204" pitchFamily="34" charset="0"/>
                <a:cs typeface="Arial" panose="020B0604020202020204" pitchFamily="34" charset="0"/>
              </a:rPr>
              <a:t>Luik A</a:t>
            </a:r>
            <a:r>
              <a:rPr lang="nl-BE" dirty="0">
                <a:latin typeface="Arial" panose="020B0604020202020204" pitchFamily="34" charset="0"/>
                <a:cs typeface="Arial" panose="020B0604020202020204" pitchFamily="34" charset="0"/>
              </a:rPr>
              <a:t> herneemt de lokale preventieactiviteiten in uitvoering van het GPP 2025-2029 en het JAP 2025/2029 van Defensie.</a:t>
            </a:r>
          </a:p>
          <a:p>
            <a:pPr marL="285750" indent="-285750">
              <a:buFont typeface="Arial" panose="020B0604020202020204" pitchFamily="34" charset="0"/>
              <a:buChar char="•"/>
            </a:pPr>
            <a:endParaRPr lang="nl-BE"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nl-BE" b="1" u="sng" dirty="0">
                <a:latin typeface="Arial" panose="020B0604020202020204" pitchFamily="34" charset="0"/>
                <a:cs typeface="Arial" panose="020B0604020202020204" pitchFamily="34" charset="0"/>
              </a:rPr>
              <a:t>Luik B</a:t>
            </a:r>
            <a:r>
              <a:rPr lang="nl-BE" dirty="0">
                <a:latin typeface="Arial" panose="020B0604020202020204" pitchFamily="34" charset="0"/>
                <a:cs typeface="Arial" panose="020B0604020202020204" pitchFamily="34" charset="0"/>
              </a:rPr>
              <a:t> bevat de preventieactiviteiten met betrekking tot professionele risico’s die een lokale planmatige aanpak vereisen en die niet hernomen zijn in het GPP/JAP Defensie.</a:t>
            </a:r>
          </a:p>
          <a:p>
            <a:pPr algn="just"/>
            <a:endParaRPr lang="en-US" dirty="0"/>
          </a:p>
        </p:txBody>
      </p:sp>
    </p:spTree>
    <p:extLst>
      <p:ext uri="{BB962C8B-B14F-4D97-AF65-F5344CB8AC3E}">
        <p14:creationId xmlns:p14="http://schemas.microsoft.com/office/powerpoint/2010/main" val="3461429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Opmaak LPP / PLP</a:t>
            </a:r>
          </a:p>
        </p:txBody>
      </p:sp>
      <p:sp>
        <p:nvSpPr>
          <p:cNvPr id="2" name="Rectangle 1"/>
          <p:cNvSpPr/>
          <p:nvPr/>
        </p:nvSpPr>
        <p:spPr>
          <a:xfrm>
            <a:off x="1237673" y="1905506"/>
            <a:ext cx="9825743" cy="3447098"/>
          </a:xfrm>
          <a:prstGeom prst="rect">
            <a:avLst/>
          </a:prstGeom>
        </p:spPr>
        <p:txBody>
          <a:bodyPr wrap="square">
            <a:spAutoFit/>
          </a:bodyPr>
          <a:lstStyle/>
          <a:p>
            <a:pPr algn="just"/>
            <a:endParaRPr lang="nl-BE" b="1"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nl-BE" dirty="0">
                <a:latin typeface="Arial" panose="020B0604020202020204" pitchFamily="34" charset="0"/>
                <a:cs typeface="Arial" panose="020B0604020202020204" pitchFamily="34" charset="0"/>
              </a:rPr>
              <a:t>Alle actiepunten uit het JAP die voor uw eenheid van toepassing zijn </a:t>
            </a:r>
            <a:r>
              <a:rPr lang="nl-BE" b="1" u="sng" dirty="0">
                <a:latin typeface="Arial" panose="020B0604020202020204" pitchFamily="34" charset="0"/>
                <a:cs typeface="Arial" panose="020B0604020202020204" pitchFamily="34" charset="0"/>
              </a:rPr>
              <a:t>moeten</a:t>
            </a:r>
            <a:r>
              <a:rPr lang="nl-BE" dirty="0">
                <a:latin typeface="Arial" panose="020B0604020202020204" pitchFamily="34" charset="0"/>
                <a:cs typeface="Arial" panose="020B0604020202020204" pitchFamily="34" charset="0"/>
              </a:rPr>
              <a:t> hernomen worden in Luik A.</a:t>
            </a:r>
          </a:p>
          <a:p>
            <a:pPr marL="447675" algn="just"/>
            <a:endParaRPr lang="nl-BE"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nl-BE" dirty="0">
                <a:latin typeface="Arial" panose="020B0604020202020204" pitchFamily="34" charset="0"/>
                <a:cs typeface="Arial" panose="020B0604020202020204" pitchFamily="34" charset="0"/>
              </a:rPr>
              <a:t>Stappenplan.</a:t>
            </a:r>
          </a:p>
          <a:p>
            <a:pPr algn="just"/>
            <a:endParaRPr lang="nl-BE" dirty="0">
              <a:latin typeface="Arial" panose="020B0604020202020204" pitchFamily="34" charset="0"/>
              <a:cs typeface="Arial" panose="020B0604020202020204" pitchFamily="34" charset="0"/>
            </a:endParaRPr>
          </a:p>
          <a:p>
            <a:pPr marL="914400" lvl="1" indent="-457200" algn="just">
              <a:spcAft>
                <a:spcPts val="600"/>
              </a:spcAft>
              <a:buFont typeface="+mj-lt"/>
              <a:buAutoNum type="alphaLcParenR"/>
            </a:pPr>
            <a:r>
              <a:rPr lang="nl-BE" dirty="0">
                <a:latin typeface="Arial" panose="020B0604020202020204" pitchFamily="34" charset="0"/>
                <a:cs typeface="Arial" panose="020B0604020202020204" pitchFamily="34" charset="0"/>
              </a:rPr>
              <a:t>Nagaan welke acties van het JAP 2025/2026 dienen overgenomen te worden.</a:t>
            </a:r>
          </a:p>
          <a:p>
            <a:pPr marL="896938" lvl="1" algn="just">
              <a:spcAft>
                <a:spcPts val="600"/>
              </a:spcAft>
            </a:pPr>
            <a:r>
              <a:rPr lang="nl-BE" dirty="0">
                <a:latin typeface="Arial" panose="020B0604020202020204" pitchFamily="34" charset="0"/>
                <a:cs typeface="Arial" panose="020B0604020202020204" pitchFamily="34" charset="0"/>
              </a:rPr>
              <a:t>Zie JAP 2025, Impact op de </a:t>
            </a:r>
            <a:r>
              <a:rPr lang="nl-BE" dirty="0" err="1">
                <a:latin typeface="Arial" panose="020B0604020202020204" pitchFamily="34" charset="0"/>
                <a:cs typeface="Arial" panose="020B0604020202020204" pitchFamily="34" charset="0"/>
              </a:rPr>
              <a:t>LPP’s</a:t>
            </a:r>
            <a:r>
              <a:rPr lang="nl-BE" dirty="0">
                <a:latin typeface="Arial" panose="020B0604020202020204" pitchFamily="34" charset="0"/>
                <a:cs typeface="Arial" panose="020B0604020202020204" pitchFamily="34" charset="0"/>
              </a:rPr>
              <a:t>.</a:t>
            </a:r>
          </a:p>
          <a:p>
            <a:pPr marL="898525" lvl="1" indent="-454025" algn="just">
              <a:spcAft>
                <a:spcPts val="600"/>
              </a:spcAft>
              <a:buFont typeface="+mj-lt"/>
              <a:buAutoNum type="alphaLcParenR" startAt="2"/>
            </a:pPr>
            <a:r>
              <a:rPr lang="nl-BE" dirty="0">
                <a:latin typeface="Arial" panose="020B0604020202020204" pitchFamily="34" charset="0"/>
                <a:cs typeface="Arial" panose="020B0604020202020204" pitchFamily="34" charset="0"/>
              </a:rPr>
              <a:t>Opmaken Luik A van het LPP.</a:t>
            </a:r>
          </a:p>
          <a:p>
            <a:pPr marL="898525" lvl="1" indent="-454025" algn="just">
              <a:spcAft>
                <a:spcPts val="600"/>
              </a:spcAft>
              <a:buFont typeface="+mj-lt"/>
              <a:buAutoNum type="alphaLcParenR" startAt="2"/>
            </a:pPr>
            <a:r>
              <a:rPr lang="nl-BE" dirty="0">
                <a:latin typeface="Arial" panose="020B0604020202020204" pitchFamily="34" charset="0"/>
                <a:cs typeface="Arial" panose="020B0604020202020204" pitchFamily="34" charset="0"/>
              </a:rPr>
              <a:t>Nagaan welke punten dienen uitgevoerd te worden die niet hernomen zijn in het JAP.</a:t>
            </a:r>
          </a:p>
          <a:p>
            <a:pPr marL="898525" lvl="1" indent="-454025" algn="just">
              <a:spcAft>
                <a:spcPts val="600"/>
              </a:spcAft>
              <a:buFont typeface="+mj-lt"/>
              <a:buAutoNum type="alphaLcParenR" startAt="2"/>
            </a:pPr>
            <a:r>
              <a:rPr lang="nl-BE" dirty="0">
                <a:latin typeface="Arial" panose="020B0604020202020204" pitchFamily="34" charset="0"/>
                <a:cs typeface="Arial" panose="020B0604020202020204" pitchFamily="34" charset="0"/>
              </a:rPr>
              <a:t>Opmaken van Luik B van het LPP.</a:t>
            </a:r>
          </a:p>
        </p:txBody>
      </p:sp>
    </p:spTree>
    <p:extLst>
      <p:ext uri="{BB962C8B-B14F-4D97-AF65-F5344CB8AC3E}">
        <p14:creationId xmlns:p14="http://schemas.microsoft.com/office/powerpoint/2010/main" val="2065943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endParaRPr lang="nl-BE" sz="4400" b="1" dirty="0">
              <a:latin typeface="Arial" panose="020B0604020202020204" pitchFamily="34" charset="0"/>
              <a:cs typeface="Arial" panose="020B0604020202020204" pitchFamily="34" charset="0"/>
            </a:endParaRPr>
          </a:p>
        </p:txBody>
      </p:sp>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2704290" y="3244334"/>
            <a:ext cx="8502758" cy="1015663"/>
          </a:xfrm>
          <a:prstGeom prst="rect">
            <a:avLst/>
          </a:prstGeom>
        </p:spPr>
        <p:txBody>
          <a:bodyPr wrap="square">
            <a:spAutoFit/>
          </a:bodyPr>
          <a:lstStyle/>
          <a:p>
            <a:r>
              <a:rPr lang="nl-BE" sz="6000" dirty="0">
                <a:latin typeface="Arial" panose="020B0604020202020204" pitchFamily="34" charset="0"/>
                <a:cs typeface="Arial" panose="020B0604020202020204" pitchFamily="34" charset="0"/>
              </a:rPr>
              <a:t>Fiches JAP 2025/2026</a:t>
            </a:r>
          </a:p>
        </p:txBody>
      </p:sp>
      <p:sp>
        <p:nvSpPr>
          <p:cNvPr id="5" name="TextBox 4">
            <a:extLst>
              <a:ext uri="{FF2B5EF4-FFF2-40B4-BE49-F238E27FC236}">
                <a16:creationId xmlns:a16="http://schemas.microsoft.com/office/drawing/2014/main" id="{4DA3023C-1D98-2C4E-E582-78AE46C0F6BC}"/>
              </a:ext>
            </a:extLst>
          </p:cNvPr>
          <p:cNvSpPr txBox="1"/>
          <p:nvPr/>
        </p:nvSpPr>
        <p:spPr>
          <a:xfrm>
            <a:off x="0" y="5037015"/>
            <a:ext cx="12192000" cy="1323439"/>
          </a:xfrm>
          <a:prstGeom prst="rect">
            <a:avLst/>
          </a:prstGeom>
        </p:spPr>
        <p:txBody>
          <a:bodyPr wrap="square" rtlCol="0">
            <a:spAutoFit/>
          </a:bodyPr>
          <a:lstStyle/>
          <a:p>
            <a:pPr algn="ctr"/>
            <a:r>
              <a:rPr lang="nl-BE" sz="4000" b="1" dirty="0">
                <a:solidFill>
                  <a:srgbClr val="00B050"/>
                </a:solidFill>
                <a:latin typeface="ADLaM Display" panose="02010000000000000000" pitchFamily="2" charset="0"/>
                <a:ea typeface="ADLaM Display" panose="02010000000000000000" pitchFamily="2" charset="0"/>
                <a:cs typeface="ADLaM Display" panose="02010000000000000000" pitchFamily="2" charset="0"/>
              </a:rPr>
              <a:t>Groene titel = mogelijk actie ondernemen!!</a:t>
            </a:r>
            <a:br>
              <a:rPr lang="nl-BE" sz="4000" b="1" dirty="0">
                <a:solidFill>
                  <a:srgbClr val="00B050"/>
                </a:solidFill>
                <a:latin typeface="ADLaM Display" panose="02010000000000000000" pitchFamily="2" charset="0"/>
                <a:ea typeface="ADLaM Display" panose="02010000000000000000" pitchFamily="2" charset="0"/>
                <a:cs typeface="ADLaM Display" panose="02010000000000000000" pitchFamily="2" charset="0"/>
              </a:rPr>
            </a:br>
            <a:r>
              <a:rPr lang="nl-BE" sz="4000" b="1" dirty="0">
                <a:solidFill>
                  <a:srgbClr val="00B050"/>
                </a:solidFill>
                <a:latin typeface="ADLaM Display" panose="02010000000000000000" pitchFamily="2" charset="0"/>
                <a:ea typeface="ADLaM Display" panose="02010000000000000000" pitchFamily="2" charset="0"/>
                <a:cs typeface="ADLaM Display" panose="02010000000000000000" pitchFamily="2" charset="0"/>
              </a:rPr>
              <a:t>Zie ook slide acties LDPBW 08.</a:t>
            </a:r>
          </a:p>
        </p:txBody>
      </p:sp>
    </p:spTree>
    <p:extLst>
      <p:ext uri="{BB962C8B-B14F-4D97-AF65-F5344CB8AC3E}">
        <p14:creationId xmlns:p14="http://schemas.microsoft.com/office/powerpoint/2010/main" val="4184114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graphicFrame>
        <p:nvGraphicFramePr>
          <p:cNvPr id="3" name="Table 2"/>
          <p:cNvGraphicFramePr>
            <a:graphicFrameLocks noGrp="1"/>
          </p:cNvGraphicFramePr>
          <p:nvPr>
            <p:extLst>
              <p:ext uri="{D42A27DB-BD31-4B8C-83A1-F6EECF244321}">
                <p14:modId xmlns:p14="http://schemas.microsoft.com/office/powerpoint/2010/main" val="1655596003"/>
              </p:ext>
            </p:extLst>
          </p:nvPr>
        </p:nvGraphicFramePr>
        <p:xfrm>
          <a:off x="0" y="1831923"/>
          <a:ext cx="12191999" cy="5026077"/>
        </p:xfrm>
        <a:graphic>
          <a:graphicData uri="http://schemas.openxmlformats.org/drawingml/2006/table">
            <a:tbl>
              <a:tblPr firstRow="1" bandRow="1">
                <a:tableStyleId>{5C22544A-7EE6-4342-B048-85BDC9FD1C3A}</a:tableStyleId>
              </a:tblPr>
              <a:tblGrid>
                <a:gridCol w="1767716">
                  <a:extLst>
                    <a:ext uri="{9D8B030D-6E8A-4147-A177-3AD203B41FA5}">
                      <a16:colId xmlns:a16="http://schemas.microsoft.com/office/drawing/2014/main" val="442804553"/>
                    </a:ext>
                  </a:extLst>
                </a:gridCol>
                <a:gridCol w="2832048">
                  <a:extLst>
                    <a:ext uri="{9D8B030D-6E8A-4147-A177-3AD203B41FA5}">
                      <a16:colId xmlns:a16="http://schemas.microsoft.com/office/drawing/2014/main" val="773704644"/>
                    </a:ext>
                  </a:extLst>
                </a:gridCol>
                <a:gridCol w="888487">
                  <a:extLst>
                    <a:ext uri="{9D8B030D-6E8A-4147-A177-3AD203B41FA5}">
                      <a16:colId xmlns:a16="http://schemas.microsoft.com/office/drawing/2014/main" val="1939210083"/>
                    </a:ext>
                  </a:extLst>
                </a:gridCol>
                <a:gridCol w="1457834">
                  <a:extLst>
                    <a:ext uri="{9D8B030D-6E8A-4147-A177-3AD203B41FA5}">
                      <a16:colId xmlns:a16="http://schemas.microsoft.com/office/drawing/2014/main" val="477023792"/>
                    </a:ext>
                  </a:extLst>
                </a:gridCol>
                <a:gridCol w="1174459">
                  <a:extLst>
                    <a:ext uri="{9D8B030D-6E8A-4147-A177-3AD203B41FA5}">
                      <a16:colId xmlns:a16="http://schemas.microsoft.com/office/drawing/2014/main" val="3881479275"/>
                    </a:ext>
                  </a:extLst>
                </a:gridCol>
                <a:gridCol w="2248250">
                  <a:extLst>
                    <a:ext uri="{9D8B030D-6E8A-4147-A177-3AD203B41FA5}">
                      <a16:colId xmlns:a16="http://schemas.microsoft.com/office/drawing/2014/main" val="1536600595"/>
                    </a:ext>
                  </a:extLst>
                </a:gridCol>
                <a:gridCol w="1823205">
                  <a:extLst>
                    <a:ext uri="{9D8B030D-6E8A-4147-A177-3AD203B41FA5}">
                      <a16:colId xmlns:a16="http://schemas.microsoft.com/office/drawing/2014/main" val="2886917707"/>
                    </a:ext>
                  </a:extLst>
                </a:gridCol>
              </a:tblGrid>
              <a:tr h="978585">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(NLT)</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2222018962"/>
                  </a:ext>
                </a:extLst>
              </a:tr>
              <a:tr h="721908">
                <a:tc>
                  <a:txBody>
                    <a:bodyPr/>
                    <a:lstStyle/>
                    <a:p>
                      <a:pPr algn="ctr" fontAlgn="b"/>
                      <a:r>
                        <a:rPr lang="nl-BE" sz="1600" b="0" i="0" u="none" strike="noStrike" dirty="0">
                          <a:effectLst/>
                          <a:latin typeface="Calibri" panose="020F0502020204030204" pitchFamily="34" charset="0"/>
                        </a:rPr>
                        <a:t>Piloot</a:t>
                      </a:r>
                    </a:p>
                  </a:txBody>
                  <a:tcPr marL="7620" marR="7620" marT="7620" marB="0" anchor="ctr"/>
                </a:tc>
                <a:tc>
                  <a:txBody>
                    <a:bodyPr/>
                    <a:lstStyle/>
                    <a:p>
                      <a:pPr algn="ctr" fontAlgn="b"/>
                      <a:r>
                        <a:rPr lang="nl-BE" sz="1600" b="0" i="0" u="none" strike="noStrike" dirty="0">
                          <a:effectLst/>
                          <a:latin typeface="Calibri" panose="020F0502020204030204" pitchFamily="34" charset="0"/>
                        </a:rPr>
                        <a:t>Update aan </a:t>
                      </a:r>
                      <a:r>
                        <a:rPr lang="nl-BE" sz="1600" b="0" i="0" u="none" strike="noStrike" dirty="0" err="1">
                          <a:effectLst/>
                          <a:latin typeface="Calibri" panose="020F0502020204030204" pitchFamily="34" charset="0"/>
                        </a:rPr>
                        <a:t>MoD</a:t>
                      </a:r>
                      <a:r>
                        <a:rPr lang="nl-BE" sz="1600" b="0" i="0" u="none" strike="noStrike" dirty="0">
                          <a:effectLst/>
                          <a:latin typeface="Calibri" panose="020F0502020204030204" pitchFamily="34" charset="0"/>
                        </a:rPr>
                        <a:t>.</a:t>
                      </a:r>
                    </a:p>
                  </a:txBody>
                  <a:tcPr marL="7620" marR="7620" marT="7620" marB="0" anchor="ctr"/>
                </a:tc>
                <a:tc>
                  <a:txBody>
                    <a:bodyPr/>
                    <a:lstStyle/>
                    <a:p>
                      <a:pPr algn="ctr" fontAlgn="b"/>
                      <a:r>
                        <a:rPr lang="nl-BE" sz="1600" b="0" i="0" u="none" strike="noStrike" dirty="0">
                          <a:effectLst/>
                          <a:latin typeface="Calibri" panose="020F0502020204030204" pitchFamily="34" charset="0"/>
                        </a:rPr>
                        <a:t>1</a:t>
                      </a:r>
                    </a:p>
                  </a:txBody>
                  <a:tcPr marL="7620" marR="7620" marT="7620" marB="0" anchor="ctr"/>
                </a:tc>
                <a:tc>
                  <a:txBody>
                    <a:bodyPr/>
                    <a:lstStyle/>
                    <a:p>
                      <a:pPr algn="ctr" fontAlgn="b"/>
                      <a:r>
                        <a:rPr lang="nl-BE" sz="1600" b="0" i="0" u="none" strike="noStrike" dirty="0">
                          <a:effectLst/>
                          <a:latin typeface="Calibri" panose="020F0502020204030204" pitchFamily="34" charset="0"/>
                        </a:rPr>
                        <a:t>31/06/2024</a:t>
                      </a:r>
                    </a:p>
                  </a:txBody>
                  <a:tcPr marL="7620" marR="7620" marT="7620" marB="0" anchor="ctr"/>
                </a:tc>
                <a:tc>
                  <a:txBody>
                    <a:bodyPr/>
                    <a:lstStyle/>
                    <a:p>
                      <a:pPr algn="ctr" fontAlgn="b"/>
                      <a:r>
                        <a:rPr lang="nl-BE" sz="1600" b="0" i="0" u="none" strike="noStrike" dirty="0">
                          <a:effectLst/>
                          <a:latin typeface="Calibri" panose="020F0502020204030204" pitchFamily="34" charset="0"/>
                        </a:rPr>
                        <a:t>Nihil</a:t>
                      </a:r>
                    </a:p>
                  </a:txBody>
                  <a:tcPr marL="7620" marR="7620" marT="7620" marB="0" anchor="ctr"/>
                </a:tc>
                <a:tc>
                  <a:txBody>
                    <a:bodyPr/>
                    <a:lstStyle/>
                    <a:p>
                      <a:pPr algn="ctr" fontAlgn="b"/>
                      <a:r>
                        <a:rPr lang="nl-BE" sz="1200" b="0" i="0" u="none" strike="noStrike" dirty="0">
                          <a:effectLst/>
                          <a:latin typeface="Calibri" panose="020F0502020204030204" pitchFamily="34" charset="0"/>
                        </a:rPr>
                        <a:t>VANDER STRAETEN A-C</a:t>
                      </a:r>
                    </a:p>
                    <a:p>
                      <a:pPr algn="ctr" fontAlgn="b"/>
                      <a:r>
                        <a:rPr lang="nl-BE" sz="1200" b="0" i="0" u="none" strike="noStrike" dirty="0" err="1">
                          <a:effectLst/>
                          <a:latin typeface="Calibri" panose="020F0502020204030204" pitchFamily="34" charset="0"/>
                        </a:rPr>
                        <a:t>Maj</a:t>
                      </a:r>
                      <a:r>
                        <a:rPr lang="nl-BE" sz="1200" b="0" i="0" u="none" strike="noStrike" dirty="0">
                          <a:effectLst/>
                          <a:latin typeface="Calibri" panose="020F0502020204030204" pitchFamily="34" charset="0"/>
                        </a:rPr>
                        <a:t> </a:t>
                      </a:r>
                      <a:r>
                        <a:rPr lang="nl-BE" sz="1200" b="0" i="0" u="none" strike="noStrike" dirty="0" err="1">
                          <a:effectLst/>
                          <a:latin typeface="Calibri" panose="020F0502020204030204" pitchFamily="34" charset="0"/>
                        </a:rPr>
                        <a:t>d’Avi</a:t>
                      </a:r>
                      <a:endParaRPr lang="nl-BE" sz="1200" b="0" i="0" u="none" strike="noStrike" dirty="0">
                        <a:effectLst/>
                        <a:latin typeface="Calibri" panose="020F0502020204030204" pitchFamily="34" charset="0"/>
                      </a:endParaRPr>
                    </a:p>
                  </a:txBody>
                  <a:tcPr marL="7620" marR="7620" marT="7620" marB="0" anchor="ctr"/>
                </a:tc>
                <a:tc>
                  <a:txBody>
                    <a:bodyPr/>
                    <a:lstStyle/>
                    <a:p>
                      <a:pPr algn="ctr" fontAlgn="b"/>
                      <a:r>
                        <a:rPr lang="nl-BE" sz="1200" b="0" i="0" u="none" strike="noStrike" dirty="0">
                          <a:effectLst/>
                          <a:latin typeface="Calibri" panose="020F0502020204030204" pitchFamily="34" charset="0"/>
                        </a:rPr>
                        <a:t>REMACLE Michel</a:t>
                      </a:r>
                      <a:br>
                        <a:rPr lang="nl-BE" sz="1200" b="0" i="0" u="none" strike="noStrike" dirty="0">
                          <a:effectLst/>
                          <a:latin typeface="Calibri" panose="020F0502020204030204" pitchFamily="34" charset="0"/>
                        </a:rPr>
                      </a:br>
                      <a:r>
                        <a:rPr lang="nl-BE" sz="1200" b="0" i="0" u="none" strike="noStrike" dirty="0" err="1">
                          <a:effectLst/>
                          <a:latin typeface="Calibri" panose="020F0502020204030204" pitchFamily="34" charset="0"/>
                        </a:rPr>
                        <a:t>LtKol</a:t>
                      </a:r>
                      <a:r>
                        <a:rPr lang="nl-BE" sz="1200" b="0" i="0" u="none" strike="noStrike" dirty="0">
                          <a:effectLst/>
                          <a:latin typeface="Calibri" panose="020F0502020204030204" pitchFamily="34" charset="0"/>
                        </a:rPr>
                        <a:t> </a:t>
                      </a:r>
                      <a:r>
                        <a:rPr lang="nl-BE" sz="1200" b="0" i="0" u="none" strike="noStrike" dirty="0" err="1">
                          <a:effectLst/>
                          <a:latin typeface="Calibri" panose="020F0502020204030204" pitchFamily="34" charset="0"/>
                        </a:rPr>
                        <a:t>Psy</a:t>
                      </a:r>
                      <a:endParaRPr lang="nl-BE" sz="12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55169873"/>
                  </a:ext>
                </a:extLst>
              </a:tr>
              <a:tr h="780176">
                <a:tc>
                  <a:txBody>
                    <a:bodyPr/>
                    <a:lstStyle/>
                    <a:p>
                      <a:pPr algn="ctr" fontAlgn="b"/>
                      <a:r>
                        <a:rPr lang="nl-BE" sz="1600" b="0" i="0" u="none" strike="noStrike" dirty="0">
                          <a:effectLst/>
                          <a:latin typeface="Calibri" panose="020F0502020204030204" pitchFamily="34" charset="0"/>
                        </a:rPr>
                        <a:t>HRA-E/D</a:t>
                      </a:r>
                    </a:p>
                  </a:txBody>
                  <a:tcPr marL="7620" marR="7620" marT="7620" marB="0" anchor="ctr"/>
                </a:tc>
                <a:tc>
                  <a:txBody>
                    <a:bodyPr/>
                    <a:lstStyle/>
                    <a:p>
                      <a:pPr algn="ctr" fontAlgn="b"/>
                      <a:r>
                        <a:rPr lang="nl-BE" sz="1600" b="0" i="0" u="none" strike="noStrike" dirty="0">
                          <a:effectLst/>
                          <a:latin typeface="Calibri" panose="020F0502020204030204" pitchFamily="34" charset="0"/>
                        </a:rPr>
                        <a:t>Uitwerking beleid op disciplinair vlak.</a:t>
                      </a: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r>
                        <a:rPr lang="nl-BE" sz="1600" b="0" i="0" u="none" strike="noStrike" dirty="0">
                          <a:effectLst/>
                          <a:latin typeface="Calibri" panose="020F0502020204030204" pitchFamily="34" charset="0"/>
                        </a:rPr>
                        <a:t>31/12/2025</a:t>
                      </a:r>
                    </a:p>
                  </a:txBody>
                  <a:tcPr marL="7620" marR="7620" marT="7620" marB="0" anchor="ctr"/>
                </a:tc>
                <a:tc>
                  <a:txBody>
                    <a:bodyPr/>
                    <a:lstStyle/>
                    <a:p>
                      <a:pPr algn="ctr" fontAlgn="b"/>
                      <a:r>
                        <a:rPr lang="nl-BE" sz="1600" b="0" i="0" u="none" strike="noStrike" dirty="0">
                          <a:effectLst/>
                          <a:latin typeface="Calibri" panose="020F0502020204030204" pitchFamily="34" charset="0"/>
                        </a:rPr>
                        <a:t>Nihil</a:t>
                      </a:r>
                    </a:p>
                  </a:txBody>
                  <a:tcPr marL="7620" marR="7620" marT="7620" marB="0" anchor="ctr"/>
                </a:tc>
                <a:tc>
                  <a:txBody>
                    <a:bodyPr/>
                    <a:lstStyle/>
                    <a:p>
                      <a:pPr algn="ctr" fontAlgn="b"/>
                      <a:r>
                        <a:rPr lang="nl-BE" sz="1200" b="0" i="0" u="none" strike="noStrike" dirty="0">
                          <a:effectLst/>
                          <a:latin typeface="Calibri" panose="020F0502020204030204" pitchFamily="34" charset="0"/>
                        </a:rPr>
                        <a:t>VANDER STRAETEN A-C</a:t>
                      </a:r>
                    </a:p>
                    <a:p>
                      <a:pPr algn="ctr" fontAlgn="b"/>
                      <a:r>
                        <a:rPr lang="nl-BE" sz="1200" b="0" i="0" u="none" strike="noStrike" dirty="0" err="1">
                          <a:effectLst/>
                          <a:latin typeface="Calibri" panose="020F0502020204030204" pitchFamily="34" charset="0"/>
                        </a:rPr>
                        <a:t>Maj</a:t>
                      </a:r>
                      <a:r>
                        <a:rPr lang="nl-BE" sz="1200" b="0" i="0" u="none" strike="noStrike" dirty="0">
                          <a:effectLst/>
                          <a:latin typeface="Calibri" panose="020F0502020204030204" pitchFamily="34" charset="0"/>
                        </a:rPr>
                        <a:t> </a:t>
                      </a:r>
                      <a:r>
                        <a:rPr lang="nl-BE" sz="1200" b="0" i="0" u="none" strike="noStrike" dirty="0" err="1">
                          <a:effectLst/>
                          <a:latin typeface="Calibri" panose="020F0502020204030204" pitchFamily="34" charset="0"/>
                        </a:rPr>
                        <a:t>d’Avi</a:t>
                      </a:r>
                      <a:endParaRPr lang="nl-BE" sz="1200" b="0" i="0" u="none" strike="noStrike" dirty="0">
                        <a:effectLst/>
                        <a:latin typeface="Calibri" panose="020F0502020204030204" pitchFamily="34" charset="0"/>
                      </a:endParaRPr>
                    </a:p>
                  </a:txBody>
                  <a:tcPr marL="7620" marR="7620" marT="7620" marB="0" anchor="ctr"/>
                </a:tc>
                <a:tc>
                  <a:txBody>
                    <a:bodyPr/>
                    <a:lstStyle/>
                    <a:p>
                      <a:pPr algn="ctr" fontAlgn="b"/>
                      <a:r>
                        <a:rPr lang="nl-BE" sz="1200" b="0" i="0" u="none" strike="noStrike" dirty="0">
                          <a:effectLst/>
                          <a:latin typeface="Calibri" panose="020F0502020204030204" pitchFamily="34" charset="0"/>
                        </a:rPr>
                        <a:t>REMACLE Michel</a:t>
                      </a:r>
                      <a:br>
                        <a:rPr lang="nl-BE" sz="1200" b="0" i="0" u="none" strike="noStrike" dirty="0">
                          <a:effectLst/>
                          <a:latin typeface="Calibri" panose="020F0502020204030204" pitchFamily="34" charset="0"/>
                        </a:rPr>
                      </a:br>
                      <a:r>
                        <a:rPr lang="nl-BE" sz="1200" b="0" i="0" u="none" strike="noStrike" dirty="0" err="1">
                          <a:effectLst/>
                          <a:latin typeface="Calibri" panose="020F0502020204030204" pitchFamily="34" charset="0"/>
                        </a:rPr>
                        <a:t>LtKol</a:t>
                      </a:r>
                      <a:r>
                        <a:rPr lang="nl-BE" sz="1200" b="0" i="0" u="none" strike="noStrike" dirty="0">
                          <a:effectLst/>
                          <a:latin typeface="Calibri" panose="020F0502020204030204" pitchFamily="34" charset="0"/>
                        </a:rPr>
                        <a:t> </a:t>
                      </a:r>
                      <a:r>
                        <a:rPr lang="nl-BE" sz="1200" b="0" i="0" u="none" strike="noStrike" dirty="0" err="1">
                          <a:effectLst/>
                          <a:latin typeface="Calibri" panose="020F0502020204030204" pitchFamily="34" charset="0"/>
                        </a:rPr>
                        <a:t>Psy</a:t>
                      </a:r>
                      <a:endParaRPr lang="nl-BE" sz="12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2196016241"/>
                  </a:ext>
                </a:extLst>
              </a:tr>
              <a:tr h="542628">
                <a:tc>
                  <a:txBody>
                    <a:bodyPr/>
                    <a:lstStyle/>
                    <a:p>
                      <a:pPr algn="ctr" fontAlgn="b"/>
                      <a:r>
                        <a:rPr lang="nl-BE" sz="1600" b="0" i="0" u="none" strike="noStrike" dirty="0">
                          <a:effectLst/>
                          <a:latin typeface="Calibri" panose="020F0502020204030204" pitchFamily="34" charset="0"/>
                        </a:rPr>
                        <a:t>HRA-E/D</a:t>
                      </a:r>
                    </a:p>
                  </a:txBody>
                  <a:tcPr marL="7620" marR="7620" marT="7620" marB="0" anchor="ctr"/>
                </a:tc>
                <a:tc>
                  <a:txBody>
                    <a:bodyPr/>
                    <a:lstStyle/>
                    <a:p>
                      <a:pPr algn="ctr" fontAlgn="b"/>
                      <a:r>
                        <a:rPr lang="nl-BE" sz="1600" b="0" i="0" u="none" strike="noStrike" dirty="0">
                          <a:effectLst/>
                          <a:latin typeface="Calibri" panose="020F0502020204030204" pitchFamily="34" charset="0"/>
                        </a:rPr>
                        <a:t>Redactie van de wettelijke teksten (Kb, wet).</a:t>
                      </a: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r>
                        <a:rPr lang="nl-BE" sz="1600" b="0" i="0" u="none" strike="noStrike" dirty="0">
                          <a:effectLst/>
                          <a:latin typeface="Calibri" panose="020F0502020204030204" pitchFamily="34" charset="0"/>
                        </a:rPr>
                        <a:t>31/12/2025</a:t>
                      </a:r>
                    </a:p>
                  </a:txBody>
                  <a:tcPr marL="7620" marR="7620" marT="7620" marB="0" anchor="ctr"/>
                </a:tc>
                <a:tc>
                  <a:txBody>
                    <a:bodyPr/>
                    <a:lstStyle/>
                    <a:p>
                      <a:pPr algn="ctr" fontAlgn="b"/>
                      <a:r>
                        <a:rPr lang="nl-BE" sz="1600" b="0" i="0" u="none" strike="noStrike" dirty="0">
                          <a:effectLst/>
                          <a:latin typeface="Calibri" panose="020F0502020204030204" pitchFamily="34" charset="0"/>
                        </a:rPr>
                        <a:t>Nihil</a:t>
                      </a:r>
                    </a:p>
                  </a:txBody>
                  <a:tcPr marL="7620" marR="7620" marT="7620" marB="0" anchor="ctr"/>
                </a:tc>
                <a:tc>
                  <a:txBody>
                    <a:bodyPr/>
                    <a:lstStyle/>
                    <a:p>
                      <a:pPr algn="ctr" fontAlgn="b"/>
                      <a:r>
                        <a:rPr lang="nl-BE" sz="1200" b="0" i="0" u="none" strike="noStrike" dirty="0">
                          <a:effectLst/>
                          <a:latin typeface="Calibri" panose="020F0502020204030204" pitchFamily="34" charset="0"/>
                        </a:rPr>
                        <a:t>VANDER STRAETEN A-C</a:t>
                      </a:r>
                    </a:p>
                    <a:p>
                      <a:pPr algn="ctr" fontAlgn="b"/>
                      <a:r>
                        <a:rPr lang="nl-BE" sz="1200" b="0" i="0" u="none" strike="noStrike" dirty="0" err="1">
                          <a:effectLst/>
                          <a:latin typeface="Calibri" panose="020F0502020204030204" pitchFamily="34" charset="0"/>
                        </a:rPr>
                        <a:t>Maj</a:t>
                      </a:r>
                      <a:r>
                        <a:rPr lang="nl-BE" sz="1200" b="0" i="0" u="none" strike="noStrike" dirty="0">
                          <a:effectLst/>
                          <a:latin typeface="Calibri" panose="020F0502020204030204" pitchFamily="34" charset="0"/>
                        </a:rPr>
                        <a:t> </a:t>
                      </a:r>
                      <a:r>
                        <a:rPr lang="nl-BE" sz="1200" b="0" i="0" u="none" strike="noStrike" dirty="0" err="1">
                          <a:effectLst/>
                          <a:latin typeface="Calibri" panose="020F0502020204030204" pitchFamily="34" charset="0"/>
                        </a:rPr>
                        <a:t>d’Avi</a:t>
                      </a:r>
                      <a:endParaRPr lang="nl-BE" sz="1200" b="0" i="0" u="none" strike="noStrike" dirty="0">
                        <a:effectLst/>
                        <a:latin typeface="Calibri" panose="020F0502020204030204" pitchFamily="34" charset="0"/>
                      </a:endParaRPr>
                    </a:p>
                  </a:txBody>
                  <a:tcPr marL="7620" marR="7620" marT="7620" marB="0" anchor="ctr"/>
                </a:tc>
                <a:tc>
                  <a:txBody>
                    <a:bodyPr/>
                    <a:lstStyle/>
                    <a:p>
                      <a:pPr algn="ctr" fontAlgn="b"/>
                      <a:r>
                        <a:rPr lang="nl-BE" sz="1200" b="0" i="0" u="none" strike="noStrike" dirty="0">
                          <a:effectLst/>
                          <a:latin typeface="Calibri" panose="020F0502020204030204" pitchFamily="34" charset="0"/>
                        </a:rPr>
                        <a:t>REMACLE Michel</a:t>
                      </a:r>
                      <a:br>
                        <a:rPr lang="nl-BE" sz="1200" b="0" i="0" u="none" strike="noStrike" dirty="0">
                          <a:effectLst/>
                          <a:latin typeface="Calibri" panose="020F0502020204030204" pitchFamily="34" charset="0"/>
                        </a:rPr>
                      </a:br>
                      <a:r>
                        <a:rPr lang="nl-BE" sz="1200" b="0" i="0" u="none" strike="noStrike" dirty="0" err="1">
                          <a:effectLst/>
                          <a:latin typeface="Calibri" panose="020F0502020204030204" pitchFamily="34" charset="0"/>
                        </a:rPr>
                        <a:t>LtKol</a:t>
                      </a:r>
                      <a:r>
                        <a:rPr lang="nl-BE" sz="1200" b="0" i="0" u="none" strike="noStrike" dirty="0">
                          <a:effectLst/>
                          <a:latin typeface="Calibri" panose="020F0502020204030204" pitchFamily="34" charset="0"/>
                        </a:rPr>
                        <a:t> </a:t>
                      </a:r>
                      <a:r>
                        <a:rPr lang="nl-BE" sz="1200" b="0" i="0" u="none" strike="noStrike" dirty="0" err="1">
                          <a:effectLst/>
                          <a:latin typeface="Calibri" panose="020F0502020204030204" pitchFamily="34" charset="0"/>
                        </a:rPr>
                        <a:t>Psy</a:t>
                      </a:r>
                      <a:endParaRPr lang="nl-BE" sz="12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2657508051"/>
                  </a:ext>
                </a:extLst>
              </a:tr>
              <a:tr h="770900">
                <a:tc>
                  <a:txBody>
                    <a:bodyPr/>
                    <a:lstStyle/>
                    <a:p>
                      <a:pPr algn="ctr" fontAlgn="b"/>
                      <a:r>
                        <a:rPr lang="nl-BE" sz="1600" b="0" i="0" u="none" strike="noStrike" dirty="0">
                          <a:effectLst/>
                          <a:latin typeface="Calibri" panose="020F0502020204030204" pitchFamily="34" charset="0"/>
                        </a:rPr>
                        <a:t>MRMP</a:t>
                      </a:r>
                    </a:p>
                  </a:txBody>
                  <a:tcPr marL="7620" marR="7620" marT="7620" marB="0" anchor="ctr"/>
                </a:tc>
                <a:tc>
                  <a:txBody>
                    <a:bodyPr/>
                    <a:lstStyle/>
                    <a:p>
                      <a:pPr algn="ctr" fontAlgn="b"/>
                      <a:r>
                        <a:rPr lang="nl-BE" sz="1600" b="0" i="0" u="none" strike="noStrike" dirty="0">
                          <a:effectLst/>
                          <a:latin typeface="Calibri" panose="020F0502020204030204" pitchFamily="34" charset="0"/>
                        </a:rPr>
                        <a:t>Overheidsopdracht aankoop speekseltesten.</a:t>
                      </a: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600" b="0" i="0" u="none" strike="noStrike" dirty="0">
                          <a:effectLst/>
                          <a:latin typeface="Calibri" panose="020F0502020204030204" pitchFamily="34" charset="0"/>
                        </a:rPr>
                        <a:t>31/12/2026</a:t>
                      </a:r>
                    </a:p>
                  </a:txBody>
                  <a:tcPr marL="7620" marR="7620" marT="7620" marB="0" anchor="ctr"/>
                </a:tc>
                <a:tc>
                  <a:txBody>
                    <a:bodyPr/>
                    <a:lstStyle/>
                    <a:p>
                      <a:pPr algn="ctr" fontAlgn="b"/>
                      <a:r>
                        <a:rPr lang="nl-BE" sz="1600" b="0" i="0" u="none" strike="noStrike" dirty="0">
                          <a:effectLst/>
                          <a:latin typeface="Calibri" panose="020F0502020204030204" pitchFamily="34" charset="0"/>
                        </a:rPr>
                        <a:t>Nihil</a:t>
                      </a:r>
                    </a:p>
                  </a:txBody>
                  <a:tcPr marL="7620" marR="7620" marT="7620" marB="0" anchor="ctr"/>
                </a:tc>
                <a:tc>
                  <a:txBody>
                    <a:bodyPr/>
                    <a:lstStyle/>
                    <a:p>
                      <a:pPr algn="ctr" fontAlgn="b"/>
                      <a:r>
                        <a:rPr lang="nl-BE" sz="1200" b="0" i="0" u="none" strike="noStrike" dirty="0">
                          <a:effectLst/>
                          <a:latin typeface="Calibri" panose="020F0502020204030204" pitchFamily="34" charset="0"/>
                        </a:rPr>
                        <a:t>VANDER STRAETEN A-C</a:t>
                      </a:r>
                    </a:p>
                    <a:p>
                      <a:pPr algn="ctr" fontAlgn="b"/>
                      <a:r>
                        <a:rPr lang="nl-BE" sz="1200" b="0" i="0" u="none" strike="noStrike" dirty="0" err="1">
                          <a:effectLst/>
                          <a:latin typeface="Calibri" panose="020F0502020204030204" pitchFamily="34" charset="0"/>
                        </a:rPr>
                        <a:t>Maj</a:t>
                      </a:r>
                      <a:r>
                        <a:rPr lang="nl-BE" sz="1200" b="0" i="0" u="none" strike="noStrike" dirty="0">
                          <a:effectLst/>
                          <a:latin typeface="Calibri" panose="020F0502020204030204" pitchFamily="34" charset="0"/>
                        </a:rPr>
                        <a:t> </a:t>
                      </a:r>
                      <a:r>
                        <a:rPr lang="nl-BE" sz="1200" b="0" i="0" u="none" strike="noStrike" dirty="0" err="1">
                          <a:effectLst/>
                          <a:latin typeface="Calibri" panose="020F0502020204030204" pitchFamily="34" charset="0"/>
                        </a:rPr>
                        <a:t>d’Avi</a:t>
                      </a:r>
                      <a:endParaRPr lang="nl-BE" sz="1200" b="0" i="0" u="none" strike="noStrike" dirty="0">
                        <a:effectLst/>
                        <a:latin typeface="Calibri" panose="020F0502020204030204" pitchFamily="34" charset="0"/>
                      </a:endParaRPr>
                    </a:p>
                  </a:txBody>
                  <a:tcPr marL="7620" marR="7620" marT="7620" marB="0" anchor="ctr"/>
                </a:tc>
                <a:tc>
                  <a:txBody>
                    <a:bodyPr/>
                    <a:lstStyle/>
                    <a:p>
                      <a:pPr algn="ctr" fontAlgn="b"/>
                      <a:r>
                        <a:rPr lang="nl-BE" sz="1200" b="0" i="0" u="none" strike="noStrike" dirty="0">
                          <a:effectLst/>
                          <a:latin typeface="Calibri" panose="020F0502020204030204" pitchFamily="34" charset="0"/>
                        </a:rPr>
                        <a:t>REMACLE Michel</a:t>
                      </a:r>
                      <a:br>
                        <a:rPr lang="nl-BE" sz="1200" b="0" i="0" u="none" strike="noStrike" dirty="0">
                          <a:effectLst/>
                          <a:latin typeface="Calibri" panose="020F0502020204030204" pitchFamily="34" charset="0"/>
                        </a:rPr>
                      </a:br>
                      <a:r>
                        <a:rPr lang="nl-BE" sz="1200" b="0" i="0" u="none" strike="noStrike" dirty="0" err="1">
                          <a:effectLst/>
                          <a:latin typeface="Calibri" panose="020F0502020204030204" pitchFamily="34" charset="0"/>
                        </a:rPr>
                        <a:t>LtKol</a:t>
                      </a:r>
                      <a:r>
                        <a:rPr lang="nl-BE" sz="1200" b="0" i="0" u="none" strike="noStrike" dirty="0">
                          <a:effectLst/>
                          <a:latin typeface="Calibri" panose="020F0502020204030204" pitchFamily="34" charset="0"/>
                        </a:rPr>
                        <a:t> </a:t>
                      </a:r>
                      <a:r>
                        <a:rPr lang="nl-BE" sz="1200" b="0" i="0" u="none" strike="noStrike" dirty="0" err="1">
                          <a:effectLst/>
                          <a:latin typeface="Calibri" panose="020F0502020204030204" pitchFamily="34" charset="0"/>
                        </a:rPr>
                        <a:t>Psy</a:t>
                      </a:r>
                      <a:endParaRPr lang="nl-BE" sz="12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1087795460"/>
                  </a:ext>
                </a:extLst>
              </a:tr>
              <a:tr h="615940">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200" b="0" i="0" u="none" strike="noStrike" dirty="0">
                        <a:effectLst/>
                        <a:latin typeface="Calibri" panose="020F0502020204030204" pitchFamily="34" charset="0"/>
                      </a:endParaRPr>
                    </a:p>
                  </a:txBody>
                  <a:tcPr marL="7620" marR="7620" marT="7620" marB="0" anchor="ctr"/>
                </a:tc>
                <a:tc>
                  <a:txBody>
                    <a:bodyPr/>
                    <a:lstStyle/>
                    <a:p>
                      <a:pPr algn="ctr" fontAlgn="b"/>
                      <a:endParaRPr lang="nl-BE" sz="12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422180185"/>
                  </a:ext>
                </a:extLst>
              </a:tr>
              <a:tr h="615940">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600" b="0" i="0" u="none" strike="noStrike" dirty="0">
                        <a:effectLst/>
                        <a:latin typeface="Calibri" panose="020F0502020204030204" pitchFamily="34" charset="0"/>
                      </a:endParaRPr>
                    </a:p>
                  </a:txBody>
                  <a:tcPr marL="7620" marR="7620" marT="7620" marB="0" anchor="ctr"/>
                </a:tc>
                <a:tc>
                  <a:txBody>
                    <a:bodyPr/>
                    <a:lstStyle/>
                    <a:p>
                      <a:pPr algn="ctr" fontAlgn="b"/>
                      <a:endParaRPr lang="nl-BE" sz="1200" b="0" i="0" u="none" strike="noStrike" dirty="0">
                        <a:effectLst/>
                        <a:latin typeface="Calibri" panose="020F0502020204030204" pitchFamily="34" charset="0"/>
                      </a:endParaRPr>
                    </a:p>
                  </a:txBody>
                  <a:tcPr marL="7620" marR="7620" marT="7620" marB="0" anchor="ctr"/>
                </a:tc>
                <a:tc>
                  <a:txBody>
                    <a:bodyPr/>
                    <a:lstStyle/>
                    <a:p>
                      <a:pPr algn="ctr" fontAlgn="b"/>
                      <a:endParaRPr lang="nl-BE" sz="12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2263348132"/>
                  </a:ext>
                </a:extLst>
              </a:tr>
            </a:tbl>
          </a:graphicData>
        </a:graphic>
      </p:graphicFrame>
      <p:sp>
        <p:nvSpPr>
          <p:cNvPr id="4" name="TextBox 3">
            <a:extLst>
              <a:ext uri="{FF2B5EF4-FFF2-40B4-BE49-F238E27FC236}">
                <a16:creationId xmlns:a16="http://schemas.microsoft.com/office/drawing/2014/main" id="{91784406-041F-3077-9C04-4ACAF8587172}"/>
              </a:ext>
            </a:extLst>
          </p:cNvPr>
          <p:cNvSpPr txBox="1"/>
          <p:nvPr/>
        </p:nvSpPr>
        <p:spPr>
          <a:xfrm>
            <a:off x="0" y="113803"/>
            <a:ext cx="12192000" cy="1446550"/>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09-HR-01 </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Beleid inzake gebruik psychotrope middelen.</a:t>
            </a:r>
          </a:p>
        </p:txBody>
      </p:sp>
    </p:spTree>
    <p:extLst>
      <p:ext uri="{BB962C8B-B14F-4D97-AF65-F5344CB8AC3E}">
        <p14:creationId xmlns:p14="http://schemas.microsoft.com/office/powerpoint/2010/main" val="315845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TextBox 3">
            <a:extLst>
              <a:ext uri="{FF2B5EF4-FFF2-40B4-BE49-F238E27FC236}">
                <a16:creationId xmlns:a16="http://schemas.microsoft.com/office/drawing/2014/main" id="{91784406-041F-3077-9C04-4ACAF8587172}"/>
              </a:ext>
            </a:extLst>
          </p:cNvPr>
          <p:cNvSpPr txBox="1"/>
          <p:nvPr/>
        </p:nvSpPr>
        <p:spPr>
          <a:xfrm>
            <a:off x="0" y="113803"/>
            <a:ext cx="12192000" cy="212365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16-WB-02 </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Preventie ontwikkeling preventiepolitiek</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burn-out bij Defensie.</a:t>
            </a:r>
          </a:p>
        </p:txBody>
      </p:sp>
      <p:graphicFrame>
        <p:nvGraphicFramePr>
          <p:cNvPr id="3" name="Table 2">
            <a:extLst>
              <a:ext uri="{FF2B5EF4-FFF2-40B4-BE49-F238E27FC236}">
                <a16:creationId xmlns:a16="http://schemas.microsoft.com/office/drawing/2014/main" id="{459E06F7-6B29-45A3-C4A3-8004A06EA07F}"/>
              </a:ext>
            </a:extLst>
          </p:cNvPr>
          <p:cNvGraphicFramePr>
            <a:graphicFrameLocks noGrp="1"/>
          </p:cNvGraphicFramePr>
          <p:nvPr>
            <p:extLst>
              <p:ext uri="{D42A27DB-BD31-4B8C-83A1-F6EECF244321}">
                <p14:modId xmlns:p14="http://schemas.microsoft.com/office/powerpoint/2010/main" val="118690289"/>
              </p:ext>
            </p:extLst>
          </p:nvPr>
        </p:nvGraphicFramePr>
        <p:xfrm>
          <a:off x="0" y="2650132"/>
          <a:ext cx="12192000" cy="4207868"/>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97811">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809862">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 MEUTTER Bart</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Ontwikkeling van een preventiepolitiek rond burn-out bij Defensie en concrete oplossingen voorstellen die aangepast zijn aan onze organisatie</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01/06/2025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 MEUTTER Bart</a:t>
                      </a:r>
                    </a:p>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875229">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875229">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285532725"/>
                  </a:ext>
                </a:extLst>
              </a:tr>
            </a:tbl>
          </a:graphicData>
        </a:graphic>
      </p:graphicFrame>
    </p:spTree>
    <p:extLst>
      <p:ext uri="{BB962C8B-B14F-4D97-AF65-F5344CB8AC3E}">
        <p14:creationId xmlns:p14="http://schemas.microsoft.com/office/powerpoint/2010/main" val="2830677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TextBox 3">
            <a:extLst>
              <a:ext uri="{FF2B5EF4-FFF2-40B4-BE49-F238E27FC236}">
                <a16:creationId xmlns:a16="http://schemas.microsoft.com/office/drawing/2014/main" id="{4CF6AD95-E550-D503-185A-A7D2B2AF1607}"/>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17-MR-01 </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Veiligheid elektromagnetische velden.</a:t>
            </a:r>
          </a:p>
        </p:txBody>
      </p:sp>
      <p:graphicFrame>
        <p:nvGraphicFramePr>
          <p:cNvPr id="5" name="Table 4">
            <a:extLst>
              <a:ext uri="{FF2B5EF4-FFF2-40B4-BE49-F238E27FC236}">
                <a16:creationId xmlns:a16="http://schemas.microsoft.com/office/drawing/2014/main" id="{F1AFF3C4-344B-CB8B-6D99-739776614CAC}"/>
              </a:ext>
            </a:extLst>
          </p:cNvPr>
          <p:cNvGraphicFramePr>
            <a:graphicFrameLocks noGrp="1"/>
          </p:cNvGraphicFramePr>
          <p:nvPr>
            <p:extLst>
              <p:ext uri="{D42A27DB-BD31-4B8C-83A1-F6EECF244321}">
                <p14:modId xmlns:p14="http://schemas.microsoft.com/office/powerpoint/2010/main" val="1216360878"/>
              </p:ext>
            </p:extLst>
          </p:nvPr>
        </p:nvGraphicFramePr>
        <p:xfrm>
          <a:off x="0" y="2251350"/>
          <a:ext cx="12192000" cy="4606651"/>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97811">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09862">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Continue inventarisatie van de materialen waarvoor een beoordeling vereist is</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75229">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MRSys</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&amp; MR-C&amp;I</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Inventarisatie van alle Mat &amp; Infra EMV</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MatMan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608739">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&amp; AMT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Identificatie van de werknemers met verhoogd risico</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1215010">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MRSys</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&amp; MR-C&amp;I</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Kwalitatieve risicobeoordeling van bestaand Mat/Infra: per type Mat nazien toepassing van de preventiemaatregelen (prioritair Mat)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GB"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DPBW-MR, KMS, CC V&amp;C &amp; ACOS IS</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GB"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2693608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4" name="TextBox 3">
            <a:extLst>
              <a:ext uri="{FF2B5EF4-FFF2-40B4-BE49-F238E27FC236}">
                <a16:creationId xmlns:a16="http://schemas.microsoft.com/office/drawing/2014/main" id="{4CF6AD95-E550-D503-185A-A7D2B2AF1607}"/>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17-MR-01 </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Veiligheid elektromagnetische velden.</a:t>
            </a:r>
          </a:p>
        </p:txBody>
      </p:sp>
      <p:graphicFrame>
        <p:nvGraphicFramePr>
          <p:cNvPr id="5" name="Table 4">
            <a:extLst>
              <a:ext uri="{FF2B5EF4-FFF2-40B4-BE49-F238E27FC236}">
                <a16:creationId xmlns:a16="http://schemas.microsoft.com/office/drawing/2014/main" id="{F1AFF3C4-344B-CB8B-6D99-739776614CAC}"/>
              </a:ext>
            </a:extLst>
          </p:cNvPr>
          <p:cNvGraphicFramePr>
            <a:graphicFrameLocks noGrp="1"/>
          </p:cNvGraphicFramePr>
          <p:nvPr>
            <p:extLst>
              <p:ext uri="{D42A27DB-BD31-4B8C-83A1-F6EECF244321}">
                <p14:modId xmlns:p14="http://schemas.microsoft.com/office/powerpoint/2010/main" val="953386648"/>
              </p:ext>
            </p:extLst>
          </p:nvPr>
        </p:nvGraphicFramePr>
        <p:xfrm>
          <a:off x="0" y="1415575"/>
          <a:ext cx="12192000" cy="5616613"/>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65623">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799095">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Risicobeoordelingsfase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MatMan &amp; Preventieadviseurs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919902">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Piloot i.s.m. SME (KMS; CCV&amp;C; ACOS IS)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Methodiek bepalen voor kwantitatieve risicobeoordeling</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MatMan &amp; Preventieadviseurs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794575">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Vl BERNAERTS Nick</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Globaal beleid verankeren in SPS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31/10/2024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1068709">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Piloot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Implementatiefase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N/A</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solidFill>
                            <a:schemeClr val="tx1"/>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87566873"/>
                  </a:ext>
                </a:extLst>
              </a:tr>
              <a:tr h="1068709">
                <a:tc>
                  <a:txBody>
                    <a:bodyPr/>
                    <a:lstStyle/>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Eenheden met advies LDPBW</a:t>
                      </a:r>
                    </a:p>
                  </a:txBody>
                  <a:tcPr marL="44450" marR="44450" marT="0" marB="0" anchor="ctr"/>
                </a:tc>
                <a:tc>
                  <a:txBody>
                    <a:bodyPr/>
                    <a:lstStyle/>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Opmaak van inventaris van activiteiten met EVM risico’s op in gebruik zijnde systemen</a:t>
                      </a:r>
                    </a:p>
                  </a:txBody>
                  <a:tcPr marL="44450" marR="44450" marT="0" marB="0" anchor="ctr"/>
                </a:tc>
                <a:tc>
                  <a:txBody>
                    <a:bodyPr/>
                    <a:lstStyle/>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Eenheden</a:t>
                      </a:r>
                    </a:p>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LDPBW</a:t>
                      </a:r>
                    </a:p>
                  </a:txBody>
                  <a:tcPr marL="44450" marR="44450" marT="0" marB="0" anchor="ctr"/>
                </a:tc>
                <a:tc>
                  <a:txBody>
                    <a:bodyPr/>
                    <a:lstStyle/>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2</a:t>
                      </a:r>
                    </a:p>
                  </a:txBody>
                  <a:tcPr marL="44450" marR="44450" marT="0" marB="0" anchor="ctr"/>
                </a:tc>
                <a:tc>
                  <a:txBody>
                    <a:bodyPr/>
                    <a:lstStyle/>
                    <a:p>
                      <a:pPr algn="ctr">
                        <a:lnSpc>
                          <a:spcPct val="107000"/>
                        </a:lnSpc>
                        <a:spcAft>
                          <a:spcPts val="800"/>
                        </a:spcAft>
                      </a:pPr>
                      <a:r>
                        <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1" i="0" u="none" strike="noStrike" dirty="0">
                          <a:solidFill>
                            <a:srgbClr val="00B050"/>
                          </a:solidFill>
                          <a:effectLst/>
                          <a:latin typeface="Calibri" panose="020F0502020204030204" pitchFamily="34" charset="0"/>
                        </a:rPr>
                        <a:t>LDPBW 08</a:t>
                      </a:r>
                    </a:p>
                    <a:p>
                      <a:pPr marL="0" marR="0" lvl="0" indent="0" algn="ctr" defTabSz="914400" rtl="0" eaLnBrk="1" fontAlgn="b" latinLnBrk="0" hangingPunct="1">
                        <a:lnSpc>
                          <a:spcPct val="100000"/>
                        </a:lnSpc>
                        <a:spcBef>
                          <a:spcPts val="0"/>
                        </a:spcBef>
                        <a:spcAft>
                          <a:spcPts val="0"/>
                        </a:spcAft>
                        <a:buClrTx/>
                        <a:buSzTx/>
                        <a:buFontTx/>
                        <a:buNone/>
                        <a:tabLst/>
                        <a:defRPr/>
                      </a:pPr>
                      <a:r>
                        <a:rPr lang="nl-BE" sz="1400" b="1" i="0" u="none" strike="noStrike" dirty="0">
                          <a:solidFill>
                            <a:srgbClr val="00B050"/>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488404789"/>
                  </a:ext>
                </a:extLst>
              </a:tr>
            </a:tbl>
          </a:graphicData>
        </a:graphic>
      </p:graphicFrame>
    </p:spTree>
    <p:extLst>
      <p:ext uri="{BB962C8B-B14F-4D97-AF65-F5344CB8AC3E}">
        <p14:creationId xmlns:p14="http://schemas.microsoft.com/office/powerpoint/2010/main" val="931071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17-MR-02 </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Veiligheid metaalbewerkingsmachines.</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994998425"/>
              </p:ext>
            </p:extLst>
          </p:nvPr>
        </p:nvGraphicFramePr>
        <p:xfrm>
          <a:off x="0" y="2251350"/>
          <a:ext cx="12192000" cy="4658783"/>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90953">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51902">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Eenheden</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met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advies</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LDPBW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Inventarisatie van de metaalbewerkingsmachines (up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to</a:t>
                      </a:r>
                      <a:r>
                        <a:rPr lang="nl-BE" sz="1400" dirty="0">
                          <a:effectLst/>
                          <a:latin typeface="Calibri" panose="020F0502020204030204" pitchFamily="34" charset="0"/>
                          <a:ea typeface="Calibri" panose="020F0502020204030204" pitchFamily="34" charset="0"/>
                          <a:cs typeface="Times New Roman" panose="02020603050405020304" pitchFamily="18" charset="0"/>
                        </a:rPr>
                        <a:t> date)</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Possible/</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mogelijk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VAN ROY Bert</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54433">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Eenheden</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met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advies</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LDPBW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Identificeren en evalueren van de niet-</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conformiteiten</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van de metaalbewerkingsmachines in de inventaris</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Possible/</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mogelijk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VAN ROY Bert</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816151">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MRSys-S/U/O</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Sensibiliseren hiërarchische lijn en werknemers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Possible/mogelijk</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31/03/2024</a:t>
                      </a:r>
                      <a:b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Cdt</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VAN ROY Bert</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1096743">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26914032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21-CM-01 </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Stage militaire ambulanciers bij </a:t>
            </a:r>
            <a:r>
              <a:rPr lang="nl-BE" sz="4400" b="1" dirty="0" err="1">
                <a:latin typeface="Arial" panose="020B0604020202020204" pitchFamily="34" charset="0"/>
                <a:cs typeface="Arial" panose="020B0604020202020204" pitchFamily="34" charset="0"/>
              </a:rPr>
              <a:t>Dst</a:t>
            </a:r>
            <a:r>
              <a:rPr lang="nl-BE" sz="4400" b="1" dirty="0">
                <a:latin typeface="Arial" panose="020B0604020202020204" pitchFamily="34" charset="0"/>
                <a:cs typeface="Arial" panose="020B0604020202020204" pitchFamily="34" charset="0"/>
              </a:rPr>
              <a:t> 112.</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105074470"/>
              </p:ext>
            </p:extLst>
          </p:nvPr>
        </p:nvGraphicFramePr>
        <p:xfrm>
          <a:off x="0" y="2251350"/>
          <a:ext cx="12192000" cy="4583916"/>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04518">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878712">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COMOPSMED</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resultaten van het onderzoek analyseren in een rapport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lessons</a:t>
                      </a:r>
                      <a:r>
                        <a:rPr lang="nl-BE" sz="1400" dirty="0">
                          <a:effectLst/>
                          <a:latin typeface="Calibri" panose="020F0502020204030204" pitchFamily="34" charset="0"/>
                          <a:ea typeface="Calibri" panose="020F0502020204030204" pitchFamily="34" charset="0"/>
                          <a:cs typeface="Times New Roman" panose="02020603050405020304" pitchFamily="18" charset="0"/>
                        </a:rPr>
                        <a: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learned</a:t>
                      </a:r>
                      <a:r>
                        <a:rPr lang="nl-BE" sz="1400" dirty="0">
                          <a:effectLst/>
                          <a:latin typeface="Calibri" panose="020F0502020204030204" pitchFamily="34" charset="0"/>
                          <a:ea typeface="Calibri" panose="020F0502020204030204" pitchFamily="34" charset="0"/>
                          <a:cs typeface="Times New Roman" panose="02020603050405020304" pitchFamily="18" charset="0"/>
                        </a:rPr>
                        <a:t>)</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31/03/2024</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779906">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1009817">
                <a:tc>
                  <a:txBody>
                    <a:bodyPr/>
                    <a:lstStyle/>
                    <a:p>
                      <a:pPr algn="ctr">
                        <a:lnSpc>
                          <a:spcPct val="107000"/>
                        </a:lnSpc>
                        <a:spcAft>
                          <a:spcPts val="800"/>
                        </a:spcAft>
                      </a:pP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553309125"/>
                  </a:ext>
                </a:extLst>
              </a:tr>
              <a:tr h="1001081">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3239920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99127" y="1653309"/>
            <a:ext cx="8044873" cy="5183150"/>
          </a:xfrm>
          <a:prstGeom prst="rect">
            <a:avLst/>
          </a:prstGeom>
        </p:spPr>
        <p:txBody>
          <a:bodyPr wrap="square">
            <a:spAutoFit/>
          </a:bodyPr>
          <a:lstStyle/>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GPP/JAP 2025-2029</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Regelgeving</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Het LPP</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De opmaak van het LPP</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Hoe kom ik tot een GPP/JAP/LPP</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Fiches JAP 2025/2026</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Actiepunten LDPBW 08.</a:t>
            </a:r>
          </a:p>
          <a:p>
            <a:pPr marL="285750" indent="-285750">
              <a:lnSpc>
                <a:spcPct val="150000"/>
              </a:lnSpc>
              <a:buFont typeface="Arial" panose="020B0604020202020204" pitchFamily="34" charset="0"/>
              <a:buChar char="•"/>
            </a:pPr>
            <a:r>
              <a:rPr lang="nl-BE" altLang="en-US" sz="2800" dirty="0">
                <a:solidFill>
                  <a:schemeClr val="tx1">
                    <a:lumMod val="50000"/>
                  </a:schemeClr>
                </a:solidFill>
                <a:latin typeface="Arial" panose="020B0604020202020204" pitchFamily="34" charset="0"/>
                <a:cs typeface="Arial" panose="020B0604020202020204" pitchFamily="34" charset="0"/>
              </a:rPr>
              <a:t>Opvolging van het LPP</a:t>
            </a:r>
          </a:p>
        </p:txBody>
      </p:sp>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Inhoud</a:t>
            </a:r>
          </a:p>
        </p:txBody>
      </p:sp>
    </p:spTree>
    <p:extLst>
      <p:ext uri="{BB962C8B-B14F-4D97-AF65-F5344CB8AC3E}">
        <p14:creationId xmlns:p14="http://schemas.microsoft.com/office/powerpoint/2010/main" val="912557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21-HR-01</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Verzuimbeleid bij Defensie.</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4286582426"/>
              </p:ext>
            </p:extLst>
          </p:nvPr>
        </p:nvGraphicFramePr>
        <p:xfrm>
          <a:off x="0" y="2187971"/>
          <a:ext cx="12192000" cy="4670029"/>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Mensura, DG H&amp;WB</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Oplevering eindrapport,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toolbox</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en pilooteenheden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31/01/2024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 MEUTTER Bart</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v/h </a:t>
                      </a:r>
                      <a:r>
                        <a:rPr lang="nl-BE" sz="1400" b="0" i="0" u="none" strike="noStrike" dirty="0" err="1">
                          <a:effectLst/>
                          <a:latin typeface="Calibri" panose="020F0502020204030204" pitchFamily="34" charset="0"/>
                        </a:rPr>
                        <a:t>Vlw</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REMACLE Michel</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DE MEUTTER Bart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Uitwerking curatieve pijler door uitwerking regelgeving verzuimbeleid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01/07/2024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Dr. GOORTS Kaat</a:t>
                      </a:r>
                    </a:p>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v/h </a:t>
                      </a:r>
                      <a:r>
                        <a:rPr lang="nl-BE" sz="1400" b="0" i="0" u="none" strike="noStrike" dirty="0" err="1">
                          <a:effectLst/>
                          <a:latin typeface="Calibri" panose="020F0502020204030204" pitchFamily="34" charset="0"/>
                        </a:rPr>
                        <a:t>Vlw</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REMACLE Michel</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de-D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HRM Pol, DG H&amp;WB, HRA-E-M</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Regelgeving (intern en extern) voor de toepassing van het aangepast KB re-integratie bij Defensie. Implementatie van aangepaste maatregelen.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Dr. GOORTS Kaat</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v/h </a:t>
                      </a:r>
                      <a:r>
                        <a:rPr lang="nl-BE" sz="1400" b="0" i="0" u="none" strike="noStrike" dirty="0" err="1">
                          <a:effectLst/>
                          <a:latin typeface="Calibri" panose="020F0502020204030204" pitchFamily="34" charset="0"/>
                        </a:rPr>
                        <a:t>Vlw</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REMACLE Michel</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1829844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Brandpreveiligheid.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542544484"/>
              </p:ext>
            </p:extLst>
          </p:nvPr>
        </p:nvGraphicFramePr>
        <p:xfrm>
          <a:off x="-46892" y="2713950"/>
          <a:ext cx="12192000" cy="4144050"/>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3005290">
                  <a:extLst>
                    <a:ext uri="{9D8B030D-6E8A-4147-A177-3AD203B41FA5}">
                      <a16:colId xmlns:a16="http://schemas.microsoft.com/office/drawing/2014/main" val="4051463726"/>
                    </a:ext>
                  </a:extLst>
                </a:gridCol>
                <a:gridCol w="1270000">
                  <a:extLst>
                    <a:ext uri="{9D8B030D-6E8A-4147-A177-3AD203B41FA5}">
                      <a16:colId xmlns:a16="http://schemas.microsoft.com/office/drawing/2014/main" val="2989411758"/>
                    </a:ext>
                  </a:extLst>
                </a:gridCol>
                <a:gridCol w="852722">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26743">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1013981">
                <a:tc>
                  <a:txBody>
                    <a:bodyPr/>
                    <a:lstStyle/>
                    <a:p>
                      <a:pPr algn="ctr">
                        <a:lnSpc>
                          <a:spcPct val="107000"/>
                        </a:lnSpc>
                        <a:spcAft>
                          <a:spcPts val="800"/>
                        </a:spcAft>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Maj</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Vl</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Actualisatie van bestaande richtlijnen en publicatie van richtlijn betreffende specifieke brandpreventie en -bestrijding</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31/12/2023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Maj</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Vl</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v/h </a:t>
                      </a:r>
                      <a:r>
                        <a:rPr lang="nl-BE" sz="1400" b="0" i="0" u="none" strike="noStrike" dirty="0" err="1">
                          <a:effectLst/>
                          <a:latin typeface="Calibri" panose="020F0502020204030204" pitchFamily="34" charset="0"/>
                        </a:rPr>
                        <a:t>Vlw</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33017">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ALL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Update en opmaak van richtlijnen binnen de respectievelijke bevoegdheidsdomeinen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31/09/2024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Maj</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Vl</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v/h </a:t>
                      </a:r>
                      <a:r>
                        <a:rPr lang="nl-BE" sz="1400" b="0" i="0" u="none" strike="noStrike" dirty="0" err="1">
                          <a:effectLst/>
                          <a:latin typeface="Calibri" panose="020F0502020204030204" pitchFamily="34" charset="0"/>
                        </a:rPr>
                        <a:t>Vlw</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1761810358"/>
                  </a:ext>
                </a:extLst>
              </a:tr>
              <a:tr h="1270309">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Maj Vl BERNAERTS Nick</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Opmaak templates en standaardisatie van de richtlijnen inzake risicoanalyses en brandpreventiedossiers, inclusief deze voor (schiet)kampen en oefenterreinen.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31/12/2023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Maj</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Vl</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v/h </a:t>
                      </a:r>
                      <a:r>
                        <a:rPr lang="nl-BE" sz="1400" b="0" i="0" u="none" strike="noStrike" dirty="0" err="1">
                          <a:effectLst/>
                          <a:latin typeface="Calibri" panose="020F0502020204030204" pitchFamily="34" charset="0"/>
                        </a:rPr>
                        <a:t>Vlw</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14674523"/>
                  </a:ext>
                </a:extLst>
              </a:tr>
            </a:tbl>
          </a:graphicData>
        </a:graphic>
      </p:graphicFrame>
    </p:spTree>
    <p:extLst>
      <p:ext uri="{BB962C8B-B14F-4D97-AF65-F5344CB8AC3E}">
        <p14:creationId xmlns:p14="http://schemas.microsoft.com/office/powerpoint/2010/main" val="42778204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Brandpreveiligheid.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737738085"/>
              </p:ext>
            </p:extLst>
          </p:nvPr>
        </p:nvGraphicFramePr>
        <p:xfrm>
          <a:off x="0" y="2713950"/>
          <a:ext cx="12192000" cy="4144050"/>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3005290">
                  <a:extLst>
                    <a:ext uri="{9D8B030D-6E8A-4147-A177-3AD203B41FA5}">
                      <a16:colId xmlns:a16="http://schemas.microsoft.com/office/drawing/2014/main" val="4051463726"/>
                    </a:ext>
                  </a:extLst>
                </a:gridCol>
                <a:gridCol w="1270000">
                  <a:extLst>
                    <a:ext uri="{9D8B030D-6E8A-4147-A177-3AD203B41FA5}">
                      <a16:colId xmlns:a16="http://schemas.microsoft.com/office/drawing/2014/main" val="2989411758"/>
                    </a:ext>
                  </a:extLst>
                </a:gridCol>
                <a:gridCol w="852722">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1026743">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1013981">
                <a:tc>
                  <a:txBody>
                    <a:bodyPr/>
                    <a:lstStyle/>
                    <a:p>
                      <a:pPr algn="ctr">
                        <a:lnSpc>
                          <a:spcPct val="107000"/>
                        </a:lnSpc>
                        <a:spcAft>
                          <a:spcPts val="800"/>
                        </a:spcAft>
                      </a:pP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DG H&amp;WB &amp; DPBW MR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Standaardprocedures en templates voor de opmaak van risicoanalyses en brandpreventiedossiers, inclusief de opmaak van voorbeelddossiers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31/12/2023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Maj</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Vl</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v/h </a:t>
                      </a:r>
                      <a:r>
                        <a:rPr lang="nl-BE" sz="1400" b="0" i="0" u="none" strike="noStrike" dirty="0" err="1">
                          <a:effectLst/>
                          <a:latin typeface="Calibri" panose="020F0502020204030204" pitchFamily="34" charset="0"/>
                        </a:rPr>
                        <a:t>Vlw</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33017">
                <a:tc>
                  <a:txBody>
                    <a:bodyPr/>
                    <a:lstStyle/>
                    <a:p>
                      <a:pPr algn="ctr">
                        <a:lnSpc>
                          <a:spcPct val="107000"/>
                        </a:lnSpc>
                        <a:spcAft>
                          <a:spcPts val="800"/>
                        </a:spcAft>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Maj</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Vl</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Opmaak Sharepoint pagina brandveiligheid</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01/04/2024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Maj</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Vl</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v/h </a:t>
                      </a:r>
                      <a:r>
                        <a:rPr lang="nl-BE" sz="1400" b="0" i="0" u="none" strike="noStrike" dirty="0" err="1">
                          <a:effectLst/>
                          <a:latin typeface="Calibri" panose="020F0502020204030204" pitchFamily="34" charset="0"/>
                        </a:rPr>
                        <a:t>Vlw</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1761810358"/>
                  </a:ext>
                </a:extLst>
              </a:tr>
              <a:tr h="1270309">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HL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Implementatie van de richtlijnen in de Kw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Maj</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Vl</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BERNAERTS Nick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Cdt</a:t>
                      </a:r>
                      <a:r>
                        <a:rPr lang="nl-BE" sz="1400" b="0" i="0" u="none" strike="noStrike" dirty="0">
                          <a:effectLst/>
                          <a:latin typeface="Calibri" panose="020F0502020204030204" pitchFamily="34" charset="0"/>
                        </a:rPr>
                        <a:t> v/h </a:t>
                      </a:r>
                      <a:r>
                        <a:rPr lang="nl-BE" sz="1400" b="0" i="0" u="none" strike="noStrike" dirty="0" err="1">
                          <a:effectLst/>
                          <a:latin typeface="Calibri" panose="020F0502020204030204" pitchFamily="34" charset="0"/>
                        </a:rPr>
                        <a:t>Vlw</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DAMART Arnaud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14674523"/>
                  </a:ext>
                </a:extLst>
              </a:tr>
            </a:tbl>
          </a:graphicData>
        </a:graphic>
      </p:graphicFrame>
    </p:spTree>
    <p:extLst>
      <p:ext uri="{BB962C8B-B14F-4D97-AF65-F5344CB8AC3E}">
        <p14:creationId xmlns:p14="http://schemas.microsoft.com/office/powerpoint/2010/main" val="4140175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21-MR-03</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Elektrische veiligheid.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3975711209"/>
              </p:ext>
            </p:extLst>
          </p:nvPr>
        </p:nvGraphicFramePr>
        <p:xfrm>
          <a:off x="0" y="2191570"/>
          <a:ext cx="12192000" cy="4666430"/>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CPN DERWAEL Simon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Revisie van de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beheerspolitiek</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volgens het wettelijk kader geënt aan de algemene situatie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01/04/2024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MatBeh</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Herziening van de interne richtlijnen, rekening houdend met het wettelijk kader (nieuwe AREI)</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MatBeh</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Aanpassen van de contracten en organiseren van periodieke meetings met de betrokken Fa om de werkmethodes bij te schaven indien nodig</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CPN DERWAEL Simon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In kaart brengen van situatie van de installaties en deze communiceren naar de betrokken partijen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2138395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21-MR-03</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Elektrische veiligheid.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459966293"/>
              </p:ext>
            </p:extLst>
          </p:nvPr>
        </p:nvGraphicFramePr>
        <p:xfrm>
          <a:off x="0" y="1499908"/>
          <a:ext cx="12192000" cy="5358092"/>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CPN DERWAEL Simon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Revisie van de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beheerspolitiek</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volgens het wettelijk kader geënt aan de algemene situatie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01/04/2024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MatBeh</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Herziening van de interne richtlijnen, rekening houdend met het wettelijk kader (nieuwe AREI)</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MatBeh</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Aanpassen van de contracten en organiseren van periodieke meetings met de betrokken Fa om de werkmethodes bij te schaven indien nodig</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CPN DERWAEL Simon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In kaart brengen van situatie van de installaties en deze communiceren naar de betrokken partijen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87566873"/>
                  </a:ext>
                </a:extLst>
              </a:tr>
              <a:tr h="691662">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MatBeh</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met </a:t>
                      </a: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lokale</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actoren</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Assetiseren</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van de installaties en de onderdelen en deze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com-municeren</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naar de betrokken Fa</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435054981"/>
                  </a:ext>
                </a:extLst>
              </a:tr>
            </a:tbl>
          </a:graphicData>
        </a:graphic>
      </p:graphicFrame>
    </p:spTree>
    <p:extLst>
      <p:ext uri="{BB962C8B-B14F-4D97-AF65-F5344CB8AC3E}">
        <p14:creationId xmlns:p14="http://schemas.microsoft.com/office/powerpoint/2010/main" val="3027378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192359375"/>
              </p:ext>
            </p:extLst>
          </p:nvPr>
        </p:nvGraphicFramePr>
        <p:xfrm>
          <a:off x="0" y="1"/>
          <a:ext cx="12192000" cy="6858001"/>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43428">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840508">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MatBeh</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Fysiek verwijderen en administratief declasseren van de installaties en de onderdelen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523808688"/>
                  </a:ext>
                </a:extLst>
              </a:tr>
              <a:tr h="840508">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MatBeh</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Optimaliseren van de informatie doorstroming en de opvolging van de niet-conforme assets</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168295882"/>
                  </a:ext>
                </a:extLst>
              </a:tr>
              <a:tr h="1119101">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CPN DERWAEL Simon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Opmaken van een actieplan teneinde de situatie te optimaliseren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553309125"/>
                  </a:ext>
                </a:extLst>
              </a:tr>
              <a:tr h="931702">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CPN DERWAEL Simon</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Uitbaten van de wettelijke verslagen en de opmerkingen van de gebruikers door het opmaken van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WO's</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87566873"/>
                  </a:ext>
                </a:extLst>
              </a:tr>
              <a:tr h="1402761">
                <a:tc>
                  <a:txBody>
                    <a:bodyPr/>
                    <a:lstStyle/>
                    <a:p>
                      <a:pPr algn="ctr">
                        <a:lnSpc>
                          <a:spcPct val="107000"/>
                        </a:lnSpc>
                        <a:spcAft>
                          <a:spcPts val="800"/>
                        </a:spcAft>
                      </a:pP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MatBeh</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met lokale actoren</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Bepalen van de prioriteiten tijdens de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recurrente</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meeting. Er dient een onderscheid gemaakt te worden tussen administratieve opmerkingen, niet werkende installaties en onveilige situaties.</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solidFill>
                            <a:srgbClr val="00B050"/>
                          </a:solidFill>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3435054981"/>
                  </a:ext>
                </a:extLst>
              </a:tr>
              <a:tr h="779993">
                <a:tc>
                  <a:txBody>
                    <a:bodyPr/>
                    <a:lstStyle/>
                    <a:p>
                      <a:pPr algn="ctr">
                        <a:lnSpc>
                          <a:spcPct val="107000"/>
                        </a:lnSpc>
                        <a:spcAft>
                          <a:spcPts val="800"/>
                        </a:spcAft>
                      </a:pP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MatBeh</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Vrijmaken van de nodige budgetten rekening houdend met de prioriteiten van 3.2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Continu</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Kapt DERWAEL Simon</a:t>
                      </a:r>
                    </a:p>
                  </a:txBody>
                  <a:tcPr marL="7620" marR="7620" marT="7620" marB="0" anchor="ctr"/>
                </a:tc>
                <a:tc>
                  <a:txBody>
                    <a:bodyPr/>
                    <a:lstStyle/>
                    <a:p>
                      <a:pPr algn="ctr" fontAlgn="b"/>
                      <a:r>
                        <a:rPr lang="nl-BE" sz="1400" b="0" i="0" u="none" strike="noStrike" dirty="0">
                          <a:effectLst/>
                          <a:latin typeface="Calibri" panose="020F0502020204030204" pitchFamily="34" charset="0"/>
                        </a:rPr>
                        <a:t>Dhr. LEJEUNE Fabian</a:t>
                      </a:r>
                    </a:p>
                  </a:txBody>
                  <a:tcPr marL="7620" marR="7620" marT="7620" marB="0" anchor="ctr"/>
                </a:tc>
                <a:extLst>
                  <a:ext uri="{0D108BD9-81ED-4DB2-BD59-A6C34878D82A}">
                    <a16:rowId xmlns:a16="http://schemas.microsoft.com/office/drawing/2014/main" val="2625309957"/>
                  </a:ext>
                </a:extLst>
              </a:tr>
            </a:tbl>
          </a:graphicData>
        </a:graphic>
      </p:graphicFrame>
    </p:spTree>
    <p:extLst>
      <p:ext uri="{BB962C8B-B14F-4D97-AF65-F5344CB8AC3E}">
        <p14:creationId xmlns:p14="http://schemas.microsoft.com/office/powerpoint/2010/main" val="4023661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21-MR-04</a:t>
            </a:r>
            <a:br>
              <a:rPr lang="nl-BE" sz="4400" b="1" dirty="0">
                <a:solidFill>
                  <a:srgbClr val="00B050"/>
                </a:solidFill>
                <a:latin typeface="Arial" panose="020B0604020202020204" pitchFamily="34" charset="0"/>
                <a:cs typeface="Arial" panose="020B0604020202020204" pitchFamily="34" charset="0"/>
              </a:rPr>
            </a:br>
            <a:r>
              <a:rPr lang="nl-BE" sz="4000" b="1" dirty="0">
                <a:solidFill>
                  <a:srgbClr val="00B050"/>
                </a:solidFill>
                <a:latin typeface="Arial" panose="020B0604020202020204" pitchFamily="34" charset="0"/>
                <a:cs typeface="Arial" panose="020B0604020202020204" pitchFamily="34" charset="0"/>
              </a:rPr>
              <a:t>Identificatie en risicobeoordeling carcinogene, mutagene en reprotoxische agentia (CMR).</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365662157"/>
              </p:ext>
            </p:extLst>
          </p:nvPr>
        </p:nvGraphicFramePr>
        <p:xfrm>
          <a:off x="0" y="2103183"/>
          <a:ext cx="12192000" cy="4956048"/>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en-US"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Col </a:t>
                      </a:r>
                      <a:r>
                        <a:rPr lang="en-US"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d'Avi</a:t>
                      </a:r>
                      <a:r>
                        <a:rPr lang="en-US"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SMEETS Luc</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Mr</a:t>
                      </a:r>
                      <a:r>
                        <a:rPr lang="en-US"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LEJEUENE Fabian</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In kaart brengen van de CMR-problematiek (Inventarisatie van de prioritaire blootstellingen door agentia en/of activiteiten in functie van de impact)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31/07/2023</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SMEETS Luc</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Dhr. LEJEUNE Fabian</a:t>
                      </a:r>
                    </a:p>
                  </a:txBody>
                  <a:tcPr marL="7620" marR="7620" marT="7620" marB="0" anchor="ctr"/>
                </a:tc>
                <a:tc>
                  <a:txBody>
                    <a:bodyPr/>
                    <a:lstStyle/>
                    <a:p>
                      <a:pPr algn="ctr" fontAlgn="b"/>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Dhr. LEJEUNE Fabian</a:t>
                      </a:r>
                      <a:endParaRPr lang="nl-BE" sz="1400" b="0" i="0" u="none" strike="noStrike" dirty="0">
                        <a:solidFill>
                          <a:srgbClr val="00B05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423765">
                <a:tc>
                  <a:txBody>
                    <a:bodyPr/>
                    <a:lstStyle/>
                    <a:p>
                      <a:pPr algn="ctr">
                        <a:lnSpc>
                          <a:spcPct val="107000"/>
                        </a:lnSpc>
                        <a:spcAft>
                          <a:spcPts val="800"/>
                        </a:spcAft>
                      </a:pPr>
                      <a:r>
                        <a:rPr lang="en-US"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All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Opstellen</a:t>
                      </a: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van </a:t>
                      </a:r>
                      <a:r>
                        <a:rPr lang="en-US"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een</a:t>
                      </a: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actieplan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Betrekken van de HL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31/07/2023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SMEETS Luc</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Dhr. LEJEUNE Fabian</a:t>
                      </a:r>
                    </a:p>
                  </a:txBody>
                  <a:tcPr marL="7620" marR="7620" marT="7620" marB="0" anchor="ctr"/>
                </a:tc>
                <a:tc>
                  <a:txBody>
                    <a:bodyPr/>
                    <a:lstStyle/>
                    <a:p>
                      <a:pPr algn="ctr" fontAlgn="b"/>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Dhr.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639874">
                <a:tc>
                  <a:txBody>
                    <a:bodyPr/>
                    <a:lstStyle/>
                    <a:p>
                      <a:pPr algn="ctr">
                        <a:lnSpc>
                          <a:spcPct val="107000"/>
                        </a:lnSpc>
                        <a:spcAft>
                          <a:spcPts val="800"/>
                        </a:spcAft>
                      </a:pPr>
                      <a:r>
                        <a:rPr lang="en-US"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All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en-US"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Realisatie</a:t>
                      </a: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van Testcases</a:t>
                      </a:r>
                      <a:b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br>
                      <a:r>
                        <a:rPr lang="en-US"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Test case FLORENNES, BERTRIX, 15W, 1W, ROCOURT, DOORNIK</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Betrekken</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van de HL / Impliquer la LH</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SMEETS Luc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Dhr.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en-US"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NL"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Analyse van het probleem (inventarisatie van prioritaire blootstellingen door agenten en/of activiteiten afhankelijk van de impact): methodologie opgesteld op basis van verschillende RECEE</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1</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300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31/12/2023</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br>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Dhr. LEJEUNE Fabian</a:t>
                      </a:r>
                      <a:endParaRPr lang="nl-BE" sz="1400" b="0" i="0" u="none" strike="noStrike" dirty="0">
                        <a:solidFill>
                          <a:srgbClr val="00B05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10009252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21-OT-01</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Preventie van duikincidenten.</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569784794"/>
              </p:ext>
            </p:extLst>
          </p:nvPr>
        </p:nvGraphicFramePr>
        <p:xfrm>
          <a:off x="0" y="2187971"/>
          <a:ext cx="12192000" cy="4665354"/>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SME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Diving</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&amp; IDPBW-GRB</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Opstellen van joint procedures voor rapportage en uitbating van Info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mbt</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incidenten en ongevallen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1LV EERLINGS Tom</a:t>
                      </a:r>
                    </a:p>
                  </a:txBody>
                  <a:tcPr marL="7620" marR="7620" marT="7620" marB="0" anchor="ctr"/>
                </a:tc>
                <a:tc>
                  <a:txBody>
                    <a:bodyPr/>
                    <a:lstStyle/>
                    <a:p>
                      <a:pPr algn="ctr" fontAlgn="b"/>
                      <a:r>
                        <a:rPr lang="nl-BE" sz="1400" b="0" i="0" u="none" strike="noStrike" dirty="0">
                          <a:effectLst/>
                          <a:latin typeface="Calibri" panose="020F0502020204030204" pitchFamily="34" charset="0"/>
                        </a:rPr>
                        <a:t>Dr. VAN BOGAERT Herman</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KVK RUTTEN Chantal</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ADC COMPERE Olivier</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DOVO Cie ZEB</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Opstellen procedures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1LV EERLINGS Tom</a:t>
                      </a:r>
                    </a:p>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Dr. VAN BOGAERT Herman</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KVK RUTTEN Chantal</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ADC COMPERE Olivier</a:t>
                      </a:r>
                    </a:p>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SME Diving</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Aanvraag opeenvolgende Fmn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1LV EERLINGS Tom</a:t>
                      </a:r>
                    </a:p>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Dr. VAN BOGAERT Herman</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KVK RUTTEN Chantal</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ADC COMPERE Olivier</a:t>
                      </a:r>
                    </a:p>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1498011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21-WB-01</a:t>
            </a:r>
            <a:br>
              <a:rPr lang="nl-BE" sz="4400" b="1" dirty="0">
                <a:latin typeface="Arial" panose="020B0604020202020204" pitchFamily="34" charset="0"/>
                <a:cs typeface="Arial" panose="020B0604020202020204" pitchFamily="34" charset="0"/>
              </a:rPr>
            </a:br>
            <a:r>
              <a:rPr lang="nl-BE" sz="4400" b="1" dirty="0">
                <a:latin typeface="Arial" panose="020B0604020202020204" pitchFamily="34" charset="0"/>
                <a:cs typeface="Arial" panose="020B0604020202020204" pitchFamily="34" charset="0"/>
              </a:rPr>
              <a:t>Tabak: beleid en preventie.</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81092892"/>
              </p:ext>
            </p:extLst>
          </p:nvPr>
        </p:nvGraphicFramePr>
        <p:xfrm>
          <a:off x="0" y="2234620"/>
          <a:ext cx="12192000" cy="4623380"/>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tc>
                <a:tc>
                  <a:txBody>
                    <a:bodyPr/>
                    <a:lstStyle/>
                    <a:p>
                      <a:pPr algn="ctr"/>
                      <a:r>
                        <a:rPr lang="nl-BE" dirty="0" err="1">
                          <a:solidFill>
                            <a:schemeClr val="bg1"/>
                          </a:solidFill>
                        </a:rPr>
                        <a:t>Ojectief</a:t>
                      </a:r>
                      <a:r>
                        <a:rPr lang="nl-BE" dirty="0">
                          <a:solidFill>
                            <a:schemeClr val="bg1"/>
                          </a:solidFill>
                        </a:rPr>
                        <a:t>/Taak</a:t>
                      </a:r>
                    </a:p>
                  </a:txBody>
                  <a:tcPr anchor="ct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tc>
                <a:tc>
                  <a:txBody>
                    <a:bodyPr/>
                    <a:lstStyle/>
                    <a:p>
                      <a:pPr algn="ctr"/>
                      <a:r>
                        <a:rPr lang="nl-BE" dirty="0">
                          <a:solidFill>
                            <a:schemeClr val="bg1"/>
                          </a:solidFill>
                        </a:rPr>
                        <a:t>Piloot</a:t>
                      </a: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Kapt</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Adm BOONEN Isabel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Sensibilisatiecampagne rond wildroken (gevaren van meeroken, vervuiling,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Kapt</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Adm BOONEN Isabel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err="1">
                          <a:effectLst/>
                          <a:latin typeface="Calibri" panose="020F0502020204030204" pitchFamily="34" charset="0"/>
                        </a:rPr>
                        <a:t>Med</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LtKol</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HINDERIJCKS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REMACLE Michel</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Werkgroep tabak beleid</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Na implementatie tabaksbeleid een sensibilisatiecampagne ontwikkelen rond wildroken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01/06/2024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Kapt</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Adm BOONEN Isabel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Med</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LtKol</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HINDERIJCKS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REMACLE Michel</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Kapt Adm BOONEN Isabel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Eindrapport schrijven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01/10/2024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Kapt</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Adm BOONEN Isabel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Med</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LtKol</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HINDERIJCKS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REMACLE Michel</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Werkgroep tabak beleid</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Eindrapport finaliseren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01/10/2024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Kapt</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Adm BOONEN Isabel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Med</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LtKol</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HINDERIJCKS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REMACLE Michel</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11972298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21-WB-02</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Intern Noodplan (INP).</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3475665054"/>
              </p:ext>
            </p:extLst>
          </p:nvPr>
        </p:nvGraphicFramePr>
        <p:xfrm>
          <a:off x="0" y="2234620"/>
          <a:ext cx="12192000" cy="3628359"/>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Res</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Axel Henning</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Het updaten van de richtlijn ACWB-SPS-WRKPR-016</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Res</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Axel Henning</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en-GB"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 H&amp;WB Bur Pol-Synth, IDPBW-RB &amp; AMT (supporting)</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Het updaten van de richtlijn ACWB-SPS-WRKPR-016</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Res</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Axel Henning</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553309125"/>
                  </a:ext>
                </a:extLst>
              </a:tr>
            </a:tbl>
          </a:graphicData>
        </a:graphic>
      </p:graphicFrame>
      <p:sp>
        <p:nvSpPr>
          <p:cNvPr id="4" name="TextBox 3">
            <a:extLst>
              <a:ext uri="{FF2B5EF4-FFF2-40B4-BE49-F238E27FC236}">
                <a16:creationId xmlns:a16="http://schemas.microsoft.com/office/drawing/2014/main" id="{5B753F28-20A6-9AB9-9C40-ABC97E2333CB}"/>
              </a:ext>
            </a:extLst>
          </p:cNvPr>
          <p:cNvSpPr txBox="1"/>
          <p:nvPr/>
        </p:nvSpPr>
        <p:spPr>
          <a:xfrm>
            <a:off x="0" y="6011204"/>
            <a:ext cx="12192000" cy="723275"/>
          </a:xfrm>
          <a:prstGeom prst="rect">
            <a:avLst/>
          </a:prstGeom>
          <a:noFill/>
        </p:spPr>
        <p:txBody>
          <a:bodyPr wrap="square">
            <a:spAutoFit/>
          </a:bodyPr>
          <a:lstStyle/>
          <a:p>
            <a:pPr marL="0" lvl="0" indent="0">
              <a:spcAft>
                <a:spcPts val="600"/>
              </a:spcAft>
              <a:buClr>
                <a:srgbClr val="000000"/>
              </a:buClr>
              <a:buSzPts val="1200"/>
              <a:buFont typeface="+mj-lt"/>
              <a:buNone/>
              <a:tabLst>
                <a:tab pos="540385" algn="l"/>
              </a:tabLst>
            </a:pPr>
            <a:r>
              <a:rPr lang="nl-BE"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Niet </a:t>
            </a:r>
            <a:r>
              <a:rPr lang="nl-BE" sz="1800" b="1" dirty="0" err="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conformiteiten</a:t>
            </a:r>
            <a:r>
              <a:rPr lang="nl-BE"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met de regelgeving dienen in orde gebracht te worden en dus opgenomen te worden in het LPP.</a:t>
            </a:r>
          </a:p>
          <a:p>
            <a:pPr marL="0" lvl="0" indent="0">
              <a:spcAft>
                <a:spcPts val="600"/>
              </a:spcAft>
              <a:buClr>
                <a:srgbClr val="000000"/>
              </a:buClr>
              <a:buSzPts val="1200"/>
              <a:buFont typeface="+mj-lt"/>
              <a:buNone/>
              <a:tabLst>
                <a:tab pos="540385" algn="l"/>
              </a:tabLst>
            </a:pPr>
            <a:r>
              <a:rPr lang="nl-BE"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Zie ook slide actiepunten LPP (LDPBW 08)</a:t>
            </a:r>
            <a:endParaRPr lang="nl-BE"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42072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D9670E3-8E47-AE76-7B72-2645C6D94968}"/>
              </a:ext>
            </a:extLst>
          </p:cNvPr>
          <p:cNvSpPr>
            <a:spLocks noGrp="1"/>
          </p:cNvSpPr>
          <p:nvPr>
            <p:ph type="body" sz="half" idx="13"/>
          </p:nvPr>
        </p:nvSpPr>
        <p:spPr/>
        <p:txBody>
          <a:bodyPr/>
          <a:lstStyle/>
          <a:p>
            <a:r>
              <a:rPr lang="nl-BE" dirty="0"/>
              <a:t>GPP/PGP – JAP/PAA 2025-2029</a:t>
            </a:r>
          </a:p>
        </p:txBody>
      </p:sp>
    </p:spTree>
    <p:extLst>
      <p:ext uri="{BB962C8B-B14F-4D97-AF65-F5344CB8AC3E}">
        <p14:creationId xmlns:p14="http://schemas.microsoft.com/office/powerpoint/2010/main" val="19710488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22-DF-01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Optimaliseren DRBS binnen Defensie.</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3850185858"/>
              </p:ext>
            </p:extLst>
          </p:nvPr>
        </p:nvGraphicFramePr>
        <p:xfrm>
          <a:off x="0" y="1775427"/>
          <a:ext cx="12192000" cy="5082573"/>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Piloot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Op niveau management van het project: Initiatie (voorbereiding op de uitvoeringsfase)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3523808688"/>
                  </a:ext>
                </a:extLst>
              </a:tr>
              <a:tr h="608334">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Piloot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Communicatie voorbereiding op de uitvoeringsfase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432359309"/>
                  </a:ext>
                </a:extLst>
              </a:tr>
              <a:tr h="601785">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Piloot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Selectie van de leden van de hiërarchische lijn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3168295882"/>
                  </a:ext>
                </a:extLst>
              </a:tr>
              <a:tr h="1012092">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ACOS/DG, SIPPT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Analyseren mogelijkheden om bestaande processen en bestaande statistieken te verbeteren</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31/03/2024</a:t>
                      </a:r>
                      <a:endParaRPr lang="nl-BE" sz="140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fr-BE" sz="140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 ACOS/DG, SIPPT</a:t>
                      </a:r>
                      <a:endParaRPr lang="nl-BE" sz="140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B050"/>
                          </a:solidFill>
                          <a:effectLst/>
                          <a:latin typeface="Calibri" panose="020F0502020204030204" pitchFamily="34" charset="0"/>
                          <a:ea typeface="Calibri" panose="020F0502020204030204" pitchFamily="34" charset="0"/>
                          <a:cs typeface="Calibri" panose="020F0502020204030204" pitchFamily="34" charset="0"/>
                        </a:rPr>
                        <a:t>• Bepaling van prioriteiten voor de verschillende </a:t>
                      </a:r>
                      <a:r>
                        <a:rPr lang="nl-BE" sz="1400" i="1">
                          <a:solidFill>
                            <a:srgbClr val="00B050"/>
                          </a:solidFill>
                          <a:effectLst/>
                          <a:latin typeface="Calibri" panose="020F0502020204030204" pitchFamily="34" charset="0"/>
                          <a:ea typeface="Calibri" panose="020F0502020204030204" pitchFamily="34" charset="0"/>
                          <a:cs typeface="Calibri" panose="020F0502020204030204" pitchFamily="34" charset="0"/>
                        </a:rPr>
                        <a:t>Risk owners</a:t>
                      </a:r>
                      <a:r>
                        <a:rPr lang="nl-BE" sz="1400">
                          <a:solidFill>
                            <a:srgbClr val="00B050"/>
                          </a:solidFill>
                          <a:effectLst/>
                          <a:latin typeface="Calibri" panose="020F0502020204030204" pitchFamily="34" charset="0"/>
                          <a:ea typeface="Calibri" panose="020F0502020204030204" pitchFamily="34" charset="0"/>
                          <a:cs typeface="Calibri" panose="020F0502020204030204" pitchFamily="34" charset="0"/>
                        </a:rPr>
                        <a:t> niveaus;</a:t>
                      </a:r>
                      <a:br>
                        <a:rPr lang="nl-BE" sz="1400">
                          <a:solidFill>
                            <a:srgbClr val="00B050"/>
                          </a:solidFill>
                          <a:effectLst/>
                          <a:latin typeface="Calibri" panose="020F0502020204030204" pitchFamily="34" charset="0"/>
                          <a:ea typeface="Calibri" panose="020F0502020204030204" pitchFamily="34" charset="0"/>
                          <a:cs typeface="Calibri" panose="020F0502020204030204" pitchFamily="34" charset="0"/>
                        </a:rPr>
                      </a:br>
                      <a:r>
                        <a:rPr lang="nl-BE" sz="1400">
                          <a:solidFill>
                            <a:srgbClr val="00B050"/>
                          </a:solidFill>
                          <a:effectLst/>
                          <a:latin typeface="Calibri" panose="020F0502020204030204" pitchFamily="34" charset="0"/>
                          <a:ea typeface="Calibri" panose="020F0502020204030204" pitchFamily="34" charset="0"/>
                          <a:cs typeface="Calibri" panose="020F0502020204030204" pitchFamily="34" charset="0"/>
                        </a:rPr>
                        <a:t>• Opname van DRBS in Policy Handbook</a:t>
                      </a:r>
                      <a:endParaRPr lang="nl-BE" sz="140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Nihil</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31/05/2024</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3004478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22-DF-01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Optimaliseren DRBS binnen Defensie.</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768415187"/>
              </p:ext>
            </p:extLst>
          </p:nvPr>
        </p:nvGraphicFramePr>
        <p:xfrm>
          <a:off x="0" y="1714647"/>
          <a:ext cx="12192000" cy="5143353"/>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3513290">
                  <a:extLst>
                    <a:ext uri="{9D8B030D-6E8A-4147-A177-3AD203B41FA5}">
                      <a16:colId xmlns:a16="http://schemas.microsoft.com/office/drawing/2014/main" val="4051463726"/>
                    </a:ext>
                  </a:extLst>
                </a:gridCol>
                <a:gridCol w="1180123">
                  <a:extLst>
                    <a:ext uri="{9D8B030D-6E8A-4147-A177-3AD203B41FA5}">
                      <a16:colId xmlns:a16="http://schemas.microsoft.com/office/drawing/2014/main" val="2989411758"/>
                    </a:ext>
                  </a:extLst>
                </a:gridCol>
                <a:gridCol w="765908">
                  <a:extLst>
                    <a:ext uri="{9D8B030D-6E8A-4147-A177-3AD203B41FA5}">
                      <a16:colId xmlns:a16="http://schemas.microsoft.com/office/drawing/2014/main" val="3396486518"/>
                    </a:ext>
                  </a:extLst>
                </a:gridCol>
                <a:gridCol w="1273907">
                  <a:extLst>
                    <a:ext uri="{9D8B030D-6E8A-4147-A177-3AD203B41FA5}">
                      <a16:colId xmlns:a16="http://schemas.microsoft.com/office/drawing/2014/main" val="3760943750"/>
                    </a:ext>
                  </a:extLst>
                </a:gridCol>
                <a:gridCol w="1599303">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7576">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1621443">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ACOS/DG, SIPPT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Briefen/een update geven aan de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Respective</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Risk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Owner</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(vóór de volgende PDCA-cyclus)</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Definieer prioriteiten en acties die moeten worden ondernomen met betrekking tot de risico's en lacunes die voor deze volgende cyclus zijn geïdentificeerd</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Nihil</a:t>
                      </a:r>
                      <a:b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b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30/09/2024</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3523808688"/>
                  </a:ext>
                </a:extLst>
              </a:tr>
              <a:tr h="1085756">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ACOS/DG, SIPPT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Op maat maken van DRBS van de componenten en hun eenheden conform het wettelijk richtsnoer bepaald in de Codex en volgens het schema High,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Intermediate</a:t>
                      </a: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 en Low level risk </a:t>
                      </a:r>
                      <a:r>
                        <a:rPr lang="nl-BE" sz="1400" dirty="0" err="1">
                          <a:solidFill>
                            <a:srgbClr val="00B050"/>
                          </a:solidFill>
                          <a:effectLst/>
                          <a:latin typeface="Calibri" panose="020F0502020204030204" pitchFamily="34" charset="0"/>
                          <a:ea typeface="Calibri" panose="020F0502020204030204" pitchFamily="34" charset="0"/>
                          <a:cs typeface="Calibri" panose="020F0502020204030204" pitchFamily="34" charset="0"/>
                        </a:rPr>
                        <a:t>owner</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b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30/09/2024</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432359309"/>
                  </a:ext>
                </a:extLst>
              </a:tr>
              <a:tr h="525075">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ACOS/DG, SIPPT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Mogelijkheden voor het gebruik van IT-tools gericht op de DRBS</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b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3168295882"/>
                  </a:ext>
                </a:extLst>
              </a:tr>
              <a:tr h="883081">
                <a:tc>
                  <a:txBody>
                    <a:bodyPr/>
                    <a:lstStyle/>
                    <a:p>
                      <a:pPr algn="ctr">
                        <a:lnSpc>
                          <a:spcPct val="107000"/>
                        </a:lnSpc>
                        <a:spcAft>
                          <a:spcPts val="800"/>
                        </a:spcAft>
                      </a:pPr>
                      <a:r>
                        <a:rPr lang="fr-BE" sz="140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Piloot, ACOS/DG, SIPPT</a:t>
                      </a:r>
                      <a:endParaRPr lang="nl-BE" sz="140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Bepaling</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fucntionele</a:t>
                      </a: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r>
                        <a:rPr lang="fr-BE" sz="1400" dirty="0" err="1">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behoeften</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Nihil</a:t>
                      </a:r>
                      <a:b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b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Kol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SMEETS Luc</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VAN EECKE Peter</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9756732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22-JM-01</a:t>
            </a:r>
            <a:br>
              <a:rPr lang="nl-BE" sz="4400" b="1" dirty="0">
                <a:solidFill>
                  <a:srgbClr val="00B050"/>
                </a:solidFill>
                <a:latin typeface="Arial" panose="020B0604020202020204" pitchFamily="34" charset="0"/>
                <a:cs typeface="Arial" panose="020B0604020202020204" pitchFamily="34" charset="0"/>
              </a:rPr>
            </a:br>
            <a:r>
              <a:rPr lang="nl-BE" sz="4400" b="1" dirty="0" err="1">
                <a:solidFill>
                  <a:srgbClr val="00B050"/>
                </a:solidFill>
                <a:latin typeface="Arial" panose="020B0604020202020204" pitchFamily="34" charset="0"/>
                <a:cs typeface="Arial" panose="020B0604020202020204" pitchFamily="34" charset="0"/>
              </a:rPr>
              <a:t>PsySoc</a:t>
            </a:r>
            <a:r>
              <a:rPr lang="nl-BE" sz="4400" b="1" dirty="0">
                <a:solidFill>
                  <a:srgbClr val="00B050"/>
                </a:solidFill>
                <a:latin typeface="Arial" panose="020B0604020202020204" pitchFamily="34" charset="0"/>
                <a:cs typeface="Arial" panose="020B0604020202020204" pitchFamily="34" charset="0"/>
              </a:rPr>
              <a:t> risico’s </a:t>
            </a:r>
            <a:r>
              <a:rPr lang="nl-BE" sz="4400" b="1" dirty="0" err="1">
                <a:solidFill>
                  <a:srgbClr val="00B050"/>
                </a:solidFill>
                <a:latin typeface="Arial" panose="020B0604020202020204" pitchFamily="34" charset="0"/>
                <a:cs typeface="Arial" panose="020B0604020202020204" pitchFamily="34" charset="0"/>
              </a:rPr>
              <a:t>lorg</a:t>
            </a:r>
            <a:r>
              <a:rPr lang="nl-BE" sz="4400" b="1" dirty="0">
                <a:solidFill>
                  <a:srgbClr val="00B050"/>
                </a:solidFill>
                <a:latin typeface="Arial" panose="020B0604020202020204" pitchFamily="34" charset="0"/>
                <a:cs typeface="Arial" panose="020B0604020202020204" pitchFamily="34" charset="0"/>
              </a:rPr>
              <a:t> buitenland.</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976447371"/>
              </p:ext>
            </p:extLst>
          </p:nvPr>
        </p:nvGraphicFramePr>
        <p:xfrm>
          <a:off x="0" y="1725607"/>
          <a:ext cx="12192000" cy="5132393"/>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3513290">
                  <a:extLst>
                    <a:ext uri="{9D8B030D-6E8A-4147-A177-3AD203B41FA5}">
                      <a16:colId xmlns:a16="http://schemas.microsoft.com/office/drawing/2014/main" val="4051463726"/>
                    </a:ext>
                  </a:extLst>
                </a:gridCol>
                <a:gridCol w="1180123">
                  <a:extLst>
                    <a:ext uri="{9D8B030D-6E8A-4147-A177-3AD203B41FA5}">
                      <a16:colId xmlns:a16="http://schemas.microsoft.com/office/drawing/2014/main" val="2989411758"/>
                    </a:ext>
                  </a:extLst>
                </a:gridCol>
                <a:gridCol w="765908">
                  <a:extLst>
                    <a:ext uri="{9D8B030D-6E8A-4147-A177-3AD203B41FA5}">
                      <a16:colId xmlns:a16="http://schemas.microsoft.com/office/drawing/2014/main" val="3396486518"/>
                    </a:ext>
                  </a:extLst>
                </a:gridCol>
                <a:gridCol w="1273907">
                  <a:extLst>
                    <a:ext uri="{9D8B030D-6E8A-4147-A177-3AD203B41FA5}">
                      <a16:colId xmlns:a16="http://schemas.microsoft.com/office/drawing/2014/main" val="3760943750"/>
                    </a:ext>
                  </a:extLst>
                </a:gridCol>
                <a:gridCol w="1599303">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62121">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54445">
                <a:tc>
                  <a:txBody>
                    <a:bodyPr/>
                    <a:lstStyle/>
                    <a:p>
                      <a:pPr algn="ctr">
                        <a:lnSpc>
                          <a:spcPct val="107000"/>
                        </a:lnSpc>
                        <a:spcAft>
                          <a:spcPts val="800"/>
                        </a:spcAft>
                      </a:pP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Mev</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KENIS Lauren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In kaart brengen van de huidige situatie in de IOrg en de eventuele akkoorden ("inventarisatie")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3523808688"/>
                  </a:ext>
                </a:extLst>
              </a:tr>
              <a:tr h="36927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 Jur</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Studie Jur kader en analyse van akkoorden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2862384253"/>
                  </a:ext>
                </a:extLst>
              </a:tr>
              <a:tr h="574431">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Mev KENIS Lauren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Vaststellen en ontwikkelen van een adequaat ondersteuningsproces (middelen)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31/01/2024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2255731880"/>
                  </a:ext>
                </a:extLst>
              </a:tr>
              <a:tr h="314568">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DGHR &amp; DG H&amp;WB</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Redactie van het ondersteuningsproces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3413248518"/>
                  </a:ext>
                </a:extLst>
              </a:tr>
              <a:tr h="550010">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 Jur</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Juridische steun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432359309"/>
                  </a:ext>
                </a:extLst>
              </a:tr>
              <a:tr h="550010">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Mev KENIS Lauren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Aanbieden van het ondersteuningsproces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3168295882"/>
                  </a:ext>
                </a:extLst>
              </a:tr>
              <a:tr h="77269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Mev KENIS Lauren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Opvolging verzekeren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REMACLE Michel</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23512593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23-DF-01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New way of </a:t>
            </a:r>
            <a:r>
              <a:rPr lang="nl-BE" sz="4400" b="1" dirty="0" err="1">
                <a:solidFill>
                  <a:srgbClr val="00B050"/>
                </a:solidFill>
                <a:latin typeface="Arial" panose="020B0604020202020204" pitchFamily="34" charset="0"/>
                <a:cs typeface="Arial" panose="020B0604020202020204" pitchFamily="34" charset="0"/>
              </a:rPr>
              <a:t>working</a:t>
            </a:r>
            <a:r>
              <a:rPr lang="nl-BE" sz="4400" b="1" dirty="0">
                <a:solidFill>
                  <a:srgbClr val="00B050"/>
                </a:solidFill>
                <a:latin typeface="Arial" panose="020B0604020202020204" pitchFamily="34" charset="0"/>
                <a:cs typeface="Arial" panose="020B0604020202020204" pitchFamily="34" charset="0"/>
              </a:rPr>
              <a:t>.</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319100583"/>
              </p:ext>
            </p:extLst>
          </p:nvPr>
        </p:nvGraphicFramePr>
        <p:xfrm>
          <a:off x="0" y="1506171"/>
          <a:ext cx="12192000" cy="5345198"/>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v/h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VlW</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DEPREZ Caroline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mogelijkheden van het hybride werken in de St en Ops E aanpassen/ identificeren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Mevr. KENIS Lauren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(V)CHOD</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Werksessies (Deloitte) houden met het Pers van de Ops 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Mevr. KENIS Lauren</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4200247376"/>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GovSp</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modaliteiten van telewerk in het TRAVARB herzien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 HR</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vierdaagse werkweek nader bekijken en, mocht dit na analyse nodig blijken, overgaan tot de invoering ervan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 HR</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Het TRAVARB aanpassen om het hybride werken in Ops E wettig te maken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25366999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23-DF-01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New way of </a:t>
            </a:r>
            <a:r>
              <a:rPr lang="nl-BE" sz="4400" b="1" dirty="0" err="1">
                <a:solidFill>
                  <a:srgbClr val="00B050"/>
                </a:solidFill>
                <a:latin typeface="Arial" panose="020B0604020202020204" pitchFamily="34" charset="0"/>
                <a:cs typeface="Arial" panose="020B0604020202020204" pitchFamily="34" charset="0"/>
              </a:rPr>
              <a:t>working</a:t>
            </a:r>
            <a:r>
              <a:rPr lang="nl-BE" sz="4400" b="1" dirty="0">
                <a:solidFill>
                  <a:srgbClr val="00B050"/>
                </a:solidFill>
                <a:latin typeface="Arial" panose="020B0604020202020204" pitchFamily="34" charset="0"/>
                <a:cs typeface="Arial" panose="020B0604020202020204" pitchFamily="34" charset="0"/>
              </a:rPr>
              <a:t>.</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702752916"/>
              </p:ext>
            </p:extLst>
          </p:nvPr>
        </p:nvGraphicFramePr>
        <p:xfrm>
          <a:off x="0" y="1506171"/>
          <a:ext cx="12192000" cy="5346039"/>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v/h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VlW</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DEPREZ Caroline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empowerment van de Componenten uitbreiden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(V)CHOD, GovSp, Dg en ACOS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IPS van de nieuwe structuur van de St</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4200247376"/>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v/h VlW DEPREZ Caroline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IPS van het NWOW-leiderschap</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(V)CHOD GovSp</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Fmn leiderschap Defensie herzien door daarin de NWOW-principes te integreren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KMS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Fmn leiderschap NWOW invoeren in alle vormingsinstellingen van Defensie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01/09/2024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25854556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23-DF-01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New way of </a:t>
            </a:r>
            <a:r>
              <a:rPr lang="nl-BE" sz="4400" b="1" dirty="0" err="1">
                <a:solidFill>
                  <a:srgbClr val="00B050"/>
                </a:solidFill>
                <a:latin typeface="Arial" panose="020B0604020202020204" pitchFamily="34" charset="0"/>
                <a:cs typeface="Arial" panose="020B0604020202020204" pitchFamily="34" charset="0"/>
              </a:rPr>
              <a:t>working</a:t>
            </a:r>
            <a:r>
              <a:rPr lang="nl-BE" sz="4400" b="1" dirty="0">
                <a:solidFill>
                  <a:srgbClr val="00B050"/>
                </a:solidFill>
                <a:latin typeface="Arial" panose="020B0604020202020204" pitchFamily="34" charset="0"/>
                <a:cs typeface="Arial" panose="020B0604020202020204" pitchFamily="34" charset="0"/>
              </a:rPr>
              <a:t>.</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2941035273"/>
              </p:ext>
            </p:extLst>
          </p:nvPr>
        </p:nvGraphicFramePr>
        <p:xfrm>
          <a:off x="0" y="1781654"/>
          <a:ext cx="12192000" cy="5076346"/>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3040459">
                  <a:extLst>
                    <a:ext uri="{9D8B030D-6E8A-4147-A177-3AD203B41FA5}">
                      <a16:colId xmlns:a16="http://schemas.microsoft.com/office/drawing/2014/main" val="4051463726"/>
                    </a:ext>
                  </a:extLst>
                </a:gridCol>
                <a:gridCol w="1324708">
                  <a:extLst>
                    <a:ext uri="{9D8B030D-6E8A-4147-A177-3AD203B41FA5}">
                      <a16:colId xmlns:a16="http://schemas.microsoft.com/office/drawing/2014/main" val="2989411758"/>
                    </a:ext>
                  </a:extLst>
                </a:gridCol>
                <a:gridCol w="930031">
                  <a:extLst>
                    <a:ext uri="{9D8B030D-6E8A-4147-A177-3AD203B41FA5}">
                      <a16:colId xmlns:a16="http://schemas.microsoft.com/office/drawing/2014/main" val="3396486518"/>
                    </a:ext>
                  </a:extLst>
                </a:gridCol>
                <a:gridCol w="1227015">
                  <a:extLst>
                    <a:ext uri="{9D8B030D-6E8A-4147-A177-3AD203B41FA5}">
                      <a16:colId xmlns:a16="http://schemas.microsoft.com/office/drawing/2014/main" val="3760943750"/>
                    </a:ext>
                  </a:extLst>
                </a:gridCol>
                <a:gridCol w="1810318">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v/h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VlW</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DEPREZ Caroline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 welzijnsinitiatieven ontwikkelen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KMS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 aangepaste en op de behoeften van Defensie afgestemde vormingen </a:t>
                      </a:r>
                      <a:r>
                        <a:rPr lang="nl-BE" sz="1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Mental</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Fitness ontwikkelen en evalueren, in onderlinge overeenstemming met het </a:t>
                      </a:r>
                      <a:r>
                        <a:rPr lang="nl-BE" sz="14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Center of Expertise </a:t>
                      </a:r>
                      <a:r>
                        <a:rPr lang="nl-BE" sz="14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for</a:t>
                      </a:r>
                      <a:r>
                        <a:rPr lang="nl-BE" sz="14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nl-BE" sz="14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Leadership</a:t>
                      </a:r>
                      <a:r>
                        <a:rPr lang="nl-BE" sz="14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Skills Training </a:t>
                      </a:r>
                      <a:r>
                        <a:rPr lang="nl-BE" sz="14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and</a:t>
                      </a:r>
                      <a:r>
                        <a:rPr lang="nl-BE" sz="14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Evaluation</a:t>
                      </a: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(CELESTE)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4200247376"/>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GovSp</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Mental Fitness-technieken institutionaliseren, zodat ze alle medewerkers van Defensie ten goede komen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v/h VlW DEPREZ Caroline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transparantie verhogen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33134107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446550"/>
          </a:xfrm>
          <a:prstGeom prst="rect">
            <a:avLst/>
          </a:prstGeom>
        </p:spPr>
        <p:txBody>
          <a:bodyPr wrap="square" rtlCol="0">
            <a:spAutoFit/>
          </a:bodyPr>
          <a:lstStyle/>
          <a:p>
            <a:pPr algn="ctr"/>
            <a:r>
              <a:rPr lang="nl-BE" sz="4400" b="1" dirty="0">
                <a:solidFill>
                  <a:srgbClr val="00B050"/>
                </a:solidFill>
                <a:latin typeface="Arial" panose="020B0604020202020204" pitchFamily="34" charset="0"/>
                <a:cs typeface="Arial" panose="020B0604020202020204" pitchFamily="34" charset="0"/>
              </a:rPr>
              <a:t>23-DF-01</a:t>
            </a:r>
            <a:br>
              <a:rPr lang="nl-BE" sz="4400" b="1" dirty="0">
                <a:solidFill>
                  <a:srgbClr val="00B050"/>
                </a:solidFill>
                <a:latin typeface="Arial" panose="020B0604020202020204" pitchFamily="34" charset="0"/>
                <a:cs typeface="Arial" panose="020B0604020202020204" pitchFamily="34" charset="0"/>
              </a:rPr>
            </a:br>
            <a:r>
              <a:rPr lang="nl-BE" sz="4400" b="1" dirty="0">
                <a:solidFill>
                  <a:srgbClr val="00B050"/>
                </a:solidFill>
                <a:latin typeface="Arial" panose="020B0604020202020204" pitchFamily="34" charset="0"/>
                <a:cs typeface="Arial" panose="020B0604020202020204" pitchFamily="34" charset="0"/>
              </a:rPr>
              <a:t>New way of </a:t>
            </a:r>
            <a:r>
              <a:rPr lang="nl-BE" sz="4400" b="1" dirty="0" err="1">
                <a:solidFill>
                  <a:srgbClr val="00B050"/>
                </a:solidFill>
                <a:latin typeface="Arial" panose="020B0604020202020204" pitchFamily="34" charset="0"/>
                <a:cs typeface="Arial" panose="020B0604020202020204" pitchFamily="34" charset="0"/>
              </a:rPr>
              <a:t>working</a:t>
            </a:r>
            <a:r>
              <a:rPr lang="nl-BE" sz="4400" b="1" dirty="0">
                <a:solidFill>
                  <a:srgbClr val="00B050"/>
                </a:solidFill>
                <a:latin typeface="Arial" panose="020B0604020202020204" pitchFamily="34" charset="0"/>
                <a:cs typeface="Arial" panose="020B0604020202020204" pitchFamily="34" charset="0"/>
              </a:rPr>
              <a:t>.</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3498306058"/>
              </p:ext>
            </p:extLst>
          </p:nvPr>
        </p:nvGraphicFramePr>
        <p:xfrm>
          <a:off x="0" y="1641760"/>
          <a:ext cx="12192000" cy="5216240"/>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Actor</a:t>
                      </a:r>
                    </a:p>
                  </a:txBody>
                  <a:tcPr anchor="ctr">
                    <a:solidFill>
                      <a:srgbClr val="00B050"/>
                    </a:solidFill>
                  </a:tcPr>
                </a:tc>
                <a:tc>
                  <a:txBody>
                    <a:bodyPr/>
                    <a:lstStyle/>
                    <a:p>
                      <a:pPr algn="ctr"/>
                      <a:r>
                        <a:rPr lang="nl-BE" dirty="0" err="1">
                          <a:solidFill>
                            <a:schemeClr val="bg1"/>
                          </a:solidFill>
                        </a:rPr>
                        <a:t>Ojectief</a:t>
                      </a:r>
                      <a:r>
                        <a:rPr lang="nl-BE" dirty="0">
                          <a:solidFill>
                            <a:schemeClr val="bg1"/>
                          </a:solidFill>
                        </a:rPr>
                        <a:t>/Taak</a:t>
                      </a:r>
                    </a:p>
                  </a:txBody>
                  <a:tcPr anchor="ctr">
                    <a:solidFill>
                      <a:srgbClr val="00B050"/>
                    </a:solidFill>
                  </a:tcPr>
                </a:tc>
                <a:tc>
                  <a:txBody>
                    <a:bodyPr/>
                    <a:lstStyle/>
                    <a:p>
                      <a:pPr algn="ctr"/>
                      <a:r>
                        <a:rPr lang="nl-BE" dirty="0">
                          <a:solidFill>
                            <a:schemeClr val="bg1"/>
                          </a:solidFill>
                        </a:rPr>
                        <a:t>Impact</a:t>
                      </a:r>
                      <a:br>
                        <a:rPr lang="nl-BE" dirty="0">
                          <a:solidFill>
                            <a:schemeClr val="bg1"/>
                          </a:solidFill>
                        </a:rPr>
                      </a:br>
                      <a:r>
                        <a:rPr lang="nl-BE" dirty="0">
                          <a:solidFill>
                            <a:schemeClr val="bg1"/>
                          </a:solidFill>
                        </a:rPr>
                        <a:t>LPP/PLP</a:t>
                      </a:r>
                      <a:br>
                        <a:rPr lang="nl-BE" dirty="0">
                          <a:solidFill>
                            <a:schemeClr val="bg1"/>
                          </a:solidFill>
                        </a:rPr>
                      </a:br>
                      <a:r>
                        <a:rPr lang="nl-BE" dirty="0">
                          <a:solidFill>
                            <a:schemeClr val="bg1"/>
                          </a:solidFill>
                        </a:rPr>
                        <a:t>KKE</a:t>
                      </a:r>
                    </a:p>
                  </a:txBody>
                  <a:tcPr anchor="ctr">
                    <a:solidFill>
                      <a:srgbClr val="00B050"/>
                    </a:solidFill>
                  </a:tcPr>
                </a:tc>
                <a:tc>
                  <a:txBody>
                    <a:bodyPr/>
                    <a:lstStyle/>
                    <a:p>
                      <a:pPr algn="ctr"/>
                      <a:r>
                        <a:rPr lang="nl-BE" dirty="0" err="1">
                          <a:solidFill>
                            <a:schemeClr val="bg1"/>
                          </a:solidFill>
                        </a:rPr>
                        <a:t>Prio</a:t>
                      </a:r>
                      <a:endParaRPr lang="nl-BE" dirty="0">
                        <a:solidFill>
                          <a:schemeClr val="bg1"/>
                        </a:solidFill>
                      </a:endParaRPr>
                    </a:p>
                  </a:txBody>
                  <a:tcPr anchor="ctr">
                    <a:solidFill>
                      <a:srgbClr val="00B050"/>
                    </a:solidFill>
                  </a:tcPr>
                </a:tc>
                <a:tc>
                  <a:txBody>
                    <a:bodyPr/>
                    <a:lstStyle/>
                    <a:p>
                      <a:pPr algn="ctr"/>
                      <a:r>
                        <a:rPr lang="nl-BE" dirty="0">
                          <a:solidFill>
                            <a:schemeClr val="bg1"/>
                          </a:solidFill>
                        </a:rPr>
                        <a:t>Data </a:t>
                      </a:r>
                      <a:br>
                        <a:rPr lang="nl-BE" dirty="0">
                          <a:solidFill>
                            <a:schemeClr val="bg1"/>
                          </a:solidFill>
                        </a:rPr>
                      </a:br>
                      <a:r>
                        <a:rPr lang="nl-BE" dirty="0">
                          <a:solidFill>
                            <a:schemeClr val="bg1"/>
                          </a:solidFill>
                        </a:rPr>
                        <a:t>(NLT)</a:t>
                      </a:r>
                    </a:p>
                  </a:txBody>
                  <a:tcPr anchor="ctr">
                    <a:solidFill>
                      <a:srgbClr val="00B050"/>
                    </a:solidFill>
                  </a:tcPr>
                </a:tc>
                <a:tc>
                  <a:txBody>
                    <a:bodyPr/>
                    <a:lstStyle/>
                    <a:p>
                      <a:pPr algn="ctr"/>
                      <a:r>
                        <a:rPr lang="nl-BE" dirty="0">
                          <a:solidFill>
                            <a:schemeClr val="bg1"/>
                          </a:solidFill>
                        </a:rPr>
                        <a:t>Piloot</a:t>
                      </a:r>
                    </a:p>
                  </a:txBody>
                  <a:tcPr anchor="ctr">
                    <a:solidFill>
                      <a:srgbClr val="00B050"/>
                    </a:solidFill>
                  </a:tcPr>
                </a:tc>
                <a:tc>
                  <a:txBody>
                    <a:bodyPr/>
                    <a:lstStyle/>
                    <a:p>
                      <a:pPr algn="ctr"/>
                      <a:r>
                        <a:rPr lang="nl-BE" dirty="0">
                          <a:solidFill>
                            <a:schemeClr val="bg1"/>
                          </a:solidFill>
                        </a:rPr>
                        <a:t>Preventieadviseur</a:t>
                      </a:r>
                    </a:p>
                  </a:txBody>
                  <a:tcPr anchor="ctr">
                    <a:solidFill>
                      <a:srgbClr val="00B050"/>
                    </a:solidFill>
                  </a:tcPr>
                </a:tc>
                <a:extLst>
                  <a:ext uri="{0D108BD9-81ED-4DB2-BD59-A6C34878D82A}">
                    <a16:rowId xmlns:a16="http://schemas.microsoft.com/office/drawing/2014/main" val="3142780"/>
                  </a:ext>
                </a:extLst>
              </a:tr>
              <a:tr h="814646">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(V)CHOD,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GovSp</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Via een nieuwe versie van de “boordtabel” communiceren over alle lopende projecten van Defensie: toegankelijk voor iedereen, waarbij de informatie op verstaanbare wijze wordt verstrekt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v/h VlW DEPREZ Caroline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Toekomstperspectieven bieden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4200247376"/>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(V)CHOD, DGHR</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Herziening van het bevorderingssysteem (cfr. STAR-plan – mei 2022)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2023-2027</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Maj v/h </a:t>
                      </a:r>
                      <a:r>
                        <a:rPr lang="fr-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VlW</a:t>
                      </a: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DEPREZ Caroline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regionale vestigingen realiseren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v/h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Vlw</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DEPREZ Caroline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REMACLE Michel</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MELANGE Philippe</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39259082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384995"/>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24-WB-01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Nieuwe werking voltijdse vertrouwenspersonen.</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693570"/>
              </p:ext>
            </p:extLst>
          </p:nvPr>
        </p:nvGraphicFramePr>
        <p:xfrm>
          <a:off x="0" y="1474991"/>
          <a:ext cx="12192000" cy="5383009"/>
        </p:xfrm>
        <a:graphic>
          <a:graphicData uri="http://schemas.openxmlformats.org/drawingml/2006/table">
            <a:tbl>
              <a:tblPr firstRow="1" bandRow="1">
                <a:tableStyleId>{5C22544A-7EE6-4342-B048-85BDC9FD1C3A}</a:tableStyleId>
              </a:tblPr>
              <a:tblGrid>
                <a:gridCol w="1594064">
                  <a:extLst>
                    <a:ext uri="{9D8B030D-6E8A-4147-A177-3AD203B41FA5}">
                      <a16:colId xmlns:a16="http://schemas.microsoft.com/office/drawing/2014/main" val="3164560031"/>
                    </a:ext>
                  </a:extLst>
                </a:gridCol>
                <a:gridCol w="2516617">
                  <a:extLst>
                    <a:ext uri="{9D8B030D-6E8A-4147-A177-3AD203B41FA5}">
                      <a16:colId xmlns:a16="http://schemas.microsoft.com/office/drawing/2014/main" val="4051463726"/>
                    </a:ext>
                  </a:extLst>
                </a:gridCol>
                <a:gridCol w="1515762">
                  <a:extLst>
                    <a:ext uri="{9D8B030D-6E8A-4147-A177-3AD203B41FA5}">
                      <a16:colId xmlns:a16="http://schemas.microsoft.com/office/drawing/2014/main" val="2989411758"/>
                    </a:ext>
                  </a:extLst>
                </a:gridCol>
                <a:gridCol w="109563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852457">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 plaats stellen van een ploeg voor PsySoc bijstand</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Verzekeren van de interne Basisvorming vertouwenspersoon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1100297093"/>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Inventariseren van de bestaande vervolmakingsmodules VP</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31/03/2024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Identificeren van de actuele psychosociale risico's binnen Defensie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31/03/2024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Uitvoeren van prospectie naar bestaande modules buiten Defensie</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31/03/2024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32367379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384995"/>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24-WB-01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Nieuwe werking voltijdse vertrouwenspersonen.</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840167743"/>
              </p:ext>
            </p:extLst>
          </p:nvPr>
        </p:nvGraphicFramePr>
        <p:xfrm>
          <a:off x="0" y="1625854"/>
          <a:ext cx="12192000" cy="5232146"/>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01594">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Het peilen naar de noden van de actuele </a:t>
                      </a:r>
                      <a:r>
                        <a:rPr lang="nl-BE" sz="14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VP's</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Het integreren van deze noden in de leerplannen en lesinhoud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1100297093"/>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Het aanduiden van POC's binnen het CC Psysoc voor welbepaalde Psysoc onderwerpen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b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DGHR</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Het bepalen in samenwerking met HR hoe de vernieuwde vorming VP in de jaarkalender zal worden gepland</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553309125"/>
                  </a:ext>
                </a:extLst>
              </a:tr>
              <a:tr h="902193">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Het opmaken en intern CC Psysoc aftoetsen van prototype leerplannen en inhouden per Psysoc onderwerp</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87566873"/>
                  </a:ext>
                </a:extLst>
              </a:tr>
            </a:tbl>
          </a:graphicData>
        </a:graphic>
      </p:graphicFrame>
    </p:spTree>
    <p:extLst>
      <p:ext uri="{BB962C8B-B14F-4D97-AF65-F5344CB8AC3E}">
        <p14:creationId xmlns:p14="http://schemas.microsoft.com/office/powerpoint/2010/main" val="27544475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384995"/>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24-WB-01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Nieuwe werking voltijdse vertrouwenspersonen.</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611556001"/>
              </p:ext>
            </p:extLst>
          </p:nvPr>
        </p:nvGraphicFramePr>
        <p:xfrm>
          <a:off x="0" y="1774346"/>
          <a:ext cx="12192000" cy="2430640"/>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01594">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Het bepalen van de minimum kennis en vaardigheden van een VP binnen Defensie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30/09/2024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Het bepalen van de minimum kennis en vaardigheden van een werknemer binnen Defensie</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ADC DE BOECK Davy</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Mevr. MICHEL Allison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Maj</a:t>
                      </a:r>
                      <a:r>
                        <a:rPr lang="nl-BE" sz="1400" b="0" i="0" u="none" strike="noStrike" dirty="0">
                          <a:effectLst/>
                          <a:latin typeface="Calibri" panose="020F0502020204030204" pitchFamily="34" charset="0"/>
                        </a:rPr>
                        <a:t> </a:t>
                      </a:r>
                      <a:r>
                        <a:rPr lang="nl-BE" sz="1400" b="0" i="0" u="none" strike="noStrike" dirty="0" err="1">
                          <a:effectLst/>
                          <a:latin typeface="Calibri" panose="020F0502020204030204" pitchFamily="34" charset="0"/>
                        </a:rPr>
                        <a:t>Psy</a:t>
                      </a:r>
                      <a:r>
                        <a:rPr lang="nl-BE" sz="1400" b="0" i="0" u="none" strike="noStrike" dirty="0">
                          <a:effectLst/>
                          <a:latin typeface="Calibri" panose="020F0502020204030204" pitchFamily="34" charset="0"/>
                        </a:rPr>
                        <a:t> THYS David</a:t>
                      </a:r>
                    </a:p>
                  </a:txBody>
                  <a:tcPr marL="7620" marR="7620" marT="7620" marB="0" anchor="ctr"/>
                </a:tc>
                <a:extLst>
                  <a:ext uri="{0D108BD9-81ED-4DB2-BD59-A6C34878D82A}">
                    <a16:rowId xmlns:a16="http://schemas.microsoft.com/office/drawing/2014/main" val="1100297093"/>
                  </a:ext>
                </a:extLst>
              </a:tr>
            </a:tbl>
          </a:graphicData>
        </a:graphic>
      </p:graphicFrame>
      <p:sp>
        <p:nvSpPr>
          <p:cNvPr id="3" name="TextBox 2">
            <a:extLst>
              <a:ext uri="{FF2B5EF4-FFF2-40B4-BE49-F238E27FC236}">
                <a16:creationId xmlns:a16="http://schemas.microsoft.com/office/drawing/2014/main" id="{F8C3C9C1-5E09-56BF-09FD-CD7C5FAC0258}"/>
              </a:ext>
            </a:extLst>
          </p:cNvPr>
          <p:cNvSpPr txBox="1"/>
          <p:nvPr/>
        </p:nvSpPr>
        <p:spPr>
          <a:xfrm>
            <a:off x="504092" y="4433790"/>
            <a:ext cx="11000154" cy="1277273"/>
          </a:xfrm>
          <a:prstGeom prst="rect">
            <a:avLst/>
          </a:prstGeom>
          <a:noFill/>
        </p:spPr>
        <p:txBody>
          <a:bodyPr wrap="square">
            <a:spAutoFit/>
          </a:bodyPr>
          <a:lstStyle/>
          <a:p>
            <a:pPr lvl="0">
              <a:spcAft>
                <a:spcPts val="600"/>
              </a:spcAft>
              <a:buClr>
                <a:srgbClr val="000000"/>
              </a:buClr>
              <a:buSzPts val="1200"/>
              <a:tabLst>
                <a:tab pos="540385" algn="l"/>
              </a:tabLst>
            </a:pPr>
            <a:r>
              <a:rPr lang="nl-BE" sz="24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Impact op LPP van de eenheden</a:t>
            </a:r>
          </a:p>
          <a:p>
            <a:r>
              <a:rPr lang="nl-BE" sz="2400" dirty="0">
                <a:effectLst/>
                <a:latin typeface="Calibri" panose="020F0502020204030204" pitchFamily="34" charset="0"/>
                <a:ea typeface="Calibri" panose="020F0502020204030204" pitchFamily="34" charset="0"/>
                <a:cs typeface="Times New Roman" panose="02020603050405020304" pitchFamily="18" charset="0"/>
              </a:rPr>
              <a:t>Voorlopig minimaal: er zullen punctueel vertrouwenspersonen worden geconsulteerd in verband met hun noden en behoeften.</a:t>
            </a:r>
            <a:endParaRPr lang="nl-BE" sz="2400" dirty="0"/>
          </a:p>
        </p:txBody>
      </p:sp>
    </p:spTree>
    <p:extLst>
      <p:ext uri="{BB962C8B-B14F-4D97-AF65-F5344CB8AC3E}">
        <p14:creationId xmlns:p14="http://schemas.microsoft.com/office/powerpoint/2010/main" val="122950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8120C4D-8818-DD34-97B5-1202DBD9FA17}"/>
              </a:ext>
            </a:extLst>
          </p:cNvPr>
          <p:cNvSpPr>
            <a:spLocks noGrp="1"/>
          </p:cNvSpPr>
          <p:nvPr>
            <p:ph type="body" sz="quarter" idx="13"/>
          </p:nvPr>
        </p:nvSpPr>
        <p:spPr/>
        <p:txBody>
          <a:bodyPr/>
          <a:lstStyle/>
          <a:p>
            <a:endParaRPr lang="nl-BE" dirty="0"/>
          </a:p>
        </p:txBody>
      </p:sp>
      <p:pic>
        <p:nvPicPr>
          <p:cNvPr id="8" name="Picture 7" descr="A screenshot of a computer&#10;&#10;Description automatically generated">
            <a:extLst>
              <a:ext uri="{FF2B5EF4-FFF2-40B4-BE49-F238E27FC236}">
                <a16:creationId xmlns:a16="http://schemas.microsoft.com/office/drawing/2014/main" id="{9288038F-DFBF-D0DC-0EAF-0CF76E678D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Arrow: Right 8">
            <a:extLst>
              <a:ext uri="{FF2B5EF4-FFF2-40B4-BE49-F238E27FC236}">
                <a16:creationId xmlns:a16="http://schemas.microsoft.com/office/drawing/2014/main" id="{475A18D7-3556-B52E-8A4C-439701788D5F}"/>
              </a:ext>
            </a:extLst>
          </p:cNvPr>
          <p:cNvSpPr/>
          <p:nvPr/>
        </p:nvSpPr>
        <p:spPr>
          <a:xfrm rot="14300070">
            <a:off x="438787" y="2315274"/>
            <a:ext cx="1537252" cy="402861"/>
          </a:xfrm>
          <a:prstGeom prst="rightArrow">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4686074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24-OT-01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Integrale bescherming van het hoofd van de soldaat.</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162208741"/>
              </p:ext>
            </p:extLst>
          </p:nvPr>
        </p:nvGraphicFramePr>
        <p:xfrm>
          <a:off x="0" y="2149831"/>
          <a:ext cx="12192000" cy="4708169"/>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876695">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01594">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ICM, BAS, DGHWB-IDPBW</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vastlegging en bevestiging van Readiness &amp; Operations (R&amp;O) profielen (use cases). Inclusief formalisering proces in richtlijnen.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CEULEMAN Koen</a:t>
                      </a:r>
                    </a:p>
                  </a:txBody>
                  <a:tcPr marL="7620" marR="7620" marT="7620" marB="0" anchor="ctr"/>
                </a:tc>
                <a:tc>
                  <a:txBody>
                    <a:bodyPr/>
                    <a:lstStyle/>
                    <a:p>
                      <a:pPr algn="ctr" fontAlgn="b"/>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COMAN Conrad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DGMR, DGHWB-IDPBW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kennisopbouw inzake technische mogelijkheden van de op de markt beschikbare R&amp;O Eqt en PBM, uitvoeren en formaliseren.</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CEULEMANS Koen</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COMAN Conrad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1100297093"/>
                  </a:ext>
                </a:extLst>
              </a:tr>
              <a:tr h="814646">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BAS, DGHWB-IDPBW</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bepaling van de  functionele behoefte aan R&amp;O Eqt en PBM voor de onderscheiden R&amp;O-profielen. Incl. formalisering.</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CEULEMANS Koen</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COMAN Conrad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DGMR, DGHWB-IDPBW, BAS</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solidFill>
                            <a:srgbClr val="000000"/>
                          </a:solidFill>
                          <a:effectLst/>
                          <a:latin typeface="Calibri" panose="020F0502020204030204" pitchFamily="34" charset="0"/>
                          <a:ea typeface="Calibri" panose="020F0502020204030204" pitchFamily="34" charset="0"/>
                          <a:cs typeface="Calibri" panose="020F0502020204030204" pitchFamily="34" charset="0"/>
                        </a:rPr>
                        <a:t>De in plaatsstelling van de eerder bepaalde preventieve maatregelen (PBM). Desgevallend verwerving en (her)verdeling.</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31/12/2024</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CEULEMANS Koen</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COMAN Conrad</a:t>
                      </a:r>
                      <a:br>
                        <a:rPr lang="nl-BE" sz="1400" b="0" i="0" u="none" strike="noStrike" dirty="0">
                          <a:effectLst/>
                          <a:latin typeface="Calibri" panose="020F0502020204030204" pitchFamily="34" charset="0"/>
                        </a:rPr>
                      </a:br>
                      <a:r>
                        <a:rPr lang="nl-BE" sz="1400" b="0" i="0" u="none" strike="noStrike" dirty="0">
                          <a:effectLst/>
                          <a:latin typeface="Calibri" panose="020F0502020204030204" pitchFamily="34" charset="0"/>
                        </a:rPr>
                        <a:t>Dhr. LEJEUNE Fabian</a:t>
                      </a:r>
                      <a:br>
                        <a:rPr lang="nl-BE" sz="1400" b="0" i="0" u="none" strike="noStrike" dirty="0">
                          <a:effectLst/>
                          <a:latin typeface="Calibri" panose="020F0502020204030204" pitchFamily="34" charset="0"/>
                        </a:rPr>
                      </a:br>
                      <a:r>
                        <a:rPr lang="nl-BE" sz="1400" b="0" i="0" u="none" strike="noStrike" dirty="0" err="1">
                          <a:effectLst/>
                          <a:latin typeface="Calibri" panose="020F0502020204030204" pitchFamily="34" charset="0"/>
                        </a:rPr>
                        <a:t>LtKol</a:t>
                      </a:r>
                      <a:r>
                        <a:rPr lang="nl-BE" sz="1400" b="0" i="0" u="none" strike="noStrike" dirty="0">
                          <a:effectLst/>
                          <a:latin typeface="Calibri" panose="020F0502020204030204" pitchFamily="34" charset="0"/>
                        </a:rPr>
                        <a:t> HINDERIJCKX Peter</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22006311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25-WB-01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Bescherming tegen de gevaren van ioniserende straling</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nvGraphicFramePr>
        <p:xfrm>
          <a:off x="0" y="2149830"/>
          <a:ext cx="12192000" cy="4708171"/>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54723">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938362">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Specifieke richtlijnen up-to-date en geïmplementeerd</a:t>
                      </a:r>
                    </a:p>
                  </a:txBody>
                  <a:tcPr marL="44450" marR="44450" marT="0" marB="0" anchor="ctr"/>
                </a:tc>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553309125"/>
                  </a:ext>
                </a:extLst>
              </a:tr>
              <a:tr h="938362">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Voltooi de richtlijnen/SPS</a:t>
                      </a:r>
                    </a:p>
                  </a:txBody>
                  <a:tcPr marL="44450" marR="44450" marT="0" marB="0" anchor="ctr"/>
                </a:tc>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HOUREZ Olivier</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4142050683"/>
                  </a:ext>
                </a:extLst>
              </a:tr>
              <a:tr h="938362">
                <a:tc>
                  <a:txBody>
                    <a:bodyPr/>
                    <a:lstStyle/>
                    <a:p>
                      <a:pPr algn="ctr">
                        <a:lnSpc>
                          <a:spcPct val="107000"/>
                        </a:lnSpc>
                        <a:spcAft>
                          <a:spcPts val="800"/>
                        </a:spcAft>
                      </a:pPr>
                      <a:r>
                        <a:rPr lang="de-DE" sz="140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Verspreiden/implementeren van deze richtlijnen/SPS</a:t>
                      </a:r>
                    </a:p>
                  </a:txBody>
                  <a:tcPr marL="44450" marR="44450" marT="0" marB="0" anchor="ctr"/>
                </a:tc>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HOUREZ Olivier</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910422468"/>
                  </a:ext>
                </a:extLst>
              </a:tr>
              <a:tr h="938362">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IF132 vertaald, up-to-date en geïmplementeerd voor Defensie</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523173189"/>
                  </a:ext>
                </a:extLst>
              </a:tr>
            </a:tbl>
          </a:graphicData>
        </a:graphic>
      </p:graphicFrame>
    </p:spTree>
    <p:extLst>
      <p:ext uri="{BB962C8B-B14F-4D97-AF65-F5344CB8AC3E}">
        <p14:creationId xmlns:p14="http://schemas.microsoft.com/office/powerpoint/2010/main" val="19901558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25-WB-01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Bescherming tegen de gevaren van ioniserende straling</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nvGraphicFramePr>
        <p:xfrm>
          <a:off x="0" y="2149832"/>
          <a:ext cx="12192000" cy="4708169"/>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17734">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dirty="0" err="1">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58087">
                <a:tc>
                  <a:txBody>
                    <a:bodyPr/>
                    <a:lstStyle/>
                    <a:p>
                      <a:pPr algn="ctr">
                        <a:lnSpc>
                          <a:spcPct val="107000"/>
                        </a:lnSpc>
                        <a:spcAft>
                          <a:spcPts val="800"/>
                        </a:spcAft>
                      </a:pPr>
                      <a:r>
                        <a:rPr lang="de-DE" sz="140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De Commissie van specialisten te reactiveren, voor advies + een multidisciplinaire WG te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creeren</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553309125"/>
                  </a:ext>
                </a:extLst>
              </a:tr>
              <a:tr h="758087">
                <a:tc>
                  <a:txBody>
                    <a:bodyPr/>
                    <a:lstStyle/>
                    <a:p>
                      <a:pPr algn="ctr">
                        <a:lnSpc>
                          <a:spcPct val="107000"/>
                        </a:lnSpc>
                        <a:spcAft>
                          <a:spcPts val="800"/>
                        </a:spcAft>
                      </a:pPr>
                      <a:r>
                        <a:rPr lang="de-DE" sz="140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Herziening IF132 = New MARBIS (10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Hoofdstuken</a:t>
                      </a:r>
                      <a:r>
                        <a:rPr lang="nl-BE" sz="1400" dirty="0">
                          <a:effectLst/>
                          <a:latin typeface="Calibri" panose="020F0502020204030204" pitchFamily="34" charset="0"/>
                          <a:ea typeface="Calibri" panose="020F0502020204030204" pitchFamily="34" charset="0"/>
                          <a:cs typeface="Times New Roman" panose="02020603050405020304" pitchFamily="18" charset="0"/>
                        </a:rPr>
                        <a:t>)</a:t>
                      </a:r>
                    </a:p>
                  </a:txBody>
                  <a:tcPr marL="44450" marR="44450" marT="0" marB="0" anchor="ctr"/>
                </a:tc>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HOUREZ Olivier</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4142050683"/>
                  </a:ext>
                </a:extLst>
              </a:tr>
              <a:tr h="758087">
                <a:tc>
                  <a:txBody>
                    <a:bodyPr/>
                    <a:lstStyle/>
                    <a:p>
                      <a:pPr algn="ctr">
                        <a:lnSpc>
                          <a:spcPct val="107000"/>
                        </a:lnSpc>
                        <a:spcAft>
                          <a:spcPts val="800"/>
                        </a:spcAft>
                      </a:pPr>
                      <a:r>
                        <a:rPr lang="de-DE" sz="140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Visa DG-JUR</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Maj BARA Bertrand</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HOUREZ Olivier</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910422468"/>
                  </a:ext>
                </a:extLst>
              </a:tr>
              <a:tr h="758087">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Verspreiding / implementatie NEW MARBIS</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523173189"/>
                  </a:ext>
                </a:extLst>
              </a:tr>
              <a:tr h="758087">
                <a:tc>
                  <a:txBody>
                    <a:bodyPr/>
                    <a:lstStyle/>
                    <a:p>
                      <a:pPr algn="ctr">
                        <a:lnSpc>
                          <a:spcPct val="107000"/>
                        </a:lnSpc>
                        <a:spcAft>
                          <a:spcPts val="800"/>
                        </a:spcAft>
                      </a:pPr>
                      <a:r>
                        <a:rPr lang="de-DE" sz="1400" dirty="0">
                          <a:effectLst/>
                          <a:latin typeface="Calibri" panose="020F0502020204030204" pitchFamily="34" charset="0"/>
                          <a:ea typeface="Calibri" panose="020F0502020204030204" pitchFamily="34" charset="0"/>
                          <a:cs typeface="Times New Roman" panose="02020603050405020304" pitchFamily="18" charset="0"/>
                        </a:rPr>
                        <a:t>DGH&amp;WB, ILE, SIPPT, DLD, AMT, FANC</a:t>
                      </a:r>
                    </a:p>
                  </a:txBody>
                  <a:tcPr marL="44450" marR="44450" marT="0" marB="0" anchor="ctr"/>
                </a:tc>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Monitoringprocess</a:t>
                      </a:r>
                      <a:r>
                        <a:rPr lang="nl-BE" sz="1400" dirty="0">
                          <a:effectLst/>
                          <a:latin typeface="Calibri" panose="020F0502020204030204" pitchFamily="34" charset="0"/>
                          <a:ea typeface="Calibri" panose="020F0502020204030204" pitchFamily="34" charset="0"/>
                          <a:cs typeface="Times New Roman" panose="02020603050405020304" pitchFamily="18" charset="0"/>
                        </a:rPr>
                        <a:t> aanwezig (structureel)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BARA Bertrand</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HOUREZ Olivier</a:t>
                      </a:r>
                    </a:p>
                  </a:txBody>
                  <a:tcPr marL="7620" marR="7620" marT="7620" marB="0" anchor="ctr"/>
                </a:tc>
                <a:extLst>
                  <a:ext uri="{0D108BD9-81ED-4DB2-BD59-A6C34878D82A}">
                    <a16:rowId xmlns:a16="http://schemas.microsoft.com/office/drawing/2014/main" val="1596784942"/>
                  </a:ext>
                </a:extLst>
              </a:tr>
            </a:tbl>
          </a:graphicData>
        </a:graphic>
      </p:graphicFrame>
    </p:spTree>
    <p:extLst>
      <p:ext uri="{BB962C8B-B14F-4D97-AF65-F5344CB8AC3E}">
        <p14:creationId xmlns:p14="http://schemas.microsoft.com/office/powerpoint/2010/main" val="36337813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12365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25-WB-02</a:t>
            </a:r>
          </a:p>
          <a:p>
            <a:pPr algn="ctr"/>
            <a:r>
              <a:rPr lang="nl-BE" sz="4400" b="1" dirty="0">
                <a:latin typeface="Arial" panose="020B0604020202020204" pitchFamily="34" charset="0"/>
                <a:cs typeface="Arial" panose="020B0604020202020204" pitchFamily="34" charset="0"/>
              </a:rPr>
              <a:t>Preventie thermische en atmosferische omgeving in operatie</a:t>
            </a:r>
            <a:endParaRPr lang="nl-BE" sz="4000" b="1" dirty="0">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nvGraphicFramePr>
        <p:xfrm>
          <a:off x="0" y="2237460"/>
          <a:ext cx="12192000" cy="4620538"/>
        </p:xfrm>
        <a:graphic>
          <a:graphicData uri="http://schemas.openxmlformats.org/drawingml/2006/table">
            <a:tbl>
              <a:tblPr firstRow="1" bandRow="1">
                <a:tableStyleId>{5C22544A-7EE6-4342-B048-85BDC9FD1C3A}</a:tableStyleId>
              </a:tblPr>
              <a:tblGrid>
                <a:gridCol w="1047750">
                  <a:extLst>
                    <a:ext uri="{9D8B030D-6E8A-4147-A177-3AD203B41FA5}">
                      <a16:colId xmlns:a16="http://schemas.microsoft.com/office/drawing/2014/main" val="3164560031"/>
                    </a:ext>
                  </a:extLst>
                </a:gridCol>
                <a:gridCol w="4181475">
                  <a:extLst>
                    <a:ext uri="{9D8B030D-6E8A-4147-A177-3AD203B41FA5}">
                      <a16:colId xmlns:a16="http://schemas.microsoft.com/office/drawing/2014/main" val="4051463726"/>
                    </a:ext>
                  </a:extLst>
                </a:gridCol>
                <a:gridCol w="1133475">
                  <a:extLst>
                    <a:ext uri="{9D8B030D-6E8A-4147-A177-3AD203B41FA5}">
                      <a16:colId xmlns:a16="http://schemas.microsoft.com/office/drawing/2014/main" val="2989411758"/>
                    </a:ext>
                  </a:extLst>
                </a:gridCol>
                <a:gridCol w="676275">
                  <a:extLst>
                    <a:ext uri="{9D8B030D-6E8A-4147-A177-3AD203B41FA5}">
                      <a16:colId xmlns:a16="http://schemas.microsoft.com/office/drawing/2014/main" val="3396486518"/>
                    </a:ext>
                  </a:extLst>
                </a:gridCol>
                <a:gridCol w="1066800">
                  <a:extLst>
                    <a:ext uri="{9D8B030D-6E8A-4147-A177-3AD203B41FA5}">
                      <a16:colId xmlns:a16="http://schemas.microsoft.com/office/drawing/2014/main" val="3760943750"/>
                    </a:ext>
                  </a:extLst>
                </a:gridCol>
                <a:gridCol w="1820820">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80659">
                <a:tc>
                  <a:txBody>
                    <a:bodyPr/>
                    <a:lstStyle/>
                    <a:p>
                      <a:pPr algn="ctr"/>
                      <a:r>
                        <a:rPr lang="nl-BE" dirty="0">
                          <a:solidFill>
                            <a:schemeClr val="bg1"/>
                          </a:solidFill>
                        </a:rPr>
                        <a:t>Actor</a:t>
                      </a: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1213293">
                <a:tc>
                  <a:txBody>
                    <a:bodyPr/>
                    <a:lstStyle/>
                    <a:p>
                      <a:pPr algn="ctr">
                        <a:lnSpc>
                          <a:spcPct val="107000"/>
                        </a:lnSpc>
                        <a:spcAft>
                          <a:spcPts val="800"/>
                        </a:spcAft>
                      </a:pPr>
                      <a:r>
                        <a:rPr lang="pt-BR" sz="1400">
                          <a:effectLst/>
                          <a:latin typeface="Calibri" panose="020F0502020204030204" pitchFamily="34" charset="0"/>
                          <a:ea typeface="Calibri" panose="020F0502020204030204" pitchFamily="34" charset="0"/>
                          <a:cs typeface="Times New Roman" panose="02020603050405020304" pitchFamily="18" charset="0"/>
                        </a:rPr>
                        <a:t>DGHWB TFF/env, ACOS O&amp;T, AMT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Vomringsmodules</a:t>
                      </a:r>
                      <a:r>
                        <a:rPr lang="nl-BE" sz="1400" dirty="0">
                          <a:effectLst/>
                          <a:latin typeface="Calibri" panose="020F0502020204030204" pitchFamily="34" charset="0"/>
                          <a:ea typeface="Calibri" panose="020F0502020204030204" pitchFamily="34" charset="0"/>
                          <a:cs typeface="Times New Roman" panose="02020603050405020304" pitchFamily="18" charset="0"/>
                        </a:rPr>
                        <a:t>: ontwikkeling en integratie van specifieke modules omtrent preventie tegen ziektes door hitte en koude in de verplichte JICCS (Joint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Individual</a:t>
                      </a:r>
                      <a:r>
                        <a:rPr lang="nl-BE" sz="1400" dirty="0">
                          <a:effectLst/>
                          <a:latin typeface="Calibri" panose="020F0502020204030204" pitchFamily="34" charset="0"/>
                          <a:ea typeface="Calibri" panose="020F0502020204030204" pitchFamily="34" charset="0"/>
                          <a:cs typeface="Times New Roman" panose="02020603050405020304" pitchFamily="18" charset="0"/>
                        </a:rPr>
                        <a:t> Common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Core</a:t>
                      </a:r>
                      <a:r>
                        <a:rPr lang="nl-BE" sz="1400" dirty="0">
                          <a:effectLst/>
                          <a:latin typeface="Calibri" panose="020F0502020204030204" pitchFamily="34" charset="0"/>
                          <a:ea typeface="Calibri" panose="020F0502020204030204" pitchFamily="34" charset="0"/>
                          <a:cs typeface="Times New Roman" panose="02020603050405020304" pitchFamily="18" charset="0"/>
                        </a:rPr>
                        <a:t> Skills) - vormingen, in een eerste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faze</a:t>
                      </a:r>
                      <a:r>
                        <a:rPr lang="nl-BE" sz="1400" dirty="0">
                          <a:effectLst/>
                          <a:latin typeface="Calibri" panose="020F0502020204030204" pitchFamily="34" charset="0"/>
                          <a:ea typeface="Calibri" panose="020F0502020204030204" pitchFamily="34" charset="0"/>
                          <a:cs typeface="Times New Roman" panose="02020603050405020304" pitchFamily="18" charset="0"/>
                        </a:rPr>
                        <a:t> gericht op militaire chefs en de hulpbieders</a:t>
                      </a:r>
                    </a:p>
                  </a:txBody>
                  <a:tcPr marL="44450" marR="44450" marT="0" marB="0" anchor="ctr"/>
                </a:tc>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31/03/2025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Pha</a:t>
                      </a:r>
                      <a:r>
                        <a:rPr lang="nl-BE" sz="1400" dirty="0">
                          <a:effectLst/>
                          <a:latin typeface="Calibri" panose="020F0502020204030204" pitchFamily="34" charset="0"/>
                          <a:ea typeface="Calibri" panose="020F0502020204030204" pitchFamily="34" charset="0"/>
                          <a:cs typeface="Times New Roman" panose="02020603050405020304" pitchFamily="18" charset="0"/>
                        </a:rPr>
                        <a: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STRENS Alexia</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553309125"/>
                  </a:ext>
                </a:extLst>
              </a:tr>
              <a:tr h="1213293">
                <a:tc>
                  <a:txBody>
                    <a:bodyPr/>
                    <a:lstStyle/>
                    <a:p>
                      <a:pPr algn="ctr">
                        <a:lnSpc>
                          <a:spcPct val="107000"/>
                        </a:lnSpc>
                        <a:spcAft>
                          <a:spcPts val="800"/>
                        </a:spcAft>
                      </a:pPr>
                      <a:r>
                        <a:rPr lang="pt-BR" sz="1400">
                          <a:effectLst/>
                          <a:latin typeface="Calibri" panose="020F0502020204030204" pitchFamily="34" charset="0"/>
                          <a:ea typeface="Calibri" panose="020F0502020204030204" pitchFamily="34" charset="0"/>
                          <a:cs typeface="Times New Roman" panose="02020603050405020304" pitchFamily="18" charset="0"/>
                        </a:rPr>
                        <a:t>DGHWB TFF/env, ACOS O&amp;T, AMT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Ontwikkeling en integratie van specifieke modules omtrent Klimaat strategie (Project Preventie tegen ziektes door hitte, koude en atmosferische omstandigheden voor alle Belgische militairen (TFF) ontplooid in een operatietoneel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30/06/2026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a:effectLst/>
                          <a:latin typeface="Calibri" panose="020F0502020204030204" pitchFamily="34" charset="0"/>
                          <a:ea typeface="Calibri" panose="020F0502020204030204" pitchFamily="34" charset="0"/>
                          <a:cs typeface="Times New Roman" panose="02020603050405020304" pitchFamily="18" charset="0"/>
                        </a:rPr>
                        <a:t>Pha Maj STRENS Alexia</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4142050683"/>
                  </a:ext>
                </a:extLst>
              </a:tr>
              <a:tr h="1213293">
                <a:tc>
                  <a:txBody>
                    <a:bodyPr/>
                    <a:lstStyle/>
                    <a:p>
                      <a:pPr algn="ctr">
                        <a:lnSpc>
                          <a:spcPct val="107000"/>
                        </a:lnSpc>
                        <a:spcAft>
                          <a:spcPts val="800"/>
                        </a:spcAft>
                      </a:pPr>
                      <a:r>
                        <a:rPr lang="pt-BR" sz="1400" dirty="0">
                          <a:effectLst/>
                          <a:latin typeface="Calibri" panose="020F0502020204030204" pitchFamily="34" charset="0"/>
                          <a:ea typeface="Calibri" panose="020F0502020204030204" pitchFamily="34" charset="0"/>
                          <a:cs typeface="Times New Roman" panose="02020603050405020304" pitchFamily="18" charset="0"/>
                        </a:rPr>
                        <a:t>DGHWB TFF/env, ACOS O&amp;T, AMT</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Ontwikkeling van een beleid Werken in thermische en atmosferische omgeving in operaties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Prio</a:t>
                      </a:r>
                      <a:r>
                        <a:rPr lang="nl-BE" sz="1400" dirty="0">
                          <a:effectLst/>
                          <a:latin typeface="Calibri" panose="020F0502020204030204" pitchFamily="34" charset="0"/>
                          <a:ea typeface="Calibri" panose="020F0502020204030204" pitchFamily="34" charset="0"/>
                          <a:cs typeface="Times New Roman" panose="02020603050405020304" pitchFamily="18" charset="0"/>
                        </a:rPr>
                        <a:t> 1)Ontwikkeling van een beleid Werken in thermische en atmosferische omgeving voor al het personeel van Defensie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Prio</a:t>
                      </a:r>
                      <a:r>
                        <a:rPr lang="nl-BE" sz="1400" dirty="0">
                          <a:effectLst/>
                          <a:latin typeface="Calibri" panose="020F0502020204030204" pitchFamily="34" charset="0"/>
                          <a:ea typeface="Calibri" panose="020F0502020204030204" pitchFamily="34" charset="0"/>
                          <a:cs typeface="Times New Roman" panose="02020603050405020304" pitchFamily="18" charset="0"/>
                        </a:rPr>
                        <a:t> 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Pha</a:t>
                      </a:r>
                      <a:r>
                        <a:rPr lang="nl-BE" sz="1400" dirty="0">
                          <a:effectLst/>
                          <a:latin typeface="Calibri" panose="020F0502020204030204" pitchFamily="34" charset="0"/>
                          <a:ea typeface="Calibri" panose="020F0502020204030204" pitchFamily="34" charset="0"/>
                          <a:cs typeface="Times New Roman" panose="02020603050405020304" pitchFamily="18" charset="0"/>
                        </a:rPr>
                        <a:t>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Maj</a:t>
                      </a:r>
                      <a:r>
                        <a:rPr lang="nl-BE" sz="1400" dirty="0">
                          <a:effectLst/>
                          <a:latin typeface="Calibri" panose="020F0502020204030204" pitchFamily="34" charset="0"/>
                          <a:ea typeface="Calibri" panose="020F0502020204030204" pitchFamily="34" charset="0"/>
                          <a:cs typeface="Times New Roman" panose="02020603050405020304" pitchFamily="18" charset="0"/>
                        </a:rPr>
                        <a:t> STRENS Alexia</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LEJEUNE Fabian</a:t>
                      </a:r>
                    </a:p>
                  </a:txBody>
                  <a:tcPr marL="7620" marR="7620" marT="7620" marB="0" anchor="ctr"/>
                </a:tc>
                <a:extLst>
                  <a:ext uri="{0D108BD9-81ED-4DB2-BD59-A6C34878D82A}">
                    <a16:rowId xmlns:a16="http://schemas.microsoft.com/office/drawing/2014/main" val="910422468"/>
                  </a:ext>
                </a:extLst>
              </a:tr>
            </a:tbl>
          </a:graphicData>
        </a:graphic>
      </p:graphicFrame>
    </p:spTree>
    <p:extLst>
      <p:ext uri="{BB962C8B-B14F-4D97-AF65-F5344CB8AC3E}">
        <p14:creationId xmlns:p14="http://schemas.microsoft.com/office/powerpoint/2010/main" val="2037627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2000548"/>
          </a:xfrm>
          <a:prstGeom prst="rect">
            <a:avLst/>
          </a:prstGeom>
        </p:spPr>
        <p:txBody>
          <a:bodyPr wrap="square" rtlCol="0">
            <a:spAutoFit/>
          </a:bodyPr>
          <a:lstStyle/>
          <a:p>
            <a:pPr algn="ctr"/>
            <a:r>
              <a:rPr lang="nl-BE" sz="4400" b="1" dirty="0">
                <a:latin typeface="Arial" panose="020B0604020202020204" pitchFamily="34" charset="0"/>
                <a:cs typeface="Arial" panose="020B0604020202020204" pitchFamily="34" charset="0"/>
              </a:rPr>
              <a:t>24-MR-01</a:t>
            </a: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RISICO ANALYSE VAN DE KWALITEIT VAN BINNENLUCHT.</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nvGraphicFramePr>
        <p:xfrm>
          <a:off x="0" y="2149831"/>
          <a:ext cx="12192000" cy="4708168"/>
        </p:xfrm>
        <a:graphic>
          <a:graphicData uri="http://schemas.openxmlformats.org/drawingml/2006/table">
            <a:tbl>
              <a:tblPr firstRow="1" bandRow="1">
                <a:tableStyleId>{5C22544A-7EE6-4342-B048-85BDC9FD1C3A}</a:tableStyleId>
              </a:tblPr>
              <a:tblGrid>
                <a:gridCol w="1344246">
                  <a:extLst>
                    <a:ext uri="{9D8B030D-6E8A-4147-A177-3AD203B41FA5}">
                      <a16:colId xmlns:a16="http://schemas.microsoft.com/office/drawing/2014/main" val="3164560031"/>
                    </a:ext>
                  </a:extLst>
                </a:gridCol>
                <a:gridCol w="3040185">
                  <a:extLst>
                    <a:ext uri="{9D8B030D-6E8A-4147-A177-3AD203B41FA5}">
                      <a16:colId xmlns:a16="http://schemas.microsoft.com/office/drawing/2014/main" val="4051463726"/>
                    </a:ext>
                  </a:extLst>
                </a:gridCol>
                <a:gridCol w="1520092">
                  <a:extLst>
                    <a:ext uri="{9D8B030D-6E8A-4147-A177-3AD203B41FA5}">
                      <a16:colId xmlns:a16="http://schemas.microsoft.com/office/drawing/2014/main" val="2989411758"/>
                    </a:ext>
                  </a:extLst>
                </a:gridCol>
                <a:gridCol w="817553">
                  <a:extLst>
                    <a:ext uri="{9D8B030D-6E8A-4147-A177-3AD203B41FA5}">
                      <a16:colId xmlns:a16="http://schemas.microsoft.com/office/drawing/2014/main" val="3396486518"/>
                    </a:ext>
                  </a:extLst>
                </a:gridCol>
                <a:gridCol w="1186248">
                  <a:extLst>
                    <a:ext uri="{9D8B030D-6E8A-4147-A177-3AD203B41FA5}">
                      <a16:colId xmlns:a16="http://schemas.microsoft.com/office/drawing/2014/main" val="3760943750"/>
                    </a:ext>
                  </a:extLst>
                </a:gridCol>
                <a:gridCol w="2018271">
                  <a:extLst>
                    <a:ext uri="{9D8B030D-6E8A-4147-A177-3AD203B41FA5}">
                      <a16:colId xmlns:a16="http://schemas.microsoft.com/office/drawing/2014/main" val="435362140"/>
                    </a:ext>
                  </a:extLst>
                </a:gridCol>
                <a:gridCol w="2265405">
                  <a:extLst>
                    <a:ext uri="{9D8B030D-6E8A-4147-A177-3AD203B41FA5}">
                      <a16:colId xmlns:a16="http://schemas.microsoft.com/office/drawing/2014/main" val="2718862243"/>
                    </a:ext>
                  </a:extLst>
                </a:gridCol>
              </a:tblGrid>
              <a:tr h="994272">
                <a:tc>
                  <a:txBody>
                    <a:bodyPr/>
                    <a:lstStyle/>
                    <a:p>
                      <a:pPr algn="ctr"/>
                      <a:r>
                        <a:rPr lang="nl-BE">
                          <a:solidFill>
                            <a:schemeClr val="bg1"/>
                          </a:solidFill>
                        </a:rPr>
                        <a:t>Actor</a:t>
                      </a:r>
                      <a:endParaRPr lang="nl-BE" dirty="0">
                        <a:solidFill>
                          <a:schemeClr val="bg1"/>
                        </a:solidFill>
                      </a:endParaRP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Impact</a:t>
                      </a:r>
                      <a:br>
                        <a:rPr lang="nl-BE">
                          <a:solidFill>
                            <a:schemeClr val="bg1"/>
                          </a:solidFill>
                        </a:rPr>
                      </a:br>
                      <a:r>
                        <a:rPr lang="nl-BE">
                          <a:solidFill>
                            <a:schemeClr val="bg1"/>
                          </a:solidFill>
                        </a:rPr>
                        <a:t>LPP/PLP</a:t>
                      </a:r>
                      <a:br>
                        <a:rPr lang="nl-BE">
                          <a:solidFill>
                            <a:schemeClr val="bg1"/>
                          </a:solidFill>
                        </a:rPr>
                      </a:br>
                      <a:r>
                        <a:rPr lang="nl-BE">
                          <a:solidFill>
                            <a:schemeClr val="bg1"/>
                          </a:solidFill>
                        </a:rPr>
                        <a:t>KKE</a:t>
                      </a:r>
                      <a:endParaRPr lang="nl-BE" dirty="0">
                        <a:solidFill>
                          <a:schemeClr val="bg1"/>
                        </a:solidFill>
                      </a:endParaRPr>
                    </a:p>
                  </a:txBody>
                  <a:tcPr anchor="ctr"/>
                </a:tc>
                <a:tc>
                  <a:txBody>
                    <a:bodyPr/>
                    <a:lstStyle/>
                    <a:p>
                      <a:pPr algn="ctr"/>
                      <a:r>
                        <a:rPr lang="nl-BE">
                          <a:solidFill>
                            <a:schemeClr val="bg1"/>
                          </a:solidFill>
                        </a:rPr>
                        <a:t>Prio</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a:solidFill>
                            <a:schemeClr val="bg1"/>
                          </a:solidFill>
                        </a:rPr>
                        <a:t>Preventieadviseur</a:t>
                      </a:r>
                      <a:endParaRPr lang="nl-BE" dirty="0">
                        <a:solidFill>
                          <a:schemeClr val="bg1"/>
                        </a:solidFill>
                      </a:endParaRPr>
                    </a:p>
                  </a:txBody>
                  <a:tcPr anchor="ctr"/>
                </a:tc>
                <a:extLst>
                  <a:ext uri="{0D108BD9-81ED-4DB2-BD59-A6C34878D82A}">
                    <a16:rowId xmlns:a16="http://schemas.microsoft.com/office/drawing/2014/main" val="3142780"/>
                  </a:ext>
                </a:extLst>
              </a:tr>
              <a:tr h="762877">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DGHWB, DGMR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Model Word voor screening van de risico's van de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binnenlucht</a:t>
                      </a:r>
                      <a:r>
                        <a:rPr lang="nl-BE" sz="1400" dirty="0">
                          <a:effectLst/>
                          <a:latin typeface="Calibri" panose="020F0502020204030204" pitchFamily="34" charset="0"/>
                          <a:ea typeface="Calibri" panose="020F0502020204030204" pitchFamily="34" charset="0"/>
                          <a:cs typeface="Times New Roman" panose="02020603050405020304" pitchFamily="18" charset="0"/>
                        </a:rPr>
                        <a:t> in de arbeidsplaatsen</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30/06/2025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a:effectLst/>
                          <a:latin typeface="Calibri" panose="020F0502020204030204" pitchFamily="34" charset="0"/>
                          <a:ea typeface="Calibri" panose="020F0502020204030204" pitchFamily="34" charset="0"/>
                          <a:cs typeface="Times New Roman" panose="02020603050405020304" pitchFamily="18" charset="0"/>
                        </a:rPr>
                        <a:t>DGMR/C&amp;I - MGT(Maj BEERNARTS Nick TBC)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523808688"/>
                  </a:ext>
                </a:extLst>
              </a:tr>
              <a:tr h="885804">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DGHWB, DGMR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Inventorisatie</a:t>
                      </a:r>
                      <a:r>
                        <a:rPr lang="nl-BE" sz="1400" dirty="0">
                          <a:effectLst/>
                          <a:latin typeface="Calibri" panose="020F0502020204030204" pitchFamily="34" charset="0"/>
                          <a:ea typeface="Calibri" panose="020F0502020204030204" pitchFamily="34" charset="0"/>
                          <a:cs typeface="Times New Roman" panose="02020603050405020304" pitchFamily="18" charset="0"/>
                        </a:rPr>
                        <a:t> op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Sharepoint</a:t>
                      </a:r>
                      <a:r>
                        <a:rPr lang="nl-BE" sz="1400" dirty="0">
                          <a:effectLst/>
                          <a:latin typeface="Calibri" panose="020F0502020204030204" pitchFamily="34" charset="0"/>
                          <a:ea typeface="Calibri" panose="020F0502020204030204" pitchFamily="34" charset="0"/>
                          <a:cs typeface="Times New Roman" panose="02020603050405020304" pitchFamily="18" charset="0"/>
                        </a:rPr>
                        <a:t> van de niet-beheerste risicovolle situaties per kwartier</a:t>
                      </a:r>
                    </a:p>
                  </a:txBody>
                  <a:tcPr marL="44450" marR="44450" marT="0" marB="0" anchor="ctr"/>
                </a:tc>
                <a:tc>
                  <a:txBody>
                    <a:bodyPr/>
                    <a:lstStyle/>
                    <a:p>
                      <a:pPr algn="ctr">
                        <a:lnSpc>
                          <a:spcPct val="107000"/>
                        </a:lnSpc>
                        <a:spcAft>
                          <a:spcPts val="800"/>
                        </a:spcAft>
                      </a:pPr>
                      <a:r>
                        <a:rPr lang="fr-BE"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a:effectLst/>
                          <a:latin typeface="Calibri" panose="020F0502020204030204" pitchFamily="34" charset="0"/>
                          <a:ea typeface="Calibri" panose="020F0502020204030204" pitchFamily="34" charset="0"/>
                          <a:cs typeface="Times New Roman" panose="02020603050405020304" pitchFamily="18" charset="0"/>
                        </a:rPr>
                        <a:t>DGMR/C&amp;I - MGT(Maj BEERNARTS Nick TBC)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1100297093"/>
                  </a:ext>
                </a:extLst>
              </a:tr>
              <a:tr h="885804">
                <a:tc>
                  <a:txBody>
                    <a:bodyPr/>
                    <a:lstStyle/>
                    <a:p>
                      <a:pPr algn="ctr">
                        <a:lnSpc>
                          <a:spcPct val="107000"/>
                        </a:lnSpc>
                        <a:spcAft>
                          <a:spcPts val="800"/>
                        </a:spcAft>
                      </a:pPr>
                      <a:r>
                        <a:rPr lang="nl-BE" sz="1400">
                          <a:effectLst/>
                          <a:latin typeface="Calibri" panose="020F0502020204030204" pitchFamily="34" charset="0"/>
                          <a:ea typeface="Calibri" panose="020F0502020204030204" pitchFamily="34" charset="0"/>
                          <a:cs typeface="Times New Roman" panose="02020603050405020304" pitchFamily="18" charset="0"/>
                        </a:rPr>
                        <a:t>DGHWB, DGMR</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Prioriteitentabel van de sites op 3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niveaux</a:t>
                      </a:r>
                      <a:r>
                        <a:rPr lang="nl-BE" sz="1400" dirty="0">
                          <a:effectLst/>
                          <a:latin typeface="Calibri" panose="020F0502020204030204" pitchFamily="34" charset="0"/>
                          <a:ea typeface="Calibri" panose="020F0502020204030204" pitchFamily="34" charset="0"/>
                          <a:cs typeface="Times New Roman" panose="02020603050405020304" pitchFamily="18" charset="0"/>
                        </a:rPr>
                        <a:t> voor een actieplan op korte en middellange termijn</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Nihil</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30/06/2025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a:effectLst/>
                          <a:latin typeface="Calibri" panose="020F0502020204030204" pitchFamily="34" charset="0"/>
                          <a:ea typeface="Calibri" panose="020F0502020204030204" pitchFamily="34" charset="0"/>
                          <a:cs typeface="Times New Roman" panose="02020603050405020304" pitchFamily="18" charset="0"/>
                        </a:rPr>
                        <a:t>DGMR/C&amp;I - MGT(Maj BEERNARTS Nick TBC)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a:effectLst/>
                          <a:latin typeface="Calibri" panose="020F0502020204030204" pitchFamily="34" charset="0"/>
                        </a:rPr>
                        <a:t>Mr LEJEUNE Fabian</a:t>
                      </a: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3168295882"/>
                  </a:ext>
                </a:extLst>
              </a:tr>
              <a:tr h="1179411">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DGHWB, DGMR</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Beperken van de bronnen van vervuiling in de arbeidsplaatsen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NIHIL</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30/06/2026</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400" dirty="0">
                          <a:effectLst/>
                          <a:latin typeface="Calibri" panose="020F0502020204030204" pitchFamily="34" charset="0"/>
                          <a:ea typeface="Calibri" panose="020F0502020204030204" pitchFamily="34" charset="0"/>
                          <a:cs typeface="Times New Roman" panose="02020603050405020304" pitchFamily="18" charset="0"/>
                        </a:rPr>
                        <a:t>DGMR/C&amp;I - MGT(Maj BEERNARTS Nick TBC)</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Mr LEJEUNE Fabian</a:t>
                      </a:r>
                    </a:p>
                  </a:txBody>
                  <a:tcPr marL="7620" marR="7620" marT="7620" marB="0" anchor="ctr"/>
                </a:tc>
                <a:extLst>
                  <a:ext uri="{0D108BD9-81ED-4DB2-BD59-A6C34878D82A}">
                    <a16:rowId xmlns:a16="http://schemas.microsoft.com/office/drawing/2014/main" val="553309125"/>
                  </a:ext>
                </a:extLst>
              </a:tr>
            </a:tbl>
          </a:graphicData>
        </a:graphic>
      </p:graphicFrame>
    </p:spTree>
    <p:extLst>
      <p:ext uri="{BB962C8B-B14F-4D97-AF65-F5344CB8AC3E}">
        <p14:creationId xmlns:p14="http://schemas.microsoft.com/office/powerpoint/2010/main" val="39966103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endParaRPr lang="nl-BE" sz="4400" b="1" dirty="0">
              <a:latin typeface="Arial" panose="020B0604020202020204" pitchFamily="34" charset="0"/>
              <a:cs typeface="Arial" panose="020B0604020202020204" pitchFamily="34" charset="0"/>
            </a:endParaRPr>
          </a:p>
        </p:txBody>
      </p:sp>
      <p:sp>
        <p:nvSpPr>
          <p:cNvPr id="2" name="Rectangle 1"/>
          <p:cNvSpPr/>
          <p:nvPr/>
        </p:nvSpPr>
        <p:spPr>
          <a:xfrm>
            <a:off x="1237673" y="1905506"/>
            <a:ext cx="7906327" cy="646331"/>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2704290" y="3244334"/>
            <a:ext cx="8502758" cy="1015663"/>
          </a:xfrm>
          <a:prstGeom prst="rect">
            <a:avLst/>
          </a:prstGeom>
        </p:spPr>
        <p:txBody>
          <a:bodyPr wrap="square">
            <a:spAutoFit/>
          </a:bodyPr>
          <a:lstStyle/>
          <a:p>
            <a:r>
              <a:rPr lang="nl-BE" sz="6000" dirty="0">
                <a:latin typeface="Arial" panose="020B0604020202020204" pitchFamily="34" charset="0"/>
                <a:cs typeface="Arial" panose="020B0604020202020204" pitchFamily="34" charset="0"/>
              </a:rPr>
              <a:t>Actiepunten LDPBW 08</a:t>
            </a:r>
          </a:p>
        </p:txBody>
      </p:sp>
    </p:spTree>
    <p:extLst>
      <p:ext uri="{BB962C8B-B14F-4D97-AF65-F5344CB8AC3E}">
        <p14:creationId xmlns:p14="http://schemas.microsoft.com/office/powerpoint/2010/main" val="18223786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384995"/>
          </a:xfrm>
          <a:prstGeom prst="rect">
            <a:avLst/>
          </a:prstGeom>
        </p:spPr>
        <p:txBody>
          <a:bodyPr wrap="square" rtlCol="0">
            <a:spAutoFit/>
          </a:bodyPr>
          <a:lstStyle/>
          <a:p>
            <a:pPr algn="ct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Aktiepunten LDPBW 08</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1833818406"/>
              </p:ext>
            </p:extLst>
          </p:nvPr>
        </p:nvGraphicFramePr>
        <p:xfrm>
          <a:off x="0" y="1481085"/>
          <a:ext cx="12192000" cy="5376915"/>
        </p:xfrm>
        <a:graphic>
          <a:graphicData uri="http://schemas.openxmlformats.org/drawingml/2006/table">
            <a:tbl>
              <a:tblPr firstRow="1" bandRow="1">
                <a:tableStyleId>{5C22544A-7EE6-4342-B048-85BDC9FD1C3A}</a:tableStyleId>
              </a:tblPr>
              <a:tblGrid>
                <a:gridCol w="1377852">
                  <a:extLst>
                    <a:ext uri="{9D8B030D-6E8A-4147-A177-3AD203B41FA5}">
                      <a16:colId xmlns:a16="http://schemas.microsoft.com/office/drawing/2014/main" val="3296994253"/>
                    </a:ext>
                  </a:extLst>
                </a:gridCol>
                <a:gridCol w="2498579">
                  <a:extLst>
                    <a:ext uri="{9D8B030D-6E8A-4147-A177-3AD203B41FA5}">
                      <a16:colId xmlns:a16="http://schemas.microsoft.com/office/drawing/2014/main" val="3164560031"/>
                    </a:ext>
                  </a:extLst>
                </a:gridCol>
                <a:gridCol w="2789169">
                  <a:extLst>
                    <a:ext uri="{9D8B030D-6E8A-4147-A177-3AD203B41FA5}">
                      <a16:colId xmlns:a16="http://schemas.microsoft.com/office/drawing/2014/main" val="4051463726"/>
                    </a:ext>
                  </a:extLst>
                </a:gridCol>
                <a:gridCol w="1198497">
                  <a:extLst>
                    <a:ext uri="{9D8B030D-6E8A-4147-A177-3AD203B41FA5}">
                      <a16:colId xmlns:a16="http://schemas.microsoft.com/office/drawing/2014/main" val="3760943750"/>
                    </a:ext>
                  </a:extLst>
                </a:gridCol>
                <a:gridCol w="2039109">
                  <a:extLst>
                    <a:ext uri="{9D8B030D-6E8A-4147-A177-3AD203B41FA5}">
                      <a16:colId xmlns:a16="http://schemas.microsoft.com/office/drawing/2014/main" val="435362140"/>
                    </a:ext>
                  </a:extLst>
                </a:gridCol>
                <a:gridCol w="2288794">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Nr.</a:t>
                      </a:r>
                    </a:p>
                  </a:txBody>
                  <a:tcPr anchor="ctr"/>
                </a:tc>
                <a:tc>
                  <a:txBody>
                    <a:bodyPr/>
                    <a:lstStyle/>
                    <a:p>
                      <a:pPr algn="ctr"/>
                      <a:r>
                        <a:rPr lang="nl-BE" dirty="0">
                          <a:solidFill>
                            <a:schemeClr val="bg1"/>
                          </a:solidFill>
                        </a:rPr>
                        <a:t>Ref</a:t>
                      </a: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701594">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22-BOC08-01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21-MR-01: Brandveiligheid</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21-WB-02: Intern Noodplan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Aanduiden en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inplaatsstellen</a:t>
                      </a:r>
                      <a:r>
                        <a:rPr lang="nl-BE" sz="1400" dirty="0">
                          <a:effectLst/>
                          <a:latin typeface="Calibri" panose="020F0502020204030204" pitchFamily="34" charset="0"/>
                          <a:ea typeface="Calibri" panose="020F0502020204030204" pitchFamily="34" charset="0"/>
                          <a:cs typeface="Times New Roman" panose="02020603050405020304" pitchFamily="18" charset="0"/>
                        </a:rPr>
                        <a:t> van een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brandpreventiecoördiator</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err="1">
                          <a:effectLst/>
                          <a:latin typeface="Calibri" panose="020F0502020204030204" pitchFamily="34" charset="0"/>
                          <a:ea typeface="Calibri" panose="020F0502020204030204" pitchFamily="34" charset="0"/>
                          <a:cs typeface="Times New Roman" panose="02020603050405020304" pitchFamily="18" charset="0"/>
                        </a:rPr>
                        <a:t>Niv</a:t>
                      </a:r>
                      <a:r>
                        <a:rPr lang="nl-BE" sz="1400" dirty="0">
                          <a:effectLst/>
                          <a:latin typeface="Calibri" panose="020F0502020204030204" pitchFamily="34" charset="0"/>
                          <a:ea typeface="Calibri" panose="020F0502020204030204" pitchFamily="34" charset="0"/>
                          <a:cs typeface="Times New Roman" panose="02020603050405020304" pitchFamily="18" charset="0"/>
                        </a:rPr>
                        <a:t> eenheid</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22-BOC08-02</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21-MR-01: Brandveiligheid</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21-WB-02: Intern Noodplan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Aanduiden en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inplaatsstellen</a:t>
                      </a:r>
                      <a:r>
                        <a:rPr lang="nl-BE" sz="1400" dirty="0">
                          <a:effectLst/>
                          <a:latin typeface="Calibri" panose="020F0502020204030204" pitchFamily="34" charset="0"/>
                          <a:ea typeface="Calibri" panose="020F0502020204030204" pitchFamily="34" charset="0"/>
                          <a:cs typeface="Times New Roman" panose="02020603050405020304" pitchFamily="18" charset="0"/>
                        </a:rPr>
                        <a:t> van een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brandpreventiecoördiator</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err="1">
                          <a:effectLst/>
                          <a:latin typeface="Calibri" panose="020F0502020204030204" pitchFamily="34" charset="0"/>
                          <a:ea typeface="Calibri" panose="020F0502020204030204" pitchFamily="34" charset="0"/>
                          <a:cs typeface="Times New Roman" panose="02020603050405020304" pitchFamily="18" charset="0"/>
                        </a:rPr>
                        <a:t>Niv</a:t>
                      </a:r>
                      <a:r>
                        <a:rPr lang="nl-BE" sz="1400" dirty="0">
                          <a:effectLst/>
                          <a:latin typeface="Calibri" panose="020F0502020204030204" pitchFamily="34" charset="0"/>
                          <a:ea typeface="Calibri" panose="020F0502020204030204" pitchFamily="34" charset="0"/>
                          <a:cs typeface="Times New Roman" panose="02020603050405020304" pitchFamily="18" charset="0"/>
                        </a:rPr>
                        <a:t> Blok</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1100297093"/>
                  </a:ext>
                </a:extLst>
              </a:tr>
              <a:tr h="81464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22-BOC08-03</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21-MR-01: Brandveiligheid</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21-WB-02: Intern Noodplan</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chemeClr val="tx2">
                              <a:lumMod val="50000"/>
                            </a:schemeClr>
                          </a:solidFill>
                          <a:effectLst/>
                          <a:latin typeface="Arial" panose="020B0604020202020204" pitchFamily="34" charset="0"/>
                          <a:ea typeface="Calibri" panose="020F0502020204030204" pitchFamily="34" charset="0"/>
                          <a:cs typeface="Arial" panose="020B0604020202020204" pitchFamily="34" charset="0"/>
                        </a:rPr>
                        <a:t>Opmaak </a:t>
                      </a:r>
                      <a:r>
                        <a:rPr lang="nl-BE" sz="1400" dirty="0">
                          <a:solidFill>
                            <a:schemeClr val="tx2">
                              <a:lumMod val="50000"/>
                            </a:schemeClr>
                          </a:solidFill>
                          <a:effectLst/>
                          <a:latin typeface="Arial" panose="020B0604020202020204" pitchFamily="34" charset="0"/>
                          <a:ea typeface="Calibri" panose="020F0502020204030204" pitchFamily="34" charset="0"/>
                          <a:cs typeface="Arial" panose="020B0604020202020204" pitchFamily="34" charset="0"/>
                          <a:hlinkClick r:id="rId3"/>
                        </a:rPr>
                        <a:t>compliance analyse brand </a:t>
                      </a:r>
                      <a:r>
                        <a:rPr lang="nl-BE" sz="1400" dirty="0" err="1">
                          <a:solidFill>
                            <a:schemeClr val="tx2">
                              <a:lumMod val="50000"/>
                            </a:schemeClr>
                          </a:solidFill>
                          <a:effectLst/>
                          <a:latin typeface="Arial" panose="020B0604020202020204" pitchFamily="34" charset="0"/>
                          <a:ea typeface="Calibri" panose="020F0502020204030204" pitchFamily="34" charset="0"/>
                          <a:cs typeface="Arial" panose="020B0604020202020204" pitchFamily="34" charset="0"/>
                          <a:hlinkClick r:id="rId3"/>
                        </a:rPr>
                        <a:t>Niv</a:t>
                      </a:r>
                      <a:r>
                        <a:rPr lang="nl-BE" sz="1400" dirty="0">
                          <a:solidFill>
                            <a:schemeClr val="tx2">
                              <a:lumMod val="50000"/>
                            </a:schemeClr>
                          </a:solidFill>
                          <a:effectLst/>
                          <a:latin typeface="Arial" panose="020B0604020202020204" pitchFamily="34" charset="0"/>
                          <a:ea typeface="Calibri" panose="020F0502020204030204" pitchFamily="34" charset="0"/>
                          <a:cs typeface="Arial" panose="020B0604020202020204" pitchFamily="34" charset="0"/>
                          <a:hlinkClick r:id="rId3"/>
                        </a:rPr>
                        <a:t> Blok</a:t>
                      </a:r>
                      <a:endParaRPr lang="nl-BE" sz="1400" dirty="0">
                        <a:solidFill>
                          <a:schemeClr val="tx2">
                            <a:lumMod val="50000"/>
                          </a:schemeClr>
                        </a:solidFill>
                        <a:effectLst/>
                        <a:latin typeface="Arial" panose="020B060402020202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3168295882"/>
                  </a:ext>
                </a:extLst>
              </a:tr>
              <a:tr h="1084667">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22-BOC08-04</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Opmaak inventaris van alle arbeidsmiddelen onderworpen aan periodieke inspecties/controles</a:t>
                      </a:r>
                    </a:p>
                  </a:txBody>
                  <a:tcPr marL="44450" marR="44450" marT="0" marB="0" anchor="ctr"/>
                </a:tc>
                <a:tc>
                  <a:txBody>
                    <a:bodyPr/>
                    <a:lstStyle/>
                    <a:p>
                      <a:pPr algn="ctr">
                        <a:lnSpc>
                          <a:spcPct val="107000"/>
                        </a:lnSpc>
                        <a:spcAft>
                          <a:spcPts val="800"/>
                        </a:spcAft>
                      </a:pPr>
                      <a:r>
                        <a:rPr lang="fr-BE"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31/12/2025</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553309125"/>
                  </a:ext>
                </a:extLst>
              </a:tr>
              <a:tr h="1084667">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24-BOC08-01</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21-MR-04</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Codex over het welzijn op het werk</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Opmaak inventaris van alle gevaarlijke producten</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1982139993"/>
                  </a:ext>
                </a:extLst>
              </a:tr>
            </a:tbl>
          </a:graphicData>
        </a:graphic>
      </p:graphicFrame>
    </p:spTree>
    <p:extLst>
      <p:ext uri="{BB962C8B-B14F-4D97-AF65-F5344CB8AC3E}">
        <p14:creationId xmlns:p14="http://schemas.microsoft.com/office/powerpoint/2010/main" val="14118142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9033B04-8CBD-6970-90B2-D42625AB748E}"/>
              </a:ext>
            </a:extLst>
          </p:cNvPr>
          <p:cNvSpPr txBox="1"/>
          <p:nvPr/>
        </p:nvSpPr>
        <p:spPr>
          <a:xfrm>
            <a:off x="0" y="113803"/>
            <a:ext cx="12192000" cy="1384995"/>
          </a:xfrm>
          <a:prstGeom prst="rect">
            <a:avLst/>
          </a:prstGeom>
        </p:spPr>
        <p:txBody>
          <a:bodyPr wrap="square" rtlCol="0">
            <a:spAutoFit/>
          </a:bodyPr>
          <a:lstStyle/>
          <a:p>
            <a:pPr algn="ctr"/>
            <a:br>
              <a:rPr lang="nl-BE" sz="4400" b="1" dirty="0">
                <a:latin typeface="Arial" panose="020B0604020202020204" pitchFamily="34" charset="0"/>
                <a:cs typeface="Arial" panose="020B0604020202020204" pitchFamily="34" charset="0"/>
              </a:rPr>
            </a:br>
            <a:r>
              <a:rPr lang="nl-BE" sz="4000" b="1" dirty="0">
                <a:latin typeface="Arial" panose="020B0604020202020204" pitchFamily="34" charset="0"/>
                <a:cs typeface="Arial" panose="020B0604020202020204" pitchFamily="34" charset="0"/>
              </a:rPr>
              <a:t>Aktiepunten LDPBW 08</a:t>
            </a:r>
          </a:p>
        </p:txBody>
      </p:sp>
      <p:graphicFrame>
        <p:nvGraphicFramePr>
          <p:cNvPr id="6" name="Table 5">
            <a:extLst>
              <a:ext uri="{FF2B5EF4-FFF2-40B4-BE49-F238E27FC236}">
                <a16:creationId xmlns:a16="http://schemas.microsoft.com/office/drawing/2014/main" id="{9E8EDF15-6C8F-E43A-4A4B-EC3308345CE8}"/>
              </a:ext>
            </a:extLst>
          </p:cNvPr>
          <p:cNvGraphicFramePr>
            <a:graphicFrameLocks noGrp="1"/>
          </p:cNvGraphicFramePr>
          <p:nvPr>
            <p:extLst>
              <p:ext uri="{D42A27DB-BD31-4B8C-83A1-F6EECF244321}">
                <p14:modId xmlns:p14="http://schemas.microsoft.com/office/powerpoint/2010/main" val="843083940"/>
              </p:ext>
            </p:extLst>
          </p:nvPr>
        </p:nvGraphicFramePr>
        <p:xfrm>
          <a:off x="0" y="1992993"/>
          <a:ext cx="12192000" cy="4420808"/>
        </p:xfrm>
        <a:graphic>
          <a:graphicData uri="http://schemas.openxmlformats.org/drawingml/2006/table">
            <a:tbl>
              <a:tblPr firstRow="1" bandRow="1">
                <a:tableStyleId>{5C22544A-7EE6-4342-B048-85BDC9FD1C3A}</a:tableStyleId>
              </a:tblPr>
              <a:tblGrid>
                <a:gridCol w="1377852">
                  <a:extLst>
                    <a:ext uri="{9D8B030D-6E8A-4147-A177-3AD203B41FA5}">
                      <a16:colId xmlns:a16="http://schemas.microsoft.com/office/drawing/2014/main" val="3296994253"/>
                    </a:ext>
                  </a:extLst>
                </a:gridCol>
                <a:gridCol w="2498579">
                  <a:extLst>
                    <a:ext uri="{9D8B030D-6E8A-4147-A177-3AD203B41FA5}">
                      <a16:colId xmlns:a16="http://schemas.microsoft.com/office/drawing/2014/main" val="3164560031"/>
                    </a:ext>
                  </a:extLst>
                </a:gridCol>
                <a:gridCol w="2789169">
                  <a:extLst>
                    <a:ext uri="{9D8B030D-6E8A-4147-A177-3AD203B41FA5}">
                      <a16:colId xmlns:a16="http://schemas.microsoft.com/office/drawing/2014/main" val="4051463726"/>
                    </a:ext>
                  </a:extLst>
                </a:gridCol>
                <a:gridCol w="1198497">
                  <a:extLst>
                    <a:ext uri="{9D8B030D-6E8A-4147-A177-3AD203B41FA5}">
                      <a16:colId xmlns:a16="http://schemas.microsoft.com/office/drawing/2014/main" val="3760943750"/>
                    </a:ext>
                  </a:extLst>
                </a:gridCol>
                <a:gridCol w="2039109">
                  <a:extLst>
                    <a:ext uri="{9D8B030D-6E8A-4147-A177-3AD203B41FA5}">
                      <a16:colId xmlns:a16="http://schemas.microsoft.com/office/drawing/2014/main" val="435362140"/>
                    </a:ext>
                  </a:extLst>
                </a:gridCol>
                <a:gridCol w="2288794">
                  <a:extLst>
                    <a:ext uri="{9D8B030D-6E8A-4147-A177-3AD203B41FA5}">
                      <a16:colId xmlns:a16="http://schemas.microsoft.com/office/drawing/2014/main" val="2718862243"/>
                    </a:ext>
                  </a:extLst>
                </a:gridCol>
              </a:tblGrid>
              <a:tr h="876695">
                <a:tc>
                  <a:txBody>
                    <a:bodyPr/>
                    <a:lstStyle/>
                    <a:p>
                      <a:pPr algn="ctr"/>
                      <a:r>
                        <a:rPr lang="nl-BE" dirty="0">
                          <a:solidFill>
                            <a:schemeClr val="bg1"/>
                          </a:solidFill>
                        </a:rPr>
                        <a:t>Nr.</a:t>
                      </a:r>
                    </a:p>
                  </a:txBody>
                  <a:tcPr anchor="ctr"/>
                </a:tc>
                <a:tc>
                  <a:txBody>
                    <a:bodyPr/>
                    <a:lstStyle/>
                    <a:p>
                      <a:pPr algn="ctr"/>
                      <a:r>
                        <a:rPr lang="nl-BE" dirty="0">
                          <a:solidFill>
                            <a:schemeClr val="bg1"/>
                          </a:solidFill>
                        </a:rPr>
                        <a:t>Ref</a:t>
                      </a:r>
                    </a:p>
                  </a:txBody>
                  <a:tcPr anchor="ctr"/>
                </a:tc>
                <a:tc>
                  <a:txBody>
                    <a:bodyPr/>
                    <a:lstStyle/>
                    <a:p>
                      <a:pPr algn="ctr"/>
                      <a:r>
                        <a:rPr lang="nl-BE">
                          <a:solidFill>
                            <a:schemeClr val="bg1"/>
                          </a:solidFill>
                        </a:rPr>
                        <a:t>Ojectief/Taak</a:t>
                      </a:r>
                      <a:endParaRPr lang="nl-BE" dirty="0">
                        <a:solidFill>
                          <a:schemeClr val="bg1"/>
                        </a:solidFill>
                      </a:endParaRPr>
                    </a:p>
                  </a:txBody>
                  <a:tcPr anchor="ctr"/>
                </a:tc>
                <a:tc>
                  <a:txBody>
                    <a:bodyPr/>
                    <a:lstStyle/>
                    <a:p>
                      <a:pPr algn="ctr"/>
                      <a:r>
                        <a:rPr lang="nl-BE">
                          <a:solidFill>
                            <a:schemeClr val="bg1"/>
                          </a:solidFill>
                        </a:rPr>
                        <a:t>Data </a:t>
                      </a:r>
                      <a:br>
                        <a:rPr lang="nl-BE">
                          <a:solidFill>
                            <a:schemeClr val="bg1"/>
                          </a:solidFill>
                        </a:rPr>
                      </a:br>
                      <a:r>
                        <a:rPr lang="nl-BE">
                          <a:solidFill>
                            <a:schemeClr val="bg1"/>
                          </a:solidFill>
                        </a:rPr>
                        <a:t>(NLT)</a:t>
                      </a:r>
                      <a:endParaRPr lang="nl-BE" dirty="0">
                        <a:solidFill>
                          <a:schemeClr val="bg1"/>
                        </a:solidFill>
                      </a:endParaRPr>
                    </a:p>
                  </a:txBody>
                  <a:tcPr anchor="ctr"/>
                </a:tc>
                <a:tc>
                  <a:txBody>
                    <a:bodyPr/>
                    <a:lstStyle/>
                    <a:p>
                      <a:pPr algn="ctr"/>
                      <a:r>
                        <a:rPr lang="nl-BE">
                          <a:solidFill>
                            <a:schemeClr val="bg1"/>
                          </a:solidFill>
                        </a:rPr>
                        <a:t>Piloot</a:t>
                      </a:r>
                      <a:endParaRPr lang="nl-BE" dirty="0">
                        <a:solidFill>
                          <a:schemeClr val="bg1"/>
                        </a:solidFill>
                      </a:endParaRPr>
                    </a:p>
                  </a:txBody>
                  <a:tcPr anchor="ctr"/>
                </a:tc>
                <a:tc>
                  <a:txBody>
                    <a:bodyPr/>
                    <a:lstStyle/>
                    <a:p>
                      <a:pPr algn="ctr"/>
                      <a:r>
                        <a:rPr lang="nl-BE" dirty="0">
                          <a:solidFill>
                            <a:schemeClr val="bg1"/>
                          </a:solidFill>
                        </a:rPr>
                        <a:t>Preventieadviseur</a:t>
                      </a:r>
                    </a:p>
                  </a:txBody>
                  <a:tcPr anchor="ctr"/>
                </a:tc>
                <a:extLst>
                  <a:ext uri="{0D108BD9-81ED-4DB2-BD59-A6C34878D82A}">
                    <a16:rowId xmlns:a16="http://schemas.microsoft.com/office/drawing/2014/main" val="3142780"/>
                  </a:ext>
                </a:extLst>
              </a:tr>
              <a:tr h="701594">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24-BOC08-02</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effectLst/>
                          <a:latin typeface="Calibri" panose="020F0502020204030204" pitchFamily="34" charset="0"/>
                          <a:ea typeface="Calibri" panose="020F0502020204030204" pitchFamily="34" charset="0"/>
                          <a:cs typeface="Times New Roman" panose="02020603050405020304" pitchFamily="18" charset="0"/>
                        </a:rPr>
                        <a:t>Codex over het welzijn op het werk</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Opmaak inventaris van alle werkposten en ateliers</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algn="ctr" fontAlgn="b"/>
                      <a:r>
                        <a:rPr lang="nl-BE" sz="1400" b="0" i="0" u="none" strike="noStrike" dirty="0">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3523808688"/>
                  </a:ext>
                </a:extLst>
              </a:tr>
              <a:tr h="81464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24-BOC08-03</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Systeem creëren betreffende de verspreiding verslagen van de uitgevoerde controles/inspecties  </a:t>
                      </a:r>
                      <a:br>
                        <a:rPr lang="nl-BE" sz="1400" dirty="0">
                          <a:effectLst/>
                          <a:latin typeface="Calibri" panose="020F0502020204030204" pitchFamily="34" charset="0"/>
                          <a:ea typeface="Calibri" panose="020F0502020204030204" pitchFamily="34" charset="0"/>
                          <a:cs typeface="Times New Roman" panose="02020603050405020304" pitchFamily="18" charset="0"/>
                        </a:rPr>
                      </a:br>
                      <a:r>
                        <a:rPr lang="nl-BE" sz="1400" dirty="0">
                          <a:effectLst/>
                          <a:latin typeface="Calibri" panose="020F0502020204030204" pitchFamily="34" charset="0"/>
                          <a:ea typeface="Calibri" panose="020F0502020204030204" pitchFamily="34" charset="0"/>
                          <a:cs typeface="Times New Roman" panose="02020603050405020304" pitchFamily="18" charset="0"/>
                        </a:rPr>
                        <a:t>(b.v. G-drive, SharePoint, …)</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dirty="0" err="1">
                          <a:effectLst/>
                          <a:latin typeface="Calibri" panose="020F0502020204030204" pitchFamily="34" charset="0"/>
                          <a:ea typeface="Calibri" panose="020F0502020204030204" pitchFamily="34" charset="0"/>
                          <a:cs typeface="Times New Roman" panose="02020603050405020304" pitchFamily="18" charset="0"/>
                        </a:rPr>
                        <a:t>Bn</a:t>
                      </a:r>
                      <a:r>
                        <a:rPr lang="nl-BE" sz="1400" dirty="0">
                          <a:effectLst/>
                          <a:latin typeface="Calibri" panose="020F0502020204030204" pitchFamily="34" charset="0"/>
                          <a:ea typeface="Calibri" panose="020F0502020204030204" pitchFamily="34" charset="0"/>
                          <a:cs typeface="Times New Roman" panose="02020603050405020304" pitchFamily="18" charset="0"/>
                        </a:rPr>
                        <a:t> HK </a:t>
                      </a:r>
                      <a:r>
                        <a:rPr lang="nl-BE" sz="1400" dirty="0" err="1">
                          <a:effectLst/>
                          <a:latin typeface="Calibri" panose="020F0502020204030204" pitchFamily="34" charset="0"/>
                          <a:ea typeface="Calibri" panose="020F0502020204030204" pitchFamily="34" charset="0"/>
                          <a:cs typeface="Times New Roman" panose="02020603050405020304" pitchFamily="18" charset="0"/>
                        </a:rPr>
                        <a:t>Def</a:t>
                      </a:r>
                      <a:r>
                        <a:rPr lang="nl-BE" sz="1400" dirty="0">
                          <a:effectLst/>
                          <a:latin typeface="Calibri" panose="020F0502020204030204" pitchFamily="34" charset="0"/>
                          <a:ea typeface="Calibri" panose="020F0502020204030204" pitchFamily="34" charset="0"/>
                          <a:cs typeface="Times New Roman" panose="02020603050405020304" pitchFamily="18" charset="0"/>
                        </a:rPr>
                        <a:t> Staf KKE</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1100297093"/>
                  </a:ext>
                </a:extLst>
              </a:tr>
              <a:tr h="81464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24-BOC08-04</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21-MR-04</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chemeClr val="tx2">
                              <a:lumMod val="50000"/>
                            </a:schemeClr>
                          </a:solidFill>
                          <a:effectLst/>
                          <a:latin typeface="Arial" panose="020B0604020202020204" pitchFamily="34" charset="0"/>
                          <a:ea typeface="Calibri" panose="020F0502020204030204" pitchFamily="34" charset="0"/>
                          <a:cs typeface="Arial" panose="020B0604020202020204" pitchFamily="34" charset="0"/>
                        </a:rPr>
                        <a:t>Opmaak inventaris carcinogene, mutagene en reprotoxische agentia (CMR)</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31/12/2025</a:t>
                      </a: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BE" sz="1400" b="0" i="0" u="none" strike="noStrike" dirty="0">
                          <a:effectLst/>
                          <a:latin typeface="Calibri" panose="020F0502020204030204" pitchFamily="34" charset="0"/>
                        </a:rPr>
                        <a:t>LDPBW 08</a:t>
                      </a:r>
                    </a:p>
                  </a:txBody>
                  <a:tcPr marL="7620" marR="7620" marT="7620" marB="0" anchor="ctr"/>
                </a:tc>
                <a:extLst>
                  <a:ext uri="{0D108BD9-81ED-4DB2-BD59-A6C34878D82A}">
                    <a16:rowId xmlns:a16="http://schemas.microsoft.com/office/drawing/2014/main" val="3168295882"/>
                  </a:ext>
                </a:extLst>
              </a:tr>
              <a:tr h="814646">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24-BOC08-05</a:t>
                      </a:r>
                    </a:p>
                  </a:txBody>
                  <a:tcPr marL="44450" marR="44450" marT="0" marB="0" anchor="ctr"/>
                </a:tc>
                <a:tc>
                  <a:txBody>
                    <a:bodyPr/>
                    <a:lstStyle/>
                    <a:p>
                      <a:pPr algn="ctr">
                        <a:lnSpc>
                          <a:spcPct val="107000"/>
                        </a:lnSpc>
                        <a:spcAft>
                          <a:spcPts val="800"/>
                        </a:spcAft>
                      </a:pPr>
                      <a:r>
                        <a:rPr lang="nl-BE" sz="1400" dirty="0">
                          <a:effectLst/>
                          <a:latin typeface="Calibri" panose="020F0502020204030204" pitchFamily="34" charset="0"/>
                          <a:ea typeface="Calibri" panose="020F0502020204030204" pitchFamily="34" charset="0"/>
                          <a:cs typeface="Times New Roman" panose="02020603050405020304" pitchFamily="18" charset="0"/>
                        </a:rPr>
                        <a:t>Codex over het welzijn op het werk</a:t>
                      </a:r>
                    </a:p>
                  </a:txBody>
                  <a:tcPr marL="44450" marR="44450" marT="0" marB="0" anchor="ct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nl-BE" sz="1400" dirty="0">
                          <a:solidFill>
                            <a:schemeClr val="tx2">
                              <a:lumMod val="50000"/>
                            </a:schemeClr>
                          </a:solidFill>
                          <a:effectLst/>
                          <a:latin typeface="Arial" panose="020B0604020202020204" pitchFamily="34" charset="0"/>
                          <a:ea typeface="Calibri" panose="020F0502020204030204" pitchFamily="34" charset="0"/>
                          <a:cs typeface="Arial" panose="020B0604020202020204" pitchFamily="34" charset="0"/>
                        </a:rPr>
                        <a:t>Aanschaffen van de meest recente veiligheidsinformatiebladen van de voorziene gevaarlijke producten</a:t>
                      </a:r>
                    </a:p>
                  </a:txBody>
                  <a:tcPr marL="44450" marR="44450" marT="0" marB="0" anchor="ctr"/>
                </a:tc>
                <a:tc>
                  <a:txBody>
                    <a:bodyPr/>
                    <a:lstStyle/>
                    <a:p>
                      <a:pPr algn="ctr">
                        <a:lnSpc>
                          <a:spcPct val="107000"/>
                        </a:lnSpc>
                        <a:spcAft>
                          <a:spcPts val="800"/>
                        </a:spcAft>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nl-BE" sz="1400" b="0" i="0" u="none" strike="noStrike" dirty="0">
                        <a:effectLst/>
                        <a:latin typeface="Calibri" panose="020F0502020204030204" pitchFamily="34" charset="0"/>
                      </a:endParaRPr>
                    </a:p>
                  </a:txBody>
                  <a:tcPr marL="7620" marR="7620" marT="7620" marB="0" anchor="ctr"/>
                </a:tc>
                <a:extLst>
                  <a:ext uri="{0D108BD9-81ED-4DB2-BD59-A6C34878D82A}">
                    <a16:rowId xmlns:a16="http://schemas.microsoft.com/office/drawing/2014/main" val="2605861468"/>
                  </a:ext>
                </a:extLst>
              </a:tr>
            </a:tbl>
          </a:graphicData>
        </a:graphic>
      </p:graphicFrame>
    </p:spTree>
    <p:extLst>
      <p:ext uri="{BB962C8B-B14F-4D97-AF65-F5344CB8AC3E}">
        <p14:creationId xmlns:p14="http://schemas.microsoft.com/office/powerpoint/2010/main" val="38903668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5032147"/>
          </a:xfrm>
          <a:prstGeom prst="rect">
            <a:avLst/>
          </a:prstGeom>
        </p:spPr>
        <p:txBody>
          <a:bodyPr wrap="square">
            <a:spAutoFit/>
          </a:bodyPr>
          <a:lstStyle/>
          <a:p>
            <a:pPr marL="457200" indent="-457200" algn="just">
              <a:spcAft>
                <a:spcPts val="1800"/>
              </a:spcAft>
              <a:buFont typeface="+mj-lt"/>
              <a:buAutoNum type="arabicPeriod"/>
            </a:pPr>
            <a:r>
              <a:rPr lang="nl-BE" dirty="0">
                <a:latin typeface="Arial" panose="020B0604020202020204" pitchFamily="34" charset="0"/>
                <a:cs typeface="Arial" panose="020B0604020202020204" pitchFamily="34" charset="0"/>
              </a:rPr>
              <a:t>Risicoanalyses maken/aanpassen betreffende de veiligheid, gezondheid en welzijn van het personeel en de arbeidsomgeving, rekening houdend met de welzijnsdomeinen.</a:t>
            </a:r>
          </a:p>
          <a:p>
            <a:pPr marL="444500" algn="just">
              <a:spcAft>
                <a:spcPts val="1800"/>
              </a:spcAft>
            </a:pPr>
            <a:r>
              <a:rPr lang="nl-BE" dirty="0">
                <a:latin typeface="Arial" panose="020B0604020202020204" pitchFamily="34" charset="0"/>
                <a:cs typeface="Arial" panose="020B0604020202020204" pitchFamily="34" charset="0"/>
              </a:rPr>
              <a:t>Ook ongevallenonderzoeken, verslagen ILE of BOC kunnen (moeten) hiervoor gebruikt worden.</a:t>
            </a:r>
          </a:p>
          <a:p>
            <a:pPr marL="457200" indent="-457200" algn="just">
              <a:spcAft>
                <a:spcPts val="1800"/>
              </a:spcAft>
              <a:buFont typeface="+mj-lt"/>
              <a:buAutoNum type="arabicPeriod" startAt="2"/>
            </a:pPr>
            <a:r>
              <a:rPr lang="nl-BE" dirty="0">
                <a:latin typeface="Arial" panose="020B0604020202020204" pitchFamily="34" charset="0"/>
                <a:cs typeface="Arial" panose="020B0604020202020204" pitchFamily="34" charset="0"/>
              </a:rPr>
              <a:t>De opgespoorde anomalieën en risico’s opnemen in een tabel.</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Preventiemaatregen bepalen.</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Doelstelling beschrijven</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De te ondernemen acties bepalen</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Bepalen wanneer we de acties kunnen starten/beëindigen.</a:t>
            </a:r>
          </a:p>
          <a:p>
            <a:pPr marL="457200" indent="-457200">
              <a:spcAft>
                <a:spcPts val="1800"/>
              </a:spcAft>
              <a:buFont typeface="+mj-lt"/>
              <a:buAutoNum type="arabicPeriod" startAt="2"/>
            </a:pPr>
            <a:r>
              <a:rPr lang="nl-BE" dirty="0">
                <a:latin typeface="Arial" panose="020B0604020202020204" pitchFamily="34" charset="0"/>
                <a:cs typeface="Arial" panose="020B0604020202020204" pitchFamily="34" charset="0"/>
              </a:rPr>
              <a:t>Verantwoordelijken bepalen (</a:t>
            </a:r>
            <a:r>
              <a:rPr lang="nl-BE" b="1" dirty="0">
                <a:solidFill>
                  <a:srgbClr val="FF0000"/>
                </a:solidFill>
                <a:latin typeface="Arial" panose="020B0604020202020204" pitchFamily="34" charset="0"/>
                <a:cs typeface="Arial" panose="020B0604020202020204" pitchFamily="34" charset="0"/>
              </a:rPr>
              <a:t>geen functies of diensten maar personen aanduiden</a:t>
            </a:r>
            <a:r>
              <a:rPr lang="nl-BE" dirty="0">
                <a:latin typeface="Arial" panose="020B0604020202020204" pitchFamily="34" charset="0"/>
                <a:cs typeface="Arial" panose="020B0604020202020204" pitchFamily="34" charset="0"/>
              </a:rPr>
              <a:t>).</a:t>
            </a:r>
          </a:p>
        </p:txBody>
      </p:sp>
      <p:sp>
        <p:nvSpPr>
          <p:cNvPr id="3" name="Rectangle 2"/>
          <p:cNvSpPr/>
          <p:nvPr/>
        </p:nvSpPr>
        <p:spPr>
          <a:xfrm>
            <a:off x="1089498" y="345095"/>
            <a:ext cx="8054502" cy="1877437"/>
          </a:xfrm>
          <a:prstGeom prst="rect">
            <a:avLst/>
          </a:prstGeom>
        </p:spPr>
        <p:txBody>
          <a:bodyPr wrap="square">
            <a:spAutoFit/>
          </a:bodyPr>
          <a:lstStyle/>
          <a:p>
            <a:pPr algn="just"/>
            <a:r>
              <a:rPr lang="nl-BE" altLang="en-US" sz="4000" dirty="0">
                <a:latin typeface="Arial" panose="020B0604020202020204" pitchFamily="34" charset="0"/>
                <a:cs typeface="Arial" panose="020B0604020202020204" pitchFamily="34" charset="0"/>
              </a:rPr>
              <a:t>Hoe k</a:t>
            </a:r>
            <a:r>
              <a:rPr lang="nl-BE" altLang="en-US" sz="4000" i="1" dirty="0">
                <a:latin typeface="Arial" panose="020B0604020202020204" pitchFamily="34" charset="0"/>
                <a:cs typeface="Arial" panose="020B0604020202020204" pitchFamily="34" charset="0"/>
              </a:rPr>
              <a:t>o</a:t>
            </a:r>
            <a:r>
              <a:rPr lang="nl-BE" altLang="en-US" sz="4000" dirty="0">
                <a:latin typeface="Arial" panose="020B0604020202020204" pitchFamily="34" charset="0"/>
                <a:cs typeface="Arial" panose="020B0604020202020204" pitchFamily="34" charset="0"/>
              </a:rPr>
              <a:t>m ik tot een GPP/JAP/LPP (luik B)</a:t>
            </a:r>
            <a:endParaRPr lang="nl-BE" sz="4000" dirty="0">
              <a:latin typeface="Arial" panose="020B0604020202020204" pitchFamily="34" charset="0"/>
              <a:cs typeface="Arial" panose="020B0604020202020204" pitchFamily="34" charset="0"/>
            </a:endParaRPr>
          </a:p>
          <a:p>
            <a:pPr marL="457200" indent="-457200" algn="just">
              <a:buFont typeface="+mj-lt"/>
              <a:buAutoNum type="arabicPeriod"/>
            </a:pPr>
            <a:endParaRPr lang="nl-BE" dirty="0"/>
          </a:p>
          <a:p>
            <a:pPr algn="just"/>
            <a:endParaRPr lang="en-US" dirty="0"/>
          </a:p>
        </p:txBody>
      </p:sp>
    </p:spTree>
    <p:extLst>
      <p:ext uri="{BB962C8B-B14F-4D97-AF65-F5344CB8AC3E}">
        <p14:creationId xmlns:p14="http://schemas.microsoft.com/office/powerpoint/2010/main" val="42682748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Grp="1" noChangeArrowheads="1"/>
          </p:cNvSpPr>
          <p:nvPr>
            <p:ph type="title" idx="4294967295"/>
          </p:nvPr>
        </p:nvSpPr>
        <p:spPr>
          <a:xfrm>
            <a:off x="982493" y="335595"/>
            <a:ext cx="10972800" cy="1143000"/>
          </a:xfrm>
          <a:prstGeom prst="rect">
            <a:avLst/>
          </a:prstGeom>
        </p:spPr>
        <p:txBody>
          <a:bodyPr/>
          <a:lstStyle/>
          <a:p>
            <a:r>
              <a:rPr lang="nl-BE" altLang="en-US" dirty="0"/>
              <a:t>Voorbeeld van tabel GPP</a:t>
            </a:r>
            <a:endParaRPr lang="en-US" altLang="en-US" dirty="0"/>
          </a:p>
        </p:txBody>
      </p:sp>
      <p:graphicFrame>
        <p:nvGraphicFramePr>
          <p:cNvPr id="2" name="Table 1"/>
          <p:cNvGraphicFramePr>
            <a:graphicFrameLocks noGrp="1"/>
          </p:cNvGraphicFramePr>
          <p:nvPr>
            <p:extLst>
              <p:ext uri="{D42A27DB-BD31-4B8C-83A1-F6EECF244321}">
                <p14:modId xmlns:p14="http://schemas.microsoft.com/office/powerpoint/2010/main" val="1317055821"/>
              </p:ext>
            </p:extLst>
          </p:nvPr>
        </p:nvGraphicFramePr>
        <p:xfrm>
          <a:off x="1559496" y="1988840"/>
          <a:ext cx="9139970" cy="1097280"/>
        </p:xfrm>
        <a:graphic>
          <a:graphicData uri="http://schemas.openxmlformats.org/drawingml/2006/table">
            <a:tbl>
              <a:tblPr firstRow="1" bandRow="1">
                <a:tableStyleId>{5C22544A-7EE6-4342-B048-85BDC9FD1C3A}</a:tableStyleId>
              </a:tblPr>
              <a:tblGrid>
                <a:gridCol w="442259">
                  <a:extLst>
                    <a:ext uri="{9D8B030D-6E8A-4147-A177-3AD203B41FA5}">
                      <a16:colId xmlns:a16="http://schemas.microsoft.com/office/drawing/2014/main" val="1222801424"/>
                    </a:ext>
                  </a:extLst>
                </a:gridCol>
                <a:gridCol w="1588846">
                  <a:extLst>
                    <a:ext uri="{9D8B030D-6E8A-4147-A177-3AD203B41FA5}">
                      <a16:colId xmlns:a16="http://schemas.microsoft.com/office/drawing/2014/main" val="2324824861"/>
                    </a:ext>
                  </a:extLst>
                </a:gridCol>
                <a:gridCol w="921223">
                  <a:extLst>
                    <a:ext uri="{9D8B030D-6E8A-4147-A177-3AD203B41FA5}">
                      <a16:colId xmlns:a16="http://schemas.microsoft.com/office/drawing/2014/main" val="1349055272"/>
                    </a:ext>
                  </a:extLst>
                </a:gridCol>
                <a:gridCol w="1109881">
                  <a:extLst>
                    <a:ext uri="{9D8B030D-6E8A-4147-A177-3AD203B41FA5}">
                      <a16:colId xmlns:a16="http://schemas.microsoft.com/office/drawing/2014/main" val="2212756488"/>
                    </a:ext>
                  </a:extLst>
                </a:gridCol>
                <a:gridCol w="1482407">
                  <a:extLst>
                    <a:ext uri="{9D8B030D-6E8A-4147-A177-3AD203B41FA5}">
                      <a16:colId xmlns:a16="http://schemas.microsoft.com/office/drawing/2014/main" val="2348594815"/>
                    </a:ext>
                  </a:extLst>
                </a:gridCol>
                <a:gridCol w="360040">
                  <a:extLst>
                    <a:ext uri="{9D8B030D-6E8A-4147-A177-3AD203B41FA5}">
                      <a16:colId xmlns:a16="http://schemas.microsoft.com/office/drawing/2014/main" val="3444062724"/>
                    </a:ext>
                  </a:extLst>
                </a:gridCol>
                <a:gridCol w="360040">
                  <a:extLst>
                    <a:ext uri="{9D8B030D-6E8A-4147-A177-3AD203B41FA5}">
                      <a16:colId xmlns:a16="http://schemas.microsoft.com/office/drawing/2014/main" val="4168807737"/>
                    </a:ext>
                  </a:extLst>
                </a:gridCol>
                <a:gridCol w="360040">
                  <a:extLst>
                    <a:ext uri="{9D8B030D-6E8A-4147-A177-3AD203B41FA5}">
                      <a16:colId xmlns:a16="http://schemas.microsoft.com/office/drawing/2014/main" val="1992257337"/>
                    </a:ext>
                  </a:extLst>
                </a:gridCol>
                <a:gridCol w="360040">
                  <a:extLst>
                    <a:ext uri="{9D8B030D-6E8A-4147-A177-3AD203B41FA5}">
                      <a16:colId xmlns:a16="http://schemas.microsoft.com/office/drawing/2014/main" val="3194431464"/>
                    </a:ext>
                  </a:extLst>
                </a:gridCol>
                <a:gridCol w="360040">
                  <a:extLst>
                    <a:ext uri="{9D8B030D-6E8A-4147-A177-3AD203B41FA5}">
                      <a16:colId xmlns:a16="http://schemas.microsoft.com/office/drawing/2014/main" val="2906242926"/>
                    </a:ext>
                  </a:extLst>
                </a:gridCol>
                <a:gridCol w="360040">
                  <a:extLst>
                    <a:ext uri="{9D8B030D-6E8A-4147-A177-3AD203B41FA5}">
                      <a16:colId xmlns:a16="http://schemas.microsoft.com/office/drawing/2014/main" val="1515051033"/>
                    </a:ext>
                  </a:extLst>
                </a:gridCol>
                <a:gridCol w="1435114">
                  <a:extLst>
                    <a:ext uri="{9D8B030D-6E8A-4147-A177-3AD203B41FA5}">
                      <a16:colId xmlns:a16="http://schemas.microsoft.com/office/drawing/2014/main" val="1393853997"/>
                    </a:ext>
                  </a:extLst>
                </a:gridCol>
              </a:tblGrid>
              <a:tr h="370840">
                <a:tc>
                  <a:txBody>
                    <a:bodyPr/>
                    <a:lstStyle/>
                    <a:p>
                      <a:pPr algn="ctr"/>
                      <a:r>
                        <a:rPr lang="nl-BE" sz="1000" dirty="0" err="1"/>
                        <a:t>Nr</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Anomalie/risico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err="1"/>
                        <a:t>Preventie-maatregel</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doelstellingen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acties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b="0" dirty="0"/>
                        <a:t>‘26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Verantwoordelijke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282997582"/>
                  </a:ext>
                </a:extLst>
              </a:tr>
              <a:tr h="370840">
                <a:tc>
                  <a:txBody>
                    <a:bodyPr/>
                    <a:lstStyle/>
                    <a:p>
                      <a:pPr algn="ctr"/>
                      <a:r>
                        <a:rPr lang="nl-BE" sz="10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Er zijn geen RA van de 24 </a:t>
                      </a:r>
                      <a:r>
                        <a:rPr lang="nl-BE" sz="1000" dirty="0" err="1"/>
                        <a:t>Hr</a:t>
                      </a:r>
                      <a:r>
                        <a:rPr lang="nl-BE" sz="1000" dirty="0"/>
                        <a:t>-werkposten uitgevoerd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RA uitvoeren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Werken aan een ergonomisch aangepaste werkpost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Contact opnemen met de LDPBW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1Sgt Van </a:t>
                      </a:r>
                      <a:r>
                        <a:rPr lang="nl-BE" sz="1000" dirty="0" err="1"/>
                        <a:t>Pimperzele</a:t>
                      </a:r>
                      <a:r>
                        <a:rPr lang="nl-BE" sz="1000" dirty="0"/>
                        <a:t> 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4368048"/>
                  </a:ext>
                </a:extLst>
              </a:tr>
            </a:tbl>
          </a:graphicData>
        </a:graphic>
      </p:graphicFrame>
      <p:sp>
        <p:nvSpPr>
          <p:cNvPr id="12" name="TextBox 11"/>
          <p:cNvSpPr txBox="1"/>
          <p:nvPr/>
        </p:nvSpPr>
        <p:spPr>
          <a:xfrm>
            <a:off x="1487488" y="1619508"/>
            <a:ext cx="2664296" cy="369332"/>
          </a:xfrm>
          <a:prstGeom prst="rect">
            <a:avLst/>
          </a:prstGeom>
          <a:noFill/>
        </p:spPr>
        <p:txBody>
          <a:bodyPr wrap="square" rtlCol="0">
            <a:spAutoFit/>
          </a:bodyPr>
          <a:lstStyle/>
          <a:p>
            <a:pPr fontAlgn="base">
              <a:spcBef>
                <a:spcPct val="0"/>
              </a:spcBef>
              <a:spcAft>
                <a:spcPct val="0"/>
              </a:spcAft>
            </a:pPr>
            <a:r>
              <a:rPr lang="nl-BE" dirty="0">
                <a:solidFill>
                  <a:srgbClr val="000000"/>
                </a:solidFill>
                <a:latin typeface="Arial" charset="0"/>
              </a:rPr>
              <a:t>1. Ergonomie</a:t>
            </a:r>
          </a:p>
        </p:txBody>
      </p:sp>
      <p:graphicFrame>
        <p:nvGraphicFramePr>
          <p:cNvPr id="16" name="Table 15"/>
          <p:cNvGraphicFramePr>
            <a:graphicFrameLocks noGrp="1"/>
          </p:cNvGraphicFramePr>
          <p:nvPr>
            <p:extLst>
              <p:ext uri="{D42A27DB-BD31-4B8C-83A1-F6EECF244321}">
                <p14:modId xmlns:p14="http://schemas.microsoft.com/office/powerpoint/2010/main" val="2617348555"/>
              </p:ext>
            </p:extLst>
          </p:nvPr>
        </p:nvGraphicFramePr>
        <p:xfrm>
          <a:off x="1524000" y="4509120"/>
          <a:ext cx="9139970" cy="1402080"/>
        </p:xfrm>
        <a:graphic>
          <a:graphicData uri="http://schemas.openxmlformats.org/drawingml/2006/table">
            <a:tbl>
              <a:tblPr firstRow="1" bandRow="1">
                <a:tableStyleId>{5C22544A-7EE6-4342-B048-85BDC9FD1C3A}</a:tableStyleId>
              </a:tblPr>
              <a:tblGrid>
                <a:gridCol w="442259">
                  <a:extLst>
                    <a:ext uri="{9D8B030D-6E8A-4147-A177-3AD203B41FA5}">
                      <a16:colId xmlns:a16="http://schemas.microsoft.com/office/drawing/2014/main" val="1222801424"/>
                    </a:ext>
                  </a:extLst>
                </a:gridCol>
                <a:gridCol w="1588846">
                  <a:extLst>
                    <a:ext uri="{9D8B030D-6E8A-4147-A177-3AD203B41FA5}">
                      <a16:colId xmlns:a16="http://schemas.microsoft.com/office/drawing/2014/main" val="2324824861"/>
                    </a:ext>
                  </a:extLst>
                </a:gridCol>
                <a:gridCol w="921223">
                  <a:extLst>
                    <a:ext uri="{9D8B030D-6E8A-4147-A177-3AD203B41FA5}">
                      <a16:colId xmlns:a16="http://schemas.microsoft.com/office/drawing/2014/main" val="1349055272"/>
                    </a:ext>
                  </a:extLst>
                </a:gridCol>
                <a:gridCol w="1109881">
                  <a:extLst>
                    <a:ext uri="{9D8B030D-6E8A-4147-A177-3AD203B41FA5}">
                      <a16:colId xmlns:a16="http://schemas.microsoft.com/office/drawing/2014/main" val="2212756488"/>
                    </a:ext>
                  </a:extLst>
                </a:gridCol>
                <a:gridCol w="1482407">
                  <a:extLst>
                    <a:ext uri="{9D8B030D-6E8A-4147-A177-3AD203B41FA5}">
                      <a16:colId xmlns:a16="http://schemas.microsoft.com/office/drawing/2014/main" val="2348594815"/>
                    </a:ext>
                  </a:extLst>
                </a:gridCol>
                <a:gridCol w="360040">
                  <a:extLst>
                    <a:ext uri="{9D8B030D-6E8A-4147-A177-3AD203B41FA5}">
                      <a16:colId xmlns:a16="http://schemas.microsoft.com/office/drawing/2014/main" val="3444062724"/>
                    </a:ext>
                  </a:extLst>
                </a:gridCol>
                <a:gridCol w="360040">
                  <a:extLst>
                    <a:ext uri="{9D8B030D-6E8A-4147-A177-3AD203B41FA5}">
                      <a16:colId xmlns:a16="http://schemas.microsoft.com/office/drawing/2014/main" val="4168807737"/>
                    </a:ext>
                  </a:extLst>
                </a:gridCol>
                <a:gridCol w="360040">
                  <a:extLst>
                    <a:ext uri="{9D8B030D-6E8A-4147-A177-3AD203B41FA5}">
                      <a16:colId xmlns:a16="http://schemas.microsoft.com/office/drawing/2014/main" val="1992257337"/>
                    </a:ext>
                  </a:extLst>
                </a:gridCol>
                <a:gridCol w="360040">
                  <a:extLst>
                    <a:ext uri="{9D8B030D-6E8A-4147-A177-3AD203B41FA5}">
                      <a16:colId xmlns:a16="http://schemas.microsoft.com/office/drawing/2014/main" val="3194431464"/>
                    </a:ext>
                  </a:extLst>
                </a:gridCol>
                <a:gridCol w="360040">
                  <a:extLst>
                    <a:ext uri="{9D8B030D-6E8A-4147-A177-3AD203B41FA5}">
                      <a16:colId xmlns:a16="http://schemas.microsoft.com/office/drawing/2014/main" val="2906242926"/>
                    </a:ext>
                  </a:extLst>
                </a:gridCol>
                <a:gridCol w="360040">
                  <a:extLst>
                    <a:ext uri="{9D8B030D-6E8A-4147-A177-3AD203B41FA5}">
                      <a16:colId xmlns:a16="http://schemas.microsoft.com/office/drawing/2014/main" val="1515051033"/>
                    </a:ext>
                  </a:extLst>
                </a:gridCol>
                <a:gridCol w="1435114">
                  <a:extLst>
                    <a:ext uri="{9D8B030D-6E8A-4147-A177-3AD203B41FA5}">
                      <a16:colId xmlns:a16="http://schemas.microsoft.com/office/drawing/2014/main" val="1393853997"/>
                    </a:ext>
                  </a:extLst>
                </a:gridCol>
              </a:tblGrid>
              <a:tr h="370840">
                <a:tc>
                  <a:txBody>
                    <a:bodyPr/>
                    <a:lstStyle/>
                    <a:p>
                      <a:pPr algn="ctr"/>
                      <a:r>
                        <a:rPr lang="nl-BE" sz="1000" dirty="0" err="1"/>
                        <a:t>Nr</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Anomalie/risico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err="1"/>
                        <a:t>Preventie-maatregel</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doelstellingen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acties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r>
                        <a:rPr lang="nl-BE" sz="1000" dirty="0"/>
                        <a:t>Verantwoordelijke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282997582"/>
                  </a:ext>
                </a:extLst>
              </a:tr>
              <a:tr h="370840">
                <a:tc>
                  <a:txBody>
                    <a:bodyPr/>
                    <a:lstStyle/>
                    <a:p>
                      <a:pPr algn="ctr"/>
                      <a:r>
                        <a:rPr lang="nl-BE" sz="10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Er bestaat geen inventaris van de gevaarlijke</a:t>
                      </a:r>
                      <a:r>
                        <a:rPr lang="nl-BE" sz="1000" baseline="0" dirty="0"/>
                        <a:t> producten</a:t>
                      </a: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Opmaken inventaris chemische producten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Werken met veilige producten en kennis gevaarlijke eigenschappen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Contact opnemen met de LDPBW en inventaris opmaken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BE" sz="1000" dirty="0" err="1"/>
                        <a:t>Adjt</a:t>
                      </a:r>
                      <a:r>
                        <a:rPr lang="nl-BE" sz="1000" dirty="0"/>
                        <a:t> </a:t>
                      </a:r>
                      <a:r>
                        <a:rPr lang="nl-BE" sz="1000" dirty="0" err="1"/>
                        <a:t>Pimperman</a:t>
                      </a:r>
                      <a:r>
                        <a:rPr lang="nl-BE" sz="1000" dirty="0"/>
                        <a:t> A..</a:t>
                      </a:r>
                      <a:br>
                        <a:rPr lang="nl-BE" sz="1000" dirty="0"/>
                      </a:br>
                      <a:endParaRPr lang="nl-BE"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4368048"/>
                  </a:ext>
                </a:extLst>
              </a:tr>
            </a:tbl>
          </a:graphicData>
        </a:graphic>
      </p:graphicFrame>
      <p:sp>
        <p:nvSpPr>
          <p:cNvPr id="17" name="TextBox 16"/>
          <p:cNvSpPr txBox="1"/>
          <p:nvPr/>
        </p:nvSpPr>
        <p:spPr>
          <a:xfrm>
            <a:off x="1451992" y="4139788"/>
            <a:ext cx="2664296" cy="369332"/>
          </a:xfrm>
          <a:prstGeom prst="rect">
            <a:avLst/>
          </a:prstGeom>
          <a:noFill/>
        </p:spPr>
        <p:txBody>
          <a:bodyPr wrap="square" rtlCol="0">
            <a:spAutoFit/>
          </a:bodyPr>
          <a:lstStyle/>
          <a:p>
            <a:pPr fontAlgn="base">
              <a:spcBef>
                <a:spcPct val="0"/>
              </a:spcBef>
              <a:spcAft>
                <a:spcPct val="0"/>
              </a:spcAft>
            </a:pPr>
            <a:r>
              <a:rPr lang="nl-BE" dirty="0">
                <a:solidFill>
                  <a:srgbClr val="000000"/>
                </a:solidFill>
                <a:latin typeface="Arial" charset="0"/>
              </a:rPr>
              <a:t>2. Arbeidshygiëne</a:t>
            </a:r>
          </a:p>
        </p:txBody>
      </p:sp>
      <p:sp>
        <p:nvSpPr>
          <p:cNvPr id="13" name="Line Callout 1 12"/>
          <p:cNvSpPr/>
          <p:nvPr/>
        </p:nvSpPr>
        <p:spPr>
          <a:xfrm>
            <a:off x="8488113" y="1154589"/>
            <a:ext cx="2098576" cy="376076"/>
          </a:xfrm>
          <a:prstGeom prst="borderCallout1">
            <a:avLst>
              <a:gd name="adj1" fmla="val 62747"/>
              <a:gd name="adj2" fmla="val 382"/>
              <a:gd name="adj3" fmla="val 219020"/>
              <a:gd name="adj4" fmla="val -39163"/>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BE">
              <a:solidFill>
                <a:srgbClr val="FFFFFF"/>
              </a:solidFill>
              <a:latin typeface="Arial"/>
            </a:endParaRPr>
          </a:p>
        </p:txBody>
      </p:sp>
      <p:sp>
        <p:nvSpPr>
          <p:cNvPr id="14" name="TextBox 13"/>
          <p:cNvSpPr txBox="1"/>
          <p:nvPr/>
        </p:nvSpPr>
        <p:spPr>
          <a:xfrm>
            <a:off x="8485774" y="1136928"/>
            <a:ext cx="2100915" cy="400110"/>
          </a:xfrm>
          <a:prstGeom prst="rect">
            <a:avLst/>
          </a:prstGeom>
          <a:noFill/>
        </p:spPr>
        <p:txBody>
          <a:bodyPr wrap="square" rtlCol="0">
            <a:spAutoFit/>
          </a:bodyPr>
          <a:lstStyle/>
          <a:p>
            <a:pPr algn="ctr" fontAlgn="base">
              <a:spcBef>
                <a:spcPct val="0"/>
              </a:spcBef>
              <a:spcAft>
                <a:spcPct val="0"/>
              </a:spcAft>
            </a:pPr>
            <a:r>
              <a:rPr lang="nl-BE" sz="1000" dirty="0">
                <a:solidFill>
                  <a:srgbClr val="000000"/>
                </a:solidFill>
                <a:latin typeface="Arial" charset="0"/>
              </a:rPr>
              <a:t>Jaaractieplan</a:t>
            </a:r>
            <a:br>
              <a:rPr lang="nl-BE" sz="1000" dirty="0">
                <a:solidFill>
                  <a:srgbClr val="000000"/>
                </a:solidFill>
                <a:latin typeface="Arial" charset="0"/>
              </a:rPr>
            </a:br>
            <a:r>
              <a:rPr lang="nl-BE" sz="1000" dirty="0">
                <a:solidFill>
                  <a:srgbClr val="000000"/>
                </a:solidFill>
                <a:latin typeface="Arial" charset="0"/>
              </a:rPr>
              <a:t>LPP Luik A &amp; B</a:t>
            </a:r>
          </a:p>
        </p:txBody>
      </p:sp>
      <p:sp>
        <p:nvSpPr>
          <p:cNvPr id="20" name="Line Callout 1 19"/>
          <p:cNvSpPr/>
          <p:nvPr/>
        </p:nvSpPr>
        <p:spPr>
          <a:xfrm>
            <a:off x="8472263" y="262620"/>
            <a:ext cx="3337115" cy="672438"/>
          </a:xfrm>
          <a:prstGeom prst="borderCallout1">
            <a:avLst>
              <a:gd name="adj1" fmla="val 62747"/>
              <a:gd name="adj2" fmla="val 382"/>
              <a:gd name="adj3" fmla="val 253606"/>
              <a:gd name="adj4" fmla="val -34588"/>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BE">
              <a:solidFill>
                <a:srgbClr val="FFFFFF"/>
              </a:solidFill>
              <a:latin typeface="Arial"/>
            </a:endParaRPr>
          </a:p>
        </p:txBody>
      </p:sp>
      <p:sp>
        <p:nvSpPr>
          <p:cNvPr id="21" name="TextBox 20"/>
          <p:cNvSpPr txBox="1"/>
          <p:nvPr/>
        </p:nvSpPr>
        <p:spPr>
          <a:xfrm>
            <a:off x="8488115" y="262620"/>
            <a:ext cx="3321264" cy="400110"/>
          </a:xfrm>
          <a:prstGeom prst="rect">
            <a:avLst/>
          </a:prstGeom>
          <a:noFill/>
        </p:spPr>
        <p:txBody>
          <a:bodyPr wrap="square" rtlCol="0">
            <a:spAutoFit/>
          </a:bodyPr>
          <a:lstStyle/>
          <a:p>
            <a:pPr algn="ctr" fontAlgn="base">
              <a:spcBef>
                <a:spcPct val="0"/>
              </a:spcBef>
              <a:spcAft>
                <a:spcPct val="0"/>
              </a:spcAft>
            </a:pPr>
            <a:r>
              <a:rPr lang="nl-BE" sz="1000" dirty="0">
                <a:solidFill>
                  <a:srgbClr val="000000"/>
                </a:solidFill>
                <a:latin typeface="Arial" charset="0"/>
              </a:rPr>
              <a:t>Onmiddellijk te doen</a:t>
            </a:r>
            <a:br>
              <a:rPr lang="nl-BE" sz="1000" dirty="0">
                <a:solidFill>
                  <a:srgbClr val="000000"/>
                </a:solidFill>
                <a:latin typeface="Arial" charset="0"/>
              </a:rPr>
            </a:br>
            <a:r>
              <a:rPr lang="nl-BE" sz="1000" dirty="0">
                <a:solidFill>
                  <a:srgbClr val="000000"/>
                </a:solidFill>
                <a:latin typeface="Arial" charset="0"/>
              </a:rPr>
              <a:t>(zelfde jaar)</a:t>
            </a:r>
          </a:p>
        </p:txBody>
      </p:sp>
      <p:sp>
        <p:nvSpPr>
          <p:cNvPr id="19" name="Right Brace 18"/>
          <p:cNvSpPr/>
          <p:nvPr/>
        </p:nvSpPr>
        <p:spPr>
          <a:xfrm rot="5400000">
            <a:off x="8057746" y="2233167"/>
            <a:ext cx="268653" cy="2175919"/>
          </a:xfrm>
          <a:prstGeom prst="rightBrace">
            <a:avLst>
              <a:gd name="adj1" fmla="val 8333"/>
              <a:gd name="adj2" fmla="val 50400"/>
            </a:avLst>
          </a:prstGeom>
          <a:ln w="28575"/>
        </p:spPr>
        <p:style>
          <a:lnRef idx="1">
            <a:schemeClr val="dk1"/>
          </a:lnRef>
          <a:fillRef idx="0">
            <a:schemeClr val="dk1"/>
          </a:fillRef>
          <a:effectRef idx="0">
            <a:schemeClr val="dk1"/>
          </a:effectRef>
          <a:fontRef idx="minor">
            <a:schemeClr val="tx1"/>
          </a:fontRef>
        </p:style>
        <p:txBody>
          <a:bodyPr rtlCol="0" anchor="ctr"/>
          <a:lstStyle/>
          <a:p>
            <a:pPr algn="ctr" fontAlgn="base">
              <a:spcBef>
                <a:spcPct val="0"/>
              </a:spcBef>
              <a:spcAft>
                <a:spcPct val="0"/>
              </a:spcAft>
            </a:pPr>
            <a:endParaRPr lang="nl-BE">
              <a:solidFill>
                <a:srgbClr val="000000"/>
              </a:solidFill>
              <a:latin typeface="Arial"/>
            </a:endParaRPr>
          </a:p>
        </p:txBody>
      </p:sp>
      <p:sp>
        <p:nvSpPr>
          <p:cNvPr id="25" name="Line Callout 1 24"/>
          <p:cNvSpPr/>
          <p:nvPr/>
        </p:nvSpPr>
        <p:spPr>
          <a:xfrm>
            <a:off x="8482123" y="3769049"/>
            <a:ext cx="2098576" cy="376076"/>
          </a:xfrm>
          <a:prstGeom prst="borderCallout1">
            <a:avLst>
              <a:gd name="adj1" fmla="val 62747"/>
              <a:gd name="adj2" fmla="val 382"/>
              <a:gd name="adj3" fmla="val -88960"/>
              <a:gd name="adj4" fmla="val -14264"/>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nl-BE">
              <a:solidFill>
                <a:srgbClr val="FFFFFF"/>
              </a:solidFill>
              <a:latin typeface="Arial"/>
            </a:endParaRPr>
          </a:p>
        </p:txBody>
      </p:sp>
      <p:sp>
        <p:nvSpPr>
          <p:cNvPr id="26" name="TextBox 25"/>
          <p:cNvSpPr txBox="1"/>
          <p:nvPr/>
        </p:nvSpPr>
        <p:spPr>
          <a:xfrm>
            <a:off x="8469926" y="3757032"/>
            <a:ext cx="2100915" cy="400110"/>
          </a:xfrm>
          <a:prstGeom prst="rect">
            <a:avLst/>
          </a:prstGeom>
          <a:noFill/>
        </p:spPr>
        <p:txBody>
          <a:bodyPr wrap="square" rtlCol="0">
            <a:spAutoFit/>
          </a:bodyPr>
          <a:lstStyle/>
          <a:p>
            <a:pPr algn="ctr" fontAlgn="base">
              <a:spcBef>
                <a:spcPct val="0"/>
              </a:spcBef>
              <a:spcAft>
                <a:spcPct val="0"/>
              </a:spcAft>
            </a:pPr>
            <a:r>
              <a:rPr lang="nl-BE" sz="1000" dirty="0">
                <a:solidFill>
                  <a:srgbClr val="000000"/>
                </a:solidFill>
                <a:latin typeface="Arial" charset="0"/>
              </a:rPr>
              <a:t>Globaal preventieplan</a:t>
            </a:r>
            <a:br>
              <a:rPr lang="nl-BE" sz="1000" dirty="0">
                <a:solidFill>
                  <a:srgbClr val="000000"/>
                </a:solidFill>
                <a:latin typeface="Arial" charset="0"/>
              </a:rPr>
            </a:br>
            <a:r>
              <a:rPr lang="nl-BE" sz="1000" dirty="0">
                <a:solidFill>
                  <a:srgbClr val="000000"/>
                </a:solidFill>
                <a:latin typeface="Arial" charset="0"/>
              </a:rPr>
              <a:t>(5 jarenplan)</a:t>
            </a:r>
          </a:p>
        </p:txBody>
      </p:sp>
    </p:spTree>
    <p:extLst>
      <p:ext uri="{BB962C8B-B14F-4D97-AF65-F5344CB8AC3E}">
        <p14:creationId xmlns:p14="http://schemas.microsoft.com/office/powerpoint/2010/main" val="2623252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C16D21B-6295-EF11-3785-5F7055E0A2E1}"/>
              </a:ext>
            </a:extLst>
          </p:cNvPr>
          <p:cNvSpPr>
            <a:spLocks noGrp="1"/>
          </p:cNvSpPr>
          <p:nvPr>
            <p:ph type="body" sz="quarter" idx="13"/>
          </p:nvPr>
        </p:nvSpPr>
        <p:spPr/>
        <p:txBody>
          <a:bodyPr/>
          <a:lstStyle/>
          <a:p>
            <a:endParaRPr lang="nl-BE"/>
          </a:p>
        </p:txBody>
      </p:sp>
      <p:sp>
        <p:nvSpPr>
          <p:cNvPr id="3" name="Text Placeholder 2">
            <a:extLst>
              <a:ext uri="{FF2B5EF4-FFF2-40B4-BE49-F238E27FC236}">
                <a16:creationId xmlns:a16="http://schemas.microsoft.com/office/drawing/2014/main" id="{1C3260BB-3EC4-8A74-51B8-C3E750778E34}"/>
              </a:ext>
            </a:extLst>
          </p:cNvPr>
          <p:cNvSpPr>
            <a:spLocks noGrp="1"/>
          </p:cNvSpPr>
          <p:nvPr>
            <p:ph type="body" sz="quarter" idx="27"/>
          </p:nvPr>
        </p:nvSpPr>
        <p:spPr/>
        <p:txBody>
          <a:bodyPr/>
          <a:lstStyle/>
          <a:p>
            <a:endParaRPr lang="nl-BE" dirty="0"/>
          </a:p>
        </p:txBody>
      </p:sp>
      <p:pic>
        <p:nvPicPr>
          <p:cNvPr id="5" name="Picture 4" descr="A screenshot of a computer&#10;&#10;Description automatically generated">
            <a:extLst>
              <a:ext uri="{FF2B5EF4-FFF2-40B4-BE49-F238E27FC236}">
                <a16:creationId xmlns:a16="http://schemas.microsoft.com/office/drawing/2014/main" id="{579749A7-FF9C-7A4B-76A1-034E9BAAF1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6" name="Arrow: Right 5">
            <a:extLst>
              <a:ext uri="{FF2B5EF4-FFF2-40B4-BE49-F238E27FC236}">
                <a16:creationId xmlns:a16="http://schemas.microsoft.com/office/drawing/2014/main" id="{E1D63BDC-BD81-A179-C683-3067E747E9DA}"/>
              </a:ext>
            </a:extLst>
          </p:cNvPr>
          <p:cNvSpPr/>
          <p:nvPr/>
        </p:nvSpPr>
        <p:spPr>
          <a:xfrm>
            <a:off x="6734818" y="5526156"/>
            <a:ext cx="2478157" cy="435897"/>
          </a:xfrm>
          <a:prstGeom prst="rightArrow">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9847558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7673" y="1905506"/>
            <a:ext cx="7906327" cy="923330"/>
          </a:xfrm>
          <a:prstGeom prst="rect">
            <a:avLst/>
          </a:prstGeom>
        </p:spPr>
        <p:txBody>
          <a:bodyPr wrap="square">
            <a:spAutoFit/>
          </a:bodyPr>
          <a:lstStyle/>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
        <p:nvSpPr>
          <p:cNvPr id="3" name="Rectangle 2"/>
          <p:cNvSpPr/>
          <p:nvPr/>
        </p:nvSpPr>
        <p:spPr>
          <a:xfrm>
            <a:off x="1089498" y="889844"/>
            <a:ext cx="8054502" cy="923330"/>
          </a:xfrm>
          <a:prstGeom prst="rect">
            <a:avLst/>
          </a:prstGeom>
        </p:spPr>
        <p:txBody>
          <a:bodyPr wrap="square">
            <a:spAutoFit/>
          </a:bodyPr>
          <a:lstStyle/>
          <a:p>
            <a:pPr marL="457200" indent="-457200" algn="just">
              <a:buFont typeface="+mj-lt"/>
              <a:buAutoNum type="arabicPeriod"/>
            </a:pPr>
            <a:endParaRPr lang="nl-BE" dirty="0"/>
          </a:p>
          <a:p>
            <a:pPr marL="457200" indent="-457200" algn="just">
              <a:buFont typeface="+mj-lt"/>
              <a:buAutoNum type="arabicPeriod"/>
            </a:pPr>
            <a:endParaRPr lang="nl-BE" dirty="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291105772"/>
              </p:ext>
            </p:extLst>
          </p:nvPr>
        </p:nvGraphicFramePr>
        <p:xfrm>
          <a:off x="359923" y="243190"/>
          <a:ext cx="11519811" cy="6388582"/>
        </p:xfrm>
        <a:graphic>
          <a:graphicData uri="http://schemas.openxmlformats.org/drawingml/2006/table">
            <a:tbl>
              <a:tblPr firstRow="1" firstCol="1" bandRow="1">
                <a:tableStyleId>{5C22544A-7EE6-4342-B048-85BDC9FD1C3A}</a:tableStyleId>
              </a:tblPr>
              <a:tblGrid>
                <a:gridCol w="1853734">
                  <a:extLst>
                    <a:ext uri="{9D8B030D-6E8A-4147-A177-3AD203B41FA5}">
                      <a16:colId xmlns:a16="http://schemas.microsoft.com/office/drawing/2014/main" val="3476478471"/>
                    </a:ext>
                  </a:extLst>
                </a:gridCol>
                <a:gridCol w="2151175">
                  <a:extLst>
                    <a:ext uri="{9D8B030D-6E8A-4147-A177-3AD203B41FA5}">
                      <a16:colId xmlns:a16="http://schemas.microsoft.com/office/drawing/2014/main" val="1225159016"/>
                    </a:ext>
                  </a:extLst>
                </a:gridCol>
                <a:gridCol w="2188562">
                  <a:extLst>
                    <a:ext uri="{9D8B030D-6E8A-4147-A177-3AD203B41FA5}">
                      <a16:colId xmlns:a16="http://schemas.microsoft.com/office/drawing/2014/main" val="1360315569"/>
                    </a:ext>
                  </a:extLst>
                </a:gridCol>
                <a:gridCol w="2188562">
                  <a:extLst>
                    <a:ext uri="{9D8B030D-6E8A-4147-A177-3AD203B41FA5}">
                      <a16:colId xmlns:a16="http://schemas.microsoft.com/office/drawing/2014/main" val="3794838869"/>
                    </a:ext>
                  </a:extLst>
                </a:gridCol>
                <a:gridCol w="2344597">
                  <a:extLst>
                    <a:ext uri="{9D8B030D-6E8A-4147-A177-3AD203B41FA5}">
                      <a16:colId xmlns:a16="http://schemas.microsoft.com/office/drawing/2014/main" val="3966817183"/>
                    </a:ext>
                  </a:extLst>
                </a:gridCol>
                <a:gridCol w="793181">
                  <a:extLst>
                    <a:ext uri="{9D8B030D-6E8A-4147-A177-3AD203B41FA5}">
                      <a16:colId xmlns:a16="http://schemas.microsoft.com/office/drawing/2014/main" val="2436779188"/>
                    </a:ext>
                  </a:extLst>
                </a:gridCol>
              </a:tblGrid>
              <a:tr h="1423324">
                <a:tc gridSpan="6">
                  <a:txBody>
                    <a:bodyPr/>
                    <a:lstStyle/>
                    <a:p>
                      <a:pPr algn="ctr">
                        <a:lnSpc>
                          <a:spcPct val="115000"/>
                        </a:lnSpc>
                        <a:spcAft>
                          <a:spcPts val="0"/>
                        </a:spcAft>
                      </a:pPr>
                      <a:r>
                        <a:rPr lang="fr-FR" sz="1400" cap="small" dirty="0" err="1">
                          <a:solidFill>
                            <a:schemeClr val="tx1"/>
                          </a:solidFill>
                          <a:effectLst/>
                        </a:rPr>
                        <a:t>Appendix</a:t>
                      </a:r>
                      <a:r>
                        <a:rPr lang="fr-FR" sz="1400" cap="small" dirty="0">
                          <a:solidFill>
                            <a:schemeClr val="tx1"/>
                          </a:solidFill>
                          <a:effectLst/>
                        </a:rPr>
                        <a:t> 3 : </a:t>
                      </a:r>
                      <a:r>
                        <a:rPr lang="fr-FR" sz="1400" cap="small" dirty="0" err="1">
                          <a:solidFill>
                            <a:schemeClr val="tx1"/>
                          </a:solidFill>
                          <a:effectLst/>
                        </a:rPr>
                        <a:t>Lokaal</a:t>
                      </a:r>
                      <a:r>
                        <a:rPr lang="fr-FR" sz="1400" cap="small" dirty="0">
                          <a:solidFill>
                            <a:schemeClr val="tx1"/>
                          </a:solidFill>
                          <a:effectLst/>
                        </a:rPr>
                        <a:t> </a:t>
                      </a:r>
                      <a:r>
                        <a:rPr lang="fr-FR" sz="1400" cap="small" dirty="0" err="1">
                          <a:solidFill>
                            <a:schemeClr val="tx1"/>
                          </a:solidFill>
                          <a:effectLst/>
                        </a:rPr>
                        <a:t>Preventieplan</a:t>
                      </a:r>
                      <a:r>
                        <a:rPr lang="fr-FR" sz="1400" cap="small" dirty="0">
                          <a:solidFill>
                            <a:schemeClr val="tx1"/>
                          </a:solidFill>
                          <a:effectLst/>
                        </a:rPr>
                        <a:t> (LPP) – Plan Local de Prévention (PLP)</a:t>
                      </a:r>
                      <a:endParaRPr lang="nl-BE" sz="1400" dirty="0">
                        <a:solidFill>
                          <a:schemeClr val="tx1"/>
                        </a:solidFill>
                        <a:effectLst/>
                      </a:endParaRPr>
                    </a:p>
                    <a:p>
                      <a:pPr algn="ctr">
                        <a:lnSpc>
                          <a:spcPct val="115000"/>
                        </a:lnSpc>
                        <a:spcAft>
                          <a:spcPts val="0"/>
                        </a:spcAft>
                      </a:pPr>
                      <a:r>
                        <a:rPr lang="fr-FR" sz="1400" cap="small" dirty="0">
                          <a:solidFill>
                            <a:schemeClr val="tx1"/>
                          </a:solidFill>
                          <a:effectLst/>
                        </a:rPr>
                        <a:t> </a:t>
                      </a:r>
                      <a:endParaRPr lang="nl-BE" sz="1400" dirty="0">
                        <a:solidFill>
                          <a:schemeClr val="tx1"/>
                        </a:solidFill>
                        <a:effectLst/>
                      </a:endParaRPr>
                    </a:p>
                    <a:p>
                      <a:pPr algn="ctr">
                        <a:lnSpc>
                          <a:spcPct val="115000"/>
                        </a:lnSpc>
                        <a:spcBef>
                          <a:spcPts val="1200"/>
                        </a:spcBef>
                        <a:spcAft>
                          <a:spcPts val="1200"/>
                        </a:spcAft>
                      </a:pPr>
                      <a:r>
                        <a:rPr lang="nl-BE" sz="1400" cap="small" dirty="0">
                          <a:solidFill>
                            <a:schemeClr val="tx1"/>
                          </a:solidFill>
                          <a:effectLst/>
                        </a:rPr>
                        <a:t>Luik A / </a:t>
                      </a:r>
                      <a:r>
                        <a:rPr lang="nl-BE" sz="1400" cap="small" dirty="0" err="1">
                          <a:solidFill>
                            <a:schemeClr val="tx1"/>
                          </a:solidFill>
                          <a:effectLst/>
                        </a:rPr>
                        <a:t>Volet</a:t>
                      </a:r>
                      <a:r>
                        <a:rPr lang="nl-BE" sz="1400" cap="small" dirty="0">
                          <a:solidFill>
                            <a:schemeClr val="tx1"/>
                          </a:solidFill>
                          <a:effectLst/>
                        </a:rPr>
                        <a:t> A </a:t>
                      </a:r>
                      <a:endParaRPr lang="nl-BE" sz="1400" dirty="0">
                        <a:solidFill>
                          <a:schemeClr val="tx1"/>
                        </a:solidFill>
                        <a:effectLst/>
                      </a:endParaRPr>
                    </a:p>
                    <a:p>
                      <a:pPr algn="ctr">
                        <a:lnSpc>
                          <a:spcPct val="115000"/>
                        </a:lnSpc>
                        <a:spcAft>
                          <a:spcPts val="0"/>
                        </a:spcAft>
                      </a:pPr>
                      <a:r>
                        <a:rPr lang="en-US" sz="1400" dirty="0">
                          <a:solidFill>
                            <a:schemeClr val="tx1"/>
                          </a:solidFill>
                          <a:effectLst/>
                        </a:rPr>
                        <a:t>JAAR/ANNEE: 	           </a:t>
                      </a:r>
                      <a:r>
                        <a:rPr lang="en-US" sz="1400" dirty="0" err="1">
                          <a:solidFill>
                            <a:schemeClr val="tx1"/>
                          </a:solidFill>
                          <a:effectLst/>
                        </a:rPr>
                        <a:t>Blz</a:t>
                      </a:r>
                      <a:r>
                        <a:rPr lang="en-US" sz="1400" dirty="0">
                          <a:solidFill>
                            <a:schemeClr val="tx1"/>
                          </a:solidFill>
                          <a:effectLst/>
                        </a:rPr>
                        <a:t>/p.:  /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2441106998"/>
                  </a:ext>
                </a:extLst>
              </a:tr>
              <a:tr h="295963">
                <a:tc gridSpan="6">
                  <a:txBody>
                    <a:bodyPr/>
                    <a:lstStyle/>
                    <a:p>
                      <a:pPr>
                        <a:lnSpc>
                          <a:spcPct val="115000"/>
                        </a:lnSpc>
                        <a:spcAft>
                          <a:spcPts val="0"/>
                        </a:spcAft>
                      </a:pPr>
                      <a:r>
                        <a:rPr lang="nl-BE" sz="1400" dirty="0">
                          <a:solidFill>
                            <a:schemeClr val="tx1"/>
                          </a:solidFill>
                          <a:effectLst/>
                        </a:rPr>
                        <a:t>Organisme :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4248072283"/>
                  </a:ext>
                </a:extLst>
              </a:tr>
              <a:tr h="839762">
                <a:tc>
                  <a:txBody>
                    <a:bodyPr/>
                    <a:lstStyle/>
                    <a:p>
                      <a:pPr algn="ctr">
                        <a:lnSpc>
                          <a:spcPct val="115000"/>
                        </a:lnSpc>
                        <a:spcAft>
                          <a:spcPts val="0"/>
                        </a:spcAft>
                      </a:pPr>
                      <a:r>
                        <a:rPr lang="fr-BE" sz="1400" dirty="0">
                          <a:solidFill>
                            <a:schemeClr val="tx1"/>
                          </a:solidFill>
                          <a:effectLst/>
                        </a:rPr>
                        <a:t>Item</a:t>
                      </a:r>
                      <a:endParaRPr lang="nl-BE" sz="1400" dirty="0">
                        <a:solidFill>
                          <a:schemeClr val="tx1"/>
                        </a:solidFill>
                        <a:effectLst/>
                      </a:endParaRPr>
                    </a:p>
                    <a:p>
                      <a:pPr algn="ctr">
                        <a:lnSpc>
                          <a:spcPct val="115000"/>
                        </a:lnSpc>
                        <a:spcAft>
                          <a:spcPts val="0"/>
                        </a:spcAft>
                      </a:pPr>
                      <a:r>
                        <a:rPr lang="fr-BE" sz="1400" dirty="0">
                          <a:solidFill>
                            <a:schemeClr val="tx1"/>
                          </a:solidFill>
                          <a:effectLst/>
                        </a:rPr>
                        <a:t> </a:t>
                      </a:r>
                      <a:endParaRPr lang="nl-BE" sz="1400" dirty="0">
                        <a:solidFill>
                          <a:schemeClr val="tx1"/>
                        </a:solidFill>
                        <a:effectLst/>
                      </a:endParaRPr>
                    </a:p>
                    <a:p>
                      <a:pPr algn="ctr">
                        <a:lnSpc>
                          <a:spcPct val="115000"/>
                        </a:lnSpc>
                        <a:spcAft>
                          <a:spcPts val="0"/>
                        </a:spcAft>
                      </a:pPr>
                      <a:r>
                        <a:rPr lang="fr-BE" sz="1400" dirty="0">
                          <a:solidFill>
                            <a:schemeClr val="tx1"/>
                          </a:solidFill>
                          <a:effectLst/>
                        </a:rPr>
                        <a:t>Nr en </a:t>
                      </a:r>
                      <a:r>
                        <a:rPr lang="fr-BE" sz="1400" dirty="0" err="1">
                          <a:solidFill>
                            <a:schemeClr val="tx1"/>
                          </a:solidFill>
                          <a:effectLst/>
                        </a:rPr>
                        <a:t>benaming</a:t>
                      </a:r>
                      <a:endParaRPr lang="nl-BE" sz="1400" dirty="0">
                        <a:solidFill>
                          <a:schemeClr val="tx1"/>
                        </a:solidFill>
                        <a:effectLst/>
                      </a:endParaRPr>
                    </a:p>
                    <a:p>
                      <a:pPr algn="ctr">
                        <a:lnSpc>
                          <a:spcPct val="115000"/>
                        </a:lnSpc>
                        <a:spcAft>
                          <a:spcPts val="0"/>
                        </a:spcAft>
                      </a:pPr>
                      <a:r>
                        <a:rPr lang="fr-BE" sz="1400" dirty="0">
                          <a:solidFill>
                            <a:schemeClr val="tx1"/>
                          </a:solidFill>
                          <a:effectLst/>
                        </a:rPr>
                        <a:t>N° et dénomination</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BE" sz="1400" b="1" dirty="0" err="1">
                          <a:effectLst/>
                        </a:rPr>
                        <a:t>Doelstelling</a:t>
                      </a:r>
                      <a:r>
                        <a:rPr lang="fr-BE" sz="1400" b="1" dirty="0">
                          <a:effectLst/>
                        </a:rPr>
                        <a:t>/Objectif</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BE" sz="1400" b="1" dirty="0" err="1">
                          <a:effectLst/>
                        </a:rPr>
                        <a:t>Activiteiten</a:t>
                      </a:r>
                      <a:r>
                        <a:rPr lang="fr-BE" sz="1400" b="1" dirty="0">
                          <a:effectLst/>
                        </a:rPr>
                        <a:t>/Activités</a:t>
                      </a:r>
                      <a:endParaRPr lang="nl-BE" sz="1400" b="1" dirty="0">
                        <a:effectLst/>
                      </a:endParaRPr>
                    </a:p>
                    <a:p>
                      <a:pPr algn="ctr">
                        <a:lnSpc>
                          <a:spcPct val="115000"/>
                        </a:lnSpc>
                        <a:spcAft>
                          <a:spcPts val="0"/>
                        </a:spcAft>
                      </a:pPr>
                      <a:r>
                        <a:rPr lang="fr-BE" sz="1400" b="1" dirty="0">
                          <a:effectLst/>
                        </a:rPr>
                        <a:t> </a:t>
                      </a:r>
                      <a:endParaRPr lang="nl-BE" sz="1400" b="1" dirty="0">
                        <a:effectLst/>
                      </a:endParaRPr>
                    </a:p>
                    <a:p>
                      <a:pPr algn="ctr">
                        <a:lnSpc>
                          <a:spcPct val="115000"/>
                        </a:lnSpc>
                        <a:spcAft>
                          <a:spcPts val="0"/>
                        </a:spcAft>
                      </a:pPr>
                      <a:r>
                        <a:rPr lang="fr-BE" sz="1400" b="1" dirty="0" err="1">
                          <a:effectLst/>
                        </a:rPr>
                        <a:t>Opdrachten</a:t>
                      </a:r>
                      <a:r>
                        <a:rPr lang="fr-BE" sz="1400" b="1" dirty="0">
                          <a:effectLst/>
                        </a:rPr>
                        <a:t>/Missions</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nl-BE" sz="1400" b="1" dirty="0">
                          <a:effectLst/>
                        </a:rPr>
                        <a:t>Middelen/</a:t>
                      </a:r>
                      <a:r>
                        <a:rPr lang="nl-BE" sz="1400" b="1" dirty="0" err="1">
                          <a:effectLst/>
                        </a:rPr>
                        <a:t>Moyens</a:t>
                      </a:r>
                      <a:endParaRPr lang="nl-BE" sz="1400" b="1" dirty="0">
                        <a:effectLst/>
                      </a:endParaRPr>
                    </a:p>
                    <a:p>
                      <a:pPr algn="ctr">
                        <a:lnSpc>
                          <a:spcPct val="115000"/>
                        </a:lnSpc>
                        <a:spcAft>
                          <a:spcPts val="0"/>
                        </a:spcAft>
                      </a:pPr>
                      <a:r>
                        <a:rPr lang="nl-BE" sz="1400" b="1" dirty="0">
                          <a:effectLst/>
                        </a:rPr>
                        <a:t>(materieel/matériel, personeel/</a:t>
                      </a:r>
                      <a:r>
                        <a:rPr lang="nl-BE" sz="1400" b="1" dirty="0" err="1">
                          <a:effectLst/>
                        </a:rPr>
                        <a:t>personnel</a:t>
                      </a:r>
                      <a:r>
                        <a:rPr lang="nl-BE" sz="1400" b="1" dirty="0">
                          <a:effectLst/>
                        </a:rPr>
                        <a:t>, financieel/financier)</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nl-BE" sz="1400" b="1" dirty="0">
                          <a:effectLst/>
                        </a:rPr>
                        <a:t>Verantwoordelijke(n)</a:t>
                      </a:r>
                    </a:p>
                    <a:p>
                      <a:pPr algn="ctr">
                        <a:lnSpc>
                          <a:spcPct val="115000"/>
                        </a:lnSpc>
                        <a:spcAft>
                          <a:spcPts val="0"/>
                        </a:spcAft>
                      </a:pPr>
                      <a:r>
                        <a:rPr lang="nl-BE" sz="1400" b="1" dirty="0">
                          <a:effectLst/>
                        </a:rPr>
                        <a:t> </a:t>
                      </a:r>
                    </a:p>
                    <a:p>
                      <a:pPr algn="ctr">
                        <a:lnSpc>
                          <a:spcPct val="115000"/>
                        </a:lnSpc>
                        <a:spcAft>
                          <a:spcPts val="0"/>
                        </a:spcAft>
                      </a:pPr>
                      <a:r>
                        <a:rPr lang="nl-BE" sz="1400" b="1" dirty="0" err="1">
                          <a:effectLst/>
                        </a:rPr>
                        <a:t>Responsable</a:t>
                      </a:r>
                      <a:r>
                        <a:rPr lang="nl-BE" sz="1400" b="1" dirty="0">
                          <a:effectLst/>
                        </a:rPr>
                        <a:t>(s)</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a:lnSpc>
                          <a:spcPct val="115000"/>
                        </a:lnSpc>
                        <a:spcAft>
                          <a:spcPts val="0"/>
                        </a:spcAft>
                      </a:pPr>
                      <a:r>
                        <a:rPr lang="nl-BE" sz="1400" b="1" dirty="0">
                          <a:effectLst/>
                        </a:rPr>
                        <a:t>Status</a:t>
                      </a:r>
                      <a:r>
                        <a:rPr lang="nl-BE" sz="1400" b="1" baseline="30000" dirty="0">
                          <a:effectLst/>
                        </a:rPr>
                        <a:t>1</a:t>
                      </a:r>
                      <a:endParaRPr lang="nl-B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vert="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21966695"/>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5179086"/>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3505617"/>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215590"/>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905082"/>
                  </a:ext>
                </a:extLst>
              </a:tr>
              <a:tr h="935356">
                <a:tc gridSpan="6">
                  <a:txBody>
                    <a:bodyPr/>
                    <a:lstStyle/>
                    <a:p>
                      <a:pPr>
                        <a:lnSpc>
                          <a:spcPct val="115000"/>
                        </a:lnSpc>
                        <a:spcAft>
                          <a:spcPts val="0"/>
                        </a:spcAft>
                      </a:pPr>
                      <a:r>
                        <a:rPr lang="nl-BE" sz="1400" dirty="0">
                          <a:solidFill>
                            <a:schemeClr val="tx1"/>
                          </a:solidFill>
                          <a:effectLst/>
                        </a:rPr>
                        <a:t>  In uitvoering/en cours: EC</a:t>
                      </a:r>
                      <a:br>
                        <a:rPr lang="nl-BE" sz="1400" dirty="0">
                          <a:solidFill>
                            <a:schemeClr val="tx1"/>
                          </a:solidFill>
                          <a:effectLst/>
                        </a:rPr>
                      </a:br>
                      <a:r>
                        <a:rPr lang="nl-BE" sz="1400" dirty="0" err="1">
                          <a:solidFill>
                            <a:schemeClr val="tx1"/>
                          </a:solidFill>
                          <a:effectLst/>
                          <a:latin typeface="Calibri" panose="020F0502020204030204" pitchFamily="34" charset="0"/>
                          <a:cs typeface="Times New Roman" panose="02020603050405020304" pitchFamily="18" charset="0"/>
                        </a:rPr>
                        <a:t>Beëndigd</a:t>
                      </a:r>
                      <a:r>
                        <a:rPr lang="nl-BE" sz="1400" dirty="0">
                          <a:solidFill>
                            <a:schemeClr val="tx1"/>
                          </a:solidFill>
                          <a:effectLst/>
                          <a:latin typeface="Calibri" panose="020F0502020204030204" pitchFamily="34" charset="0"/>
                          <a:cs typeface="Times New Roman" panose="02020603050405020304" pitchFamily="18" charset="0"/>
                        </a:rPr>
                        <a:t>/</a:t>
                      </a:r>
                      <a:r>
                        <a:rPr lang="nl-BE" sz="1400" dirty="0" err="1">
                          <a:solidFill>
                            <a:schemeClr val="tx1"/>
                          </a:solidFill>
                          <a:effectLst/>
                          <a:latin typeface="Calibri" panose="020F0502020204030204" pitchFamily="34" charset="0"/>
                          <a:cs typeface="Times New Roman" panose="02020603050405020304" pitchFamily="18" charset="0"/>
                        </a:rPr>
                        <a:t>terminé</a:t>
                      </a:r>
                      <a:r>
                        <a:rPr lang="nl-BE" sz="1400" dirty="0">
                          <a:solidFill>
                            <a:schemeClr val="tx1"/>
                          </a:solidFill>
                          <a:effectLst/>
                          <a:latin typeface="Calibri" panose="020F0502020204030204" pitchFamily="34" charset="0"/>
                          <a:cs typeface="Times New Roman" panose="02020603050405020304" pitchFamily="18" charset="0"/>
                        </a:rPr>
                        <a:t>:</a:t>
                      </a:r>
                      <a:r>
                        <a:rPr lang="nl-BE" sz="1400" baseline="0" dirty="0">
                          <a:solidFill>
                            <a:schemeClr val="tx1"/>
                          </a:solidFill>
                          <a:effectLst/>
                          <a:latin typeface="Calibri" panose="020F0502020204030204" pitchFamily="34" charset="0"/>
                          <a:cs typeface="Times New Roman" panose="02020603050405020304" pitchFamily="18" charset="0"/>
                        </a:rPr>
                        <a:t> T</a:t>
                      </a:r>
                      <a:br>
                        <a:rPr lang="nl-BE" sz="1400" baseline="0" dirty="0">
                          <a:solidFill>
                            <a:schemeClr val="tx1"/>
                          </a:solidFill>
                          <a:effectLst/>
                          <a:latin typeface="Calibri" panose="020F0502020204030204" pitchFamily="34" charset="0"/>
                          <a:cs typeface="Times New Roman" panose="02020603050405020304" pitchFamily="18" charset="0"/>
                        </a:rPr>
                      </a:br>
                      <a:r>
                        <a:rPr lang="nl-BE" sz="1400" baseline="0" dirty="0">
                          <a:solidFill>
                            <a:schemeClr val="tx1"/>
                          </a:solidFill>
                          <a:effectLst/>
                          <a:latin typeface="Calibri" panose="020F0502020204030204" pitchFamily="34" charset="0"/>
                          <a:cs typeface="Times New Roman" panose="02020603050405020304" pitchFamily="18" charset="0"/>
                        </a:rPr>
                        <a:t>Niet gestart/pas </a:t>
                      </a:r>
                      <a:r>
                        <a:rPr lang="nl-BE" sz="1400" baseline="0" dirty="0" err="1">
                          <a:solidFill>
                            <a:schemeClr val="tx1"/>
                          </a:solidFill>
                          <a:effectLst/>
                          <a:latin typeface="Calibri" panose="020F0502020204030204" pitchFamily="34" charset="0"/>
                          <a:cs typeface="Times New Roman" panose="02020603050405020304" pitchFamily="18" charset="0"/>
                        </a:rPr>
                        <a:t>démarré</a:t>
                      </a:r>
                      <a:r>
                        <a:rPr lang="nl-BE" sz="1400" baseline="0" dirty="0">
                          <a:solidFill>
                            <a:schemeClr val="tx1"/>
                          </a:solidFill>
                          <a:effectLst/>
                          <a:latin typeface="Calibri" panose="020F0502020204030204" pitchFamily="34" charset="0"/>
                          <a:cs typeface="Times New Roman" panose="02020603050405020304" pitchFamily="18" charset="0"/>
                        </a:rPr>
                        <a:t>: R</a:t>
                      </a: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9773305"/>
                  </a:ext>
                </a:extLst>
              </a:tr>
            </a:tbl>
          </a:graphicData>
        </a:graphic>
      </p:graphicFrame>
    </p:spTree>
    <p:extLst>
      <p:ext uri="{BB962C8B-B14F-4D97-AF65-F5344CB8AC3E}">
        <p14:creationId xmlns:p14="http://schemas.microsoft.com/office/powerpoint/2010/main" val="16594091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AD8F7B6-1CE5-FF7B-6B1C-DCFC3AEB998B}"/>
              </a:ext>
            </a:extLst>
          </p:cNvPr>
          <p:cNvGraphicFramePr>
            <a:graphicFrameLocks noGrp="1"/>
          </p:cNvGraphicFramePr>
          <p:nvPr>
            <p:extLst>
              <p:ext uri="{D42A27DB-BD31-4B8C-83A1-F6EECF244321}">
                <p14:modId xmlns:p14="http://schemas.microsoft.com/office/powerpoint/2010/main" val="3626759476"/>
              </p:ext>
            </p:extLst>
          </p:nvPr>
        </p:nvGraphicFramePr>
        <p:xfrm>
          <a:off x="359923" y="243190"/>
          <a:ext cx="11519811" cy="6388582"/>
        </p:xfrm>
        <a:graphic>
          <a:graphicData uri="http://schemas.openxmlformats.org/drawingml/2006/table">
            <a:tbl>
              <a:tblPr firstRow="1" firstCol="1" bandRow="1">
                <a:tableStyleId>{5C22544A-7EE6-4342-B048-85BDC9FD1C3A}</a:tableStyleId>
              </a:tblPr>
              <a:tblGrid>
                <a:gridCol w="1853734">
                  <a:extLst>
                    <a:ext uri="{9D8B030D-6E8A-4147-A177-3AD203B41FA5}">
                      <a16:colId xmlns:a16="http://schemas.microsoft.com/office/drawing/2014/main" val="3476478471"/>
                    </a:ext>
                  </a:extLst>
                </a:gridCol>
                <a:gridCol w="2151175">
                  <a:extLst>
                    <a:ext uri="{9D8B030D-6E8A-4147-A177-3AD203B41FA5}">
                      <a16:colId xmlns:a16="http://schemas.microsoft.com/office/drawing/2014/main" val="1225159016"/>
                    </a:ext>
                  </a:extLst>
                </a:gridCol>
                <a:gridCol w="2188562">
                  <a:extLst>
                    <a:ext uri="{9D8B030D-6E8A-4147-A177-3AD203B41FA5}">
                      <a16:colId xmlns:a16="http://schemas.microsoft.com/office/drawing/2014/main" val="1360315569"/>
                    </a:ext>
                  </a:extLst>
                </a:gridCol>
                <a:gridCol w="2188562">
                  <a:extLst>
                    <a:ext uri="{9D8B030D-6E8A-4147-A177-3AD203B41FA5}">
                      <a16:colId xmlns:a16="http://schemas.microsoft.com/office/drawing/2014/main" val="3794838869"/>
                    </a:ext>
                  </a:extLst>
                </a:gridCol>
                <a:gridCol w="2344597">
                  <a:extLst>
                    <a:ext uri="{9D8B030D-6E8A-4147-A177-3AD203B41FA5}">
                      <a16:colId xmlns:a16="http://schemas.microsoft.com/office/drawing/2014/main" val="3966817183"/>
                    </a:ext>
                  </a:extLst>
                </a:gridCol>
                <a:gridCol w="793181">
                  <a:extLst>
                    <a:ext uri="{9D8B030D-6E8A-4147-A177-3AD203B41FA5}">
                      <a16:colId xmlns:a16="http://schemas.microsoft.com/office/drawing/2014/main" val="2436779188"/>
                    </a:ext>
                  </a:extLst>
                </a:gridCol>
              </a:tblGrid>
              <a:tr h="1423324">
                <a:tc gridSpan="6">
                  <a:txBody>
                    <a:bodyPr/>
                    <a:lstStyle/>
                    <a:p>
                      <a:pPr algn="ctr">
                        <a:lnSpc>
                          <a:spcPct val="115000"/>
                        </a:lnSpc>
                        <a:spcAft>
                          <a:spcPts val="0"/>
                        </a:spcAft>
                      </a:pPr>
                      <a:r>
                        <a:rPr lang="fr-FR" sz="1400" cap="small" dirty="0" err="1">
                          <a:solidFill>
                            <a:schemeClr val="tx1"/>
                          </a:solidFill>
                          <a:effectLst/>
                        </a:rPr>
                        <a:t>Appendix</a:t>
                      </a:r>
                      <a:r>
                        <a:rPr lang="fr-FR" sz="1400" cap="small" dirty="0">
                          <a:solidFill>
                            <a:schemeClr val="tx1"/>
                          </a:solidFill>
                          <a:effectLst/>
                        </a:rPr>
                        <a:t> 3 : </a:t>
                      </a:r>
                      <a:r>
                        <a:rPr lang="fr-FR" sz="1400" cap="small" dirty="0" err="1">
                          <a:solidFill>
                            <a:schemeClr val="tx1"/>
                          </a:solidFill>
                          <a:effectLst/>
                        </a:rPr>
                        <a:t>Lokaal</a:t>
                      </a:r>
                      <a:r>
                        <a:rPr lang="fr-FR" sz="1400" cap="small" dirty="0">
                          <a:solidFill>
                            <a:schemeClr val="tx1"/>
                          </a:solidFill>
                          <a:effectLst/>
                        </a:rPr>
                        <a:t> </a:t>
                      </a:r>
                      <a:r>
                        <a:rPr lang="fr-FR" sz="1400" cap="small" dirty="0" err="1">
                          <a:solidFill>
                            <a:schemeClr val="tx1"/>
                          </a:solidFill>
                          <a:effectLst/>
                        </a:rPr>
                        <a:t>Preventieplan</a:t>
                      </a:r>
                      <a:r>
                        <a:rPr lang="fr-FR" sz="1400" cap="small" dirty="0">
                          <a:solidFill>
                            <a:schemeClr val="tx1"/>
                          </a:solidFill>
                          <a:effectLst/>
                        </a:rPr>
                        <a:t> (LPP) – Plan Local de Prévention (PLP)</a:t>
                      </a:r>
                      <a:endParaRPr lang="nl-BE" sz="1400" dirty="0">
                        <a:solidFill>
                          <a:schemeClr val="tx1"/>
                        </a:solidFill>
                        <a:effectLst/>
                      </a:endParaRPr>
                    </a:p>
                    <a:p>
                      <a:pPr algn="ctr">
                        <a:lnSpc>
                          <a:spcPct val="115000"/>
                        </a:lnSpc>
                        <a:spcAft>
                          <a:spcPts val="0"/>
                        </a:spcAft>
                      </a:pPr>
                      <a:r>
                        <a:rPr lang="fr-FR" sz="1400" cap="small" dirty="0">
                          <a:solidFill>
                            <a:schemeClr val="tx1"/>
                          </a:solidFill>
                          <a:effectLst/>
                        </a:rPr>
                        <a:t> </a:t>
                      </a:r>
                      <a:endParaRPr lang="nl-BE" sz="1400" dirty="0">
                        <a:solidFill>
                          <a:schemeClr val="tx1"/>
                        </a:solidFill>
                        <a:effectLst/>
                      </a:endParaRPr>
                    </a:p>
                    <a:p>
                      <a:pPr algn="ctr">
                        <a:lnSpc>
                          <a:spcPct val="115000"/>
                        </a:lnSpc>
                        <a:spcBef>
                          <a:spcPts val="1200"/>
                        </a:spcBef>
                        <a:spcAft>
                          <a:spcPts val="1200"/>
                        </a:spcAft>
                      </a:pPr>
                      <a:r>
                        <a:rPr lang="nl-BE" sz="1400" cap="small" dirty="0">
                          <a:solidFill>
                            <a:schemeClr val="tx1"/>
                          </a:solidFill>
                          <a:effectLst/>
                        </a:rPr>
                        <a:t>Luik B / </a:t>
                      </a:r>
                      <a:r>
                        <a:rPr lang="nl-BE" sz="1400" cap="small" dirty="0" err="1">
                          <a:solidFill>
                            <a:schemeClr val="tx1"/>
                          </a:solidFill>
                          <a:effectLst/>
                        </a:rPr>
                        <a:t>Volet</a:t>
                      </a:r>
                      <a:r>
                        <a:rPr lang="nl-BE" sz="1400" cap="small" dirty="0">
                          <a:solidFill>
                            <a:schemeClr val="tx1"/>
                          </a:solidFill>
                          <a:effectLst/>
                        </a:rPr>
                        <a:t> B </a:t>
                      </a:r>
                      <a:endParaRPr lang="nl-BE" sz="1400" dirty="0">
                        <a:solidFill>
                          <a:schemeClr val="tx1"/>
                        </a:solidFill>
                        <a:effectLst/>
                      </a:endParaRPr>
                    </a:p>
                    <a:p>
                      <a:pPr algn="ctr">
                        <a:lnSpc>
                          <a:spcPct val="115000"/>
                        </a:lnSpc>
                        <a:spcAft>
                          <a:spcPts val="0"/>
                        </a:spcAft>
                      </a:pPr>
                      <a:r>
                        <a:rPr lang="en-US" sz="1400" dirty="0">
                          <a:solidFill>
                            <a:schemeClr val="tx1"/>
                          </a:solidFill>
                          <a:effectLst/>
                        </a:rPr>
                        <a:t>JAAR/ANNEE: 	           </a:t>
                      </a:r>
                      <a:r>
                        <a:rPr lang="en-US" sz="1400" dirty="0" err="1">
                          <a:solidFill>
                            <a:schemeClr val="tx1"/>
                          </a:solidFill>
                          <a:effectLst/>
                        </a:rPr>
                        <a:t>Blz</a:t>
                      </a:r>
                      <a:r>
                        <a:rPr lang="en-US" sz="1400" dirty="0">
                          <a:solidFill>
                            <a:schemeClr val="tx1"/>
                          </a:solidFill>
                          <a:effectLst/>
                        </a:rPr>
                        <a:t>/p.:  /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2441106998"/>
                  </a:ext>
                </a:extLst>
              </a:tr>
              <a:tr h="295963">
                <a:tc gridSpan="6">
                  <a:txBody>
                    <a:bodyPr/>
                    <a:lstStyle/>
                    <a:p>
                      <a:pPr>
                        <a:lnSpc>
                          <a:spcPct val="115000"/>
                        </a:lnSpc>
                        <a:spcAft>
                          <a:spcPts val="0"/>
                        </a:spcAft>
                      </a:pPr>
                      <a:r>
                        <a:rPr lang="nl-BE" sz="1400" dirty="0">
                          <a:solidFill>
                            <a:schemeClr val="tx1"/>
                          </a:solidFill>
                          <a:effectLst/>
                        </a:rPr>
                        <a:t>Organisme :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4248072283"/>
                  </a:ext>
                </a:extLst>
              </a:tr>
              <a:tr h="839762">
                <a:tc>
                  <a:txBody>
                    <a:bodyPr/>
                    <a:lstStyle/>
                    <a:p>
                      <a:pPr algn="ctr">
                        <a:lnSpc>
                          <a:spcPct val="115000"/>
                        </a:lnSpc>
                        <a:spcAft>
                          <a:spcPts val="0"/>
                        </a:spcAft>
                      </a:pPr>
                      <a:r>
                        <a:rPr lang="fr-BE" sz="1400" dirty="0">
                          <a:solidFill>
                            <a:schemeClr val="tx1"/>
                          </a:solidFill>
                          <a:effectLst/>
                        </a:rPr>
                        <a:t>Item</a:t>
                      </a:r>
                      <a:endParaRPr lang="nl-BE" sz="1400" dirty="0">
                        <a:solidFill>
                          <a:schemeClr val="tx1"/>
                        </a:solidFill>
                        <a:effectLst/>
                      </a:endParaRPr>
                    </a:p>
                    <a:p>
                      <a:pPr algn="ctr">
                        <a:lnSpc>
                          <a:spcPct val="115000"/>
                        </a:lnSpc>
                        <a:spcAft>
                          <a:spcPts val="0"/>
                        </a:spcAft>
                      </a:pPr>
                      <a:r>
                        <a:rPr lang="fr-BE" sz="1400" dirty="0">
                          <a:solidFill>
                            <a:schemeClr val="tx1"/>
                          </a:solidFill>
                          <a:effectLst/>
                        </a:rPr>
                        <a:t> </a:t>
                      </a:r>
                      <a:endParaRPr lang="nl-BE" sz="1400" dirty="0">
                        <a:solidFill>
                          <a:schemeClr val="tx1"/>
                        </a:solidFill>
                        <a:effectLst/>
                      </a:endParaRPr>
                    </a:p>
                    <a:p>
                      <a:pPr algn="ctr">
                        <a:lnSpc>
                          <a:spcPct val="115000"/>
                        </a:lnSpc>
                        <a:spcAft>
                          <a:spcPts val="0"/>
                        </a:spcAft>
                      </a:pPr>
                      <a:r>
                        <a:rPr lang="fr-BE" sz="1400" dirty="0">
                          <a:solidFill>
                            <a:schemeClr val="tx1"/>
                          </a:solidFill>
                          <a:effectLst/>
                        </a:rPr>
                        <a:t>Nr en </a:t>
                      </a:r>
                      <a:r>
                        <a:rPr lang="fr-BE" sz="1400" dirty="0" err="1">
                          <a:solidFill>
                            <a:schemeClr val="tx1"/>
                          </a:solidFill>
                          <a:effectLst/>
                        </a:rPr>
                        <a:t>benaming</a:t>
                      </a:r>
                      <a:endParaRPr lang="nl-BE" sz="1400" dirty="0">
                        <a:solidFill>
                          <a:schemeClr val="tx1"/>
                        </a:solidFill>
                        <a:effectLst/>
                      </a:endParaRPr>
                    </a:p>
                    <a:p>
                      <a:pPr algn="ctr">
                        <a:lnSpc>
                          <a:spcPct val="115000"/>
                        </a:lnSpc>
                        <a:spcAft>
                          <a:spcPts val="0"/>
                        </a:spcAft>
                      </a:pPr>
                      <a:r>
                        <a:rPr lang="fr-BE" sz="1400" dirty="0">
                          <a:solidFill>
                            <a:schemeClr val="tx1"/>
                          </a:solidFill>
                          <a:effectLst/>
                        </a:rPr>
                        <a:t>N° et dénomination</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BE" sz="1400" b="1" dirty="0" err="1">
                          <a:solidFill>
                            <a:schemeClr val="tx1"/>
                          </a:solidFill>
                          <a:effectLst/>
                        </a:rPr>
                        <a:t>Doelstelling</a:t>
                      </a:r>
                      <a:r>
                        <a:rPr lang="fr-BE" sz="1400" b="1" dirty="0">
                          <a:solidFill>
                            <a:schemeClr val="tx1"/>
                          </a:solidFill>
                          <a:effectLst/>
                        </a:rPr>
                        <a:t>/Objectif</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fr-BE" sz="1400" b="1" dirty="0" err="1">
                          <a:solidFill>
                            <a:schemeClr val="tx1"/>
                          </a:solidFill>
                          <a:effectLst/>
                        </a:rPr>
                        <a:t>Activiteiten</a:t>
                      </a:r>
                      <a:r>
                        <a:rPr lang="fr-BE" sz="1400" b="1" dirty="0">
                          <a:solidFill>
                            <a:schemeClr val="tx1"/>
                          </a:solidFill>
                          <a:effectLst/>
                        </a:rPr>
                        <a:t>/Activités</a:t>
                      </a:r>
                      <a:endParaRPr lang="nl-BE" sz="1400" b="1" dirty="0">
                        <a:solidFill>
                          <a:schemeClr val="tx1"/>
                        </a:solidFill>
                        <a:effectLst/>
                      </a:endParaRPr>
                    </a:p>
                    <a:p>
                      <a:pPr algn="ctr">
                        <a:lnSpc>
                          <a:spcPct val="115000"/>
                        </a:lnSpc>
                        <a:spcAft>
                          <a:spcPts val="0"/>
                        </a:spcAft>
                      </a:pPr>
                      <a:r>
                        <a:rPr lang="fr-BE" sz="1400" b="1" dirty="0">
                          <a:solidFill>
                            <a:schemeClr val="tx1"/>
                          </a:solidFill>
                          <a:effectLst/>
                        </a:rPr>
                        <a:t> </a:t>
                      </a:r>
                      <a:endParaRPr lang="nl-BE" sz="1400" b="1" dirty="0">
                        <a:solidFill>
                          <a:schemeClr val="tx1"/>
                        </a:solidFill>
                        <a:effectLst/>
                      </a:endParaRPr>
                    </a:p>
                    <a:p>
                      <a:pPr algn="ctr">
                        <a:lnSpc>
                          <a:spcPct val="115000"/>
                        </a:lnSpc>
                        <a:spcAft>
                          <a:spcPts val="0"/>
                        </a:spcAft>
                      </a:pPr>
                      <a:r>
                        <a:rPr lang="fr-BE" sz="1400" b="1" dirty="0" err="1">
                          <a:solidFill>
                            <a:schemeClr val="tx1"/>
                          </a:solidFill>
                          <a:effectLst/>
                        </a:rPr>
                        <a:t>Opdrachten</a:t>
                      </a:r>
                      <a:r>
                        <a:rPr lang="fr-BE" sz="1400" b="1" dirty="0">
                          <a:solidFill>
                            <a:schemeClr val="tx1"/>
                          </a:solidFill>
                          <a:effectLst/>
                        </a:rPr>
                        <a:t>/Missions</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nl-BE" sz="1400" b="1" dirty="0">
                          <a:solidFill>
                            <a:schemeClr val="tx1"/>
                          </a:solidFill>
                          <a:effectLst/>
                        </a:rPr>
                        <a:t>Middelen/</a:t>
                      </a:r>
                      <a:r>
                        <a:rPr lang="nl-BE" sz="1400" b="1" dirty="0" err="1">
                          <a:solidFill>
                            <a:schemeClr val="tx1"/>
                          </a:solidFill>
                          <a:effectLst/>
                        </a:rPr>
                        <a:t>Moyens</a:t>
                      </a:r>
                      <a:endParaRPr lang="nl-BE" sz="1400" b="1" dirty="0">
                        <a:solidFill>
                          <a:schemeClr val="tx1"/>
                        </a:solidFill>
                        <a:effectLst/>
                      </a:endParaRPr>
                    </a:p>
                    <a:p>
                      <a:pPr algn="ctr">
                        <a:lnSpc>
                          <a:spcPct val="115000"/>
                        </a:lnSpc>
                        <a:spcAft>
                          <a:spcPts val="0"/>
                        </a:spcAft>
                      </a:pPr>
                      <a:r>
                        <a:rPr lang="nl-BE" sz="1400" b="1" dirty="0">
                          <a:solidFill>
                            <a:schemeClr val="tx1"/>
                          </a:solidFill>
                          <a:effectLst/>
                        </a:rPr>
                        <a:t>(materieel/matériel, personeel/</a:t>
                      </a:r>
                      <a:r>
                        <a:rPr lang="nl-BE" sz="1400" b="1" dirty="0" err="1">
                          <a:solidFill>
                            <a:schemeClr val="tx1"/>
                          </a:solidFill>
                          <a:effectLst/>
                        </a:rPr>
                        <a:t>personnel</a:t>
                      </a:r>
                      <a:r>
                        <a:rPr lang="nl-BE" sz="1400" b="1" dirty="0">
                          <a:solidFill>
                            <a:schemeClr val="tx1"/>
                          </a:solidFill>
                          <a:effectLst/>
                        </a:rPr>
                        <a:t>, financieel/financier)</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nl-BE" sz="1400" b="1" dirty="0">
                          <a:solidFill>
                            <a:schemeClr val="tx1"/>
                          </a:solidFill>
                          <a:effectLst/>
                        </a:rPr>
                        <a:t>Verantwoordelijke(n)</a:t>
                      </a:r>
                    </a:p>
                    <a:p>
                      <a:pPr algn="ctr">
                        <a:lnSpc>
                          <a:spcPct val="115000"/>
                        </a:lnSpc>
                        <a:spcAft>
                          <a:spcPts val="0"/>
                        </a:spcAft>
                      </a:pPr>
                      <a:r>
                        <a:rPr lang="nl-BE" sz="1400" b="1" dirty="0">
                          <a:solidFill>
                            <a:schemeClr val="tx1"/>
                          </a:solidFill>
                          <a:effectLst/>
                        </a:rPr>
                        <a:t> </a:t>
                      </a:r>
                    </a:p>
                    <a:p>
                      <a:pPr algn="ctr">
                        <a:lnSpc>
                          <a:spcPct val="115000"/>
                        </a:lnSpc>
                        <a:spcAft>
                          <a:spcPts val="0"/>
                        </a:spcAft>
                      </a:pPr>
                      <a:r>
                        <a:rPr lang="nl-BE" sz="1400" b="1" dirty="0" err="1">
                          <a:solidFill>
                            <a:schemeClr val="tx1"/>
                          </a:solidFill>
                          <a:effectLst/>
                        </a:rPr>
                        <a:t>Responsable</a:t>
                      </a:r>
                      <a:r>
                        <a:rPr lang="nl-BE" sz="1400" b="1" dirty="0">
                          <a:solidFill>
                            <a:schemeClr val="tx1"/>
                          </a:solidFill>
                          <a:effectLst/>
                        </a:rPr>
                        <a:t>(s)</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1755" marR="71755" algn="ctr">
                        <a:lnSpc>
                          <a:spcPct val="115000"/>
                        </a:lnSpc>
                        <a:spcAft>
                          <a:spcPts val="0"/>
                        </a:spcAft>
                      </a:pPr>
                      <a:r>
                        <a:rPr lang="nl-BE" sz="1400" b="1" dirty="0">
                          <a:solidFill>
                            <a:schemeClr val="tx1"/>
                          </a:solidFill>
                          <a:effectLst/>
                        </a:rPr>
                        <a:t>Status</a:t>
                      </a:r>
                      <a:r>
                        <a:rPr lang="nl-BE" sz="1400" b="1" baseline="30000" dirty="0">
                          <a:solidFill>
                            <a:schemeClr val="tx1"/>
                          </a:solidFill>
                          <a:effectLst/>
                        </a:rPr>
                        <a:t>1</a:t>
                      </a:r>
                      <a:endParaRPr lang="nl-B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vert="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21966695"/>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5179086"/>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3505617"/>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a:effectLst/>
                        </a:rPr>
                        <a:t> </a:t>
                      </a:r>
                      <a:endParaRPr lang="nl-BE" sz="140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4215590"/>
                  </a:ext>
                </a:extLst>
              </a:tr>
              <a:tr h="690121">
                <a:tc>
                  <a:txBody>
                    <a:bodyPr/>
                    <a:lstStyle/>
                    <a:p>
                      <a:pPr>
                        <a:lnSpc>
                          <a:spcPct val="115000"/>
                        </a:lnSpc>
                        <a:spcAft>
                          <a:spcPts val="0"/>
                        </a:spcAft>
                      </a:pP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nl-BE" sz="1400" dirty="0">
                          <a:effectLst/>
                        </a:rPr>
                        <a:t> </a:t>
                      </a:r>
                      <a:endParaRPr lang="nl-BE"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905082"/>
                  </a:ext>
                </a:extLst>
              </a:tr>
              <a:tr h="935356">
                <a:tc gridSpan="6">
                  <a:txBody>
                    <a:bodyPr/>
                    <a:lstStyle/>
                    <a:p>
                      <a:pPr>
                        <a:lnSpc>
                          <a:spcPct val="115000"/>
                        </a:lnSpc>
                        <a:spcAft>
                          <a:spcPts val="0"/>
                        </a:spcAft>
                      </a:pPr>
                      <a:r>
                        <a:rPr lang="nl-BE" sz="1400" dirty="0">
                          <a:solidFill>
                            <a:schemeClr val="tx1"/>
                          </a:solidFill>
                          <a:effectLst/>
                        </a:rPr>
                        <a:t>  In uitvoering/en cours: EC</a:t>
                      </a:r>
                      <a:br>
                        <a:rPr lang="nl-BE" sz="1400" dirty="0">
                          <a:solidFill>
                            <a:schemeClr val="tx1"/>
                          </a:solidFill>
                          <a:effectLst/>
                        </a:rPr>
                      </a:br>
                      <a:r>
                        <a:rPr lang="nl-BE" sz="1400" dirty="0" err="1">
                          <a:solidFill>
                            <a:schemeClr val="tx1"/>
                          </a:solidFill>
                          <a:effectLst/>
                          <a:latin typeface="Calibri" panose="020F0502020204030204" pitchFamily="34" charset="0"/>
                          <a:cs typeface="Times New Roman" panose="02020603050405020304" pitchFamily="18" charset="0"/>
                        </a:rPr>
                        <a:t>Beëndigd</a:t>
                      </a:r>
                      <a:r>
                        <a:rPr lang="nl-BE" sz="1400" dirty="0">
                          <a:solidFill>
                            <a:schemeClr val="tx1"/>
                          </a:solidFill>
                          <a:effectLst/>
                          <a:latin typeface="Calibri" panose="020F0502020204030204" pitchFamily="34" charset="0"/>
                          <a:cs typeface="Times New Roman" panose="02020603050405020304" pitchFamily="18" charset="0"/>
                        </a:rPr>
                        <a:t>/</a:t>
                      </a:r>
                      <a:r>
                        <a:rPr lang="nl-BE" sz="1400" dirty="0" err="1">
                          <a:solidFill>
                            <a:schemeClr val="tx1"/>
                          </a:solidFill>
                          <a:effectLst/>
                          <a:latin typeface="Calibri" panose="020F0502020204030204" pitchFamily="34" charset="0"/>
                          <a:cs typeface="Times New Roman" panose="02020603050405020304" pitchFamily="18" charset="0"/>
                        </a:rPr>
                        <a:t>terminé</a:t>
                      </a:r>
                      <a:r>
                        <a:rPr lang="nl-BE" sz="1400" dirty="0">
                          <a:solidFill>
                            <a:schemeClr val="tx1"/>
                          </a:solidFill>
                          <a:effectLst/>
                          <a:latin typeface="Calibri" panose="020F0502020204030204" pitchFamily="34" charset="0"/>
                          <a:cs typeface="Times New Roman" panose="02020603050405020304" pitchFamily="18" charset="0"/>
                        </a:rPr>
                        <a:t>:</a:t>
                      </a:r>
                      <a:r>
                        <a:rPr lang="nl-BE" sz="1400" baseline="0" dirty="0">
                          <a:solidFill>
                            <a:schemeClr val="tx1"/>
                          </a:solidFill>
                          <a:effectLst/>
                          <a:latin typeface="Calibri" panose="020F0502020204030204" pitchFamily="34" charset="0"/>
                          <a:cs typeface="Times New Roman" panose="02020603050405020304" pitchFamily="18" charset="0"/>
                        </a:rPr>
                        <a:t> T</a:t>
                      </a:r>
                      <a:br>
                        <a:rPr lang="nl-BE" sz="1400" baseline="0" dirty="0">
                          <a:solidFill>
                            <a:schemeClr val="tx1"/>
                          </a:solidFill>
                          <a:effectLst/>
                          <a:latin typeface="Calibri" panose="020F0502020204030204" pitchFamily="34" charset="0"/>
                          <a:cs typeface="Times New Roman" panose="02020603050405020304" pitchFamily="18" charset="0"/>
                        </a:rPr>
                      </a:br>
                      <a:r>
                        <a:rPr lang="nl-BE" sz="1400" baseline="0" dirty="0">
                          <a:solidFill>
                            <a:schemeClr val="tx1"/>
                          </a:solidFill>
                          <a:effectLst/>
                          <a:latin typeface="Calibri" panose="020F0502020204030204" pitchFamily="34" charset="0"/>
                          <a:cs typeface="Times New Roman" panose="02020603050405020304" pitchFamily="18" charset="0"/>
                        </a:rPr>
                        <a:t>Niet gestart/pas </a:t>
                      </a:r>
                      <a:r>
                        <a:rPr lang="nl-BE" sz="1400" baseline="0" dirty="0" err="1">
                          <a:solidFill>
                            <a:schemeClr val="tx1"/>
                          </a:solidFill>
                          <a:effectLst/>
                          <a:latin typeface="Calibri" panose="020F0502020204030204" pitchFamily="34" charset="0"/>
                          <a:cs typeface="Times New Roman" panose="02020603050405020304" pitchFamily="18" charset="0"/>
                        </a:rPr>
                        <a:t>démarré</a:t>
                      </a:r>
                      <a:r>
                        <a:rPr lang="nl-BE" sz="1400" baseline="0" dirty="0">
                          <a:solidFill>
                            <a:schemeClr val="tx1"/>
                          </a:solidFill>
                          <a:effectLst/>
                          <a:latin typeface="Calibri" panose="020F0502020204030204" pitchFamily="34" charset="0"/>
                          <a:cs typeface="Times New Roman" panose="02020603050405020304" pitchFamily="18" charset="0"/>
                        </a:rPr>
                        <a:t>: R</a:t>
                      </a:r>
                      <a:r>
                        <a:rPr lang="nl-BE" sz="1400" dirty="0">
                          <a:solidFill>
                            <a:schemeClr val="tx1"/>
                          </a:solidFill>
                          <a:effectLst/>
                        </a:rPr>
                        <a:t> </a:t>
                      </a:r>
                      <a:endParaRPr lang="nl-B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15000"/>
                        </a:lnSpc>
                        <a:spcAft>
                          <a:spcPts val="0"/>
                        </a:spcAft>
                      </a:pPr>
                      <a:endParaRPr lang="nl-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842" marR="568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9773305"/>
                  </a:ext>
                </a:extLst>
              </a:tr>
            </a:tbl>
          </a:graphicData>
        </a:graphic>
      </p:graphicFrame>
    </p:spTree>
    <p:extLst>
      <p:ext uri="{BB962C8B-B14F-4D97-AF65-F5344CB8AC3E}">
        <p14:creationId xmlns:p14="http://schemas.microsoft.com/office/powerpoint/2010/main" val="37303985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89498" y="889844"/>
            <a:ext cx="8054502" cy="769441"/>
          </a:xfrm>
          <a:prstGeom prst="rect">
            <a:avLst/>
          </a:prstGeom>
        </p:spPr>
        <p:txBody>
          <a:bodyPr wrap="square">
            <a:spAutoFit/>
          </a:bodyPr>
          <a:lstStyle/>
          <a:p>
            <a:pPr algn="just"/>
            <a:r>
              <a:rPr lang="nl-BE" altLang="en-US" sz="4400" b="1" dirty="0">
                <a:latin typeface="Arial" panose="020B0604020202020204" pitchFamily="34" charset="0"/>
                <a:cs typeface="Arial" panose="020B0604020202020204" pitchFamily="34" charset="0"/>
              </a:rPr>
              <a:t>Opvolging LPP - PLP</a:t>
            </a:r>
            <a:endParaRPr lang="nl-BE" sz="4400" b="1" dirty="0">
              <a:latin typeface="Arial" panose="020B0604020202020204" pitchFamily="34" charset="0"/>
              <a:cs typeface="Arial" panose="020B0604020202020204" pitchFamily="34" charset="0"/>
            </a:endParaRPr>
          </a:p>
        </p:txBody>
      </p:sp>
      <p:sp>
        <p:nvSpPr>
          <p:cNvPr id="4" name="Rectangle 3"/>
          <p:cNvSpPr/>
          <p:nvPr/>
        </p:nvSpPr>
        <p:spPr>
          <a:xfrm>
            <a:off x="1177460" y="1932741"/>
            <a:ext cx="7908587" cy="646331"/>
          </a:xfrm>
          <a:prstGeom prst="rect">
            <a:avLst/>
          </a:prstGeom>
        </p:spPr>
        <p:txBody>
          <a:bodyPr wrap="square">
            <a:spAutoFit/>
          </a:bodyPr>
          <a:lstStyle/>
          <a:p>
            <a:pPr algn="just"/>
            <a:r>
              <a:rPr lang="nl-BE" dirty="0">
                <a:solidFill>
                  <a:schemeClr val="tx2">
                    <a:lumMod val="50000"/>
                  </a:schemeClr>
                </a:solidFill>
                <a:latin typeface="Arial" panose="020B0604020202020204" pitchFamily="34" charset="0"/>
                <a:cs typeface="Arial" panose="020B0604020202020204" pitchFamily="34" charset="0"/>
              </a:rPr>
              <a:t>De opvolging van het LPP moet vermeld worden in het driemaandelijks verslag van de eenheid. </a:t>
            </a:r>
          </a:p>
        </p:txBody>
      </p:sp>
      <p:grpSp>
        <p:nvGrpSpPr>
          <p:cNvPr id="5" name="Group 4"/>
          <p:cNvGrpSpPr/>
          <p:nvPr/>
        </p:nvGrpSpPr>
        <p:grpSpPr>
          <a:xfrm>
            <a:off x="1274736" y="2606306"/>
            <a:ext cx="6915953" cy="2705232"/>
            <a:chOff x="686719" y="2924944"/>
            <a:chExt cx="7560840" cy="2952328"/>
          </a:xfrm>
        </p:grpSpPr>
        <p:pic>
          <p:nvPicPr>
            <p:cNvPr id="6" name="Picture 5"/>
            <p:cNvPicPr>
              <a:picLocks noChangeAspect="1"/>
            </p:cNvPicPr>
            <p:nvPr/>
          </p:nvPicPr>
          <p:blipFill rotWithShape="1">
            <a:blip r:embed="rId3"/>
            <a:srcRect l="9344" t="34300" r="68606" b="37001"/>
            <a:stretch/>
          </p:blipFill>
          <p:spPr>
            <a:xfrm>
              <a:off x="686719" y="2924944"/>
              <a:ext cx="7560840" cy="2952328"/>
            </a:xfrm>
            <a:prstGeom prst="rect">
              <a:avLst/>
            </a:prstGeom>
          </p:spPr>
        </p:pic>
        <p:sp>
          <p:nvSpPr>
            <p:cNvPr id="7" name="TextBox 6"/>
            <p:cNvSpPr txBox="1"/>
            <p:nvPr/>
          </p:nvSpPr>
          <p:spPr>
            <a:xfrm>
              <a:off x="2600224" y="4016109"/>
              <a:ext cx="5619775" cy="523220"/>
            </a:xfrm>
            <a:prstGeom prst="rect">
              <a:avLst/>
            </a:prstGeom>
            <a:noFill/>
          </p:spPr>
          <p:txBody>
            <a:bodyPr wrap="square" rtlCol="0">
              <a:spAutoFit/>
            </a:bodyPr>
            <a:lstStyle/>
            <a:p>
              <a:r>
                <a:rPr lang="nl-BE" sz="1400" dirty="0">
                  <a:solidFill>
                    <a:srgbClr val="FF0000"/>
                  </a:solidFill>
                </a:rPr>
                <a:t>Geef alle informatie over de mogelijke opties tot verwezenlijken van de objectieven van het LPP waarin de SLPPT betrokken is.</a:t>
              </a:r>
            </a:p>
          </p:txBody>
        </p:sp>
        <p:sp>
          <p:nvSpPr>
            <p:cNvPr id="8" name="TextBox 7"/>
            <p:cNvSpPr txBox="1"/>
            <p:nvPr/>
          </p:nvSpPr>
          <p:spPr>
            <a:xfrm>
              <a:off x="2600223" y="5172301"/>
              <a:ext cx="5619775" cy="523220"/>
            </a:xfrm>
            <a:prstGeom prst="rect">
              <a:avLst/>
            </a:prstGeom>
            <a:noFill/>
          </p:spPr>
          <p:txBody>
            <a:bodyPr wrap="square" rtlCol="0">
              <a:spAutoFit/>
            </a:bodyPr>
            <a:lstStyle/>
            <a:p>
              <a:r>
                <a:rPr lang="nl-BE" sz="1400" dirty="0">
                  <a:solidFill>
                    <a:srgbClr val="FF0000"/>
                  </a:solidFill>
                </a:rPr>
                <a:t>Geef alle informatie over de vooruitgang van de acties die voorzien werden in het LPP.</a:t>
              </a:r>
            </a:p>
          </p:txBody>
        </p:sp>
      </p:grpSp>
      <p:sp>
        <p:nvSpPr>
          <p:cNvPr id="9" name="Rectangle 8"/>
          <p:cNvSpPr/>
          <p:nvPr/>
        </p:nvSpPr>
        <p:spPr>
          <a:xfrm>
            <a:off x="1187600" y="5498508"/>
            <a:ext cx="6096000" cy="646331"/>
          </a:xfrm>
          <a:prstGeom prst="rect">
            <a:avLst/>
          </a:prstGeom>
        </p:spPr>
        <p:txBody>
          <a:bodyPr>
            <a:spAutoFit/>
          </a:bodyPr>
          <a:lstStyle/>
          <a:p>
            <a:r>
              <a:rPr lang="nl-BE" dirty="0">
                <a:latin typeface="Arial" panose="020B0604020202020204" pitchFamily="34" charset="0"/>
                <a:cs typeface="Arial" panose="020B0604020202020204" pitchFamily="34" charset="0"/>
              </a:rPr>
              <a:t>Men kan dit ook doen via het LPP (luik A en B) en deze als Bijl aan het verslag aanhechten</a:t>
            </a:r>
            <a:r>
              <a:rPr lang="nl-BE" dirty="0"/>
              <a:t>. </a:t>
            </a:r>
          </a:p>
        </p:txBody>
      </p:sp>
    </p:spTree>
    <p:extLst>
      <p:ext uri="{BB962C8B-B14F-4D97-AF65-F5344CB8AC3E}">
        <p14:creationId xmlns:p14="http://schemas.microsoft.com/office/powerpoint/2010/main" val="12079706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41642" y="2324911"/>
            <a:ext cx="7830766" cy="1569660"/>
          </a:xfrm>
          <a:prstGeom prst="rect">
            <a:avLst/>
          </a:prstGeom>
        </p:spPr>
        <p:txBody>
          <a:bodyPr wrap="square" rtlCol="0">
            <a:spAutoFit/>
          </a:bodyPr>
          <a:lstStyle/>
          <a:p>
            <a:pPr algn="ctr"/>
            <a:r>
              <a:rPr lang="nl-BE" sz="9600" dirty="0">
                <a:latin typeface="Arial" panose="020B0604020202020204" pitchFamily="34" charset="0"/>
                <a:cs typeface="Arial" panose="020B0604020202020204" pitchFamily="34" charset="0"/>
              </a:rPr>
              <a:t>Vragen?</a:t>
            </a:r>
          </a:p>
        </p:txBody>
      </p:sp>
    </p:spTree>
    <p:extLst>
      <p:ext uri="{BB962C8B-B14F-4D97-AF65-F5344CB8AC3E}">
        <p14:creationId xmlns:p14="http://schemas.microsoft.com/office/powerpoint/2010/main" val="1383959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89498" y="889844"/>
            <a:ext cx="8054502" cy="1323439"/>
          </a:xfrm>
          <a:prstGeom prst="rect">
            <a:avLst/>
          </a:prstGeom>
        </p:spPr>
        <p:txBody>
          <a:bodyPr wrap="square">
            <a:spAutoFit/>
          </a:bodyPr>
          <a:lstStyle/>
          <a:p>
            <a:pPr algn="just"/>
            <a:r>
              <a:rPr lang="nl-BE" altLang="en-US" sz="4400" b="1" dirty="0">
                <a:latin typeface="Arial" panose="020B0604020202020204" pitchFamily="34" charset="0"/>
                <a:cs typeface="Arial" panose="020B0604020202020204" pitchFamily="34" charset="0"/>
              </a:rPr>
              <a:t>Dienstmailbox</a:t>
            </a:r>
            <a:endParaRPr lang="nl-BE" sz="4400" b="1" dirty="0">
              <a:latin typeface="Arial" panose="020B0604020202020204" pitchFamily="34" charset="0"/>
              <a:cs typeface="Arial" panose="020B0604020202020204" pitchFamily="34" charset="0"/>
            </a:endParaRPr>
          </a:p>
          <a:p>
            <a:pPr marL="457200" indent="-457200" algn="just">
              <a:buFont typeface="+mj-lt"/>
              <a:buAutoNum type="arabicPeriod"/>
            </a:pPr>
            <a:endParaRPr lang="nl-BE" dirty="0"/>
          </a:p>
          <a:p>
            <a:pPr algn="just"/>
            <a:endParaRPr lang="en-US" dirty="0"/>
          </a:p>
        </p:txBody>
      </p:sp>
      <p:sp>
        <p:nvSpPr>
          <p:cNvPr id="4" name="Rectangle 3"/>
          <p:cNvSpPr/>
          <p:nvPr/>
        </p:nvSpPr>
        <p:spPr>
          <a:xfrm>
            <a:off x="2639437" y="2147900"/>
            <a:ext cx="8313907" cy="2554545"/>
          </a:xfrm>
          <a:prstGeom prst="rect">
            <a:avLst/>
          </a:prstGeom>
        </p:spPr>
        <p:txBody>
          <a:bodyPr wrap="square">
            <a:spAutoFit/>
          </a:bodyPr>
          <a:lstStyle/>
          <a:p>
            <a:pPr algn="ctr"/>
            <a:r>
              <a:rPr lang="nl-BE" sz="3200" dirty="0">
                <a:latin typeface="Arial" panose="020B0604020202020204" pitchFamily="34" charset="0"/>
                <a:cs typeface="Arial" panose="020B0604020202020204" pitchFamily="34" charset="0"/>
              </a:rPr>
              <a:t>Gelieve alle mails die niet persoonlijk zijn gericht te mailen naar de dienstmailbox namelijk </a:t>
            </a:r>
          </a:p>
          <a:p>
            <a:pPr algn="ctr"/>
            <a:endParaRPr lang="nl-BE" sz="3200" dirty="0">
              <a:latin typeface="Arial" panose="020B0604020202020204" pitchFamily="34" charset="0"/>
              <a:cs typeface="Arial" panose="020B0604020202020204" pitchFamily="34" charset="0"/>
            </a:endParaRPr>
          </a:p>
          <a:p>
            <a:pPr algn="ctr"/>
            <a:r>
              <a:rPr lang="nl-BE" sz="3200" dirty="0">
                <a:latin typeface="Arial" panose="020B0604020202020204" pitchFamily="34" charset="0"/>
                <a:cs typeface="Arial" panose="020B0604020202020204" pitchFamily="34" charset="0"/>
                <a:hlinkClick r:id="rId3"/>
              </a:rPr>
              <a:t>DGHWB-SLPPT08-EVERE@mil.be</a:t>
            </a:r>
            <a:endParaRPr lang="nl-BE"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0195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99127" y="1653309"/>
            <a:ext cx="8044873" cy="2862322"/>
          </a:xfrm>
          <a:prstGeom prst="rect">
            <a:avLst/>
          </a:prstGeom>
        </p:spPr>
        <p:txBody>
          <a:bodyPr wrap="square">
            <a:spAutoFit/>
          </a:bodyPr>
          <a:lstStyle/>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ACWB-SPS-WRKPR-009 (</a:t>
            </a:r>
            <a:r>
              <a:rPr lang="nl-BE" altLang="en-US" kern="0" dirty="0">
                <a:solidFill>
                  <a:schemeClr val="tx1">
                    <a:lumMod val="50000"/>
                  </a:schemeClr>
                </a:solidFill>
                <a:latin typeface="Arial" panose="020B0604020202020204" pitchFamily="34" charset="0"/>
                <a:cs typeface="Arial" panose="020B0604020202020204" pitchFamily="34" charset="0"/>
                <a:hlinkClick r:id="rId3"/>
              </a:rPr>
              <a:t>N</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4"/>
              </a:rPr>
              <a:t>F</a:t>
            </a:r>
            <a:r>
              <a:rPr lang="nl-BE" altLang="en-US" kern="0" dirty="0">
                <a:solidFill>
                  <a:schemeClr val="tx1">
                    <a:lumMod val="50000"/>
                  </a:schemeClr>
                </a:solidFill>
                <a:latin typeface="Arial" panose="020B0604020202020204" pitchFamily="34" charset="0"/>
                <a:cs typeface="Arial" panose="020B0604020202020204" pitchFamily="34" charset="0"/>
              </a:rPr>
              <a:t>).</a:t>
            </a:r>
            <a:br>
              <a:rPr lang="nl-BE" altLang="en-US" kern="0" dirty="0">
                <a:solidFill>
                  <a:schemeClr val="tx1">
                    <a:lumMod val="50000"/>
                  </a:schemeClr>
                </a:solidFill>
                <a:latin typeface="Arial" panose="020B0604020202020204" pitchFamily="34" charset="0"/>
                <a:cs typeface="Arial" panose="020B0604020202020204" pitchFamily="34" charset="0"/>
              </a:rPr>
            </a:br>
            <a:r>
              <a:rPr lang="nl-BE" altLang="en-US" kern="0" dirty="0">
                <a:solidFill>
                  <a:schemeClr val="tx1">
                    <a:lumMod val="50000"/>
                  </a:schemeClr>
                </a:solidFill>
                <a:latin typeface="Arial" panose="020B0604020202020204" pitchFamily="34" charset="0"/>
                <a:cs typeface="Arial" panose="020B0604020202020204" pitchFamily="34" charset="0"/>
              </a:rPr>
              <a:t>Opstellen van het Globaal Preventieplan en Jaarlijks Actieplan</a:t>
            </a:r>
          </a:p>
          <a:p>
            <a:pPr marL="285750" indent="-285750">
              <a:buFont typeface="Arial" panose="020B0604020202020204" pitchFamily="34" charset="0"/>
              <a:buChar char="•"/>
              <a:defRPr/>
            </a:pPr>
            <a:br>
              <a:rPr lang="nl-BE" altLang="en-US" kern="0" dirty="0">
                <a:solidFill>
                  <a:schemeClr val="tx1">
                    <a:lumMod val="50000"/>
                  </a:schemeClr>
                </a:solidFill>
                <a:latin typeface="Arial" panose="020B0604020202020204" pitchFamily="34" charset="0"/>
                <a:cs typeface="Arial" panose="020B0604020202020204" pitchFamily="34" charset="0"/>
              </a:rPr>
            </a:b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ACWB-SPS-WRKPR-005 (</a:t>
            </a:r>
            <a:r>
              <a:rPr lang="nl-BE" altLang="en-US" kern="0" dirty="0">
                <a:solidFill>
                  <a:schemeClr val="tx1">
                    <a:lumMod val="50000"/>
                  </a:schemeClr>
                </a:solidFill>
                <a:latin typeface="Arial" panose="020B0604020202020204" pitchFamily="34" charset="0"/>
                <a:cs typeface="Arial" panose="020B0604020202020204" pitchFamily="34" charset="0"/>
                <a:hlinkClick r:id="rId5"/>
              </a:rPr>
              <a:t>N</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6"/>
              </a:rPr>
              <a:t>F</a:t>
            </a:r>
            <a:r>
              <a:rPr lang="nl-BE" altLang="en-US" kern="0" dirty="0">
                <a:solidFill>
                  <a:schemeClr val="tx1">
                    <a:lumMod val="50000"/>
                  </a:schemeClr>
                </a:solidFill>
                <a:latin typeface="Arial" panose="020B0604020202020204" pitchFamily="34" charset="0"/>
                <a:cs typeface="Arial" panose="020B0604020202020204" pitchFamily="34" charset="0"/>
              </a:rPr>
              <a:t>).</a:t>
            </a:r>
            <a:br>
              <a:rPr lang="nl-BE" altLang="en-US" kern="0" dirty="0">
                <a:solidFill>
                  <a:schemeClr val="tx1">
                    <a:lumMod val="50000"/>
                  </a:schemeClr>
                </a:solidFill>
                <a:latin typeface="Arial" panose="020B0604020202020204" pitchFamily="34" charset="0"/>
                <a:cs typeface="Arial" panose="020B0604020202020204" pitchFamily="34" charset="0"/>
              </a:rPr>
            </a:br>
            <a:r>
              <a:rPr lang="nl-BE" altLang="en-US" kern="0" dirty="0">
                <a:solidFill>
                  <a:schemeClr val="tx1">
                    <a:lumMod val="50000"/>
                  </a:schemeClr>
                </a:solidFill>
                <a:latin typeface="Arial" panose="020B0604020202020204" pitchFamily="34" charset="0"/>
                <a:cs typeface="Arial" panose="020B0604020202020204" pitchFamily="34" charset="0"/>
              </a:rPr>
              <a:t>Het Lokaal </a:t>
            </a:r>
            <a:r>
              <a:rPr lang="nl-BE" altLang="en-US" kern="0" dirty="0" err="1">
                <a:solidFill>
                  <a:schemeClr val="tx1">
                    <a:lumMod val="50000"/>
                  </a:schemeClr>
                </a:solidFill>
                <a:latin typeface="Arial" panose="020B0604020202020204" pitchFamily="34" charset="0"/>
                <a:cs typeface="Arial" panose="020B0604020202020204" pitchFamily="34" charset="0"/>
              </a:rPr>
              <a:t>PreventiePlan</a:t>
            </a:r>
            <a:r>
              <a:rPr lang="nl-BE" altLang="en-US" kern="0" dirty="0">
                <a:solidFill>
                  <a:schemeClr val="tx1">
                    <a:lumMod val="50000"/>
                  </a:schemeClr>
                </a:solidFill>
                <a:latin typeface="Arial" panose="020B0604020202020204" pitchFamily="34" charset="0"/>
                <a:cs typeface="Arial" panose="020B0604020202020204" pitchFamily="34" charset="0"/>
              </a:rPr>
              <a:t> (LPP – PLP).</a:t>
            </a:r>
          </a:p>
          <a:p>
            <a:pPr marL="285750" indent="-285750">
              <a:buFont typeface="Arial" panose="020B0604020202020204" pitchFamily="34" charset="0"/>
              <a:buChar char="•"/>
              <a:defRPr/>
            </a:pPr>
            <a:br>
              <a:rPr lang="nl-BE" altLang="en-US" kern="0" dirty="0">
                <a:solidFill>
                  <a:schemeClr val="tx1">
                    <a:lumMod val="50000"/>
                  </a:schemeClr>
                </a:solidFill>
                <a:latin typeface="Arial" panose="020B0604020202020204" pitchFamily="34" charset="0"/>
                <a:cs typeface="Arial" panose="020B0604020202020204" pitchFamily="34" charset="0"/>
              </a:rPr>
            </a:b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ACWB-SPS-WRKPR-002 (</a:t>
            </a:r>
            <a:r>
              <a:rPr lang="nl-BE" altLang="en-US" kern="0" dirty="0">
                <a:solidFill>
                  <a:schemeClr val="tx1">
                    <a:lumMod val="50000"/>
                  </a:schemeClr>
                </a:solidFill>
                <a:latin typeface="Arial" panose="020B0604020202020204" pitchFamily="34" charset="0"/>
                <a:cs typeface="Arial" panose="020B0604020202020204" pitchFamily="34" charset="0"/>
                <a:hlinkClick r:id="rId7"/>
              </a:rPr>
              <a:t>N</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8"/>
              </a:rPr>
              <a:t>F</a:t>
            </a:r>
            <a:r>
              <a:rPr lang="nl-BE" altLang="en-US" kern="0" dirty="0">
                <a:solidFill>
                  <a:schemeClr val="tx1">
                    <a:lumMod val="50000"/>
                  </a:schemeClr>
                </a:solidFill>
                <a:latin typeface="Arial" panose="020B0604020202020204" pitchFamily="34" charset="0"/>
                <a:cs typeface="Arial" panose="020B0604020202020204" pitchFamily="34" charset="0"/>
              </a:rPr>
              <a:t>)</a:t>
            </a:r>
            <a:br>
              <a:rPr lang="nl-BE" altLang="en-US" kern="0" dirty="0">
                <a:solidFill>
                  <a:schemeClr val="tx1">
                    <a:lumMod val="50000"/>
                  </a:schemeClr>
                </a:solidFill>
                <a:latin typeface="Arial" panose="020B0604020202020204" pitchFamily="34" charset="0"/>
                <a:cs typeface="Arial" panose="020B0604020202020204" pitchFamily="34" charset="0"/>
              </a:rPr>
            </a:br>
            <a:r>
              <a:rPr lang="nl-BE" altLang="en-US" kern="0" dirty="0">
                <a:solidFill>
                  <a:schemeClr val="tx1">
                    <a:lumMod val="50000"/>
                  </a:schemeClr>
                </a:solidFill>
                <a:latin typeface="Arial" panose="020B0604020202020204" pitchFamily="34" charset="0"/>
                <a:cs typeface="Arial" panose="020B0604020202020204" pitchFamily="34" charset="0"/>
              </a:rPr>
              <a:t>Opdrachten van de actoren van de preventie op het plaatselijk niveau.</a:t>
            </a:r>
            <a:endParaRPr lang="nl-BE" altLang="en-US" dirty="0">
              <a:solidFill>
                <a:schemeClr val="tx1">
                  <a:lumMod val="50000"/>
                </a:schemeClr>
              </a:solidFill>
              <a:latin typeface="Arial" panose="020B0604020202020204" pitchFamily="34" charset="0"/>
              <a:cs typeface="Arial" panose="020B0604020202020204" pitchFamily="34" charset="0"/>
            </a:endParaRPr>
          </a:p>
        </p:txBody>
      </p:sp>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Tree>
    <p:extLst>
      <p:ext uri="{BB962C8B-B14F-4D97-AF65-F5344CB8AC3E}">
        <p14:creationId xmlns:p14="http://schemas.microsoft.com/office/powerpoint/2010/main" val="2023940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
        <p:nvSpPr>
          <p:cNvPr id="2" name="Rectangle 1"/>
          <p:cNvSpPr/>
          <p:nvPr/>
        </p:nvSpPr>
        <p:spPr>
          <a:xfrm>
            <a:off x="1237673" y="1905506"/>
            <a:ext cx="10122305" cy="3970318"/>
          </a:xfrm>
          <a:prstGeom prst="rect">
            <a:avLst/>
          </a:prstGeom>
        </p:spPr>
        <p:txBody>
          <a:bodyPr wrap="square">
            <a:spAutoFit/>
          </a:bodyPr>
          <a:lstStyle/>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ACWB-GID-WRKPR-002 (</a:t>
            </a:r>
            <a:r>
              <a:rPr lang="nl-BE" altLang="en-US" kern="0" dirty="0">
                <a:solidFill>
                  <a:schemeClr val="tx1">
                    <a:lumMod val="50000"/>
                  </a:schemeClr>
                </a:solidFill>
                <a:latin typeface="Arial" panose="020B0604020202020204" pitchFamily="34" charset="0"/>
                <a:cs typeface="Arial" panose="020B0604020202020204" pitchFamily="34" charset="0"/>
                <a:hlinkClick r:id="rId3"/>
              </a:rPr>
              <a:t>N</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4"/>
              </a:rPr>
              <a:t>F</a:t>
            </a:r>
            <a:r>
              <a:rPr lang="nl-BE" altLang="en-US" kern="0" dirty="0">
                <a:solidFill>
                  <a:schemeClr val="tx1">
                    <a:lumMod val="50000"/>
                  </a:schemeClr>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defRPr/>
            </a:pP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Richtlijnen voor het opstellen van het jaarverslag van een LDPBW en de eenheden.</a:t>
            </a:r>
            <a:br>
              <a:rPr lang="nl-BE" altLang="en-US" kern="0" dirty="0">
                <a:solidFill>
                  <a:schemeClr val="tx1">
                    <a:lumMod val="50000"/>
                  </a:schemeClr>
                </a:solidFill>
                <a:latin typeface="Arial" panose="020B0604020202020204" pitchFamily="34" charset="0"/>
                <a:cs typeface="Arial" panose="020B0604020202020204" pitchFamily="34" charset="0"/>
              </a:rPr>
            </a:br>
            <a:endParaRPr lang="nl-BE" altLang="en-US" kern="0" dirty="0">
              <a:solidFill>
                <a:schemeClr val="tx1">
                  <a:lumMod val="50000"/>
                </a:schemeClr>
              </a:solidFill>
              <a:latin typeface="Arial" panose="020B0604020202020204" pitchFamily="34" charset="0"/>
              <a:cs typeface="Arial" panose="020B0604020202020204" pitchFamily="34" charset="0"/>
              <a:hlinkClick r:id="rId5"/>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hlinkClick r:id="rId6"/>
              </a:rPr>
              <a:t>CODEX, Boek 2: Organisatorische structuren en sociaaloverleg, Titel 1 – De interne dienst voor preventie en bescherming op het werk</a:t>
            </a: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br>
              <a:rPr lang="nl-BE" altLang="en-US" kern="0" dirty="0">
                <a:solidFill>
                  <a:schemeClr val="tx1">
                    <a:lumMod val="50000"/>
                  </a:schemeClr>
                </a:solidFill>
                <a:latin typeface="Arial" panose="020B0604020202020204" pitchFamily="34" charset="0"/>
                <a:cs typeface="Arial" panose="020B0604020202020204" pitchFamily="34" charset="0"/>
              </a:rPr>
            </a:br>
            <a:r>
              <a:rPr lang="nl-BE" altLang="en-US" kern="0" dirty="0">
                <a:solidFill>
                  <a:schemeClr val="tx1">
                    <a:lumMod val="50000"/>
                  </a:schemeClr>
                </a:solidFill>
                <a:latin typeface="Arial" panose="020B0604020202020204" pitchFamily="34" charset="0"/>
                <a:cs typeface="Arial" panose="020B0604020202020204" pitchFamily="34" charset="0"/>
              </a:rPr>
              <a:t>(CODEX betreffende het welzijn op het werk {</a:t>
            </a:r>
            <a:r>
              <a:rPr lang="nl-BE" altLang="en-US" kern="0" dirty="0">
                <a:solidFill>
                  <a:schemeClr val="tx1">
                    <a:lumMod val="50000"/>
                  </a:schemeClr>
                </a:solidFill>
                <a:latin typeface="Arial" panose="020B0604020202020204" pitchFamily="34" charset="0"/>
                <a:cs typeface="Arial" panose="020B0604020202020204" pitchFamily="34" charset="0"/>
                <a:hlinkClick r:id="rId7"/>
              </a:rPr>
              <a:t>NL</a:t>
            </a:r>
            <a:r>
              <a:rPr lang="nl-BE" altLang="en-US" kern="0" dirty="0">
                <a:solidFill>
                  <a:schemeClr val="tx1">
                    <a:lumMod val="50000"/>
                  </a:schemeClr>
                </a:solidFill>
                <a:latin typeface="Arial" panose="020B0604020202020204" pitchFamily="34" charset="0"/>
                <a:cs typeface="Arial" panose="020B0604020202020204" pitchFamily="34" charset="0"/>
              </a:rPr>
              <a:t> – </a:t>
            </a:r>
            <a:r>
              <a:rPr lang="nl-BE" altLang="en-US" kern="0" dirty="0">
                <a:solidFill>
                  <a:schemeClr val="tx1">
                    <a:lumMod val="50000"/>
                  </a:schemeClr>
                </a:solidFill>
                <a:latin typeface="Arial" panose="020B0604020202020204" pitchFamily="34" charset="0"/>
                <a:cs typeface="Arial" panose="020B0604020202020204" pitchFamily="34" charset="0"/>
                <a:hlinkClick r:id="rId8"/>
              </a:rPr>
              <a:t>FR</a:t>
            </a:r>
            <a:r>
              <a:rPr lang="nl-BE" altLang="en-US" kern="0" dirty="0">
                <a:solidFill>
                  <a:schemeClr val="tx1">
                    <a:lumMod val="50000"/>
                  </a:schemeClr>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defRPr/>
            </a:pPr>
            <a:br>
              <a:rPr lang="nl-BE" altLang="en-US" kern="0" dirty="0">
                <a:solidFill>
                  <a:schemeClr val="tx1">
                    <a:lumMod val="50000"/>
                  </a:schemeClr>
                </a:solidFill>
                <a:latin typeface="Arial" panose="020B0604020202020204" pitchFamily="34" charset="0"/>
                <a:cs typeface="Arial" panose="020B0604020202020204" pitchFamily="34" charset="0"/>
              </a:rPr>
            </a:br>
            <a:r>
              <a:rPr lang="nl-BE" altLang="en-US" kern="0" dirty="0">
                <a:solidFill>
                  <a:schemeClr val="tx1">
                    <a:lumMod val="50000"/>
                  </a:schemeClr>
                </a:solidFill>
                <a:latin typeface="Arial" panose="020B0604020202020204" pitchFamily="34" charset="0"/>
                <a:cs typeface="Arial" panose="020B0604020202020204" pitchFamily="34" charset="0"/>
              </a:rPr>
              <a:t>Het jaaractieplan (Lokaal </a:t>
            </a:r>
            <a:r>
              <a:rPr lang="nl-BE" altLang="en-US" kern="0" dirty="0" err="1">
                <a:solidFill>
                  <a:schemeClr val="tx1">
                    <a:lumMod val="50000"/>
                  </a:schemeClr>
                </a:solidFill>
                <a:latin typeface="Arial" panose="020B0604020202020204" pitchFamily="34" charset="0"/>
                <a:cs typeface="Arial" panose="020B0604020202020204" pitchFamily="34" charset="0"/>
              </a:rPr>
              <a:t>PreventiePlan</a:t>
            </a:r>
            <a:r>
              <a:rPr lang="nl-BE" altLang="en-US" kern="0" dirty="0">
                <a:solidFill>
                  <a:schemeClr val="tx1">
                    <a:lumMod val="50000"/>
                  </a:schemeClr>
                </a:solidFill>
                <a:latin typeface="Arial" panose="020B0604020202020204" pitchFamily="34" charset="0"/>
                <a:cs typeface="Arial" panose="020B0604020202020204" pitchFamily="34" charset="0"/>
              </a:rPr>
              <a:t> (LPP – PLP).</a:t>
            </a:r>
          </a:p>
          <a:p>
            <a:pPr marL="285750" indent="-285750">
              <a:buFont typeface="Arial" panose="020B0604020202020204" pitchFamily="34" charset="0"/>
              <a:buChar char="•"/>
              <a:defRPr/>
            </a:pPr>
            <a:endParaRPr lang="nl-BE" altLang="en-US" kern="0" dirty="0">
              <a:solidFill>
                <a:schemeClr val="tx1">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nl-BE" altLang="en-US" kern="0" dirty="0">
                <a:solidFill>
                  <a:schemeClr val="tx1">
                    <a:lumMod val="50000"/>
                  </a:schemeClr>
                </a:solidFill>
                <a:latin typeface="Arial" panose="020B0604020202020204" pitchFamily="34" charset="0"/>
                <a:cs typeface="Arial" panose="020B0604020202020204" pitchFamily="34" charset="0"/>
              </a:rPr>
              <a:t>GPP-JAP 2025-2029</a:t>
            </a:r>
          </a:p>
          <a:p>
            <a:pPr marL="742950" lvl="1" indent="-285750">
              <a:buFont typeface="Courier New" panose="02070309020205020404" pitchFamily="49" charset="0"/>
              <a:buChar char="o"/>
              <a:defRPr/>
            </a:pPr>
            <a:r>
              <a:rPr lang="nl-BE" dirty="0">
                <a:effectLst/>
                <a:hlinkClick r:id="rId9" action="ppaction://hlinkfile"/>
              </a:rPr>
              <a:t>Globaal Preventieplan_2025-2029_JAP 2025_N_MITS_2500003060</a:t>
            </a:r>
            <a:endParaRPr lang="nl-BE" kern="0" dirty="0">
              <a:solidFill>
                <a:schemeClr val="tx1">
                  <a:lumMod val="50000"/>
                </a:schemeClr>
              </a:solidFill>
              <a:effectLst/>
              <a:latin typeface="Arial" panose="020B0604020202020204" pitchFamily="34" charset="0"/>
              <a:cs typeface="Arial" panose="020B0604020202020204" pitchFamily="34" charset="0"/>
            </a:endParaRPr>
          </a:p>
          <a:p>
            <a:pPr marL="742950" lvl="1" indent="-285750">
              <a:buFont typeface="Courier New" panose="02070309020205020404" pitchFamily="49" charset="0"/>
              <a:buChar char="o"/>
              <a:defRPr/>
            </a:pPr>
            <a:r>
              <a:rPr lang="fr-FR" dirty="0">
                <a:effectLst/>
                <a:hlinkClick r:id="rId10" action="ppaction://hlinkfile"/>
              </a:rPr>
              <a:t>Plan Global de Prévention_2025-2029_PAA 2025_F_MITS_2500003060</a:t>
            </a:r>
            <a:r>
              <a:rPr lang="nl-BE" altLang="en-US" kern="0" dirty="0">
                <a:solidFill>
                  <a:schemeClr val="tx1">
                    <a:lumMod val="50000"/>
                  </a:schemeClr>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343619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
        <p:nvSpPr>
          <p:cNvPr id="2" name="Rectangle 1"/>
          <p:cNvSpPr/>
          <p:nvPr/>
        </p:nvSpPr>
        <p:spPr>
          <a:xfrm>
            <a:off x="1237673" y="1905506"/>
            <a:ext cx="10402392" cy="4985980"/>
          </a:xfrm>
          <a:prstGeom prst="rect">
            <a:avLst/>
          </a:prstGeom>
        </p:spPr>
        <p:txBody>
          <a:bodyPr wrap="square">
            <a:spAutoFit/>
          </a:bodyPr>
          <a:lstStyle/>
          <a:p>
            <a:pPr marL="285750" indent="-285750">
              <a:buFont typeface="Arial" panose="020B0604020202020204" pitchFamily="34" charset="0"/>
              <a:buChar char="•"/>
              <a:defRPr/>
            </a:pPr>
            <a:r>
              <a:rPr lang="nl-BE" altLang="en-US" sz="2400" kern="0" dirty="0">
                <a:latin typeface="Arial" panose="020B0604020202020204" pitchFamily="34" charset="0"/>
                <a:cs typeface="Arial" panose="020B0604020202020204" pitchFamily="34" charset="0"/>
              </a:rPr>
              <a:t>ACWB-SPS-WRKPR-005 (</a:t>
            </a:r>
            <a:r>
              <a:rPr lang="nl-BE" altLang="en-US" sz="2400" kern="0" dirty="0">
                <a:latin typeface="Arial" panose="020B0604020202020204" pitchFamily="34" charset="0"/>
                <a:cs typeface="Arial" panose="020B0604020202020204" pitchFamily="34" charset="0"/>
                <a:hlinkClick r:id="rId3"/>
              </a:rPr>
              <a:t>N</a:t>
            </a:r>
            <a:r>
              <a:rPr lang="nl-BE" altLang="en-US" sz="2400" kern="0" dirty="0">
                <a:latin typeface="Arial" panose="020B0604020202020204" pitchFamily="34" charset="0"/>
                <a:cs typeface="Arial" panose="020B0604020202020204" pitchFamily="34" charset="0"/>
              </a:rPr>
              <a:t> + </a:t>
            </a:r>
            <a:r>
              <a:rPr lang="nl-BE" altLang="en-US" sz="2400" kern="0" dirty="0">
                <a:latin typeface="Arial" panose="020B0604020202020204" pitchFamily="34" charset="0"/>
                <a:cs typeface="Arial" panose="020B0604020202020204" pitchFamily="34" charset="0"/>
                <a:hlinkClick r:id="rId4"/>
              </a:rPr>
              <a:t>F</a:t>
            </a:r>
            <a:r>
              <a:rPr lang="nl-BE" altLang="en-US" sz="2400" kern="0" dirty="0">
                <a:latin typeface="Arial" panose="020B0604020202020204" pitchFamily="34" charset="0"/>
                <a:cs typeface="Arial" panose="020B0604020202020204" pitchFamily="34" charset="0"/>
              </a:rPr>
              <a:t>)</a:t>
            </a:r>
            <a:br>
              <a:rPr lang="nl-BE" altLang="en-US" sz="2400" kern="0" dirty="0">
                <a:latin typeface="Arial" panose="020B0604020202020204" pitchFamily="34" charset="0"/>
                <a:cs typeface="Arial" panose="020B0604020202020204" pitchFamily="34" charset="0"/>
              </a:rPr>
            </a:br>
            <a:r>
              <a:rPr lang="nl-BE" altLang="en-US" sz="2400" kern="0" dirty="0">
                <a:latin typeface="Arial" panose="020B0604020202020204" pitchFamily="34" charset="0"/>
                <a:cs typeface="Arial" panose="020B0604020202020204" pitchFamily="34" charset="0"/>
              </a:rPr>
              <a:t>Het Lokaal </a:t>
            </a:r>
            <a:r>
              <a:rPr lang="nl-BE" altLang="en-US" sz="2400" kern="0" dirty="0" err="1">
                <a:latin typeface="Arial" panose="020B0604020202020204" pitchFamily="34" charset="0"/>
                <a:cs typeface="Arial" panose="020B0604020202020204" pitchFamily="34" charset="0"/>
              </a:rPr>
              <a:t>PreventiePlan</a:t>
            </a:r>
            <a:r>
              <a:rPr lang="nl-BE" altLang="en-US" sz="2400" kern="0" dirty="0">
                <a:latin typeface="Arial" panose="020B0604020202020204" pitchFamily="34" charset="0"/>
                <a:cs typeface="Arial" panose="020B0604020202020204" pitchFamily="34" charset="0"/>
              </a:rPr>
              <a:t> (LPP – PLP).</a:t>
            </a:r>
          </a:p>
          <a:p>
            <a:pPr marL="285750" indent="-285750">
              <a:buFont typeface="Arial" panose="020B0604020202020204" pitchFamily="34" charset="0"/>
              <a:buChar char="•"/>
              <a:defRPr/>
            </a:pPr>
            <a:endParaRPr lang="nl-BE" altLang="en-US" kern="0" dirty="0">
              <a:latin typeface="Arial" panose="020B0604020202020204" pitchFamily="34" charset="0"/>
              <a:cs typeface="Arial" panose="020B0604020202020204" pitchFamily="34" charset="0"/>
            </a:endParaRPr>
          </a:p>
          <a:p>
            <a:r>
              <a:rPr lang="nl-BE" sz="2400" b="1" i="1" u="sng" dirty="0">
                <a:latin typeface="Arial" panose="020B0604020202020204" pitchFamily="34" charset="0"/>
                <a:cs typeface="Arial" panose="020B0604020202020204" pitchFamily="34" charset="0"/>
              </a:rPr>
              <a:t>Wat is een lokaal preventieplan ?</a:t>
            </a:r>
          </a:p>
          <a:p>
            <a:endParaRPr lang="en-US" sz="2400" dirty="0">
              <a:latin typeface="Arial" panose="020B0604020202020204" pitchFamily="34" charset="0"/>
              <a:cs typeface="Arial" panose="020B0604020202020204" pitchFamily="34" charset="0"/>
            </a:endParaRPr>
          </a:p>
          <a:p>
            <a:pPr algn="just"/>
            <a:r>
              <a:rPr lang="nl-BE" sz="2400" i="1" dirty="0">
                <a:latin typeface="Arial" panose="020B0604020202020204" pitchFamily="34" charset="0"/>
                <a:cs typeface="Arial" panose="020B0604020202020204" pitchFamily="34" charset="0"/>
              </a:rPr>
              <a:t>Een lokaal preventieplan is op het niveau van de eenheid de lokale uitvoering van het dynamisch risicobeheersingssysteem van Defensie.</a:t>
            </a:r>
            <a:endParaRPr lang="en-US" sz="2400" dirty="0">
              <a:latin typeface="Arial" panose="020B0604020202020204" pitchFamily="34" charset="0"/>
              <a:cs typeface="Arial" panose="020B0604020202020204" pitchFamily="34" charset="0"/>
            </a:endParaRPr>
          </a:p>
          <a:p>
            <a:pPr algn="just"/>
            <a:r>
              <a:rPr lang="nl-BE" sz="2400" i="1" dirty="0">
                <a:latin typeface="Arial" panose="020B0604020202020204" pitchFamily="34" charset="0"/>
                <a:cs typeface="Arial" panose="020B0604020202020204" pitchFamily="34" charset="0"/>
              </a:rPr>
              <a:t>Het lokaal preventieplan is samengesteld uit twee luiken. </a:t>
            </a:r>
            <a:br>
              <a:rPr lang="nl-BE" sz="2400" i="1" dirty="0">
                <a:latin typeface="Arial" panose="020B0604020202020204" pitchFamily="34" charset="0"/>
                <a:cs typeface="Arial" panose="020B0604020202020204" pitchFamily="34" charset="0"/>
              </a:rPr>
            </a:br>
            <a:r>
              <a:rPr lang="nl-BE" sz="2400" i="1" dirty="0">
                <a:latin typeface="Arial" panose="020B0604020202020204" pitchFamily="34" charset="0"/>
                <a:cs typeface="Arial" panose="020B0604020202020204" pitchFamily="34" charset="0"/>
              </a:rPr>
              <a:t>Het eerste luik herneemt de preventiemaatregelen opgelegd door de uitvoering van de jaarlijkse actieplannen van de piloot DG/ACOS. Het tweede luik herneemt de preventie-activiteiten die een uitsluitend lokale behandeling vereisen.</a:t>
            </a:r>
            <a:endParaRPr lang="en-US"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spTree>
    <p:extLst>
      <p:ext uri="{BB962C8B-B14F-4D97-AF65-F5344CB8AC3E}">
        <p14:creationId xmlns:p14="http://schemas.microsoft.com/office/powerpoint/2010/main" val="1623953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7673" y="600364"/>
            <a:ext cx="6779491" cy="769441"/>
          </a:xfrm>
          <a:prstGeom prst="rect">
            <a:avLst/>
          </a:prstGeom>
        </p:spPr>
        <p:txBody>
          <a:bodyPr wrap="square" rtlCol="0">
            <a:spAutoFit/>
          </a:bodyPr>
          <a:lstStyle/>
          <a:p>
            <a:r>
              <a:rPr lang="nl-BE" sz="4400" b="1" dirty="0">
                <a:latin typeface="Arial" panose="020B0604020202020204" pitchFamily="34" charset="0"/>
                <a:cs typeface="Arial" panose="020B0604020202020204" pitchFamily="34" charset="0"/>
              </a:rPr>
              <a:t>Regelgeving</a:t>
            </a:r>
          </a:p>
        </p:txBody>
      </p:sp>
      <p:sp>
        <p:nvSpPr>
          <p:cNvPr id="2" name="Rectangle 1"/>
          <p:cNvSpPr/>
          <p:nvPr/>
        </p:nvSpPr>
        <p:spPr>
          <a:xfrm>
            <a:off x="1237673" y="1905506"/>
            <a:ext cx="9277927" cy="4247317"/>
          </a:xfrm>
          <a:prstGeom prst="rect">
            <a:avLst/>
          </a:prstGeom>
        </p:spPr>
        <p:txBody>
          <a:bodyPr wrap="square">
            <a:spAutoFit/>
          </a:bodyPr>
          <a:lstStyle/>
          <a:p>
            <a:pPr marL="285750" indent="-285750">
              <a:buFont typeface="Arial" panose="020B0604020202020204" pitchFamily="34" charset="0"/>
              <a:buChar char="•"/>
              <a:defRPr/>
            </a:pPr>
            <a:r>
              <a:rPr lang="nl-BE" altLang="en-US" kern="0" dirty="0">
                <a:latin typeface="Arial" panose="020B0604020202020204" pitchFamily="34" charset="0"/>
                <a:cs typeface="Arial" panose="020B0604020202020204" pitchFamily="34" charset="0"/>
              </a:rPr>
              <a:t>ACWB-SPS-WRKPR-002 (</a:t>
            </a:r>
            <a:r>
              <a:rPr lang="nl-BE" altLang="en-US" kern="0" dirty="0">
                <a:latin typeface="Arial" panose="020B0604020202020204" pitchFamily="34" charset="0"/>
                <a:cs typeface="Arial" panose="020B0604020202020204" pitchFamily="34" charset="0"/>
                <a:hlinkClick r:id="rId3"/>
              </a:rPr>
              <a:t>N</a:t>
            </a:r>
            <a:r>
              <a:rPr lang="nl-BE" altLang="en-US" kern="0" dirty="0">
                <a:latin typeface="Arial" panose="020B0604020202020204" pitchFamily="34" charset="0"/>
                <a:cs typeface="Arial" panose="020B0604020202020204" pitchFamily="34" charset="0"/>
              </a:rPr>
              <a:t> + </a:t>
            </a:r>
            <a:r>
              <a:rPr lang="nl-BE" altLang="en-US" kern="0" dirty="0">
                <a:latin typeface="Arial" panose="020B0604020202020204" pitchFamily="34" charset="0"/>
                <a:cs typeface="Arial" panose="020B0604020202020204" pitchFamily="34" charset="0"/>
                <a:hlinkClick r:id="rId4"/>
              </a:rPr>
              <a:t>F</a:t>
            </a:r>
            <a:r>
              <a:rPr lang="nl-BE" altLang="en-US" kern="0" dirty="0">
                <a:latin typeface="Arial" panose="020B0604020202020204" pitchFamily="34" charset="0"/>
                <a:cs typeface="Arial" panose="020B0604020202020204" pitchFamily="34" charset="0"/>
              </a:rPr>
              <a:t>)</a:t>
            </a:r>
            <a:br>
              <a:rPr lang="nl-BE" altLang="en-US" kern="0" dirty="0">
                <a:latin typeface="Arial" panose="020B0604020202020204" pitchFamily="34" charset="0"/>
                <a:cs typeface="Arial" panose="020B0604020202020204" pitchFamily="34" charset="0"/>
              </a:rPr>
            </a:br>
            <a:r>
              <a:rPr lang="nl-BE" altLang="en-US" kern="0" dirty="0">
                <a:latin typeface="Arial" panose="020B0604020202020204" pitchFamily="34" charset="0"/>
                <a:cs typeface="Arial" panose="020B0604020202020204" pitchFamily="34" charset="0"/>
              </a:rPr>
              <a:t>Opdrachten van de actoren van de preventie op het plaatselijk niveau</a:t>
            </a:r>
            <a:r>
              <a:rPr lang="nl-BE" altLang="en-US" kern="0" dirty="0"/>
              <a:t>.</a:t>
            </a:r>
          </a:p>
          <a:p>
            <a:pPr marL="285750" indent="-285750">
              <a:buFont typeface="Arial" panose="020B0604020202020204" pitchFamily="34" charset="0"/>
              <a:buChar char="•"/>
              <a:defRPr/>
            </a:pPr>
            <a:endParaRPr lang="nl-BE" altLang="en-US" kern="0" dirty="0"/>
          </a:p>
          <a:p>
            <a:pPr fontAlgn="t"/>
            <a:endParaRPr lang="nl-BE"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a:p>
            <a:pPr marL="285750" indent="-285750">
              <a:buFont typeface="Arial" panose="020B0604020202020204" pitchFamily="34" charset="0"/>
              <a:buChar char="•"/>
              <a:defRPr/>
            </a:pPr>
            <a:endParaRPr lang="nl-BE" altLang="en-US" kern="0" dirty="0"/>
          </a:p>
        </p:txBody>
      </p:sp>
      <p:graphicFrame>
        <p:nvGraphicFramePr>
          <p:cNvPr id="3" name="Table 2"/>
          <p:cNvGraphicFramePr>
            <a:graphicFrameLocks noGrp="1"/>
          </p:cNvGraphicFramePr>
          <p:nvPr>
            <p:extLst>
              <p:ext uri="{D42A27DB-BD31-4B8C-83A1-F6EECF244321}">
                <p14:modId xmlns:p14="http://schemas.microsoft.com/office/powerpoint/2010/main" val="617019254"/>
              </p:ext>
            </p:extLst>
          </p:nvPr>
        </p:nvGraphicFramePr>
        <p:xfrm>
          <a:off x="1341333" y="3110491"/>
          <a:ext cx="9985692" cy="2177432"/>
        </p:xfrm>
        <a:graphic>
          <a:graphicData uri="http://schemas.openxmlformats.org/drawingml/2006/table">
            <a:tbl>
              <a:tblPr firstRow="1" bandRow="1">
                <a:tableStyleId>{5C22544A-7EE6-4342-B048-85BDC9FD1C3A}</a:tableStyleId>
              </a:tblPr>
              <a:tblGrid>
                <a:gridCol w="1664282">
                  <a:extLst>
                    <a:ext uri="{9D8B030D-6E8A-4147-A177-3AD203B41FA5}">
                      <a16:colId xmlns:a16="http://schemas.microsoft.com/office/drawing/2014/main" val="857017564"/>
                    </a:ext>
                  </a:extLst>
                </a:gridCol>
                <a:gridCol w="1664282">
                  <a:extLst>
                    <a:ext uri="{9D8B030D-6E8A-4147-A177-3AD203B41FA5}">
                      <a16:colId xmlns:a16="http://schemas.microsoft.com/office/drawing/2014/main" val="1475309882"/>
                    </a:ext>
                  </a:extLst>
                </a:gridCol>
                <a:gridCol w="1664282">
                  <a:extLst>
                    <a:ext uri="{9D8B030D-6E8A-4147-A177-3AD203B41FA5}">
                      <a16:colId xmlns:a16="http://schemas.microsoft.com/office/drawing/2014/main" val="2238703619"/>
                    </a:ext>
                  </a:extLst>
                </a:gridCol>
                <a:gridCol w="1664282">
                  <a:extLst>
                    <a:ext uri="{9D8B030D-6E8A-4147-A177-3AD203B41FA5}">
                      <a16:colId xmlns:a16="http://schemas.microsoft.com/office/drawing/2014/main" val="279956531"/>
                    </a:ext>
                  </a:extLst>
                </a:gridCol>
                <a:gridCol w="1664282">
                  <a:extLst>
                    <a:ext uri="{9D8B030D-6E8A-4147-A177-3AD203B41FA5}">
                      <a16:colId xmlns:a16="http://schemas.microsoft.com/office/drawing/2014/main" val="2728203487"/>
                    </a:ext>
                  </a:extLst>
                </a:gridCol>
                <a:gridCol w="1664282">
                  <a:extLst>
                    <a:ext uri="{9D8B030D-6E8A-4147-A177-3AD203B41FA5}">
                      <a16:colId xmlns:a16="http://schemas.microsoft.com/office/drawing/2014/main" val="492766016"/>
                    </a:ext>
                  </a:extLst>
                </a:gridCol>
              </a:tblGrid>
              <a:tr h="622952">
                <a:tc>
                  <a:txBody>
                    <a:bodyPr/>
                    <a:lstStyle/>
                    <a:p>
                      <a:r>
                        <a:rPr lang="nl-BE" sz="1400" dirty="0">
                          <a:latin typeface="Arial" panose="020B0604020202020204" pitchFamily="34" charset="0"/>
                          <a:cs typeface="Arial" panose="020B0604020202020204" pitchFamily="34" charset="0"/>
                        </a:rPr>
                        <a:t>LPP -PLP</a:t>
                      </a:r>
                    </a:p>
                  </a:txBody>
                  <a:tcPr/>
                </a:tc>
                <a:tc>
                  <a:txBody>
                    <a:bodyPr/>
                    <a:lstStyle/>
                    <a:p>
                      <a:pPr algn="ctr"/>
                      <a:r>
                        <a:rPr lang="nl-BE" sz="1400" dirty="0">
                          <a:solidFill>
                            <a:schemeClr val="bg1"/>
                          </a:solidFill>
                          <a:latin typeface="Arial" panose="020B0604020202020204" pitchFamily="34" charset="0"/>
                          <a:cs typeface="Arial" panose="020B0604020202020204" pitchFamily="34" charset="0"/>
                        </a:rPr>
                        <a:t>Plaatselijke</a:t>
                      </a:r>
                      <a:br>
                        <a:rPr lang="nl-BE" sz="1400" dirty="0">
                          <a:solidFill>
                            <a:schemeClr val="bg1"/>
                          </a:solidFill>
                          <a:latin typeface="Arial" panose="020B0604020202020204" pitchFamily="34" charset="0"/>
                          <a:cs typeface="Arial" panose="020B0604020202020204" pitchFamily="34" charset="0"/>
                        </a:rPr>
                      </a:br>
                      <a:r>
                        <a:rPr lang="nl-BE" sz="1400" dirty="0">
                          <a:solidFill>
                            <a:schemeClr val="bg1"/>
                          </a:solidFill>
                          <a:latin typeface="Arial" panose="020B0604020202020204" pitchFamily="34" charset="0"/>
                          <a:cs typeface="Arial" panose="020B0604020202020204" pitchFamily="34" charset="0"/>
                        </a:rPr>
                        <a:t>autoriteit</a:t>
                      </a:r>
                      <a:endParaRPr lang="en-US" sz="1400" dirty="0">
                        <a:solidFill>
                          <a:schemeClr val="bg1"/>
                        </a:solidFill>
                        <a:latin typeface="Arial" panose="020B0604020202020204" pitchFamily="34" charset="0"/>
                        <a:cs typeface="Arial" panose="020B0604020202020204" pitchFamily="34" charset="0"/>
                      </a:endParaRPr>
                    </a:p>
                  </a:txBody>
                  <a:tcPr/>
                </a:tc>
                <a:tc>
                  <a:txBody>
                    <a:bodyPr/>
                    <a:lstStyle/>
                    <a:p>
                      <a:pPr algn="ctr"/>
                      <a:r>
                        <a:rPr lang="nl-BE" sz="1400" dirty="0">
                          <a:solidFill>
                            <a:schemeClr val="bg1"/>
                          </a:solidFill>
                          <a:latin typeface="Arial" panose="020B0604020202020204" pitchFamily="34" charset="0"/>
                          <a:cs typeface="Arial" panose="020B0604020202020204" pitchFamily="34" charset="0"/>
                        </a:rPr>
                        <a:t>Hiërarchische</a:t>
                      </a:r>
                      <a:br>
                        <a:rPr lang="nl-BE" sz="1400" dirty="0">
                          <a:solidFill>
                            <a:schemeClr val="bg1"/>
                          </a:solidFill>
                          <a:latin typeface="Arial" panose="020B0604020202020204" pitchFamily="34" charset="0"/>
                          <a:cs typeface="Arial" panose="020B0604020202020204" pitchFamily="34" charset="0"/>
                        </a:rPr>
                      </a:br>
                      <a:r>
                        <a:rPr lang="nl-BE" sz="1400" dirty="0">
                          <a:solidFill>
                            <a:schemeClr val="bg1"/>
                          </a:solidFill>
                          <a:latin typeface="Arial" panose="020B0604020202020204" pitchFamily="34" charset="0"/>
                          <a:cs typeface="Arial" panose="020B0604020202020204" pitchFamily="34" charset="0"/>
                        </a:rPr>
                        <a:t>lijn</a:t>
                      </a:r>
                      <a:endParaRPr lang="en-US" sz="1400" dirty="0">
                        <a:solidFill>
                          <a:schemeClr val="bg1"/>
                        </a:solidFill>
                        <a:latin typeface="Arial" panose="020B0604020202020204" pitchFamily="34" charset="0"/>
                        <a:cs typeface="Arial" panose="020B0604020202020204" pitchFamily="34" charset="0"/>
                      </a:endParaRPr>
                    </a:p>
                  </a:txBody>
                  <a:tcPr/>
                </a:tc>
                <a:tc>
                  <a:txBody>
                    <a:bodyPr/>
                    <a:lstStyle/>
                    <a:p>
                      <a:pPr algn="ctr"/>
                      <a:r>
                        <a:rPr lang="nl-BE" sz="1400" dirty="0" err="1">
                          <a:solidFill>
                            <a:schemeClr val="bg1"/>
                          </a:solidFill>
                          <a:latin typeface="Arial" panose="020B0604020202020204" pitchFamily="34" charset="0"/>
                          <a:cs typeface="Arial" panose="020B0604020202020204" pitchFamily="34" charset="0"/>
                        </a:rPr>
                        <a:t>AsPrev</a:t>
                      </a:r>
                      <a:endParaRPr lang="en-US" sz="1400" dirty="0">
                        <a:solidFill>
                          <a:schemeClr val="bg1"/>
                        </a:solidFill>
                        <a:latin typeface="Arial" panose="020B0604020202020204" pitchFamily="34" charset="0"/>
                        <a:cs typeface="Arial" panose="020B0604020202020204" pitchFamily="34" charset="0"/>
                      </a:endParaRPr>
                    </a:p>
                  </a:txBody>
                  <a:tcPr/>
                </a:tc>
                <a:tc>
                  <a:txBody>
                    <a:bodyPr/>
                    <a:lstStyle/>
                    <a:p>
                      <a:pPr algn="ctr"/>
                      <a:r>
                        <a:rPr lang="nl-BE" sz="1400" dirty="0">
                          <a:solidFill>
                            <a:schemeClr val="bg1"/>
                          </a:solidFill>
                          <a:latin typeface="Arial" panose="020B0604020202020204" pitchFamily="34" charset="0"/>
                          <a:cs typeface="Arial" panose="020B0604020202020204" pitchFamily="34" charset="0"/>
                        </a:rPr>
                        <a:t>LDPBW</a:t>
                      </a:r>
                      <a:br>
                        <a:rPr lang="nl-BE" sz="1400" dirty="0">
                          <a:solidFill>
                            <a:schemeClr val="bg1"/>
                          </a:solidFill>
                          <a:latin typeface="Arial" panose="020B0604020202020204" pitchFamily="34" charset="0"/>
                          <a:cs typeface="Arial" panose="020B0604020202020204" pitchFamily="34" charset="0"/>
                        </a:rPr>
                      </a:br>
                      <a:r>
                        <a:rPr lang="nl-BE" sz="1400" dirty="0">
                          <a:solidFill>
                            <a:schemeClr val="bg1"/>
                          </a:solidFill>
                          <a:latin typeface="Arial" panose="020B0604020202020204" pitchFamily="34" charset="0"/>
                          <a:cs typeface="Arial" panose="020B0604020202020204" pitchFamily="34" charset="0"/>
                        </a:rPr>
                        <a:t>SLPPT</a:t>
                      </a:r>
                      <a:endParaRPr lang="en-US" sz="1400" dirty="0">
                        <a:solidFill>
                          <a:schemeClr val="bg1"/>
                        </a:solidFill>
                        <a:latin typeface="Arial" panose="020B0604020202020204" pitchFamily="34" charset="0"/>
                        <a:cs typeface="Arial" panose="020B0604020202020204" pitchFamily="34" charset="0"/>
                      </a:endParaRPr>
                    </a:p>
                  </a:txBody>
                  <a:tcPr/>
                </a:tc>
                <a:tc>
                  <a:txBody>
                    <a:bodyPr/>
                    <a:lstStyle/>
                    <a:p>
                      <a:pPr algn="ctr"/>
                      <a:r>
                        <a:rPr lang="nl-BE" sz="1400" dirty="0">
                          <a:solidFill>
                            <a:schemeClr val="bg1"/>
                          </a:solidFill>
                          <a:latin typeface="Arial" panose="020B0604020202020204" pitchFamily="34" charset="0"/>
                          <a:cs typeface="Arial" panose="020B0604020202020204" pitchFamily="34" charset="0"/>
                        </a:rPr>
                        <a:t>AMT</a:t>
                      </a:r>
                      <a:br>
                        <a:rPr lang="nl-BE" sz="1400" dirty="0">
                          <a:solidFill>
                            <a:schemeClr val="bg1"/>
                          </a:solidFill>
                          <a:latin typeface="Arial" panose="020B0604020202020204" pitchFamily="34" charset="0"/>
                          <a:cs typeface="Arial" panose="020B0604020202020204" pitchFamily="34" charset="0"/>
                        </a:rPr>
                      </a:br>
                      <a:r>
                        <a:rPr lang="nl-BE" sz="1400" dirty="0">
                          <a:solidFill>
                            <a:schemeClr val="bg1"/>
                          </a:solidFill>
                          <a:latin typeface="Arial" panose="020B0604020202020204" pitchFamily="34" charset="0"/>
                          <a:cs typeface="Arial" panose="020B0604020202020204" pitchFamily="34" charset="0"/>
                        </a:rPr>
                        <a:t>PAA</a:t>
                      </a:r>
                      <a:endParaRPr lang="en-US" sz="1400" dirty="0">
                        <a:solidFill>
                          <a:schemeClr val="bg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19654584"/>
                  </a:ext>
                </a:extLst>
              </a:tr>
              <a:tr h="1209259">
                <a:tc>
                  <a:txBody>
                    <a:bodyPr/>
                    <a:lstStyle/>
                    <a:p>
                      <a:endParaRPr lang="nl-BE" sz="1600" dirty="0"/>
                    </a:p>
                  </a:txBody>
                  <a:tcPr/>
                </a:tc>
                <a:tc>
                  <a:txBody>
                    <a:bodyPr/>
                    <a:lstStyle/>
                    <a:p>
                      <a:pPr marL="87313" lvl="0" indent="-87313">
                        <a:buFont typeface="Arial" panose="020B0604020202020204" pitchFamily="34" charset="0"/>
                        <a:buChar char="•"/>
                      </a:pPr>
                      <a:r>
                        <a:rPr lang="nl-BE" sz="1600" kern="1200" dirty="0">
                          <a:solidFill>
                            <a:schemeClr val="dk1"/>
                          </a:solidFill>
                          <a:effectLst/>
                          <a:latin typeface="+mn-lt"/>
                          <a:ea typeface="+mn-ea"/>
                          <a:cs typeface="+mn-cs"/>
                        </a:rPr>
                        <a:t>laat opstellen</a:t>
                      </a:r>
                      <a:endParaRPr lang="en-US" sz="1600" kern="1200" dirty="0">
                        <a:solidFill>
                          <a:schemeClr val="dk1"/>
                        </a:solidFill>
                        <a:effectLst/>
                        <a:latin typeface="+mn-lt"/>
                        <a:ea typeface="+mn-ea"/>
                        <a:cs typeface="+mn-cs"/>
                      </a:endParaRPr>
                    </a:p>
                    <a:p>
                      <a:pPr marL="87313" indent="-87313">
                        <a:buFont typeface="Arial" panose="020B0604020202020204" pitchFamily="34" charset="0"/>
                        <a:buChar char="•"/>
                      </a:pPr>
                      <a:r>
                        <a:rPr lang="nl-BE" sz="1600" kern="1200" dirty="0">
                          <a:solidFill>
                            <a:schemeClr val="dk1"/>
                          </a:solidFill>
                          <a:effectLst/>
                          <a:latin typeface="+mn-lt"/>
                          <a:ea typeface="+mn-ea"/>
                          <a:cs typeface="+mn-cs"/>
                        </a:rPr>
                        <a:t>duidt een </a:t>
                      </a:r>
                      <a:r>
                        <a:rPr lang="nl-BE" sz="1600" kern="1200" dirty="0" err="1">
                          <a:solidFill>
                            <a:schemeClr val="dk1"/>
                          </a:solidFill>
                          <a:effectLst/>
                          <a:latin typeface="+mn-lt"/>
                          <a:ea typeface="+mn-ea"/>
                          <a:cs typeface="+mn-cs"/>
                        </a:rPr>
                        <a:t>Offr</a:t>
                      </a:r>
                      <a:r>
                        <a:rPr lang="nl-BE" sz="1600" kern="1200" dirty="0">
                          <a:solidFill>
                            <a:schemeClr val="dk1"/>
                          </a:solidFill>
                          <a:effectLst/>
                          <a:latin typeface="+mn-lt"/>
                          <a:ea typeface="+mn-ea"/>
                          <a:cs typeface="+mn-cs"/>
                        </a:rPr>
                        <a:t> aan in zijn Staf om de opvolging te verzekeren</a:t>
                      </a:r>
                      <a:endParaRPr lang="en-US" sz="1600" dirty="0"/>
                    </a:p>
                  </a:txBody>
                  <a:tcPr/>
                </a:tc>
                <a:tc>
                  <a:txBody>
                    <a:bodyPr/>
                    <a:lstStyle/>
                    <a:p>
                      <a:pPr marL="87313" indent="-87313">
                        <a:buFont typeface="Arial" panose="020B0604020202020204" pitchFamily="34" charset="0"/>
                        <a:buChar char="•"/>
                      </a:pPr>
                      <a:r>
                        <a:rPr lang="nl-BE" sz="1600" dirty="0"/>
                        <a:t>Stelt op</a:t>
                      </a:r>
                    </a:p>
                    <a:p>
                      <a:pPr marL="87313" indent="-87313">
                        <a:buFont typeface="Arial" panose="020B0604020202020204" pitchFamily="34" charset="0"/>
                        <a:buChar char="•"/>
                      </a:pPr>
                      <a:r>
                        <a:rPr lang="nl-BE" sz="1600" dirty="0"/>
                        <a:t>Voert uit</a:t>
                      </a:r>
                    </a:p>
                    <a:p>
                      <a:pPr marL="87313" indent="-87313">
                        <a:buFont typeface="Arial" panose="020B0604020202020204" pitchFamily="34" charset="0"/>
                        <a:buChar char="•"/>
                      </a:pPr>
                      <a:r>
                        <a:rPr lang="nl-BE" sz="1600" dirty="0"/>
                        <a:t>Verzekert de opvolging</a:t>
                      </a:r>
                      <a:endParaRPr lang="en-US" sz="1600" dirty="0"/>
                    </a:p>
                  </a:txBody>
                  <a:tcPr/>
                </a:tc>
                <a:tc>
                  <a:txBody>
                    <a:bodyPr/>
                    <a:lstStyle/>
                    <a:p>
                      <a:pPr marL="87313" indent="-87313">
                        <a:buFont typeface="Arial" panose="020B0604020202020204" pitchFamily="34" charset="0"/>
                        <a:buChar char="•"/>
                      </a:pPr>
                      <a:r>
                        <a:rPr lang="nl-BE" sz="1600" dirty="0"/>
                        <a:t>Doet voorstellen</a:t>
                      </a:r>
                      <a:endParaRPr lang="en-US" sz="1600" dirty="0"/>
                    </a:p>
                  </a:txBody>
                  <a:tcPr/>
                </a:tc>
                <a:tc>
                  <a:txBody>
                    <a:bodyPr/>
                    <a:lstStyle/>
                    <a:p>
                      <a:pPr marL="87313" indent="-87313">
                        <a:buFont typeface="Arial" panose="020B0604020202020204" pitchFamily="34" charset="0"/>
                        <a:buChar char="•"/>
                      </a:pPr>
                      <a:r>
                        <a:rPr lang="nl-BE" sz="1600" dirty="0"/>
                        <a:t>Geeft een advies</a:t>
                      </a:r>
                    </a:p>
                    <a:p>
                      <a:pPr marL="87313" indent="-87313">
                        <a:buFont typeface="Arial" panose="020B0604020202020204" pitchFamily="34" charset="0"/>
                        <a:buChar char="•"/>
                      </a:pPr>
                      <a:r>
                        <a:rPr lang="nl-BE" sz="1600" dirty="0"/>
                        <a:t>Doet</a:t>
                      </a:r>
                      <a:r>
                        <a:rPr lang="nl-BE" sz="1600" baseline="0" dirty="0"/>
                        <a:t> voorstellen</a:t>
                      </a:r>
                      <a:endParaRPr lang="en-US" sz="1600" dirty="0"/>
                    </a:p>
                  </a:txBody>
                  <a:tcPr/>
                </a:tc>
                <a:tc>
                  <a:txBody>
                    <a:bodyPr/>
                    <a:lstStyle/>
                    <a:p>
                      <a:pPr marL="87313" indent="-87313">
                        <a:buFont typeface="Arial" panose="020B0604020202020204" pitchFamily="34" charset="0"/>
                        <a:buChar char="•"/>
                      </a:pPr>
                      <a:r>
                        <a:rPr lang="nl-BE" sz="1600" dirty="0"/>
                        <a:t>Geeft een advies</a:t>
                      </a:r>
                    </a:p>
                    <a:p>
                      <a:pPr marL="87313" indent="-87313">
                        <a:buFont typeface="Arial" panose="020B0604020202020204" pitchFamily="34" charset="0"/>
                        <a:buChar char="•"/>
                      </a:pPr>
                      <a:r>
                        <a:rPr lang="nl-BE" sz="1600" dirty="0"/>
                        <a:t>Doet</a:t>
                      </a:r>
                      <a:r>
                        <a:rPr lang="nl-BE" sz="1600" baseline="0" dirty="0"/>
                        <a:t> voorstellen</a:t>
                      </a:r>
                      <a:endParaRPr lang="en-US" sz="1600" dirty="0"/>
                    </a:p>
                  </a:txBody>
                  <a:tcPr/>
                </a:tc>
                <a:extLst>
                  <a:ext uri="{0D108BD9-81ED-4DB2-BD59-A6C34878D82A}">
                    <a16:rowId xmlns:a16="http://schemas.microsoft.com/office/drawing/2014/main" val="1462893053"/>
                  </a:ext>
                </a:extLst>
              </a:tr>
            </a:tbl>
          </a:graphicData>
        </a:graphic>
      </p:graphicFrame>
    </p:spTree>
    <p:extLst>
      <p:ext uri="{BB962C8B-B14F-4D97-AF65-F5344CB8AC3E}">
        <p14:creationId xmlns:p14="http://schemas.microsoft.com/office/powerpoint/2010/main" val="1023901760"/>
      </p:ext>
    </p:extLst>
  </p:cSld>
  <p:clrMapOvr>
    <a:masterClrMapping/>
  </p:clrMapOvr>
</p:sld>
</file>

<file path=ppt/theme/theme1.xml><?xml version="1.0" encoding="utf-8"?>
<a:theme xmlns:a="http://schemas.openxmlformats.org/drawingml/2006/main" name="Custom Design">
  <a:themeElements>
    <a:clrScheme name="Belgian Defence">
      <a:dk1>
        <a:srgbClr val="184652"/>
      </a:dk1>
      <a:lt1>
        <a:srgbClr val="FFFFFF"/>
      </a:lt1>
      <a:dk2>
        <a:srgbClr val="184652"/>
      </a:dk2>
      <a:lt2>
        <a:srgbClr val="F5F1E7"/>
      </a:lt2>
      <a:accent1>
        <a:srgbClr val="008991"/>
      </a:accent1>
      <a:accent2>
        <a:srgbClr val="E2EDF0"/>
      </a:accent2>
      <a:accent3>
        <a:srgbClr val="343531"/>
      </a:accent3>
      <a:accent4>
        <a:srgbClr val="6DA3C7"/>
      </a:accent4>
      <a:accent5>
        <a:srgbClr val="5E8541"/>
      </a:accent5>
      <a:accent6>
        <a:srgbClr val="4862A5"/>
      </a:accent6>
      <a:hlink>
        <a:srgbClr val="3B9EBA"/>
      </a:hlink>
      <a:folHlink>
        <a:srgbClr val="521C21"/>
      </a:folHlink>
    </a:clrScheme>
    <a:fontScheme name="Palanquin">
      <a:majorFont>
        <a:latin typeface="Palanquin Bold"/>
        <a:ea typeface=""/>
        <a:cs typeface=""/>
      </a:majorFont>
      <a:minorFont>
        <a:latin typeface="Palanquin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0B6DE016680F674DBC9DAEE4783B6637" ma:contentTypeVersion="3" ma:contentTypeDescription="Upload an image." ma:contentTypeScope="" ma:versionID="0161e275c92e5df4f53d46597c9c8080">
  <xsd:schema xmlns:xsd="http://www.w3.org/2001/XMLSchema" xmlns:xs="http://www.w3.org/2001/XMLSchema" xmlns:p="http://schemas.microsoft.com/office/2006/metadata/properties" xmlns:ns1="http://schemas.microsoft.com/sharepoint/v3" xmlns:ns2="C64C079A-ABBC-4A11-A430-DE1D177D1884" xmlns:ns3="6aaf9d74-94c3-42e3-8811-9db25e5c3289" xmlns:ns4="http://schemas.microsoft.com/sharepoint/v3/fields" xmlns:ns5="c64c079a-abbc-4a11-a430-de1d177d1884" targetNamespace="http://schemas.microsoft.com/office/2006/metadata/properties" ma:root="true" ma:fieldsID="58ce0466a3f6a43d641e35b8c9f7f0a1" ns1:_="" ns2:_="" ns3:_="" ns4:_="" ns5:_="">
    <xsd:import namespace="http://schemas.microsoft.com/sharepoint/v3"/>
    <xsd:import namespace="C64C079A-ABBC-4A11-A430-DE1D177D1884"/>
    <xsd:import namespace="6aaf9d74-94c3-42e3-8811-9db25e5c3289"/>
    <xsd:import namespace="http://schemas.microsoft.com/sharepoint/v3/fields"/>
    <xsd:import namespace="c64c079a-abbc-4a11-a430-de1d177d1884"/>
    <xsd:element name="properties">
      <xsd:complexType>
        <xsd:sequence>
          <xsd:element name="documentManagement">
            <xsd:complexType>
              <xsd:all>
                <xsd:element ref="ns3:lang"/>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4:wic_System_Copyright" minOccurs="0"/>
                <xsd:element ref="ns5:Category" minOccurs="0"/>
                <xsd:element ref="ns5:Sub_x002d_Category" minOccurs="0"/>
                <xsd:element ref="ns5:Layout_x0020_Fi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9" nillable="true" ma:displayName="URL Path" ma:hidden="true" ma:list="Docs" ma:internalName="FileRef" ma:readOnly="true" ma:showField="FullUrl">
      <xsd:simpleType>
        <xsd:restriction base="dms:Lookup"/>
      </xsd:simpleType>
    </xsd:element>
    <xsd:element name="File_x0020_Type" ma:index="10" nillable="true" ma:displayName="File Type" ma:hidden="true" ma:internalName="File_x0020_Type" ma:readOnly="true">
      <xsd:simpleType>
        <xsd:restriction base="dms:Text"/>
      </xsd:simpleType>
    </xsd:element>
    <xsd:element name="HTML_x0020_File_x0020_Type" ma:index="11" nillable="true" ma:displayName="HTML File Type" ma:hidden="true" ma:internalName="HTML_x0020_File_x0020_Type" ma:readOnly="true">
      <xsd:simpleType>
        <xsd:restriction base="dms:Text"/>
      </xsd:simpleType>
    </xsd:element>
    <xsd:element name="FSObjType" ma:index="12" nillable="true" ma:displayName="Item Type" ma:hidden="true" ma:list="Docs" ma:internalName="FSObjType" ma:readOnly="true" ma:showField="FSType">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ThumbnailExists" ma:index="19" nillable="true" ma:displayName="Thumbnail Exists" ma:default="FALSE" ma:hidden="true" ma:internalName="ThumbnailExists" ma:readOnly="true">
      <xsd:simpleType>
        <xsd:restriction base="dms:Boolean"/>
      </xsd:simpleType>
    </xsd:element>
    <xsd:element name="PreviewExists" ma:index="20" nillable="true" ma:displayName="Preview Exists" ma:default="FALSE" ma:hidden="true" ma:internalName="PreviewExists" ma:readOnly="true">
      <xsd:simpleType>
        <xsd:restriction base="dms:Boolean"/>
      </xsd:simpleType>
    </xsd:element>
    <xsd:element name="ImageWidth" ma:index="21" nillable="true" ma:displayName="Width" ma:internalName="ImageWidth" ma:readOnly="true">
      <xsd:simpleType>
        <xsd:restriction base="dms:Unknown"/>
      </xsd:simpleType>
    </xsd:element>
    <xsd:element name="ImageHeight" ma:index="23" nillable="true" ma:displayName="Height" ma:internalName="ImageHeight" ma:readOnly="true">
      <xsd:simpleType>
        <xsd:restriction base="dms:Unknown"/>
      </xsd:simpleType>
    </xsd:element>
    <xsd:element name="ImageCreateDate" ma:index="24"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aaf9d74-94c3-42e3-8811-9db25e5c3289" elementFormDefault="qualified">
    <xsd:import namespace="http://schemas.microsoft.com/office/2006/documentManagement/types"/>
    <xsd:import namespace="http://schemas.microsoft.com/office/infopath/2007/PartnerControls"/>
    <xsd:element name="lang" ma:index="8" ma:displayName="Lang" ma:default="-" ma:format="RadioButtons" ma:internalName="lang">
      <xsd:simpleType>
        <xsd:restriction base="dms:Choice">
          <xsd:enumeration value="N"/>
          <xsd:enumeration value="F"/>
          <xsd:enumeration value="NF"/>
          <xsd:enumeration value="D"/>
          <xsd:enumeration value="E"/>
          <xsd:enumeration valu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5"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64c079a-abbc-4a11-a430-de1d177d1884" elementFormDefault="qualified">
    <xsd:import namespace="http://schemas.microsoft.com/office/2006/documentManagement/types"/>
    <xsd:import namespace="http://schemas.microsoft.com/office/infopath/2007/PartnerControls"/>
    <xsd:element name="Category" ma:index="26" nillable="true" ma:displayName="Category" ma:format="RadioButtons" ma:internalName="Category">
      <xsd:simpleType>
        <xsd:restriction base="dms:Choice">
          <xsd:enumeration value="Logo"/>
          <xsd:enumeration value="Asset"/>
          <xsd:enumeration value="Powerpoint"/>
        </xsd:restriction>
      </xsd:simpleType>
    </xsd:element>
    <xsd:element name="Sub_x002d_Category" ma:index="27" nillable="true" ma:displayName="Sub-Category" ma:format="RadioButtons" ma:internalName="Sub_x002d_Category">
      <xsd:simpleType>
        <xsd:restriction base="dms:Choice">
          <xsd:enumeration value="Components"/>
          <xsd:enumeration value="Defence"/>
          <xsd:enumeration value="Employer Branding"/>
          <xsd:enumeration value="Other Government assets"/>
          <xsd:enumeration value="------------------------------"/>
          <xsd:enumeration value="Defence 0800 Number"/>
          <xsd:enumeration value="Icons"/>
          <xsd:enumeration value="Patterns"/>
          <xsd:enumeration value="QR-Code"/>
          <xsd:enumeration value="Signature banner"/>
        </xsd:restriction>
      </xsd:simpleType>
    </xsd:element>
    <xsd:element name="Layout_x0020_Files" ma:index="28" nillable="true" ma:displayName="Layout Files" ma:default="0" ma:internalName="Layout_x0020_File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5"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mageCreateDate xmlns="C64C079A-ABBC-4A11-A430-DE1D177D1884" xsi:nil="true"/>
    <lang xmlns="6aaf9d74-94c3-42e3-8811-9db25e5c3289">N</lang>
    <Category xmlns="c64c079a-abbc-4a11-a430-de1d177d1884">Powerpoint</Category>
    <Sub_x002d_Category xmlns="c64c079a-abbc-4a11-a430-de1d177d1884">Defence</Sub_x002d_Category>
    <wic_System_Copyright xmlns="http://schemas.microsoft.com/sharepoint/v3/fields" xsi:nil="true"/>
    <Layout_x0020_Files xmlns="c64c079a-abbc-4a11-a430-de1d177d1884">false</Layout_x0020_Files>
  </documentManagement>
</p:properties>
</file>

<file path=customXml/itemProps1.xml><?xml version="1.0" encoding="utf-8"?>
<ds:datastoreItem xmlns:ds="http://schemas.openxmlformats.org/officeDocument/2006/customXml" ds:itemID="{0084C7D9-EB7C-4807-BE66-DE32CD8BB3FA}">
  <ds:schemaRefs>
    <ds:schemaRef ds:uri="http://schemas.microsoft.com/sharepoint/v3/contenttype/forms"/>
  </ds:schemaRefs>
</ds:datastoreItem>
</file>

<file path=customXml/itemProps2.xml><?xml version="1.0" encoding="utf-8"?>
<ds:datastoreItem xmlns:ds="http://schemas.openxmlformats.org/officeDocument/2006/customXml" ds:itemID="{205B8C05-565C-4141-AA10-D54C2FD265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64C079A-ABBC-4A11-A430-DE1D177D1884"/>
    <ds:schemaRef ds:uri="6aaf9d74-94c3-42e3-8811-9db25e5c3289"/>
    <ds:schemaRef ds:uri="http://schemas.microsoft.com/sharepoint/v3/fields"/>
    <ds:schemaRef ds:uri="c64c079a-abbc-4a11-a430-de1d177d18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7D85E99-E7C1-414D-9999-EF1F43BE3D91}">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6aaf9d74-94c3-42e3-8811-9db25e5c3289"/>
    <ds:schemaRef ds:uri="c64c079a-abbc-4a11-a430-de1d177d1884"/>
    <ds:schemaRef ds:uri="http://schemas.microsoft.com/sharepoint/v3"/>
    <ds:schemaRef ds:uri="http://schemas.microsoft.com/sharepoint/v3/fields"/>
    <ds:schemaRef ds:uri="C64C079A-ABBC-4A11-A430-DE1D177D188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2634</TotalTime>
  <Words>8835</Words>
  <Application>Microsoft Office PowerPoint</Application>
  <PresentationFormat>Widescreen</PresentationFormat>
  <Paragraphs>1766</Paragraphs>
  <Slides>54</Slides>
  <Notes>51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54</vt:i4>
      </vt:variant>
    </vt:vector>
  </HeadingPairs>
  <TitlesOfParts>
    <vt:vector size="64" baseType="lpstr">
      <vt:lpstr>ADLaM Display</vt:lpstr>
      <vt:lpstr>Arial</vt:lpstr>
      <vt:lpstr>Calibri</vt:lpstr>
      <vt:lpstr>Courier New</vt:lpstr>
      <vt:lpstr>Google Sans</vt:lpstr>
      <vt:lpstr>Palanquin</vt:lpstr>
      <vt:lpstr>Palanquin Bold</vt:lpstr>
      <vt:lpstr>Palanquin Regular</vt:lpstr>
      <vt:lpstr>Symbol</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Voorbeeld van tabel GPP</vt:lpstr>
      <vt:lpstr>PowerPoint Presentation</vt:lpstr>
      <vt:lpstr>PowerPoint Presentation</vt:lpstr>
      <vt:lpstr>PowerPoint Presentation</vt:lpstr>
      <vt:lpstr>PowerPoint Presentation</vt:lpstr>
      <vt:lpstr>PowerPoint Presentation</vt:lpstr>
    </vt:vector>
  </TitlesOfParts>
  <Company>Belgian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Delbouille Julie</dc:creator>
  <cp:keywords/>
  <cp:lastModifiedBy>Choubane Housene</cp:lastModifiedBy>
  <cp:revision>156</cp:revision>
  <dcterms:created xsi:type="dcterms:W3CDTF">2021-07-19T11:03:08Z</dcterms:created>
  <dcterms:modified xsi:type="dcterms:W3CDTF">2025-02-28T09:53:50Z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0x0101009148F5A04DDD49CBA7127AADA5FB792B00AADE34325A8B49CDA8BB4DB53328F214000B6DE016680F674DBC9DAEE4783B6637</vt:lpwstr>
  </property>
  <property fmtid="{D5CDD505-2E9C-101B-9397-08002B2CF9AE}" pid="3" name="Order">
    <vt:r8>13000</vt:r8>
  </property>
</Properties>
</file>