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4"/>
  </p:sldMasterIdLst>
  <p:notesMasterIdLst>
    <p:notesMasterId r:id="rId51"/>
  </p:notesMasterIdLst>
  <p:handoutMasterIdLst>
    <p:handoutMasterId r:id="rId52"/>
  </p:handoutMasterIdLst>
  <p:sldIdLst>
    <p:sldId id="271" r:id="rId5"/>
    <p:sldId id="258" r:id="rId6"/>
    <p:sldId id="341" r:id="rId7"/>
    <p:sldId id="282" r:id="rId8"/>
    <p:sldId id="351" r:id="rId9"/>
    <p:sldId id="340" r:id="rId10"/>
    <p:sldId id="356" r:id="rId11"/>
    <p:sldId id="389" r:id="rId12"/>
    <p:sldId id="386" r:id="rId13"/>
    <p:sldId id="388" r:id="rId14"/>
    <p:sldId id="339" r:id="rId15"/>
    <p:sldId id="383" r:id="rId16"/>
    <p:sldId id="325" r:id="rId17"/>
    <p:sldId id="338" r:id="rId18"/>
    <p:sldId id="390" r:id="rId19"/>
    <p:sldId id="391" r:id="rId20"/>
    <p:sldId id="392" r:id="rId21"/>
    <p:sldId id="414" r:id="rId22"/>
    <p:sldId id="415" r:id="rId23"/>
    <p:sldId id="328" r:id="rId24"/>
    <p:sldId id="329" r:id="rId25"/>
    <p:sldId id="396" r:id="rId26"/>
    <p:sldId id="397" r:id="rId27"/>
    <p:sldId id="398" r:id="rId28"/>
    <p:sldId id="399" r:id="rId29"/>
    <p:sldId id="400" r:id="rId30"/>
    <p:sldId id="401" r:id="rId31"/>
    <p:sldId id="402" r:id="rId32"/>
    <p:sldId id="403" r:id="rId33"/>
    <p:sldId id="404" r:id="rId34"/>
    <p:sldId id="405" r:id="rId35"/>
    <p:sldId id="406" r:id="rId36"/>
    <p:sldId id="407" r:id="rId37"/>
    <p:sldId id="408" r:id="rId38"/>
    <p:sldId id="410" r:id="rId39"/>
    <p:sldId id="411" r:id="rId40"/>
    <p:sldId id="412" r:id="rId41"/>
    <p:sldId id="413" r:id="rId42"/>
    <p:sldId id="350" r:id="rId43"/>
    <p:sldId id="395" r:id="rId44"/>
    <p:sldId id="409" r:id="rId45"/>
    <p:sldId id="393" r:id="rId46"/>
    <p:sldId id="394" r:id="rId47"/>
    <p:sldId id="337" r:id="rId48"/>
    <p:sldId id="336" r:id="rId49"/>
    <p:sldId id="304" r:id="rId50"/>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llouzi Abdelouahad" initials="HA" lastIdx="0" clrIdx="0">
    <p:extLst>
      <p:ext uri="{19B8F6BF-5375-455C-9EA6-DF929625EA0E}">
        <p15:presenceInfo xmlns:p15="http://schemas.microsoft.com/office/powerpoint/2012/main" userId="S-1-5-21-1991655562-378500907-388384606-16878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75D63"/>
    <a:srgbClr val="184652"/>
    <a:srgbClr val="1A4652"/>
    <a:srgbClr val="F5F1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autoAdjust="0"/>
  </p:normalViewPr>
  <p:slideViewPr>
    <p:cSldViewPr snapToGrid="0">
      <p:cViewPr varScale="1">
        <p:scale>
          <a:sx n="118" d="100"/>
          <a:sy n="118" d="100"/>
        </p:scale>
        <p:origin x="114" y="216"/>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0D4179AA-4A50-4F90-80DA-F8289B511D89}" type="datetimeFigureOut">
              <a:rPr lang="fr-BE" smtClean="0"/>
              <a:t>18-03-24</a:t>
            </a:fld>
            <a:endParaRPr lang="fr-BE"/>
          </a:p>
        </p:txBody>
      </p:sp>
      <p:sp>
        <p:nvSpPr>
          <p:cNvPr id="4" name="Footer Placeholder 3"/>
          <p:cNvSpPr>
            <a:spLocks noGrp="1"/>
          </p:cNvSpPr>
          <p:nvPr>
            <p:ph type="ftr" sz="quarter" idx="2"/>
          </p:nvPr>
        </p:nvSpPr>
        <p:spPr>
          <a:xfrm>
            <a:off x="0" y="8829967"/>
            <a:ext cx="3037840" cy="466433"/>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970938" y="0"/>
            <a:ext cx="3037840" cy="466434"/>
          </a:xfrm>
          <a:prstGeom prst="rect">
            <a:avLst/>
          </a:prstGeom>
        </p:spPr>
        <p:txBody>
          <a:bodyPr vert="horz" lIns="91440" tIns="45720" rIns="91440" bIns="45720" rtlCol="0"/>
          <a:lstStyle>
            <a:lvl1pPr algn="r">
              <a:defRPr sz="1200"/>
            </a:lvl1pPr>
          </a:lstStyle>
          <a:p>
            <a:fld id="{E17556EB-5C46-4556-B6B9-ADE43D09CF46}" type="datetimeFigureOut">
              <a:rPr lang="fr-BE" smtClean="0"/>
              <a:t>18-03-24</a:t>
            </a:fld>
            <a:endParaRPr lang="fr-BE"/>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701041" y="4473893"/>
            <a:ext cx="5608320" cy="366045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829967"/>
            <a:ext cx="3037840" cy="466433"/>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nl-BE" dirty="0"/>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3888969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Stand van </a:t>
            </a:r>
            <a:r>
              <a:rPr lang="fr-BE" dirty="0" err="1"/>
              <a:t>zaken</a:t>
            </a:r>
            <a:r>
              <a:rPr lang="fr-BE" dirty="0"/>
              <a:t> op 30/11/2023</a:t>
            </a:r>
          </a:p>
        </p:txBody>
      </p:sp>
      <p:sp>
        <p:nvSpPr>
          <p:cNvPr id="4" name="Slide Number Placeholder 3"/>
          <p:cNvSpPr>
            <a:spLocks noGrp="1"/>
          </p:cNvSpPr>
          <p:nvPr>
            <p:ph type="sldNum" sz="quarter" idx="10"/>
          </p:nvPr>
        </p:nvSpPr>
        <p:spPr/>
        <p:txBody>
          <a:bodyPr/>
          <a:lstStyle/>
          <a:p>
            <a:fld id="{D64F2C25-99DC-4E03-B761-F0DD23C54933}" type="slidenum">
              <a:rPr lang="fr-BE" smtClean="0"/>
              <a:t>4</a:t>
            </a:fld>
            <a:endParaRPr lang="fr-BE"/>
          </a:p>
        </p:txBody>
      </p:sp>
    </p:spTree>
    <p:extLst>
      <p:ext uri="{BB962C8B-B14F-4D97-AF65-F5344CB8AC3E}">
        <p14:creationId xmlns:p14="http://schemas.microsoft.com/office/powerpoint/2010/main" val="2437867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Eenheden die nog niet bevestigd hebben dienen dit ASAP te doen</a:t>
            </a:r>
          </a:p>
        </p:txBody>
      </p:sp>
      <p:sp>
        <p:nvSpPr>
          <p:cNvPr id="4" name="Slide Number Placeholder 3"/>
          <p:cNvSpPr>
            <a:spLocks noGrp="1"/>
          </p:cNvSpPr>
          <p:nvPr>
            <p:ph type="sldNum" sz="quarter" idx="5"/>
          </p:nvPr>
        </p:nvSpPr>
        <p:spPr/>
        <p:txBody>
          <a:bodyPr/>
          <a:lstStyle/>
          <a:p>
            <a:fld id="{D64F2C25-99DC-4E03-B761-F0DD23C54933}" type="slidenum">
              <a:rPr lang="fr-BE" smtClean="0"/>
              <a:t>10</a:t>
            </a:fld>
            <a:endParaRPr lang="fr-BE"/>
          </a:p>
        </p:txBody>
      </p:sp>
    </p:spTree>
    <p:extLst>
      <p:ext uri="{BB962C8B-B14F-4D97-AF65-F5344CB8AC3E}">
        <p14:creationId xmlns:p14="http://schemas.microsoft.com/office/powerpoint/2010/main" val="1986621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Aan de vakbonden wordt gevraagd om hun advies over te maken.</a:t>
            </a:r>
          </a:p>
          <a:p>
            <a:r>
              <a:rPr lang="nl-BE" dirty="0"/>
              <a:t>Er is hiervoor een pagina in de analyse voorzien.</a:t>
            </a:r>
          </a:p>
        </p:txBody>
      </p:sp>
      <p:sp>
        <p:nvSpPr>
          <p:cNvPr id="4" name="Slide Number Placeholder 3"/>
          <p:cNvSpPr>
            <a:spLocks noGrp="1"/>
          </p:cNvSpPr>
          <p:nvPr>
            <p:ph type="sldNum" sz="quarter" idx="5"/>
          </p:nvPr>
        </p:nvSpPr>
        <p:spPr/>
        <p:txBody>
          <a:bodyPr/>
          <a:lstStyle/>
          <a:p>
            <a:fld id="{D64F2C25-99DC-4E03-B761-F0DD23C54933}" type="slidenum">
              <a:rPr lang="fr-BE" smtClean="0"/>
              <a:t>16</a:t>
            </a:fld>
            <a:endParaRPr lang="fr-BE"/>
          </a:p>
        </p:txBody>
      </p:sp>
    </p:spTree>
    <p:extLst>
      <p:ext uri="{BB962C8B-B14F-4D97-AF65-F5344CB8AC3E}">
        <p14:creationId xmlns:p14="http://schemas.microsoft.com/office/powerpoint/2010/main" val="3936769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46</a:t>
            </a:fld>
            <a:endParaRPr lang="fr-BE"/>
          </a:p>
        </p:txBody>
      </p:sp>
    </p:spTree>
    <p:extLst>
      <p:ext uri="{BB962C8B-B14F-4D97-AF65-F5344CB8AC3E}">
        <p14:creationId xmlns:p14="http://schemas.microsoft.com/office/powerpoint/2010/main" val="18932376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RANK - name</a:t>
            </a:r>
            <a:endParaRPr lang="fr-BE"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Questions</a:t>
            </a:r>
            <a:endParaRPr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5" name="Picture 2" descr="Picture 2"/>
          <p:cNvPicPr>
            <a:picLocks noChangeAspect="1"/>
          </p:cNvPicPr>
          <p:nvPr userDrawn="1"/>
        </p:nvPicPr>
        <p:blipFill>
          <a:blip r:embed="rId2"/>
          <a:stretch>
            <a:fillRect/>
          </a:stretch>
        </p:blipFill>
        <p:spPr>
          <a:xfrm>
            <a:off x="0" y="858"/>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rgbClr val="1A4652"/>
                </a:solidFill>
                <a:effectLst/>
                <a:uFillTx/>
                <a:latin typeface="Palanquin Bold"/>
                <a:ea typeface="Palanquin Bold"/>
                <a:cs typeface="Palanquin Bold"/>
                <a:sym typeface="Palanquin Bold"/>
              </a:defRPr>
            </a:lvl1pPr>
          </a:lstStyle>
          <a:p>
            <a:pPr lvl="0"/>
            <a:r>
              <a:rPr lang="en-US" dirty="0"/>
              <a:t>SUBTITLE</a:t>
            </a:r>
            <a:endParaRPr lang="nl-NL" dirty="0"/>
          </a:p>
        </p:txBody>
      </p:sp>
      <p:pic>
        <p:nvPicPr>
          <p:cNvPr id="10"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0"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12" name="Rectangle 6"/>
          <p:cNvSpPr/>
          <p:nvPr userDrawn="1"/>
        </p:nvSpPr>
        <p:spPr>
          <a:xfrm>
            <a:off x="0" y="5286373"/>
            <a:ext cx="220574" cy="519114"/>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pic>
        <p:nvPicPr>
          <p:cNvPr id="7" name="Picture 7" descr="Picture 7"/>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4"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13"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6"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6"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0" name="Picture 7" descr="Picture 7"/>
          <p:cNvPicPr>
            <a:picLocks noChangeAspect="1"/>
          </p:cNvPicPr>
          <p:nvPr userDrawn="1"/>
        </p:nvPicPr>
        <p:blipFill>
          <a:blip r:embed="rId3"/>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43400" y="2170444"/>
            <a:ext cx="146100"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10600" y="6356350"/>
            <a:ext cx="2743200" cy="365125"/>
          </a:xfrm>
          <a:prstGeom prst="rect">
            <a:avLst/>
          </a:prstGeom>
        </p:spPr>
        <p:txBody>
          <a:bodyPr/>
          <a:lstStyle/>
          <a:p>
            <a:fld id="{31868436-61E3-4D76-BA88-7E0BF7E3DF6A}" type="slidenum">
              <a:rPr lang="fr-BE" smtClean="0"/>
              <a:t>‹#›</a:t>
            </a:fld>
            <a:endParaRPr lang="fr-BE"/>
          </a:p>
        </p:txBody>
      </p:sp>
      <p:sp>
        <p:nvSpPr>
          <p:cNvPr id="4" name="Rectangle 2"/>
          <p:cNvSpPr/>
          <p:nvPr userDrawn="1"/>
        </p:nvSpPr>
        <p:spPr>
          <a:xfrm>
            <a:off x="7848600" y="0"/>
            <a:ext cx="4343400" cy="6858000"/>
          </a:xfrm>
          <a:prstGeom prst="rect">
            <a:avLst/>
          </a:prstGeom>
          <a:solidFill>
            <a:srgbClr val="1A4652"/>
          </a:solidFill>
          <a:ln w="12700">
            <a:miter lim="400000"/>
          </a:ln>
        </p:spPr>
        <p:txBody>
          <a:bodyPr lIns="45719" rIns="45719" anchor="ctr"/>
          <a:lstStyle/>
          <a:p>
            <a:pPr algn="ctr">
              <a:defRPr>
                <a:solidFill>
                  <a:srgbClr val="FFFFFF"/>
                </a:solidFill>
              </a:defRPr>
            </a:pPr>
            <a:endParaRPr/>
          </a:p>
        </p:txBody>
      </p:sp>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bg1"/>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2" name="Picture 1" descr="Picture 1"/>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hyperlink" Target="mailto:thierry.Deppe@mil.be" TargetMode="External"/><Relationship Id="rId3" Type="http://schemas.openxmlformats.org/officeDocument/2006/relationships/hyperlink" Target="tel:+3224417019" TargetMode="External"/><Relationship Id="rId7" Type="http://schemas.openxmlformats.org/officeDocument/2006/relationships/hyperlink" Target="tel:+3224422990" TargetMode="External"/><Relationship Id="rId2" Type="http://schemas.openxmlformats.org/officeDocument/2006/relationships/image" Target="../media/image6.png"/><Relationship Id="rId1" Type="http://schemas.openxmlformats.org/officeDocument/2006/relationships/slideLayout" Target="../slideLayouts/slideLayout3.xml"/><Relationship Id="rId6" Type="http://schemas.openxmlformats.org/officeDocument/2006/relationships/hyperlink" Target="mailto:Abdelouahad.Hallouzi@mil.be" TargetMode="External"/><Relationship Id="rId5" Type="http://schemas.openxmlformats.org/officeDocument/2006/relationships/hyperlink" Target="tel:+3224417869" TargetMode="External"/><Relationship Id="rId4" Type="http://schemas.openxmlformats.org/officeDocument/2006/relationships/hyperlink" Target="mailto:Housene.Choubane@mil.be" TargetMode="External"/><Relationship Id="rId9" Type="http://schemas.openxmlformats.org/officeDocument/2006/relationships/hyperlink" Target="mailto:DGHWB-SLPPT08-EVERE@mil.be"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7.xml"/><Relationship Id="rId5" Type="http://schemas.openxmlformats.org/officeDocument/2006/relationships/image" Target="../media/image14.jpg"/><Relationship Id="rId4" Type="http://schemas.openxmlformats.org/officeDocument/2006/relationships/image" Target="../media/image13.jpg"/></Relationships>
</file>

<file path=ppt/slides/_rels/slide2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 Id="rId5" Type="http://schemas.openxmlformats.org/officeDocument/2006/relationships/image" Target="../media/image18.jpg"/><Relationship Id="rId4" Type="http://schemas.openxmlformats.org/officeDocument/2006/relationships/image" Target="../media/image17.jpg"/></Relationships>
</file>

<file path=ppt/slides/_rels/slide2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7.xml"/><Relationship Id="rId5" Type="http://schemas.openxmlformats.org/officeDocument/2006/relationships/image" Target="../media/image22.jpg"/><Relationship Id="rId4" Type="http://schemas.openxmlformats.org/officeDocument/2006/relationships/image" Target="../media/image21.jpg"/></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7.xml"/><Relationship Id="rId5" Type="http://schemas.openxmlformats.org/officeDocument/2006/relationships/image" Target="../media/image26.jpg"/><Relationship Id="rId4" Type="http://schemas.openxmlformats.org/officeDocument/2006/relationships/image" Target="../media/image25.jpg"/></Relationships>
</file>

<file path=ppt/slides/_rels/slide2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7.xml"/><Relationship Id="rId5" Type="http://schemas.openxmlformats.org/officeDocument/2006/relationships/image" Target="../media/image30.jpg"/><Relationship Id="rId4" Type="http://schemas.openxmlformats.org/officeDocument/2006/relationships/image" Target="../media/image29.jpg"/></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jpeg"/></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37.jpe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image" Target="../media/image42.jpeg"/><Relationship Id="rId4" Type="http://schemas.openxmlformats.org/officeDocument/2006/relationships/image" Target="../media/image41.jpeg"/></Relationships>
</file>

<file path=ppt/slides/_rels/slide3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 Id="rId5" Type="http://schemas.openxmlformats.org/officeDocument/2006/relationships/image" Target="../media/image46.jpeg"/><Relationship Id="rId4" Type="http://schemas.openxmlformats.org/officeDocument/2006/relationships/image" Target="../media/image45.jpeg"/></Relationships>
</file>

<file path=ppt/slides/_rels/slide3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 Id="rId5" Type="http://schemas.openxmlformats.org/officeDocument/2006/relationships/image" Target="../media/image50.jpg"/><Relationship Id="rId4" Type="http://schemas.openxmlformats.org/officeDocument/2006/relationships/image" Target="../media/image49.jpg"/></Relationships>
</file>

<file path=ppt/slides/_rels/slide3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7.xml"/><Relationship Id="rId5" Type="http://schemas.openxmlformats.org/officeDocument/2006/relationships/image" Target="../media/image54.jpeg"/><Relationship Id="rId4" Type="http://schemas.openxmlformats.org/officeDocument/2006/relationships/image" Target="../media/image53.jpeg"/></Relationships>
</file>

<file path=ppt/slides/_rels/slide3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 Id="rId5" Type="http://schemas.openxmlformats.org/officeDocument/2006/relationships/image" Target="../media/image58.jpeg"/><Relationship Id="rId4" Type="http://schemas.openxmlformats.org/officeDocument/2006/relationships/image" Target="../media/image57.jpeg"/></Relationships>
</file>

<file path=ppt/slides/_rels/slide35.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 Id="rId5" Type="http://schemas.openxmlformats.org/officeDocument/2006/relationships/image" Target="../media/image62.jpeg"/><Relationship Id="rId4" Type="http://schemas.openxmlformats.org/officeDocument/2006/relationships/image" Target="../media/image61.jpeg"/></Relationships>
</file>

<file path=ppt/slides/_rels/slide36.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image" Target="../media/image66.jpeg"/><Relationship Id="rId4" Type="http://schemas.openxmlformats.org/officeDocument/2006/relationships/image" Target="../media/image65.jpeg"/></Relationships>
</file>

<file path=ppt/slides/_rels/slide3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7.xml"/><Relationship Id="rId5" Type="http://schemas.openxmlformats.org/officeDocument/2006/relationships/image" Target="../media/image70.jpeg"/><Relationship Id="rId4" Type="http://schemas.openxmlformats.org/officeDocument/2006/relationships/image" Target="../media/image69.jpeg"/></Relationships>
</file>

<file path=ppt/slides/_rels/slide3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7.xml"/><Relationship Id="rId5" Type="http://schemas.openxmlformats.org/officeDocument/2006/relationships/image" Target="../media/image74.jpeg"/><Relationship Id="rId4" Type="http://schemas.openxmlformats.org/officeDocument/2006/relationships/image" Target="../media/image73.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81.jpg"/><Relationship Id="rId3" Type="http://schemas.openxmlformats.org/officeDocument/2006/relationships/image" Target="../media/image76.jpeg"/><Relationship Id="rId7" Type="http://schemas.openxmlformats.org/officeDocument/2006/relationships/image" Target="../media/image80.jpeg"/><Relationship Id="rId2" Type="http://schemas.openxmlformats.org/officeDocument/2006/relationships/image" Target="../media/image75.jpeg"/><Relationship Id="rId1" Type="http://schemas.openxmlformats.org/officeDocument/2006/relationships/slideLayout" Target="../slideLayouts/slideLayout7.xml"/><Relationship Id="rId6" Type="http://schemas.openxmlformats.org/officeDocument/2006/relationships/image" Target="../media/image79.jpeg"/><Relationship Id="rId5" Type="http://schemas.openxmlformats.org/officeDocument/2006/relationships/image" Target="../media/image78.jpeg"/><Relationship Id="rId4" Type="http://schemas.openxmlformats.org/officeDocument/2006/relationships/image" Target="../media/image77.jpeg"/></Relationships>
</file>

<file path=ppt/slides/_rels/slide41.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7.xml"/><Relationship Id="rId5" Type="http://schemas.openxmlformats.org/officeDocument/2006/relationships/image" Target="../media/image85.jpeg"/><Relationship Id="rId4" Type="http://schemas.openxmlformats.org/officeDocument/2006/relationships/image" Target="../media/image84.jpeg"/></Relationships>
</file>

<file path=ppt/slides/_rels/slide42.xml.rels><?xml version="1.0" encoding="UTF-8" standalone="yes"?>
<Relationships xmlns="http://schemas.openxmlformats.org/package/2006/relationships"><Relationship Id="rId2" Type="http://schemas.openxmlformats.org/officeDocument/2006/relationships/hyperlink" Target="mailto:DGHWB-SLPPT08-EVERE@mil.be" TargetMode="Externa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7.xml"/><Relationship Id="rId5" Type="http://schemas.openxmlformats.org/officeDocument/2006/relationships/image" Target="../media/image88.jpg"/><Relationship Id="rId4" Type="http://schemas.openxmlformats.org/officeDocument/2006/relationships/image" Target="../media/image81.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hyperlink" Target="https://werk.belgie.be/nl/themas/welzijn-op-het-werk/algemene-beginselen/codex-over-het-welzijn-op-het-werk"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hyperlink" Target="mailto:DGHWB-SLPPT08-EVERE@mil.be"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923330"/>
          </a:xfrm>
        </p:spPr>
        <p:txBody>
          <a:bodyPr/>
          <a:lstStyle/>
          <a:p>
            <a:r>
              <a:rPr lang="fr-BE" sz="5400" dirty="0"/>
              <a:t>Tech BOC 20/03/2024</a:t>
            </a:r>
          </a:p>
        </p:txBody>
      </p:sp>
      <p:sp>
        <p:nvSpPr>
          <p:cNvPr id="3" name="Text Placeholder 2"/>
          <p:cNvSpPr>
            <a:spLocks noGrp="1"/>
          </p:cNvSpPr>
          <p:nvPr>
            <p:ph type="body" sz="quarter" idx="16"/>
          </p:nvPr>
        </p:nvSpPr>
        <p:spPr/>
        <p:txBody>
          <a:bodyPr>
            <a:normAutofit lnSpcReduction="10000"/>
          </a:bodyPr>
          <a:lstStyle/>
          <a:p>
            <a:r>
              <a:rPr lang="fr-BE" dirty="0"/>
              <a:t>20/03/2024</a:t>
            </a:r>
          </a:p>
        </p:txBody>
      </p:sp>
      <p:sp>
        <p:nvSpPr>
          <p:cNvPr id="4" name="Text Placeholder 3"/>
          <p:cNvSpPr>
            <a:spLocks noGrp="1"/>
          </p:cNvSpPr>
          <p:nvPr>
            <p:ph type="body" sz="quarter" idx="17"/>
          </p:nvPr>
        </p:nvSpPr>
        <p:spPr/>
        <p:txBody>
          <a:bodyPr/>
          <a:lstStyle/>
          <a:p>
            <a:r>
              <a:rPr lang="fr-BE" dirty="0"/>
              <a:t>SLLPT 08</a:t>
            </a:r>
          </a:p>
        </p:txBody>
      </p:sp>
      <p:pic>
        <p:nvPicPr>
          <p:cNvPr id="6" name="Picture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23571" y="4984315"/>
            <a:ext cx="1219183" cy="1219183"/>
          </a:xfrm>
          <a:prstGeom prst="rect">
            <a:avLst/>
          </a:prstGeom>
        </p:spPr>
      </p:pic>
      <p:sp>
        <p:nvSpPr>
          <p:cNvPr id="8" name="Text Placeholder 7">
            <a:extLst>
              <a:ext uri="{FF2B5EF4-FFF2-40B4-BE49-F238E27FC236}">
                <a16:creationId xmlns:a16="http://schemas.microsoft.com/office/drawing/2014/main" id="{2D66A2FE-6090-A82B-256B-F94E60EA8BD5}"/>
              </a:ext>
            </a:extLst>
          </p:cNvPr>
          <p:cNvSpPr>
            <a:spLocks noGrp="1"/>
          </p:cNvSpPr>
          <p:nvPr>
            <p:ph type="body" sz="quarter" idx="18"/>
          </p:nvPr>
        </p:nvSpPr>
        <p:spPr/>
        <p:txBody>
          <a:bodyPr/>
          <a:lstStyle/>
          <a:p>
            <a:r>
              <a:rPr lang="nl-BE" dirty="0"/>
              <a:t>Adjudant </a:t>
            </a:r>
            <a:r>
              <a:rPr lang="nl-BE" dirty="0" err="1"/>
              <a:t>choubane</a:t>
            </a:r>
            <a:r>
              <a:rPr lang="nl-BE" dirty="0"/>
              <a:t> H.</a:t>
            </a:r>
          </a:p>
        </p:txBody>
      </p:sp>
    </p:spTree>
    <p:extLst>
      <p:ext uri="{BB962C8B-B14F-4D97-AF65-F5344CB8AC3E}">
        <p14:creationId xmlns:p14="http://schemas.microsoft.com/office/powerpoint/2010/main" val="831469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4">
            <a:extLst>
              <a:ext uri="{FF2B5EF4-FFF2-40B4-BE49-F238E27FC236}">
                <a16:creationId xmlns:a16="http://schemas.microsoft.com/office/drawing/2014/main" id="{E1902353-B53F-80BD-EFB8-AB95DDF4C0D2}"/>
              </a:ext>
            </a:extLst>
          </p:cNvPr>
          <p:cNvGraphicFramePr>
            <a:graphicFrameLocks/>
          </p:cNvGraphicFramePr>
          <p:nvPr>
            <p:extLst>
              <p:ext uri="{D42A27DB-BD31-4B8C-83A1-F6EECF244321}">
                <p14:modId xmlns:p14="http://schemas.microsoft.com/office/powerpoint/2010/main" val="709524342"/>
              </p:ext>
            </p:extLst>
          </p:nvPr>
        </p:nvGraphicFramePr>
        <p:xfrm>
          <a:off x="0" y="0"/>
          <a:ext cx="12192000" cy="6858002"/>
        </p:xfrm>
        <a:graphic>
          <a:graphicData uri="http://schemas.openxmlformats.org/drawingml/2006/table">
            <a:tbl>
              <a:tblPr firstRow="1" bandRow="1"/>
              <a:tblGrid>
                <a:gridCol w="1993193">
                  <a:extLst>
                    <a:ext uri="{9D8B030D-6E8A-4147-A177-3AD203B41FA5}">
                      <a16:colId xmlns:a16="http://schemas.microsoft.com/office/drawing/2014/main" val="2723664118"/>
                    </a:ext>
                  </a:extLst>
                </a:gridCol>
                <a:gridCol w="3413694">
                  <a:extLst>
                    <a:ext uri="{9D8B030D-6E8A-4147-A177-3AD203B41FA5}">
                      <a16:colId xmlns:a16="http://schemas.microsoft.com/office/drawing/2014/main" val="1457577688"/>
                    </a:ext>
                  </a:extLst>
                </a:gridCol>
                <a:gridCol w="2990945">
                  <a:extLst>
                    <a:ext uri="{9D8B030D-6E8A-4147-A177-3AD203B41FA5}">
                      <a16:colId xmlns:a16="http://schemas.microsoft.com/office/drawing/2014/main" val="3490238703"/>
                    </a:ext>
                  </a:extLst>
                </a:gridCol>
                <a:gridCol w="1725968">
                  <a:extLst>
                    <a:ext uri="{9D8B030D-6E8A-4147-A177-3AD203B41FA5}">
                      <a16:colId xmlns:a16="http://schemas.microsoft.com/office/drawing/2014/main" val="1668476866"/>
                    </a:ext>
                  </a:extLst>
                </a:gridCol>
                <a:gridCol w="2068200">
                  <a:extLst>
                    <a:ext uri="{9D8B030D-6E8A-4147-A177-3AD203B41FA5}">
                      <a16:colId xmlns:a16="http://schemas.microsoft.com/office/drawing/2014/main" val="3618336036"/>
                    </a:ext>
                  </a:extLst>
                </a:gridCol>
              </a:tblGrid>
              <a:tr h="44875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Datum</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Eenheid</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Stand</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SP</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dirty="0">
                          <a:solidFill>
                            <a:schemeClr val="bg1"/>
                          </a:solidFill>
                        </a:rPr>
                        <a:t>Doccom</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2">
                        <a:lumMod val="50000"/>
                      </a:schemeClr>
                    </a:solidFill>
                  </a:tcPr>
                </a:tc>
                <a:extLst>
                  <a:ext uri="{0D108BD9-81ED-4DB2-BD59-A6C34878D82A}">
                    <a16:rowId xmlns:a16="http://schemas.microsoft.com/office/drawing/2014/main" val="2178352936"/>
                  </a:ext>
                </a:extLst>
              </a:tr>
              <a:tr h="642619">
                <a:tc>
                  <a:txBody>
                    <a:bodyPr/>
                    <a:lstStyle/>
                    <a:p>
                      <a:pPr algn="ctr" rtl="0" fontAlgn="ctr"/>
                      <a:r>
                        <a:rPr lang="nl-BE" sz="1600" b="1" i="0" u="none" strike="noStrike" dirty="0">
                          <a:solidFill>
                            <a:srgbClr val="0C2329"/>
                          </a:solidFill>
                          <a:effectLst/>
                          <a:latin typeface="Palanquin Regular" panose="020B0004020203020204" pitchFamily="34" charset="0"/>
                        </a:rPr>
                        <a:t>12/06/2024</a:t>
                      </a:r>
                    </a:p>
                  </a:txBody>
                  <a:tcPr marL="7620" marR="7620" marT="762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DG BUDFIN</a:t>
                      </a:r>
                    </a:p>
                  </a:txBody>
                  <a:tcPr marL="7620" marR="7620" marT="762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682928319"/>
                  </a:ext>
                </a:extLst>
              </a:tr>
              <a:tr h="448758">
                <a:tc>
                  <a:txBody>
                    <a:bodyPr/>
                    <a:lstStyle/>
                    <a:p>
                      <a:pPr algn="ctr" rtl="0" fontAlgn="ctr"/>
                      <a:r>
                        <a:rPr lang="nl-BE" sz="1600" b="1" i="0" u="none" strike="noStrike" dirty="0">
                          <a:solidFill>
                            <a:srgbClr val="0C2329"/>
                          </a:solidFill>
                          <a:effectLst/>
                          <a:latin typeface="Palanquin Regular" panose="020B0004020203020204" pitchFamily="34" charset="0"/>
                        </a:rPr>
                        <a:t>28/06/2024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COMOPSLAND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Niet 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09896332"/>
                  </a:ext>
                </a:extLst>
              </a:tr>
              <a:tr h="448758">
                <a:tc>
                  <a:txBody>
                    <a:bodyPr/>
                    <a:lstStyle/>
                    <a:p>
                      <a:pPr algn="ctr" rtl="0" fontAlgn="ctr"/>
                      <a:r>
                        <a:rPr lang="nl-BE" sz="1600" b="1" i="0" u="none" strike="noStrike" dirty="0">
                          <a:solidFill>
                            <a:srgbClr val="0C2329"/>
                          </a:solidFill>
                          <a:effectLst/>
                          <a:latin typeface="Palanquin Regular" panose="020B0004020203020204" pitchFamily="34" charset="0"/>
                        </a:rPr>
                        <a:t>09/09/2024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DG MR SYS</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Niet 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689532727"/>
                  </a:ext>
                </a:extLst>
              </a:tr>
              <a:tr h="550966">
                <a:tc>
                  <a:txBody>
                    <a:bodyPr/>
                    <a:lstStyle/>
                    <a:p>
                      <a:pPr algn="ctr" rtl="0" fontAlgn="ctr"/>
                      <a:r>
                        <a:rPr lang="nl-BE" sz="1600" b="1" i="0" u="none" strike="noStrike" dirty="0">
                          <a:solidFill>
                            <a:srgbClr val="0C2329"/>
                          </a:solidFill>
                          <a:effectLst/>
                          <a:latin typeface="Palanquin Regular" panose="020B0004020203020204" pitchFamily="34" charset="0"/>
                        </a:rPr>
                        <a:t>18/09/2024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DG H&amp;WB</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Niet 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l" fontAlgn="ctr"/>
                      <a:r>
                        <a:rPr lang="nl-BE" sz="1600" b="1" i="0" u="none" strike="noStrike" dirty="0">
                          <a:solidFill>
                            <a:srgbClr val="000000"/>
                          </a:solidFill>
                          <a:effectLst/>
                          <a:latin typeface="Arial" panose="020B0604020202020204" pitchFamily="34" charset="0"/>
                        </a:rPr>
                        <a:t> </a:t>
                      </a:r>
                    </a:p>
                  </a:txBody>
                  <a:tcPr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07120114"/>
                  </a:ext>
                </a:extLst>
              </a:tr>
              <a:tr h="461339">
                <a:tc>
                  <a:txBody>
                    <a:bodyPr/>
                    <a:lstStyle/>
                    <a:p>
                      <a:pPr algn="ctr" rtl="0" fontAlgn="ctr"/>
                      <a:r>
                        <a:rPr lang="nl-BE" sz="1600" b="1" i="0" u="none" strike="noStrike" dirty="0">
                          <a:solidFill>
                            <a:srgbClr val="0C2329"/>
                          </a:solidFill>
                          <a:effectLst/>
                          <a:latin typeface="Palanquin Regular" panose="020B0004020203020204" pitchFamily="34" charset="0"/>
                        </a:rPr>
                        <a:t>27/09/2024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DG MR</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Niet 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179747659"/>
                  </a:ext>
                </a:extLst>
              </a:tr>
              <a:tr h="319945">
                <a:tc>
                  <a:txBody>
                    <a:bodyPr/>
                    <a:lstStyle/>
                    <a:p>
                      <a:pPr algn="ctr" rtl="0" fontAlgn="ctr"/>
                      <a:r>
                        <a:rPr lang="nl-BE" sz="1600" b="1" i="0" u="none" strike="noStrike" dirty="0">
                          <a:solidFill>
                            <a:srgbClr val="0C2329"/>
                          </a:solidFill>
                          <a:effectLst/>
                          <a:latin typeface="Palanquin Regular" panose="020B0004020203020204" pitchFamily="34" charset="0"/>
                        </a:rPr>
                        <a:t>01/10/2024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COMOPSAIR</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716363928"/>
                  </a:ext>
                </a:extLst>
              </a:tr>
              <a:tr h="448758">
                <a:tc>
                  <a:txBody>
                    <a:bodyPr/>
                    <a:lstStyle/>
                    <a:p>
                      <a:pPr algn="ctr" rtl="0" fontAlgn="ctr"/>
                      <a:r>
                        <a:rPr lang="nl-BE" sz="1600" b="1" i="0" u="none" strike="noStrike" dirty="0">
                          <a:solidFill>
                            <a:srgbClr val="0C2329"/>
                          </a:solidFill>
                          <a:effectLst/>
                          <a:latin typeface="Palanquin Regular" panose="020B0004020203020204" pitchFamily="34" charset="0"/>
                        </a:rPr>
                        <a:t>01-02-03/10/2024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BN HK DEF STAFF</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Niet 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255683460"/>
                  </a:ext>
                </a:extLst>
              </a:tr>
              <a:tr h="448758">
                <a:tc>
                  <a:txBody>
                    <a:bodyPr/>
                    <a:lstStyle/>
                    <a:p>
                      <a:pPr algn="ctr" rtl="0" fontAlgn="ctr"/>
                      <a:r>
                        <a:rPr lang="nl-BE" sz="1600" b="1" i="0" u="none" strike="noStrike" dirty="0">
                          <a:solidFill>
                            <a:srgbClr val="0C2329"/>
                          </a:solidFill>
                          <a:effectLst/>
                          <a:latin typeface="Palanquin Regular" panose="020B0004020203020204" pitchFamily="34" charset="0"/>
                        </a:rPr>
                        <a:t>29/10/2024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KAB CHOD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376981051"/>
                  </a:ext>
                </a:extLst>
              </a:tr>
              <a:tr h="448758">
                <a:tc>
                  <a:txBody>
                    <a:bodyPr/>
                    <a:lstStyle/>
                    <a:p>
                      <a:pPr algn="ctr" rtl="0" fontAlgn="ctr"/>
                      <a:r>
                        <a:rPr lang="nl-BE" sz="1600" b="1" i="0" u="none" strike="noStrike" dirty="0">
                          <a:solidFill>
                            <a:srgbClr val="0C2329"/>
                          </a:solidFill>
                          <a:effectLst/>
                          <a:latin typeface="Palanquin Regular" panose="020B0004020203020204" pitchFamily="34" charset="0"/>
                        </a:rPr>
                        <a:t>25/11/2024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ACOS STRAT</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205077908"/>
                  </a:ext>
                </a:extLst>
              </a:tr>
              <a:tr h="448758">
                <a:tc>
                  <a:txBody>
                    <a:bodyPr/>
                    <a:lstStyle/>
                    <a:p>
                      <a:pPr algn="ctr" rtl="0" fontAlgn="ctr"/>
                      <a:r>
                        <a:rPr lang="nl-BE" sz="1600" b="1" i="0" u="none" strike="noStrike" dirty="0">
                          <a:solidFill>
                            <a:srgbClr val="0C2329"/>
                          </a:solidFill>
                          <a:effectLst/>
                          <a:latin typeface="Palanquin Regular" panose="020B0004020203020204" pitchFamily="34" charset="0"/>
                        </a:rPr>
                        <a:t>02/12/2024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err="1">
                          <a:solidFill>
                            <a:srgbClr val="184652"/>
                          </a:solidFill>
                          <a:effectLst/>
                          <a:latin typeface="Palanquin Regular" panose="020B0004020203020204" pitchFamily="34" charset="0"/>
                        </a:rPr>
                        <a:t>Acos</a:t>
                      </a:r>
                      <a:r>
                        <a:rPr lang="nl-BE" sz="1600" b="1" i="0" u="none" strike="noStrike" dirty="0">
                          <a:solidFill>
                            <a:srgbClr val="184652"/>
                          </a:solidFill>
                          <a:effectLst/>
                          <a:latin typeface="Palanquin Regular" panose="020B0004020203020204" pitchFamily="34" charset="0"/>
                        </a:rPr>
                        <a:t> </a:t>
                      </a:r>
                      <a:r>
                        <a:rPr lang="nl-BE" sz="1600" b="1" i="0" u="none" strike="noStrike" dirty="0" err="1">
                          <a:solidFill>
                            <a:srgbClr val="184652"/>
                          </a:solidFill>
                          <a:effectLst/>
                          <a:latin typeface="Palanquin Regular" panose="020B0004020203020204" pitchFamily="34" charset="0"/>
                        </a:rPr>
                        <a:t>Ops</a:t>
                      </a:r>
                      <a:r>
                        <a:rPr lang="nl-BE" sz="1600" b="1" i="0" u="none" strike="noStrike" dirty="0">
                          <a:solidFill>
                            <a:srgbClr val="184652"/>
                          </a:solidFill>
                          <a:effectLst/>
                          <a:latin typeface="Palanquin Regular" panose="020B0004020203020204" pitchFamily="34" charset="0"/>
                        </a:rPr>
                        <a:t> &amp; </a:t>
                      </a:r>
                      <a:r>
                        <a:rPr lang="nl-BE" sz="1600" b="1" i="0" u="none" strike="noStrike" dirty="0" err="1">
                          <a:solidFill>
                            <a:srgbClr val="184652"/>
                          </a:solidFill>
                          <a:effectLst/>
                          <a:latin typeface="Palanquin Regular" panose="020B0004020203020204" pitchFamily="34" charset="0"/>
                        </a:rPr>
                        <a:t>Trg</a:t>
                      </a:r>
                      <a:endParaRPr lang="nl-BE" sz="1600" b="1" i="0" u="none" strike="noStrike" dirty="0">
                        <a:solidFill>
                          <a:srgbClr val="184652"/>
                        </a:solidFill>
                        <a:effectLst/>
                        <a:latin typeface="Palanquin Regular" panose="020B0004020203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86182930"/>
                  </a:ext>
                </a:extLst>
              </a:tr>
              <a:tr h="618376">
                <a:tc>
                  <a:txBody>
                    <a:bodyPr/>
                    <a:lstStyle/>
                    <a:p>
                      <a:pPr algn="ctr" rtl="0" fontAlgn="ctr"/>
                      <a:r>
                        <a:rPr lang="nl-BE" sz="1600" b="1" i="0" u="none" strike="noStrike" dirty="0">
                          <a:solidFill>
                            <a:srgbClr val="0C2329"/>
                          </a:solidFill>
                          <a:effectLst/>
                          <a:latin typeface="Palanquin Regular" panose="020B0004020203020204" pitchFamily="34" charset="0"/>
                        </a:rPr>
                        <a:t>12/12/2024</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IG-ILE</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981370167"/>
                  </a:ext>
                </a:extLst>
              </a:tr>
              <a:tr h="474600">
                <a:tc>
                  <a:txBody>
                    <a:bodyPr/>
                    <a:lstStyle/>
                    <a:p>
                      <a:pPr algn="ctr" rtl="0" fontAlgn="ctr"/>
                      <a:r>
                        <a:rPr lang="nl-BE" sz="1600" b="1" i="0" u="none" strike="noStrike" dirty="0">
                          <a:solidFill>
                            <a:srgbClr val="0C2329"/>
                          </a:solidFill>
                          <a:effectLst/>
                          <a:latin typeface="Palanquin Regular" panose="020B0004020203020204" pitchFamily="34" charset="0"/>
                        </a:rPr>
                        <a:t>Nog niet bepaald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ACOS IS</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Niet bevestigd</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63035244"/>
                  </a:ext>
                </a:extLst>
              </a:tr>
              <a:tr h="648851">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UB DEF EVERE</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Verhuis naar </a:t>
                      </a:r>
                      <a:r>
                        <a:rPr lang="nl-BE" sz="1600" b="1" i="0" u="none" strike="noStrike" dirty="0" err="1">
                          <a:solidFill>
                            <a:srgbClr val="184652"/>
                          </a:solidFill>
                          <a:effectLst/>
                          <a:latin typeface="Palanquin Regular" panose="020B0004020203020204" pitchFamily="34" charset="0"/>
                        </a:rPr>
                        <a:t>Peutie</a:t>
                      </a:r>
                      <a:endParaRPr lang="nl-BE" sz="1600" b="1" i="0" u="none" strike="noStrike" dirty="0">
                        <a:solidFill>
                          <a:srgbClr val="184652"/>
                        </a:solidFill>
                        <a:effectLst/>
                        <a:latin typeface="Palanquin Regular" panose="020B0004020203020204" pitchFamily="34" charset="0"/>
                      </a:endParaRP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198218626"/>
                  </a:ext>
                </a:extLst>
              </a:tr>
            </a:tbl>
          </a:graphicData>
        </a:graphic>
      </p:graphicFrame>
    </p:spTree>
    <p:extLst>
      <p:ext uri="{BB962C8B-B14F-4D97-AF65-F5344CB8AC3E}">
        <p14:creationId xmlns:p14="http://schemas.microsoft.com/office/powerpoint/2010/main" val="2508212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t>LDPBW 08</a:t>
            </a:r>
          </a:p>
        </p:txBody>
      </p:sp>
      <p:pic>
        <p:nvPicPr>
          <p:cNvPr id="3" name="Picture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23571" y="4984315"/>
            <a:ext cx="1219183" cy="1219183"/>
          </a:xfrm>
          <a:prstGeom prst="rect">
            <a:avLst/>
          </a:prstGeom>
        </p:spPr>
      </p:pic>
    </p:spTree>
    <p:extLst>
      <p:ext uri="{BB962C8B-B14F-4D97-AF65-F5344CB8AC3E}">
        <p14:creationId xmlns:p14="http://schemas.microsoft.com/office/powerpoint/2010/main" val="1277539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A5A18F-895A-F52F-0F1A-58D806301D64}"/>
              </a:ext>
            </a:extLst>
          </p:cNvPr>
          <p:cNvSpPr>
            <a:spLocks noGrp="1"/>
          </p:cNvSpPr>
          <p:nvPr>
            <p:ph type="body" sz="half" idx="13"/>
          </p:nvPr>
        </p:nvSpPr>
        <p:spPr>
          <a:xfrm>
            <a:off x="691527" y="907088"/>
            <a:ext cx="11672876" cy="1015663"/>
          </a:xfrm>
        </p:spPr>
        <p:txBody>
          <a:bodyPr/>
          <a:lstStyle/>
          <a:p>
            <a:r>
              <a:rPr lang="nl-BE" dirty="0"/>
              <a:t>LDPBW / SLPPT 08	</a:t>
            </a:r>
          </a:p>
        </p:txBody>
      </p:sp>
      <p:sp>
        <p:nvSpPr>
          <p:cNvPr id="3" name="TextBox 2">
            <a:extLst>
              <a:ext uri="{FF2B5EF4-FFF2-40B4-BE49-F238E27FC236}">
                <a16:creationId xmlns:a16="http://schemas.microsoft.com/office/drawing/2014/main" id="{8B38A82F-6D9E-52AE-060C-F42775D02A79}"/>
              </a:ext>
            </a:extLst>
          </p:cNvPr>
          <p:cNvSpPr txBox="1"/>
          <p:nvPr/>
        </p:nvSpPr>
        <p:spPr>
          <a:xfrm>
            <a:off x="691526" y="2341329"/>
            <a:ext cx="11500473" cy="3139321"/>
          </a:xfrm>
          <a:prstGeom prst="rect">
            <a:avLst/>
          </a:prstGeom>
        </p:spPr>
        <p:txBody>
          <a:bodyPr wrap="square" rtlCol="0">
            <a:spAutoFit/>
          </a:bodyPr>
          <a:lstStyle/>
          <a:p>
            <a:pPr algn="just"/>
            <a:r>
              <a:rPr lang="nl-BE" sz="3600" b="1" dirty="0" err="1"/>
              <a:t>Adjt</a:t>
            </a:r>
            <a:r>
              <a:rPr lang="nl-BE" sz="3600" b="1" dirty="0"/>
              <a:t> Leloup Quentin heeft onze dienst verlaten op </a:t>
            </a:r>
            <a:br>
              <a:rPr lang="nl-BE" sz="3600" b="1" dirty="0"/>
            </a:br>
            <a:r>
              <a:rPr lang="nl-BE" sz="3600" b="1" dirty="0"/>
              <a:t>18 Mar 2024.</a:t>
            </a:r>
          </a:p>
          <a:p>
            <a:endParaRPr lang="nl-BE" sz="3600" b="1" dirty="0"/>
          </a:p>
          <a:p>
            <a:r>
              <a:rPr lang="nl-BE" sz="3600" b="1" dirty="0"/>
              <a:t>Op 01 Jul 2024 za hij vervangen worden door </a:t>
            </a:r>
            <a:br>
              <a:rPr lang="nl-BE" sz="3600" b="1" dirty="0"/>
            </a:br>
            <a:r>
              <a:rPr lang="nl-BE" sz="3600" b="1" dirty="0"/>
              <a:t>MTC DEPPE Thierry (PA </a:t>
            </a:r>
            <a:r>
              <a:rPr lang="nl-BE" sz="3600" b="1" dirty="0" err="1"/>
              <a:t>Niv</a:t>
            </a:r>
            <a:r>
              <a:rPr lang="nl-BE" sz="3600" b="1" dirty="0"/>
              <a:t> 2 – Marche en Famenne)</a:t>
            </a:r>
          </a:p>
          <a:p>
            <a:endParaRPr lang="nl-BE" dirty="0"/>
          </a:p>
        </p:txBody>
      </p:sp>
    </p:spTree>
    <p:extLst>
      <p:ext uri="{BB962C8B-B14F-4D97-AF65-F5344CB8AC3E}">
        <p14:creationId xmlns:p14="http://schemas.microsoft.com/office/powerpoint/2010/main" val="4192645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721617" y="1000880"/>
            <a:ext cx="11672876" cy="1015663"/>
          </a:xfrm>
        </p:spPr>
        <p:txBody>
          <a:bodyPr/>
          <a:lstStyle/>
          <a:p>
            <a:r>
              <a:rPr lang="nl-BE" dirty="0"/>
              <a:t>Preventieadviseurs LDPBW 08</a:t>
            </a:r>
          </a:p>
        </p:txBody>
      </p:sp>
      <p:pic>
        <p:nvPicPr>
          <p:cNvPr id="5" name="Picture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23571" y="4984315"/>
            <a:ext cx="1219183" cy="1219183"/>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2430814644"/>
              </p:ext>
            </p:extLst>
          </p:nvPr>
        </p:nvGraphicFramePr>
        <p:xfrm>
          <a:off x="963827" y="2254254"/>
          <a:ext cx="9088088" cy="2345604"/>
        </p:xfrm>
        <a:graphic>
          <a:graphicData uri="http://schemas.openxmlformats.org/drawingml/2006/table">
            <a:tbl>
              <a:tblPr/>
              <a:tblGrid>
                <a:gridCol w="3167906">
                  <a:extLst>
                    <a:ext uri="{9D8B030D-6E8A-4147-A177-3AD203B41FA5}">
                      <a16:colId xmlns:a16="http://schemas.microsoft.com/office/drawing/2014/main" val="943359324"/>
                    </a:ext>
                  </a:extLst>
                </a:gridCol>
                <a:gridCol w="1600200">
                  <a:extLst>
                    <a:ext uri="{9D8B030D-6E8A-4147-A177-3AD203B41FA5}">
                      <a16:colId xmlns:a16="http://schemas.microsoft.com/office/drawing/2014/main" val="2590624654"/>
                    </a:ext>
                  </a:extLst>
                </a:gridCol>
                <a:gridCol w="4319982">
                  <a:extLst>
                    <a:ext uri="{9D8B030D-6E8A-4147-A177-3AD203B41FA5}">
                      <a16:colId xmlns:a16="http://schemas.microsoft.com/office/drawing/2014/main" val="150051768"/>
                    </a:ext>
                  </a:extLst>
                </a:gridCol>
              </a:tblGrid>
              <a:tr h="592708">
                <a:tc>
                  <a:txBody>
                    <a:bodyPr/>
                    <a:lstStyle/>
                    <a:p>
                      <a:r>
                        <a:rPr lang="nl-BE" sz="1700" dirty="0" err="1">
                          <a:solidFill>
                            <a:srgbClr val="0000FF"/>
                          </a:solidFill>
                          <a:effectLst/>
                        </a:rPr>
                        <a:t>Adjt</a:t>
                      </a:r>
                      <a:r>
                        <a:rPr lang="nl-BE" sz="1700" dirty="0">
                          <a:solidFill>
                            <a:srgbClr val="0000FF"/>
                          </a:solidFill>
                          <a:effectLst/>
                        </a:rPr>
                        <a:t> Choubane Housene</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r>
                        <a:rPr lang="nl-BE" sz="1700" dirty="0">
                          <a:solidFill>
                            <a:schemeClr val="tx1"/>
                          </a:solidFill>
                          <a:effectLst/>
                          <a:hlinkClick r:id="rId3">
                            <a:extLst>
                              <a:ext uri="{A12FA001-AC4F-418D-AE19-62706E023703}">
                                <ahyp:hlinkClr xmlns:ahyp="http://schemas.microsoft.com/office/drawing/2018/hyperlinkcolor" val="tx"/>
                              </a:ext>
                            </a:extLst>
                          </a:hlinkClick>
                        </a:rPr>
                        <a:t>+3224417019</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r>
                        <a:rPr lang="nl-BE" sz="1700" dirty="0">
                          <a:solidFill>
                            <a:schemeClr val="tx1"/>
                          </a:solidFill>
                          <a:effectLst/>
                          <a:hlinkClick r:id="rId4">
                            <a:extLst>
                              <a:ext uri="{A12FA001-AC4F-418D-AE19-62706E023703}">
                                <ahyp:hlinkClr xmlns:ahyp="http://schemas.microsoft.com/office/drawing/2018/hyperlinkcolor" val="tx"/>
                              </a:ext>
                            </a:extLst>
                          </a:hlinkClick>
                        </a:rPr>
                        <a:t>Housene.Choubane@mil.be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829117512"/>
                  </a:ext>
                </a:extLst>
              </a:tr>
              <a:tr h="597150">
                <a:tc>
                  <a:txBody>
                    <a:bodyPr/>
                    <a:lstStyle/>
                    <a:p>
                      <a:r>
                        <a:rPr lang="nl-BE" sz="1700" dirty="0">
                          <a:solidFill>
                            <a:srgbClr val="0000FF"/>
                          </a:solidFill>
                          <a:effectLst/>
                        </a:rPr>
                        <a:t>Dhr. Hallouzi Abdelouahad</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tc>
                  <a:txBody>
                    <a:bodyPr/>
                    <a:lstStyle/>
                    <a:p>
                      <a:r>
                        <a:rPr lang="nl-BE" sz="1700" dirty="0">
                          <a:solidFill>
                            <a:schemeClr val="tx1"/>
                          </a:solidFill>
                          <a:effectLst/>
                          <a:hlinkClick r:id="rId5">
                            <a:extLst>
                              <a:ext uri="{A12FA001-AC4F-418D-AE19-62706E023703}">
                                <ahyp:hlinkClr xmlns:ahyp="http://schemas.microsoft.com/office/drawing/2018/hyperlinkcolor" val="tx"/>
                              </a:ext>
                            </a:extLst>
                          </a:hlinkClick>
                        </a:rPr>
                        <a:t>+3224417869</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tc>
                  <a:txBody>
                    <a:bodyPr/>
                    <a:lstStyle/>
                    <a:p>
                      <a:r>
                        <a:rPr lang="nl-BE" sz="1700" dirty="0">
                          <a:solidFill>
                            <a:schemeClr val="tx1"/>
                          </a:solidFill>
                          <a:effectLst/>
                          <a:hlinkClick r:id="rId6">
                            <a:extLst>
                              <a:ext uri="{A12FA001-AC4F-418D-AE19-62706E023703}">
                                <ahyp:hlinkClr xmlns:ahyp="http://schemas.microsoft.com/office/drawing/2018/hyperlinkcolor" val="tx"/>
                              </a:ext>
                            </a:extLst>
                          </a:hlinkClick>
                        </a:rPr>
                        <a:t>Abdelouahad.Hallouzi@mil.be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88714593"/>
                  </a:ext>
                </a:extLst>
              </a:tr>
              <a:tr h="621048">
                <a:tc>
                  <a:txBody>
                    <a:bodyPr/>
                    <a:lstStyle/>
                    <a:p>
                      <a:r>
                        <a:rPr lang="nl-BE" sz="1700" dirty="0">
                          <a:solidFill>
                            <a:srgbClr val="0000FF"/>
                          </a:solidFill>
                          <a:effectLst/>
                        </a:rPr>
                        <a:t>MTC </a:t>
                      </a:r>
                      <a:r>
                        <a:rPr lang="nl-BE" sz="1700" dirty="0" err="1">
                          <a:solidFill>
                            <a:srgbClr val="0000FF"/>
                          </a:solidFill>
                          <a:effectLst/>
                        </a:rPr>
                        <a:t>Deppé</a:t>
                      </a:r>
                      <a:r>
                        <a:rPr lang="nl-BE" sz="1700" dirty="0">
                          <a:solidFill>
                            <a:srgbClr val="0000FF"/>
                          </a:solidFill>
                          <a:effectLst/>
                        </a:rPr>
                        <a:t> Thierry*</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r>
                        <a:rPr lang="nl-BE" sz="1800" b="0" i="0" kern="1200" dirty="0">
                          <a:solidFill>
                            <a:schemeClr val="tx1"/>
                          </a:solidFill>
                          <a:effectLst/>
                          <a:latin typeface="+mn-lt"/>
                          <a:ea typeface="+mn-ea"/>
                          <a:cs typeface="+mn-cs"/>
                          <a:hlinkClick r:id="rId7">
                            <a:extLst>
                              <a:ext uri="{A12FA001-AC4F-418D-AE19-62706E023703}">
                                <ahyp:hlinkClr xmlns:ahyp="http://schemas.microsoft.com/office/drawing/2018/hyperlinkcolor" val="tx"/>
                              </a:ext>
                            </a:extLst>
                          </a:hlinkClick>
                        </a:rPr>
                        <a:t>+3224422990</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tc>
                  <a:txBody>
                    <a:bodyPr/>
                    <a:lstStyle/>
                    <a:p>
                      <a:r>
                        <a:rPr lang="nl-BE" sz="1800" b="0" i="0" kern="1200" dirty="0">
                          <a:solidFill>
                            <a:schemeClr val="tx1"/>
                          </a:solidFill>
                          <a:effectLst/>
                          <a:latin typeface="+mn-lt"/>
                          <a:ea typeface="+mn-ea"/>
                          <a:cs typeface="+mn-cs"/>
                          <a:hlinkClick r:id="rId8">
                            <a:extLst>
                              <a:ext uri="{A12FA001-AC4F-418D-AE19-62706E023703}">
                                <ahyp:hlinkClr xmlns:ahyp="http://schemas.microsoft.com/office/drawing/2018/hyperlinkcolor" val="tx"/>
                              </a:ext>
                            </a:extLst>
                          </a:hlinkClick>
                        </a:rPr>
                        <a:t>thierry.Deppe@mil.be</a:t>
                      </a:r>
                      <a:endParaRPr lang="nl-BE" sz="1700" dirty="0">
                        <a:solidFill>
                          <a:schemeClr val="tx1"/>
                        </a:solidFill>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738692399"/>
                  </a:ext>
                </a:extLst>
              </a:tr>
              <a:tr h="534698">
                <a:tc>
                  <a:txBody>
                    <a:bodyPr/>
                    <a:lstStyle/>
                    <a:p>
                      <a:r>
                        <a:rPr lang="nl-BE" sz="1700" dirty="0">
                          <a:solidFill>
                            <a:srgbClr val="0000FF"/>
                          </a:solidFill>
                          <a:effectLst/>
                        </a:rPr>
                        <a:t>Dienstmailbox</a:t>
                      </a: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800" dirty="0">
                          <a:solidFill>
                            <a:schemeClr val="tx1"/>
                          </a:solidFill>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DGHWB-SLPPT08-EVERE@mil.be</a:t>
                      </a:r>
                      <a:endParaRPr lang="nl-BE" sz="1800" dirty="0">
                        <a:solidFill>
                          <a:schemeClr val="tx1"/>
                        </a:solidFill>
                        <a:latin typeface="Arial" panose="020B0604020202020204" pitchFamily="34" charset="0"/>
                        <a:cs typeface="Arial" panose="020B0604020202020204" pitchFamily="34" charset="0"/>
                      </a:endParaRPr>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chemeClr val="bg1"/>
                    </a:solidFill>
                  </a:tcPr>
                </a:tc>
                <a:tc hMerge="1">
                  <a:txBody>
                    <a:bodyPr/>
                    <a:lstStyle/>
                    <a:p>
                      <a:endParaRPr lang="nl-BE" sz="1700" dirty="0"/>
                    </a:p>
                  </a:txBody>
                  <a:tcPr marL="86456" marR="86456" marT="43228" marB="43228" anchor="ctr">
                    <a:lnL w="15240" cap="flat" cmpd="sng" algn="ctr">
                      <a:solidFill>
                        <a:srgbClr val="000000"/>
                      </a:solidFill>
                      <a:prstDash val="solid"/>
                      <a:round/>
                      <a:headEnd type="none" w="med" len="med"/>
                      <a:tailEnd type="none" w="med" len="med"/>
                    </a:lnL>
                    <a:lnR w="15240" cap="flat" cmpd="sng" algn="ctr">
                      <a:solidFill>
                        <a:srgbClr val="000000"/>
                      </a:solidFill>
                      <a:prstDash val="solid"/>
                      <a:round/>
                      <a:headEnd type="none" w="med" len="med"/>
                      <a:tailEnd type="none" w="med" len="med"/>
                    </a:lnR>
                    <a:lnT w="15240" cap="flat" cmpd="sng" algn="ctr">
                      <a:solidFill>
                        <a:srgbClr val="000000"/>
                      </a:solidFill>
                      <a:prstDash val="solid"/>
                      <a:round/>
                      <a:headEnd type="none" w="med" len="med"/>
                      <a:tailEnd type="none" w="med" len="med"/>
                    </a:lnT>
                    <a:lnB w="15240" cap="flat" cmpd="sng" algn="ctr">
                      <a:solidFill>
                        <a:srgbClr val="000000"/>
                      </a:solidFill>
                      <a:prstDash val="solid"/>
                      <a:round/>
                      <a:headEnd type="none" w="med" len="med"/>
                      <a:tailEnd type="none" w="med" len="med"/>
                    </a:lnB>
                    <a:solidFill>
                      <a:srgbClr val="D3D3D3"/>
                    </a:solidFill>
                  </a:tcPr>
                </a:tc>
                <a:extLst>
                  <a:ext uri="{0D108BD9-81ED-4DB2-BD59-A6C34878D82A}">
                    <a16:rowId xmlns:a16="http://schemas.microsoft.com/office/drawing/2014/main" val="2640943286"/>
                  </a:ext>
                </a:extLst>
              </a:tr>
            </a:tbl>
          </a:graphicData>
        </a:graphic>
      </p:graphicFrame>
      <p:sp>
        <p:nvSpPr>
          <p:cNvPr id="6" name="TextBox 5"/>
          <p:cNvSpPr txBox="1"/>
          <p:nvPr/>
        </p:nvSpPr>
        <p:spPr>
          <a:xfrm>
            <a:off x="2187093" y="5593906"/>
            <a:ext cx="8741923" cy="369332"/>
          </a:xfrm>
          <a:prstGeom prst="rect">
            <a:avLst/>
          </a:prstGeom>
        </p:spPr>
        <p:txBody>
          <a:bodyPr wrap="square" rtlCol="0">
            <a:spAutoFit/>
          </a:bodyPr>
          <a:lstStyle/>
          <a:p>
            <a:r>
              <a:rPr lang="nl-BE" b="1" i="1" dirty="0">
                <a:solidFill>
                  <a:srgbClr val="FF0000"/>
                </a:solidFill>
              </a:rPr>
              <a:t>Indien mails niet persoonlijk zijn versturen naar dienstmailbox.</a:t>
            </a:r>
          </a:p>
        </p:txBody>
      </p:sp>
      <p:sp>
        <p:nvSpPr>
          <p:cNvPr id="4" name="TextBox 3">
            <a:extLst>
              <a:ext uri="{FF2B5EF4-FFF2-40B4-BE49-F238E27FC236}">
                <a16:creationId xmlns:a16="http://schemas.microsoft.com/office/drawing/2014/main" id="{DCD9D5D0-6E71-F261-19AE-7E525A999BB2}"/>
              </a:ext>
            </a:extLst>
          </p:cNvPr>
          <p:cNvSpPr txBox="1"/>
          <p:nvPr/>
        </p:nvSpPr>
        <p:spPr>
          <a:xfrm>
            <a:off x="963827" y="4614983"/>
            <a:ext cx="8741923" cy="369332"/>
          </a:xfrm>
          <a:prstGeom prst="rect">
            <a:avLst/>
          </a:prstGeom>
        </p:spPr>
        <p:txBody>
          <a:bodyPr wrap="square" rtlCol="0">
            <a:spAutoFit/>
          </a:bodyPr>
          <a:lstStyle/>
          <a:p>
            <a:r>
              <a:rPr lang="nl-BE" b="1" i="1" dirty="0"/>
              <a:t>* : Vanaf 01 Jul 2024.</a:t>
            </a:r>
          </a:p>
        </p:txBody>
      </p:sp>
    </p:spTree>
    <p:extLst>
      <p:ext uri="{BB962C8B-B14F-4D97-AF65-F5344CB8AC3E}">
        <p14:creationId xmlns:p14="http://schemas.microsoft.com/office/powerpoint/2010/main" val="116099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t>Lopende zaken.</a:t>
            </a:r>
          </a:p>
        </p:txBody>
      </p:sp>
      <p:pic>
        <p:nvPicPr>
          <p:cNvPr id="3" name="Picture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23571" y="4984315"/>
            <a:ext cx="1219183" cy="1219183"/>
          </a:xfrm>
          <a:prstGeom prst="rect">
            <a:avLst/>
          </a:prstGeom>
        </p:spPr>
      </p:pic>
    </p:spTree>
    <p:extLst>
      <p:ext uri="{BB962C8B-B14F-4D97-AF65-F5344CB8AC3E}">
        <p14:creationId xmlns:p14="http://schemas.microsoft.com/office/powerpoint/2010/main" val="118090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466BD9D-383C-5F68-4889-0CD7F91EE990}"/>
              </a:ext>
            </a:extLst>
          </p:cNvPr>
          <p:cNvSpPr>
            <a:spLocks noGrp="1"/>
          </p:cNvSpPr>
          <p:nvPr>
            <p:ph type="body" sz="quarter" idx="13"/>
          </p:nvPr>
        </p:nvSpPr>
        <p:spPr/>
        <p:txBody>
          <a:bodyPr/>
          <a:lstStyle/>
          <a:p>
            <a:r>
              <a:rPr lang="nl-BE" dirty="0"/>
              <a:t>Werkplaatsdossiers KKE.</a:t>
            </a:r>
          </a:p>
        </p:txBody>
      </p:sp>
      <p:sp>
        <p:nvSpPr>
          <p:cNvPr id="4" name="Text Placeholder 3">
            <a:extLst>
              <a:ext uri="{FF2B5EF4-FFF2-40B4-BE49-F238E27FC236}">
                <a16:creationId xmlns:a16="http://schemas.microsoft.com/office/drawing/2014/main" id="{E51F317A-24DF-2B54-BBA2-DECC2DD8C064}"/>
              </a:ext>
            </a:extLst>
          </p:cNvPr>
          <p:cNvSpPr>
            <a:spLocks noGrp="1"/>
          </p:cNvSpPr>
          <p:nvPr>
            <p:ph type="body" sz="quarter" idx="27"/>
          </p:nvPr>
        </p:nvSpPr>
        <p:spPr/>
        <p:txBody>
          <a:bodyPr/>
          <a:lstStyle/>
          <a:p>
            <a:pPr marL="285750" indent="-285750">
              <a:buFont typeface="Wingdings" panose="05000000000000000000" pitchFamily="2" charset="2"/>
              <a:buChar char="§"/>
            </a:pPr>
            <a:r>
              <a:rPr lang="nl-BE" sz="2800" b="1" dirty="0"/>
              <a:t>Werkplaatsdossier PHD (DG </a:t>
            </a:r>
            <a:r>
              <a:rPr lang="nl-BE" sz="2800" b="1" dirty="0" err="1"/>
              <a:t>StratCom</a:t>
            </a:r>
            <a:r>
              <a:rPr lang="nl-BE" sz="2800" b="1" dirty="0"/>
              <a:t>).</a:t>
            </a:r>
          </a:p>
          <a:p>
            <a:pPr marL="285750" indent="-285750">
              <a:buFont typeface="Wingdings" panose="05000000000000000000" pitchFamily="2" charset="2"/>
              <a:buChar char="§"/>
            </a:pPr>
            <a:endParaRPr lang="nl-BE" sz="2800" b="1" dirty="0"/>
          </a:p>
          <a:p>
            <a:pPr marL="1028700" lvl="1">
              <a:buFont typeface="Wingdings" panose="05000000000000000000" pitchFamily="2" charset="2"/>
              <a:buChar char="§"/>
            </a:pPr>
            <a:r>
              <a:rPr lang="nl-BE" sz="2800" b="1" dirty="0"/>
              <a:t>Dossier is lopende </a:t>
            </a:r>
          </a:p>
          <a:p>
            <a:pPr marL="1485900" lvl="2">
              <a:buFont typeface="Wingdings" panose="05000000000000000000" pitchFamily="2" charset="2"/>
              <a:buChar char="§"/>
            </a:pPr>
            <a:r>
              <a:rPr lang="nl-BE" sz="2600" b="1" dirty="0"/>
              <a:t>(POC: </a:t>
            </a:r>
            <a:r>
              <a:rPr lang="nl-BE" sz="2600" b="1" dirty="0" err="1"/>
              <a:t>Adjt</a:t>
            </a:r>
            <a:r>
              <a:rPr lang="nl-BE" sz="2600" b="1" dirty="0"/>
              <a:t> DE ROO Yves)</a:t>
            </a:r>
          </a:p>
          <a:p>
            <a:pPr marL="1485900" lvl="2">
              <a:buFont typeface="Wingdings" panose="05000000000000000000" pitchFamily="2" charset="2"/>
              <a:buChar char="§"/>
            </a:pPr>
            <a:r>
              <a:rPr lang="nl-BE" sz="2600" b="1" dirty="0"/>
              <a:t>PA </a:t>
            </a:r>
            <a:r>
              <a:rPr lang="nl-BE" sz="2600" b="1" dirty="0" err="1"/>
              <a:t>Adjt</a:t>
            </a:r>
            <a:r>
              <a:rPr lang="nl-BE" sz="2600" b="1" dirty="0"/>
              <a:t> LELOUP Quentin (vanaf 01 Jul 24 MTC DEPPE Thierry)</a:t>
            </a:r>
          </a:p>
          <a:p>
            <a:pPr marL="1485900" lvl="2">
              <a:buFont typeface="Wingdings" panose="05000000000000000000" pitchFamily="2" charset="2"/>
              <a:buChar char="§"/>
            </a:pPr>
            <a:endParaRPr lang="nl-BE" sz="2600" b="1" dirty="0"/>
          </a:p>
          <a:p>
            <a:pPr marL="285750">
              <a:buFont typeface="Wingdings" panose="05000000000000000000" pitchFamily="2" charset="2"/>
              <a:buChar char="§"/>
              <a:tabLst>
                <a:tab pos="3770313" algn="l"/>
              </a:tabLst>
            </a:pPr>
            <a:r>
              <a:rPr lang="nl-BE" sz="2800" b="1" dirty="0"/>
              <a:t>Werkplaatsdossier ACOS IS.</a:t>
            </a:r>
          </a:p>
          <a:p>
            <a:pPr marL="285750">
              <a:buFont typeface="Wingdings" panose="05000000000000000000" pitchFamily="2" charset="2"/>
              <a:buChar char="§"/>
              <a:tabLst>
                <a:tab pos="3770313" algn="l"/>
              </a:tabLst>
            </a:pPr>
            <a:endParaRPr lang="nl-BE" sz="2800" b="1" dirty="0"/>
          </a:p>
          <a:p>
            <a:pPr marL="1028700" lvl="1">
              <a:buFont typeface="Wingdings" panose="05000000000000000000" pitchFamily="2" charset="2"/>
              <a:buChar char="§"/>
              <a:tabLst>
                <a:tab pos="3770313" algn="l"/>
              </a:tabLst>
            </a:pPr>
            <a:r>
              <a:rPr lang="nl-BE" sz="2800" b="1" dirty="0"/>
              <a:t>????</a:t>
            </a:r>
            <a:br>
              <a:rPr lang="nl-BE" sz="2800" b="1" dirty="0"/>
            </a:br>
            <a:endParaRPr lang="nl-BE" sz="2800" b="1" dirty="0"/>
          </a:p>
        </p:txBody>
      </p:sp>
    </p:spTree>
    <p:extLst>
      <p:ext uri="{BB962C8B-B14F-4D97-AF65-F5344CB8AC3E}">
        <p14:creationId xmlns:p14="http://schemas.microsoft.com/office/powerpoint/2010/main" val="2815130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099AC4C-9DF5-8576-378D-1EDC2F57622D}"/>
              </a:ext>
            </a:extLst>
          </p:cNvPr>
          <p:cNvSpPr>
            <a:spLocks noGrp="1"/>
          </p:cNvSpPr>
          <p:nvPr>
            <p:ph type="body" sz="quarter" idx="13"/>
          </p:nvPr>
        </p:nvSpPr>
        <p:spPr/>
        <p:txBody>
          <a:bodyPr/>
          <a:lstStyle/>
          <a:p>
            <a:r>
              <a:rPr lang="nl-BE" dirty="0"/>
              <a:t>Risicoanalyse “Eerste hulp KKE”.</a:t>
            </a:r>
          </a:p>
        </p:txBody>
      </p:sp>
      <p:sp>
        <p:nvSpPr>
          <p:cNvPr id="3" name="Text Placeholder 2">
            <a:extLst>
              <a:ext uri="{FF2B5EF4-FFF2-40B4-BE49-F238E27FC236}">
                <a16:creationId xmlns:a16="http://schemas.microsoft.com/office/drawing/2014/main" id="{33EFE06E-A69B-C5AE-033D-31C8BFF7E1D0}"/>
              </a:ext>
            </a:extLst>
          </p:cNvPr>
          <p:cNvSpPr>
            <a:spLocks noGrp="1"/>
          </p:cNvSpPr>
          <p:nvPr>
            <p:ph type="body" sz="quarter" idx="27"/>
          </p:nvPr>
        </p:nvSpPr>
        <p:spPr/>
        <p:txBody>
          <a:bodyPr/>
          <a:lstStyle/>
          <a:p>
            <a:pPr marL="895350" marR="0" lvl="1" indent="-4381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fr-BE" sz="2800" b="1" i="0" u="none" strike="noStrike" kern="1200" cap="none" spc="0" normalizeH="0" baseline="0" noProof="0" dirty="0" err="1">
                <a:ln>
                  <a:noFill/>
                </a:ln>
                <a:solidFill>
                  <a:srgbClr val="184652"/>
                </a:solidFill>
                <a:effectLst/>
                <a:uLnTx/>
                <a:uFillTx/>
                <a:latin typeface="Palanquin Regular"/>
                <a:ea typeface="+mn-ea"/>
                <a:cs typeface="+mn-cs"/>
              </a:rPr>
              <a:t>Risico</a:t>
            </a:r>
            <a:r>
              <a:rPr kumimoji="0" lang="fr-BE" sz="2800" b="1" i="0" u="none" strike="noStrike" kern="1200" cap="none" spc="0" normalizeH="0" baseline="0" noProof="0" dirty="0">
                <a:ln>
                  <a:noFill/>
                </a:ln>
                <a:solidFill>
                  <a:srgbClr val="184652"/>
                </a:solidFill>
                <a:effectLst/>
                <a:uLnTx/>
                <a:uFillTx/>
                <a:latin typeface="Palanquin Regular"/>
                <a:ea typeface="+mn-ea"/>
                <a:cs typeface="+mn-cs"/>
              </a:rPr>
              <a:t> analyses </a:t>
            </a:r>
            <a:r>
              <a:rPr kumimoji="0" lang="fr-BE" sz="2800" b="1" i="0" u="none" strike="noStrike" kern="1200" cap="none" spc="0" normalizeH="0" baseline="0" noProof="0" dirty="0" err="1">
                <a:ln>
                  <a:noFill/>
                </a:ln>
                <a:solidFill>
                  <a:srgbClr val="184652"/>
                </a:solidFill>
                <a:effectLst/>
                <a:uLnTx/>
                <a:uFillTx/>
                <a:latin typeface="Palanquin Regular"/>
                <a:ea typeface="+mn-ea"/>
                <a:cs typeface="+mn-cs"/>
              </a:rPr>
              <a:t>eerste</a:t>
            </a:r>
            <a:r>
              <a:rPr kumimoji="0" lang="fr-BE" sz="2800" b="1" i="0" u="none" strike="noStrike" kern="1200" cap="none" spc="0" normalizeH="0" baseline="0" noProof="0" dirty="0">
                <a:ln>
                  <a:noFill/>
                </a:ln>
                <a:solidFill>
                  <a:srgbClr val="184652"/>
                </a:solidFill>
                <a:effectLst/>
                <a:uLnTx/>
                <a:uFillTx/>
                <a:latin typeface="Palanquin Regular"/>
                <a:ea typeface="+mn-ea"/>
                <a:cs typeface="+mn-cs"/>
              </a:rPr>
              <a:t> </a:t>
            </a:r>
            <a:r>
              <a:rPr kumimoji="0" lang="fr-BE" sz="2800" b="1" i="0" u="none" strike="noStrike" kern="1200" cap="none" spc="0" normalizeH="0" baseline="0" noProof="0" dirty="0" err="1">
                <a:ln>
                  <a:noFill/>
                </a:ln>
                <a:solidFill>
                  <a:srgbClr val="184652"/>
                </a:solidFill>
                <a:effectLst/>
                <a:uLnTx/>
                <a:uFillTx/>
                <a:latin typeface="Palanquin Regular"/>
                <a:ea typeface="+mn-ea"/>
                <a:cs typeface="+mn-cs"/>
              </a:rPr>
              <a:t>zorgen</a:t>
            </a:r>
            <a:r>
              <a:rPr kumimoji="0" lang="fr-BE" sz="2800" b="1" i="0" u="none" strike="noStrike" kern="1200" cap="none" spc="0" normalizeH="0" baseline="0" noProof="0" dirty="0">
                <a:ln>
                  <a:noFill/>
                </a:ln>
                <a:solidFill>
                  <a:srgbClr val="184652"/>
                </a:solidFill>
                <a:effectLst/>
                <a:uLnTx/>
                <a:uFillTx/>
                <a:latin typeface="Palanquin Regular"/>
                <a:ea typeface="+mn-ea"/>
                <a:cs typeface="+mn-cs"/>
              </a:rPr>
              <a:t> niveau </a:t>
            </a:r>
            <a:r>
              <a:rPr kumimoji="0" lang="fr-BE" sz="2800" b="1" i="0" u="none" strike="noStrike" kern="1200" cap="none" spc="0" normalizeH="0" baseline="0" noProof="0" dirty="0" err="1">
                <a:ln>
                  <a:noFill/>
                </a:ln>
                <a:solidFill>
                  <a:srgbClr val="184652"/>
                </a:solidFill>
                <a:effectLst/>
                <a:uLnTx/>
                <a:uFillTx/>
                <a:latin typeface="Palanquin Regular"/>
                <a:ea typeface="+mn-ea"/>
                <a:cs typeface="+mn-cs"/>
              </a:rPr>
              <a:t>Kwartier</a:t>
            </a:r>
            <a:r>
              <a:rPr kumimoji="0" lang="fr-BE" sz="2800" b="1" i="0" u="none" strike="noStrike" kern="1200" cap="none" spc="0" normalizeH="0" baseline="0" noProof="0" dirty="0">
                <a:ln>
                  <a:noFill/>
                </a:ln>
                <a:solidFill>
                  <a:srgbClr val="184652"/>
                </a:solidFill>
                <a:effectLst/>
                <a:uLnTx/>
                <a:uFillTx/>
                <a:latin typeface="Palanquin Regular"/>
                <a:ea typeface="+mn-ea"/>
                <a:cs typeface="+mn-cs"/>
              </a:rPr>
              <a:t> Evere.</a:t>
            </a:r>
          </a:p>
          <a:p>
            <a:pPr marR="0" lvl="1"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fr-BE" sz="2800" b="1" i="0" u="none" strike="noStrike" kern="1200" cap="none" spc="0" normalizeH="0" baseline="0" noProof="0" dirty="0">
              <a:ln>
                <a:noFill/>
              </a:ln>
              <a:solidFill>
                <a:srgbClr val="184652"/>
              </a:solidFill>
              <a:effectLst/>
              <a:uLnTx/>
              <a:uFillTx/>
              <a:latin typeface="Palanquin Regular"/>
              <a:ea typeface="+mn-ea"/>
              <a:cs typeface="+mn-cs"/>
            </a:endParaRPr>
          </a:p>
          <a:p>
            <a:pPr marL="1254125" marR="0" lvl="1" algn="l"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806450" algn="l"/>
              </a:tabLst>
              <a:defRPr/>
            </a:pPr>
            <a:r>
              <a:rPr kumimoji="0" lang="fr-BE" sz="2400" b="0" i="0" u="none" strike="noStrike" kern="1200" cap="none" spc="0" normalizeH="0" baseline="0" noProof="0" dirty="0" err="1">
                <a:ln>
                  <a:noFill/>
                </a:ln>
                <a:solidFill>
                  <a:srgbClr val="184652"/>
                </a:solidFill>
                <a:effectLst/>
                <a:uLnTx/>
                <a:uFillTx/>
                <a:latin typeface="Palanquin Regular"/>
                <a:ea typeface="+mn-ea"/>
                <a:cs typeface="+mn-cs"/>
              </a:rPr>
              <a:t>Afgewerkt</a:t>
            </a:r>
            <a:r>
              <a:rPr kumimoji="0" lang="fr-BE" sz="2400" b="0" i="0" u="none" strike="noStrike" kern="1200" cap="none" spc="0" normalizeH="0" baseline="0" noProof="0" dirty="0">
                <a:ln>
                  <a:noFill/>
                </a:ln>
                <a:solidFill>
                  <a:srgbClr val="184652"/>
                </a:solidFill>
                <a:effectLst/>
                <a:uLnTx/>
                <a:uFillTx/>
                <a:latin typeface="Palanquin Regular"/>
                <a:ea typeface="+mn-ea"/>
                <a:cs typeface="+mn-cs"/>
              </a:rPr>
              <a:t> en ter </a:t>
            </a:r>
            <a:r>
              <a:rPr kumimoji="0" lang="fr-BE" sz="2400" b="0" i="0" u="none" strike="noStrike" kern="1200" cap="none" spc="0" normalizeH="0" baseline="0" noProof="0" dirty="0" err="1">
                <a:ln>
                  <a:noFill/>
                </a:ln>
                <a:solidFill>
                  <a:srgbClr val="184652"/>
                </a:solidFill>
                <a:effectLst/>
                <a:uLnTx/>
                <a:uFillTx/>
                <a:latin typeface="Palanquin Regular"/>
                <a:ea typeface="+mn-ea"/>
                <a:cs typeface="+mn-cs"/>
              </a:rPr>
              <a:t>inzage</a:t>
            </a:r>
            <a:r>
              <a:rPr kumimoji="0" lang="fr-BE" sz="2400" b="0" i="0" u="none" strike="noStrike" kern="1200" cap="none" spc="0" normalizeH="0" baseline="0" noProof="0" dirty="0">
                <a:ln>
                  <a:noFill/>
                </a:ln>
                <a:solidFill>
                  <a:srgbClr val="184652"/>
                </a:solidFill>
                <a:effectLst/>
                <a:uLnTx/>
                <a:uFillTx/>
                <a:latin typeface="Palanquin Regular"/>
                <a:ea typeface="+mn-ea"/>
                <a:cs typeface="+mn-cs"/>
              </a:rPr>
              <a:t> </a:t>
            </a:r>
            <a:r>
              <a:rPr kumimoji="0" lang="fr-BE" sz="2400" b="0" i="0" u="none" strike="noStrike" kern="1200" cap="none" spc="0" normalizeH="0" baseline="0" noProof="0" dirty="0" err="1">
                <a:ln>
                  <a:noFill/>
                </a:ln>
                <a:solidFill>
                  <a:srgbClr val="184652"/>
                </a:solidFill>
                <a:effectLst/>
                <a:uLnTx/>
                <a:uFillTx/>
                <a:latin typeface="Palanquin Regular"/>
                <a:ea typeface="+mn-ea"/>
                <a:cs typeface="+mn-cs"/>
              </a:rPr>
              <a:t>voor</a:t>
            </a:r>
            <a:r>
              <a:rPr kumimoji="0" lang="fr-BE" sz="2400" b="0" i="0" u="none" strike="noStrike" kern="1200" cap="none" spc="0" normalizeH="0" baseline="0" noProof="0" dirty="0">
                <a:ln>
                  <a:noFill/>
                </a:ln>
                <a:solidFill>
                  <a:srgbClr val="184652"/>
                </a:solidFill>
                <a:effectLst/>
                <a:uLnTx/>
                <a:uFillTx/>
                <a:latin typeface="Palanquin Regular"/>
                <a:ea typeface="+mn-ea"/>
                <a:cs typeface="+mn-cs"/>
              </a:rPr>
              <a:t> de </a:t>
            </a:r>
            <a:r>
              <a:rPr kumimoji="0" lang="fr-BE" sz="2400" b="0" i="0" u="none" strike="noStrike" kern="1200" cap="none" spc="0" normalizeH="0" baseline="0" noProof="0" dirty="0" err="1">
                <a:ln>
                  <a:noFill/>
                </a:ln>
                <a:solidFill>
                  <a:srgbClr val="184652"/>
                </a:solidFill>
                <a:effectLst/>
                <a:uLnTx/>
                <a:uFillTx/>
                <a:latin typeface="Palanquin Regular"/>
                <a:ea typeface="+mn-ea"/>
                <a:cs typeface="+mn-cs"/>
              </a:rPr>
              <a:t>leden</a:t>
            </a:r>
            <a:r>
              <a:rPr kumimoji="0" lang="fr-BE" sz="2400" b="0" i="0" u="none" strike="noStrike" kern="1200" cap="none" spc="0" normalizeH="0" baseline="0" noProof="0" dirty="0">
                <a:ln>
                  <a:noFill/>
                </a:ln>
                <a:solidFill>
                  <a:srgbClr val="184652"/>
                </a:solidFill>
                <a:effectLst/>
                <a:uLnTx/>
                <a:uFillTx/>
                <a:latin typeface="Palanquin Regular"/>
                <a:ea typeface="+mn-ea"/>
                <a:cs typeface="+mn-cs"/>
              </a:rPr>
              <a:t> van het BOC.</a:t>
            </a:r>
          </a:p>
          <a:p>
            <a:pPr marL="1254125" marR="0" lvl="1" algn="l"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806450" algn="l"/>
              </a:tabLst>
              <a:defRPr/>
            </a:pPr>
            <a:r>
              <a:rPr kumimoji="0" lang="fr-BE" sz="2400" b="0" i="0" u="none" strike="noStrike" kern="1200" cap="none" spc="0" normalizeH="0" baseline="0" noProof="0" dirty="0" err="1">
                <a:ln>
                  <a:noFill/>
                </a:ln>
                <a:solidFill>
                  <a:srgbClr val="184652"/>
                </a:solidFill>
                <a:effectLst/>
                <a:uLnTx/>
                <a:uFillTx/>
                <a:latin typeface="Palanquin Regular"/>
                <a:ea typeface="+mn-ea"/>
                <a:cs typeface="+mn-cs"/>
              </a:rPr>
              <a:t>Beschikbaar</a:t>
            </a:r>
            <a:r>
              <a:rPr kumimoji="0" lang="fr-BE" sz="2400" b="0" i="0" u="none" strike="noStrike" kern="1200" cap="none" spc="0" normalizeH="0" baseline="0" noProof="0" dirty="0">
                <a:ln>
                  <a:noFill/>
                </a:ln>
                <a:solidFill>
                  <a:srgbClr val="184652"/>
                </a:solidFill>
                <a:effectLst/>
                <a:uLnTx/>
                <a:uFillTx/>
                <a:latin typeface="Palanquin Regular"/>
                <a:ea typeface="+mn-ea"/>
                <a:cs typeface="+mn-cs"/>
              </a:rPr>
              <a:t> op </a:t>
            </a:r>
            <a:r>
              <a:rPr kumimoji="0" lang="fr-BE" sz="2400" b="0" i="0" u="none" strike="noStrike" kern="1200" cap="none" spc="0" normalizeH="0" baseline="0" noProof="0" dirty="0" err="1">
                <a:ln>
                  <a:noFill/>
                </a:ln>
                <a:solidFill>
                  <a:srgbClr val="184652"/>
                </a:solidFill>
                <a:effectLst/>
                <a:uLnTx/>
                <a:uFillTx/>
                <a:latin typeface="Palanquin Regular"/>
                <a:ea typeface="+mn-ea"/>
                <a:cs typeface="+mn-cs"/>
              </a:rPr>
              <a:t>doccom</a:t>
            </a:r>
            <a:r>
              <a:rPr kumimoji="0" lang="fr-BE" sz="2400" b="0" i="0" u="none" strike="noStrike" kern="1200" cap="none" spc="0" normalizeH="0" baseline="0" noProof="0" dirty="0">
                <a:ln>
                  <a:noFill/>
                </a:ln>
                <a:solidFill>
                  <a:srgbClr val="184652"/>
                </a:solidFill>
                <a:effectLst/>
                <a:uLnTx/>
                <a:uFillTx/>
                <a:latin typeface="Palanquin Regular"/>
                <a:ea typeface="+mn-ea"/>
                <a:cs typeface="+mn-cs"/>
              </a:rPr>
              <a:t>.</a:t>
            </a:r>
          </a:p>
          <a:p>
            <a:pPr marL="1254125" marR="0" lvl="1" algn="l"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806450" algn="l"/>
              </a:tabLst>
              <a:defRPr/>
            </a:pPr>
            <a:r>
              <a:rPr lang="fr-BE" sz="2400" dirty="0" err="1">
                <a:latin typeface="Palanquin Regular"/>
              </a:rPr>
              <a:t>Advies</a:t>
            </a:r>
            <a:r>
              <a:rPr lang="fr-BE" sz="2400" dirty="0">
                <a:latin typeface="Palanquin Regular"/>
              </a:rPr>
              <a:t> PAAA OK</a:t>
            </a:r>
            <a:br>
              <a:rPr lang="fr-BE" sz="2400" dirty="0">
                <a:latin typeface="Palanquin Regular"/>
              </a:rPr>
            </a:br>
            <a:r>
              <a:rPr lang="fr-BE" sz="2400" dirty="0" err="1">
                <a:latin typeface="Palanquin Regular"/>
              </a:rPr>
              <a:t>Opmerking</a:t>
            </a:r>
            <a:r>
              <a:rPr lang="fr-BE" sz="2400" dirty="0">
                <a:latin typeface="Palanquin Regular"/>
              </a:rPr>
              <a:t>: </a:t>
            </a:r>
            <a:br>
              <a:rPr lang="fr-BE" sz="2400" dirty="0">
                <a:latin typeface="Palanquin Regular"/>
              </a:rPr>
            </a:br>
            <a:r>
              <a:rPr lang="fr-BE" sz="2400" dirty="0">
                <a:latin typeface="Palanquin Regular"/>
              </a:rPr>
              <a:t>- Med </a:t>
            </a:r>
            <a:r>
              <a:rPr lang="fr-BE" sz="2400" dirty="0" err="1">
                <a:latin typeface="Palanquin Regular"/>
              </a:rPr>
              <a:t>Lok</a:t>
            </a:r>
            <a:r>
              <a:rPr lang="fr-BE" sz="2400" dirty="0">
                <a:latin typeface="Palanquin Regular"/>
              </a:rPr>
              <a:t> AMT </a:t>
            </a:r>
            <a:r>
              <a:rPr lang="fr-BE" sz="2400" dirty="0" err="1">
                <a:latin typeface="Palanquin Regular"/>
              </a:rPr>
              <a:t>beschikbaar</a:t>
            </a:r>
            <a:r>
              <a:rPr lang="fr-BE" sz="2400" dirty="0">
                <a:latin typeface="Palanquin Regular"/>
              </a:rPr>
              <a:t> maar niet </a:t>
            </a:r>
            <a:r>
              <a:rPr lang="fr-BE" sz="2400" dirty="0" err="1">
                <a:latin typeface="Palanquin Regular"/>
              </a:rPr>
              <a:t>altijd</a:t>
            </a:r>
            <a:r>
              <a:rPr lang="fr-BE" sz="2400" dirty="0">
                <a:latin typeface="Palanquin Regular"/>
              </a:rPr>
              <a:t> Dr. Of </a:t>
            </a:r>
            <a:r>
              <a:rPr lang="fr-BE" sz="2400" dirty="0" err="1">
                <a:latin typeface="Palanquin Regular"/>
              </a:rPr>
              <a:t>verpleegkundige</a:t>
            </a:r>
            <a:r>
              <a:rPr lang="fr-BE" sz="2400" dirty="0">
                <a:latin typeface="Palanquin Regular"/>
              </a:rPr>
              <a:t> </a:t>
            </a:r>
            <a:r>
              <a:rPr lang="fr-BE" sz="2400" dirty="0" err="1">
                <a:latin typeface="Palanquin Regular"/>
              </a:rPr>
              <a:t>aanwezig</a:t>
            </a:r>
            <a:r>
              <a:rPr lang="fr-BE" sz="2400" dirty="0">
                <a:latin typeface="Palanquin Regular"/>
              </a:rPr>
              <a:t>.</a:t>
            </a:r>
            <a:br>
              <a:rPr lang="fr-BE" sz="2400" dirty="0">
                <a:latin typeface="Palanquin Regular"/>
              </a:rPr>
            </a:br>
            <a:r>
              <a:rPr lang="fr-BE" sz="2400" dirty="0">
                <a:latin typeface="Palanquin Regular"/>
              </a:rPr>
              <a:t>- </a:t>
            </a:r>
            <a:r>
              <a:rPr lang="fr-BE" sz="2400" dirty="0" err="1">
                <a:latin typeface="Palanquin Regular"/>
              </a:rPr>
              <a:t>Geen</a:t>
            </a:r>
            <a:r>
              <a:rPr lang="fr-BE" sz="2400" dirty="0">
                <a:latin typeface="Palanquin Regular"/>
              </a:rPr>
              <a:t> </a:t>
            </a:r>
            <a:r>
              <a:rPr lang="fr-BE" sz="2400" dirty="0" err="1">
                <a:latin typeface="Palanquin Regular"/>
              </a:rPr>
              <a:t>middelen</a:t>
            </a:r>
            <a:r>
              <a:rPr lang="fr-BE" sz="2400" dirty="0">
                <a:latin typeface="Palanquin Regular"/>
              </a:rPr>
              <a:t> </a:t>
            </a:r>
            <a:r>
              <a:rPr lang="fr-BE" sz="2400" dirty="0" err="1">
                <a:latin typeface="Palanquin Regular"/>
              </a:rPr>
              <a:t>voor</a:t>
            </a:r>
            <a:r>
              <a:rPr lang="fr-BE" sz="2400" dirty="0">
                <a:latin typeface="Palanquin Regular"/>
              </a:rPr>
              <a:t> </a:t>
            </a:r>
            <a:r>
              <a:rPr lang="fr-BE" sz="2400" dirty="0" err="1">
                <a:latin typeface="Palanquin Regular"/>
              </a:rPr>
              <a:t>behandeling</a:t>
            </a:r>
            <a:r>
              <a:rPr lang="fr-BE" sz="2400" dirty="0">
                <a:latin typeface="Palanquin Regular"/>
              </a:rPr>
              <a:t> van </a:t>
            </a:r>
            <a:r>
              <a:rPr lang="fr-BE" sz="2400" dirty="0" err="1">
                <a:latin typeface="Palanquin Regular"/>
              </a:rPr>
              <a:t>wonden</a:t>
            </a:r>
            <a:r>
              <a:rPr lang="fr-BE" sz="2400" dirty="0">
                <a:latin typeface="Palanquin Regular"/>
              </a:rPr>
              <a:t> ter </a:t>
            </a:r>
            <a:r>
              <a:rPr lang="fr-BE" sz="2400" dirty="0" err="1">
                <a:latin typeface="Palanquin Regular"/>
              </a:rPr>
              <a:t>beschikking</a:t>
            </a:r>
            <a:r>
              <a:rPr lang="fr-BE" sz="2400" dirty="0">
                <a:latin typeface="Palanquin Regular"/>
              </a:rPr>
              <a:t> (</a:t>
            </a:r>
            <a:r>
              <a:rPr lang="fr-BE" sz="2400" dirty="0" err="1">
                <a:latin typeface="Palanquin Regular"/>
              </a:rPr>
              <a:t>verbanddoos</a:t>
            </a:r>
            <a:r>
              <a:rPr lang="fr-BE" sz="2400" dirty="0">
                <a:latin typeface="Palanquin Regular"/>
              </a:rPr>
              <a:t> gang).</a:t>
            </a:r>
          </a:p>
          <a:p>
            <a:pPr marL="1254125" marR="0" lvl="1" algn="l"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806450" algn="l"/>
              </a:tabLst>
              <a:defRPr/>
            </a:pPr>
            <a:r>
              <a:rPr lang="fr-BE" sz="2400" dirty="0">
                <a:latin typeface="Palanquin Regular"/>
              </a:rPr>
              <a:t>18 Mar 24 meeting met Dr. Van COMOPSMED.</a:t>
            </a:r>
          </a:p>
          <a:p>
            <a:pPr marL="1254125" marR="0" lvl="1" algn="l"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806450" algn="l"/>
              </a:tabLst>
              <a:defRPr/>
            </a:pPr>
            <a:r>
              <a:rPr lang="fr-BE" sz="2400" dirty="0" err="1">
                <a:latin typeface="Palanquin Regular"/>
              </a:rPr>
              <a:t>Nog</a:t>
            </a:r>
            <a:r>
              <a:rPr lang="fr-BE" sz="2400" dirty="0">
                <a:latin typeface="Palanquin Regular"/>
              </a:rPr>
              <a:t> </a:t>
            </a:r>
            <a:r>
              <a:rPr lang="fr-BE" sz="2400" dirty="0" err="1">
                <a:latin typeface="Palanquin Regular"/>
              </a:rPr>
              <a:t>geen</a:t>
            </a:r>
            <a:r>
              <a:rPr lang="fr-BE" sz="2400" dirty="0">
                <a:latin typeface="Palanquin Regular"/>
              </a:rPr>
              <a:t> </a:t>
            </a:r>
            <a:r>
              <a:rPr lang="fr-BE" sz="2400" dirty="0" err="1">
                <a:latin typeface="Palanquin Regular"/>
              </a:rPr>
              <a:t>opmerkingen</a:t>
            </a:r>
            <a:r>
              <a:rPr lang="fr-BE" sz="2400" dirty="0">
                <a:latin typeface="Palanquin Regular"/>
              </a:rPr>
              <a:t> </a:t>
            </a:r>
            <a:r>
              <a:rPr lang="fr-BE" sz="2400" dirty="0" err="1">
                <a:latin typeface="Palanquin Regular"/>
              </a:rPr>
              <a:t>gekregen</a:t>
            </a:r>
            <a:r>
              <a:rPr lang="fr-BE" sz="2400" dirty="0">
                <a:latin typeface="Palanquin Regular"/>
              </a:rPr>
              <a:t> van de </a:t>
            </a:r>
            <a:r>
              <a:rPr lang="fr-BE" sz="2400" dirty="0" err="1">
                <a:latin typeface="Palanquin Regular"/>
              </a:rPr>
              <a:t>vakbonden</a:t>
            </a:r>
            <a:r>
              <a:rPr lang="fr-BE" sz="2400" dirty="0">
                <a:latin typeface="Palanquin Regular"/>
              </a:rPr>
              <a:t>.</a:t>
            </a:r>
            <a:endParaRPr kumimoji="0" lang="fr-BE" sz="2400" b="0" i="0" u="none" strike="noStrike" kern="1200" cap="none" spc="0" normalizeH="0" baseline="0" noProof="0" dirty="0">
              <a:ln>
                <a:noFill/>
              </a:ln>
              <a:solidFill>
                <a:srgbClr val="184652"/>
              </a:solidFill>
              <a:effectLst/>
              <a:uLnTx/>
              <a:uFillTx/>
              <a:latin typeface="Palanquin Regular"/>
              <a:ea typeface="+mn-ea"/>
              <a:cs typeface="+mn-cs"/>
            </a:endParaRPr>
          </a:p>
          <a:p>
            <a:pPr marL="285750" indent="-285750">
              <a:buFont typeface="Wingdings" panose="05000000000000000000" pitchFamily="2" charset="2"/>
              <a:buChar char="§"/>
            </a:pPr>
            <a:endParaRPr lang="nl-BE" dirty="0"/>
          </a:p>
        </p:txBody>
      </p:sp>
    </p:spTree>
    <p:extLst>
      <p:ext uri="{BB962C8B-B14F-4D97-AF65-F5344CB8AC3E}">
        <p14:creationId xmlns:p14="http://schemas.microsoft.com/office/powerpoint/2010/main" val="34022943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B286CB-9D8A-1BAC-2AEF-B6AEEA3D3DD9}"/>
              </a:ext>
            </a:extLst>
          </p:cNvPr>
          <p:cNvSpPr>
            <a:spLocks noGrp="1"/>
          </p:cNvSpPr>
          <p:nvPr>
            <p:ph type="body" sz="quarter" idx="13"/>
          </p:nvPr>
        </p:nvSpPr>
        <p:spPr/>
        <p:txBody>
          <a:bodyPr/>
          <a:lstStyle/>
          <a:p>
            <a:r>
              <a:rPr lang="nl-BE" b="1" dirty="0"/>
              <a:t>Binnenklimaat blok 13 Helios.</a:t>
            </a:r>
          </a:p>
        </p:txBody>
      </p:sp>
      <p:sp>
        <p:nvSpPr>
          <p:cNvPr id="3" name="Text Placeholder 2">
            <a:extLst>
              <a:ext uri="{FF2B5EF4-FFF2-40B4-BE49-F238E27FC236}">
                <a16:creationId xmlns:a16="http://schemas.microsoft.com/office/drawing/2014/main" id="{43A28F55-F79C-861B-1C41-9CFF04EB25B5}"/>
              </a:ext>
            </a:extLst>
          </p:cNvPr>
          <p:cNvSpPr>
            <a:spLocks noGrp="1"/>
          </p:cNvSpPr>
          <p:nvPr>
            <p:ph type="body" sz="quarter" idx="27"/>
          </p:nvPr>
        </p:nvSpPr>
        <p:spPr/>
        <p:txBody>
          <a:bodyPr/>
          <a:lstStyle/>
          <a:p>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Analyses </a:t>
            </a:r>
            <a:r>
              <a:rPr kumimoji="0" lang="fr-BE" sz="2800" b="1" i="0" u="none" strike="noStrike" kern="1200" cap="none" spc="0" normalizeH="0" baseline="0" noProof="0" dirty="0" err="1">
                <a:ln>
                  <a:noFill/>
                </a:ln>
                <a:solidFill>
                  <a:srgbClr val="1A4652"/>
                </a:solidFill>
                <a:effectLst/>
                <a:uLnTx/>
                <a:uFillTx/>
                <a:latin typeface="Palanquin Regular"/>
                <a:ea typeface="+mn-ea"/>
                <a:cs typeface="+mn-cs"/>
              </a:rPr>
              <a:t>binnen</a:t>
            </a: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1" i="0" u="none" strike="noStrike" kern="1200" cap="none" spc="0" normalizeH="0" baseline="0" noProof="0" dirty="0" err="1">
                <a:ln>
                  <a:noFill/>
                </a:ln>
                <a:solidFill>
                  <a:srgbClr val="1A4652"/>
                </a:solidFill>
                <a:effectLst/>
                <a:uLnTx/>
                <a:uFillTx/>
                <a:latin typeface="Palanquin Regular"/>
                <a:ea typeface="+mn-ea"/>
                <a:cs typeface="+mn-cs"/>
              </a:rPr>
              <a:t>klimaat</a:t>
            </a: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1" i="0" u="none" strike="noStrike" kern="1200" cap="none" spc="0" normalizeH="0" baseline="0" noProof="0" dirty="0" err="1">
                <a:ln>
                  <a:noFill/>
                </a:ln>
                <a:solidFill>
                  <a:srgbClr val="1A4652"/>
                </a:solidFill>
                <a:effectLst/>
                <a:uLnTx/>
                <a:uFillTx/>
                <a:latin typeface="Palanquin Regular"/>
                <a:ea typeface="+mn-ea"/>
                <a:cs typeface="+mn-cs"/>
              </a:rPr>
              <a:t>metingen</a:t>
            </a: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1" i="0" u="none" strike="noStrike" kern="1200" cap="none" spc="0" normalizeH="0" baseline="0" noProof="0" dirty="0" err="1">
                <a:ln>
                  <a:noFill/>
                </a:ln>
                <a:solidFill>
                  <a:srgbClr val="1A4652"/>
                </a:solidFill>
                <a:effectLst/>
                <a:uLnTx/>
                <a:uFillTx/>
                <a:latin typeface="Palanquin Regular"/>
                <a:ea typeface="+mn-ea"/>
                <a:cs typeface="+mn-cs"/>
              </a:rPr>
              <a:t>blok</a:t>
            </a: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 13 </a:t>
            </a:r>
            <a:r>
              <a:rPr kumimoji="0" lang="fr-BE" sz="2800" b="1" i="0" u="none" strike="noStrike" kern="1200" cap="none" spc="0" normalizeH="0" baseline="0" noProof="0" dirty="0" err="1">
                <a:ln>
                  <a:noFill/>
                </a:ln>
                <a:solidFill>
                  <a:srgbClr val="1A4652"/>
                </a:solidFill>
                <a:effectLst/>
                <a:uLnTx/>
                <a:uFillTx/>
                <a:latin typeface="Palanquin Regular"/>
                <a:ea typeface="+mn-ea"/>
                <a:cs typeface="+mn-cs"/>
              </a:rPr>
              <a:t>Helios</a:t>
            </a: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1" i="0" u="none" strike="noStrike" kern="1200" cap="none" spc="0" normalizeH="0" baseline="0" noProof="0" dirty="0" err="1">
                <a:ln>
                  <a:noFill/>
                </a:ln>
                <a:solidFill>
                  <a:srgbClr val="1A4652"/>
                </a:solidFill>
                <a:effectLst/>
                <a:uLnTx/>
                <a:uFillTx/>
                <a:latin typeface="Palanquin Regular"/>
                <a:ea typeface="+mn-ea"/>
                <a:cs typeface="+mn-cs"/>
              </a:rPr>
              <a:t>metingen</a:t>
            </a: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1" i="0" u="none" strike="noStrike" kern="1200" cap="none" spc="0" normalizeH="0" baseline="0" noProof="0" dirty="0" err="1">
                <a:ln>
                  <a:noFill/>
                </a:ln>
                <a:solidFill>
                  <a:srgbClr val="1A4652"/>
                </a:solidFill>
                <a:effectLst/>
                <a:uLnTx/>
                <a:uFillTx/>
                <a:latin typeface="Palanquin Regular"/>
                <a:ea typeface="+mn-ea"/>
                <a:cs typeface="+mn-cs"/>
              </a:rPr>
              <a:t>binnenklimaat</a:t>
            </a: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1" i="0" u="none" strike="noStrike" kern="1200" cap="none" spc="0" normalizeH="0" baseline="0" noProof="0" dirty="0" err="1">
                <a:ln>
                  <a:noFill/>
                </a:ln>
                <a:solidFill>
                  <a:srgbClr val="1A4652"/>
                </a:solidFill>
                <a:effectLst/>
                <a:uLnTx/>
                <a:uFillTx/>
                <a:latin typeface="Palanquin Regular"/>
                <a:ea typeface="+mn-ea"/>
                <a:cs typeface="+mn-cs"/>
              </a:rPr>
              <a:t>door</a:t>
            </a: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 DPBW MR). </a:t>
            </a:r>
          </a:p>
          <a:p>
            <a:br>
              <a:rPr kumimoji="0" lang="fr-BE" sz="2800" b="0" i="0" u="none" strike="noStrike" kern="1200" cap="none" spc="0" normalizeH="0" baseline="0" noProof="0" dirty="0">
                <a:ln>
                  <a:noFill/>
                </a:ln>
                <a:solidFill>
                  <a:srgbClr val="1A4652"/>
                </a:solidFill>
                <a:effectLst/>
                <a:uLnTx/>
                <a:uFillTx/>
                <a:latin typeface="Palanquin Regular"/>
                <a:ea typeface="+mn-ea"/>
                <a:cs typeface="+mn-cs"/>
              </a:rPr>
            </a:b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Metingen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uitgevoerd</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br>
              <a:rPr kumimoji="0" lang="fr-BE" sz="2800" b="0" i="0" u="none" strike="noStrike" kern="1200" cap="none" spc="0" normalizeH="0" baseline="0" noProof="0" dirty="0">
                <a:ln>
                  <a:noFill/>
                </a:ln>
                <a:solidFill>
                  <a:srgbClr val="1A4652"/>
                </a:solidFill>
                <a:effectLst/>
                <a:uLnTx/>
                <a:uFillTx/>
                <a:latin typeface="Palanquin Regular"/>
                <a:ea typeface="+mn-ea"/>
                <a:cs typeface="+mn-cs"/>
              </a:rPr>
            </a:b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Nodige</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gegevens</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bezetting</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dimensies</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lokaal</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overgemaakt</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aan</a:t>
            </a:r>
            <a:br>
              <a:rPr kumimoji="0" lang="fr-BE" sz="2800" b="0" i="0" u="none" strike="noStrike" kern="1200" cap="none" spc="0" normalizeH="0" baseline="0" noProof="0" dirty="0">
                <a:ln>
                  <a:noFill/>
                </a:ln>
                <a:solidFill>
                  <a:srgbClr val="1A4652"/>
                </a:solidFill>
                <a:effectLst/>
                <a:uLnTx/>
                <a:uFillTx/>
                <a:latin typeface="Palanquin Regular"/>
                <a:ea typeface="+mn-ea"/>
                <a:cs typeface="+mn-cs"/>
              </a:rPr>
            </a:b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TPF.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Gaan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de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nodige</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berekeningen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uitvoeren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en offerte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indienen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a:t>
            </a:r>
          </a:p>
          <a:p>
            <a:endParaRPr lang="nl-BE" sz="2800" dirty="0"/>
          </a:p>
        </p:txBody>
      </p:sp>
    </p:spTree>
    <p:extLst>
      <p:ext uri="{BB962C8B-B14F-4D97-AF65-F5344CB8AC3E}">
        <p14:creationId xmlns:p14="http://schemas.microsoft.com/office/powerpoint/2010/main" val="4251733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B286CB-9D8A-1BAC-2AEF-B6AEEA3D3DD9}"/>
              </a:ext>
            </a:extLst>
          </p:cNvPr>
          <p:cNvSpPr>
            <a:spLocks noGrp="1"/>
          </p:cNvSpPr>
          <p:nvPr>
            <p:ph type="body" sz="quarter" idx="13"/>
          </p:nvPr>
        </p:nvSpPr>
        <p:spPr/>
        <p:txBody>
          <a:bodyPr/>
          <a:lstStyle/>
          <a:p>
            <a:r>
              <a:rPr lang="nl-BE" b="1" dirty="0"/>
              <a:t>Binnenklimaat &amp; geluidshinder blok 11.</a:t>
            </a:r>
          </a:p>
        </p:txBody>
      </p:sp>
      <p:sp>
        <p:nvSpPr>
          <p:cNvPr id="3" name="Text Placeholder 2">
            <a:extLst>
              <a:ext uri="{FF2B5EF4-FFF2-40B4-BE49-F238E27FC236}">
                <a16:creationId xmlns:a16="http://schemas.microsoft.com/office/drawing/2014/main" id="{43A28F55-F79C-861B-1C41-9CFF04EB25B5}"/>
              </a:ext>
            </a:extLst>
          </p:cNvPr>
          <p:cNvSpPr>
            <a:spLocks noGrp="1"/>
          </p:cNvSpPr>
          <p:nvPr>
            <p:ph type="body" sz="quarter" idx="27"/>
          </p:nvPr>
        </p:nvSpPr>
        <p:spPr>
          <a:xfrm>
            <a:off x="0" y="2152045"/>
            <a:ext cx="11237400" cy="4089476"/>
          </a:xfrm>
        </p:spPr>
        <p:txBody>
          <a:bodyPr/>
          <a:lstStyle/>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Analyses </a:t>
            </a:r>
            <a:r>
              <a:rPr kumimoji="0" lang="fr-BE" sz="2800" b="1" i="0" u="none" strike="noStrike" kern="1200" cap="none" spc="0" normalizeH="0" baseline="0" noProof="0" dirty="0" err="1">
                <a:ln>
                  <a:noFill/>
                </a:ln>
                <a:solidFill>
                  <a:srgbClr val="1A4652"/>
                </a:solidFill>
                <a:effectLst/>
                <a:uLnTx/>
                <a:uFillTx/>
                <a:latin typeface="Palanquin Regular"/>
                <a:ea typeface="+mn-ea"/>
                <a:cs typeface="+mn-cs"/>
              </a:rPr>
              <a:t>binnenklimaat</a:t>
            </a: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 &amp; </a:t>
            </a:r>
            <a:r>
              <a:rPr kumimoji="0" lang="fr-BE" sz="2800" b="1" i="0" u="none" strike="noStrike" kern="1200" cap="none" spc="0" normalizeH="0" baseline="0" noProof="0" dirty="0" err="1">
                <a:ln>
                  <a:noFill/>
                </a:ln>
                <a:solidFill>
                  <a:srgbClr val="1A4652"/>
                </a:solidFill>
                <a:effectLst/>
                <a:uLnTx/>
                <a:uFillTx/>
                <a:latin typeface="Palanquin Regular"/>
                <a:ea typeface="+mn-ea"/>
                <a:cs typeface="+mn-cs"/>
              </a:rPr>
              <a:t>geluidshinder</a:t>
            </a: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1" i="0" u="none" strike="noStrike" kern="1200" cap="none" spc="0" normalizeH="0" baseline="0" noProof="0" dirty="0" err="1">
                <a:ln>
                  <a:noFill/>
                </a:ln>
                <a:solidFill>
                  <a:srgbClr val="1A4652"/>
                </a:solidFill>
                <a:effectLst/>
                <a:uLnTx/>
                <a:uFillTx/>
                <a:latin typeface="Palanquin Regular"/>
                <a:ea typeface="+mn-ea"/>
                <a:cs typeface="+mn-cs"/>
              </a:rPr>
              <a:t>blok</a:t>
            </a:r>
            <a:r>
              <a:rPr kumimoji="0" lang="fr-BE" sz="2800" b="1" i="0" u="none" strike="noStrike" kern="1200" cap="none" spc="0" normalizeH="0" baseline="0" noProof="0" dirty="0">
                <a:ln>
                  <a:noFill/>
                </a:ln>
                <a:solidFill>
                  <a:srgbClr val="1A4652"/>
                </a:solidFill>
                <a:effectLst/>
                <a:uLnTx/>
                <a:uFillTx/>
                <a:latin typeface="Palanquin Regular"/>
                <a:ea typeface="+mn-ea"/>
                <a:cs typeface="+mn-cs"/>
              </a:rPr>
              <a:t> 11 (ACOS IS)</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r-BE" sz="2800" b="1" dirty="0">
              <a:solidFill>
                <a:srgbClr val="1A4652"/>
              </a:solidFill>
              <a:latin typeface="Palanquin Regular"/>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Afwachting</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goedkeuring</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installatie</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software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voor</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het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meettoestel</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testo</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816-1 om de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metingen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te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kunnen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uitvoeren</a:t>
            </a:r>
            <a:r>
              <a:rPr lang="fr-BE" sz="2800" dirty="0">
                <a:solidFill>
                  <a:schemeClr val="tx1"/>
                </a:solidFill>
                <a:latin typeface="Palanquin Regular"/>
              </a:rPr>
              <a:t>.</a:t>
            </a:r>
            <a:endParaRPr kumimoji="0" lang="fr-BE" sz="2800" b="0" i="0" u="none" strike="noStrike" kern="1200" cap="none" spc="0" normalizeH="0" baseline="0" noProof="0" dirty="0">
              <a:ln>
                <a:noFill/>
              </a:ln>
              <a:solidFill>
                <a:schemeClr val="tx1"/>
              </a:solidFill>
              <a:effectLst/>
              <a:uLnTx/>
              <a:uFillTx/>
              <a:latin typeface="Palanquin Regular"/>
              <a:ea typeface="+mn-ea"/>
              <a:cs typeface="+mn-cs"/>
            </a:endParaRPr>
          </a:p>
          <a:p>
            <a:endParaRPr lang="nl-BE" sz="2800" dirty="0"/>
          </a:p>
        </p:txBody>
      </p:sp>
    </p:spTree>
    <p:extLst>
      <p:ext uri="{BB962C8B-B14F-4D97-AF65-F5344CB8AC3E}">
        <p14:creationId xmlns:p14="http://schemas.microsoft.com/office/powerpoint/2010/main" val="3360013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B286CB-9D8A-1BAC-2AEF-B6AEEA3D3DD9}"/>
              </a:ext>
            </a:extLst>
          </p:cNvPr>
          <p:cNvSpPr>
            <a:spLocks noGrp="1"/>
          </p:cNvSpPr>
          <p:nvPr>
            <p:ph type="body" sz="quarter" idx="13"/>
          </p:nvPr>
        </p:nvSpPr>
        <p:spPr/>
        <p:txBody>
          <a:bodyPr/>
          <a:lstStyle/>
          <a:p>
            <a:r>
              <a:rPr lang="nl-BE" b="1" dirty="0"/>
              <a:t>Binnenklimaat ACOS </a:t>
            </a:r>
            <a:r>
              <a:rPr lang="nl-BE" b="1" dirty="0" err="1"/>
              <a:t>Ops&amp;Trg</a:t>
            </a:r>
            <a:r>
              <a:rPr lang="nl-BE" b="1" dirty="0"/>
              <a:t> blok 1,</a:t>
            </a:r>
          </a:p>
        </p:txBody>
      </p:sp>
      <p:sp>
        <p:nvSpPr>
          <p:cNvPr id="3" name="Text Placeholder 2">
            <a:extLst>
              <a:ext uri="{FF2B5EF4-FFF2-40B4-BE49-F238E27FC236}">
                <a16:creationId xmlns:a16="http://schemas.microsoft.com/office/drawing/2014/main" id="{43A28F55-F79C-861B-1C41-9CFF04EB25B5}"/>
              </a:ext>
            </a:extLst>
          </p:cNvPr>
          <p:cNvSpPr>
            <a:spLocks noGrp="1"/>
          </p:cNvSpPr>
          <p:nvPr>
            <p:ph type="body" sz="quarter" idx="27"/>
          </p:nvPr>
        </p:nvSpPr>
        <p:spPr>
          <a:xfrm>
            <a:off x="0" y="2152045"/>
            <a:ext cx="11237400" cy="4089476"/>
          </a:xfrm>
        </p:spPr>
        <p:txBody>
          <a:bodyPr/>
          <a:lstStyle/>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BE" sz="2800" b="1" dirty="0" err="1">
                <a:solidFill>
                  <a:srgbClr val="1A4652"/>
                </a:solidFill>
                <a:latin typeface="Palanquin Regular"/>
              </a:rPr>
              <a:t>Metingen</a:t>
            </a:r>
            <a:r>
              <a:rPr lang="fr-BE" sz="2800" b="1" dirty="0">
                <a:solidFill>
                  <a:srgbClr val="1A4652"/>
                </a:solidFill>
                <a:latin typeface="Palanquin Regular"/>
              </a:rPr>
              <a:t> </a:t>
            </a:r>
            <a:r>
              <a:rPr lang="fr-BE" sz="2800" b="1" dirty="0" err="1">
                <a:solidFill>
                  <a:srgbClr val="1A4652"/>
                </a:solidFill>
                <a:latin typeface="Palanquin Regular"/>
              </a:rPr>
              <a:t>zijn</a:t>
            </a:r>
            <a:r>
              <a:rPr lang="fr-BE" sz="2800" b="1" dirty="0">
                <a:solidFill>
                  <a:srgbClr val="1A4652"/>
                </a:solidFill>
                <a:latin typeface="Palanquin Regular"/>
              </a:rPr>
              <a:t> </a:t>
            </a:r>
            <a:r>
              <a:rPr lang="fr-BE" sz="2800" b="1" dirty="0" err="1">
                <a:solidFill>
                  <a:srgbClr val="1A4652"/>
                </a:solidFill>
                <a:latin typeface="Palanquin Regular"/>
              </a:rPr>
              <a:t>uitgevoerd</a:t>
            </a:r>
            <a:r>
              <a:rPr lang="fr-BE" sz="2800" b="1" dirty="0">
                <a:solidFill>
                  <a:srgbClr val="1A4652"/>
                </a:solidFill>
                <a:latin typeface="Palanquin Regular"/>
              </a:rPr>
              <a:t> maar </a:t>
            </a:r>
            <a:r>
              <a:rPr lang="fr-BE" sz="2800" b="1" dirty="0" err="1">
                <a:solidFill>
                  <a:srgbClr val="1A4652"/>
                </a:solidFill>
                <a:latin typeface="Palanquin Regular"/>
              </a:rPr>
              <a:t>verslag</a:t>
            </a:r>
            <a:r>
              <a:rPr lang="fr-BE" sz="2800" b="1" dirty="0">
                <a:solidFill>
                  <a:srgbClr val="1A4652"/>
                </a:solidFill>
                <a:latin typeface="Palanquin Regular"/>
              </a:rPr>
              <a:t> analyse </a:t>
            </a:r>
            <a:r>
              <a:rPr lang="fr-BE" sz="2800" b="1" dirty="0" err="1">
                <a:solidFill>
                  <a:srgbClr val="1A4652"/>
                </a:solidFill>
                <a:latin typeface="Palanquin Regular"/>
              </a:rPr>
              <a:t>is</a:t>
            </a:r>
            <a:r>
              <a:rPr lang="fr-BE" sz="2800" b="1" dirty="0">
                <a:solidFill>
                  <a:srgbClr val="1A4652"/>
                </a:solidFill>
                <a:latin typeface="Palanquin Regular"/>
              </a:rPr>
              <a:t> </a:t>
            </a:r>
            <a:r>
              <a:rPr lang="fr-BE" sz="2800" b="1" dirty="0" err="1">
                <a:solidFill>
                  <a:srgbClr val="1A4652"/>
                </a:solidFill>
                <a:latin typeface="Palanquin Regular"/>
              </a:rPr>
              <a:t>nog</a:t>
            </a:r>
            <a:r>
              <a:rPr lang="fr-BE" sz="2800" b="1" dirty="0">
                <a:solidFill>
                  <a:srgbClr val="1A4652"/>
                </a:solidFill>
                <a:latin typeface="Palanquin Regular"/>
              </a:rPr>
              <a:t> niet </a:t>
            </a:r>
            <a:r>
              <a:rPr lang="fr-BE" sz="2800" b="1" dirty="0" err="1">
                <a:solidFill>
                  <a:srgbClr val="1A4652"/>
                </a:solidFill>
                <a:latin typeface="Palanquin Regular"/>
              </a:rPr>
              <a:t>af</a:t>
            </a:r>
            <a:r>
              <a:rPr lang="fr-BE" sz="2800" b="1" dirty="0">
                <a:solidFill>
                  <a:srgbClr val="1A4652"/>
                </a:solidFill>
                <a:latin typeface="Palanquin Regular"/>
              </a:rPr>
              <a:t>.</a:t>
            </a:r>
            <a:endParaRPr kumimoji="0" lang="fr-BE" sz="2800" b="1" i="0" u="none" strike="noStrike" kern="1200" cap="none" spc="0" normalizeH="0" baseline="0" noProof="0" dirty="0">
              <a:ln>
                <a:noFill/>
              </a:ln>
              <a:solidFill>
                <a:srgbClr val="1A4652"/>
              </a:solidFill>
              <a:effectLst/>
              <a:uLnTx/>
              <a:uFillTx/>
              <a:latin typeface="Palanquin Regular"/>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r-BE" sz="2800" b="1" dirty="0">
              <a:solidFill>
                <a:srgbClr val="1A4652"/>
              </a:solidFill>
              <a:latin typeface="Palanquin Regular"/>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Resultaten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metingen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moeten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vergeleken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worden</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met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vorige</a:t>
            </a:r>
            <a:r>
              <a:rPr kumimoji="0" lang="fr-BE" sz="2800" b="0" i="0" u="none" strike="noStrike" kern="1200" cap="none" spc="0" normalizeH="0" baseline="0" noProof="0" dirty="0">
                <a:ln>
                  <a:noFill/>
                </a:ln>
                <a:solidFill>
                  <a:srgbClr val="1A4652"/>
                </a:solidFill>
                <a:effectLst/>
                <a:uLnTx/>
                <a:uFillTx/>
                <a:latin typeface="Palanquin Regular"/>
                <a:ea typeface="+mn-ea"/>
                <a:cs typeface="+mn-cs"/>
              </a:rPr>
              <a:t> </a:t>
            </a:r>
            <a:r>
              <a:rPr kumimoji="0" lang="fr-BE" sz="2800" b="0" i="0" u="none" strike="noStrike" kern="1200" cap="none" spc="0" normalizeH="0" baseline="0" noProof="0" dirty="0" err="1">
                <a:ln>
                  <a:noFill/>
                </a:ln>
                <a:solidFill>
                  <a:srgbClr val="1A4652"/>
                </a:solidFill>
                <a:effectLst/>
                <a:uLnTx/>
                <a:uFillTx/>
                <a:latin typeface="Palanquin Regular"/>
                <a:ea typeface="+mn-ea"/>
                <a:cs typeface="+mn-cs"/>
              </a:rPr>
              <a:t>metingen</a:t>
            </a:r>
            <a:r>
              <a:rPr lang="fr-BE" sz="2800" dirty="0">
                <a:solidFill>
                  <a:schemeClr val="tx1"/>
                </a:solidFill>
                <a:latin typeface="Palanquin Regular"/>
              </a:rPr>
              <a:t>.</a:t>
            </a:r>
            <a:endParaRPr kumimoji="0" lang="fr-BE" sz="2800" b="0" i="0" u="none" strike="noStrike" kern="1200" cap="none" spc="0" normalizeH="0" baseline="0" noProof="0" dirty="0">
              <a:ln>
                <a:noFill/>
              </a:ln>
              <a:solidFill>
                <a:schemeClr val="tx1"/>
              </a:solidFill>
              <a:effectLst/>
              <a:uLnTx/>
              <a:uFillTx/>
              <a:latin typeface="Palanquin Regular"/>
              <a:ea typeface="+mn-ea"/>
              <a:cs typeface="+mn-cs"/>
            </a:endParaRPr>
          </a:p>
          <a:p>
            <a:endParaRPr lang="nl-BE" sz="2800" dirty="0"/>
          </a:p>
        </p:txBody>
      </p:sp>
    </p:spTree>
    <p:extLst>
      <p:ext uri="{BB962C8B-B14F-4D97-AF65-F5344CB8AC3E}">
        <p14:creationId xmlns:p14="http://schemas.microsoft.com/office/powerpoint/2010/main" val="4253214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799463" y="1898077"/>
            <a:ext cx="8534400" cy="3168352"/>
            <a:chOff x="341313" y="1666875"/>
            <a:chExt cx="8534400" cy="2906713"/>
          </a:xfrm>
        </p:grpSpPr>
        <p:grpSp>
          <p:nvGrpSpPr>
            <p:cNvPr id="28" name="Group 5"/>
            <p:cNvGrpSpPr>
              <a:grpSpLocks/>
            </p:cNvGrpSpPr>
            <p:nvPr/>
          </p:nvGrpSpPr>
          <p:grpSpPr bwMode="auto">
            <a:xfrm>
              <a:off x="341313" y="1666875"/>
              <a:ext cx="8534400" cy="2906713"/>
              <a:chOff x="768" y="1392"/>
              <a:chExt cx="4368" cy="1488"/>
            </a:xfrm>
          </p:grpSpPr>
          <p:sp>
            <p:nvSpPr>
              <p:cNvPr id="36" name="AutoShape 6"/>
              <p:cNvSpPr>
                <a:spLocks noChangeArrowheads="1"/>
              </p:cNvSpPr>
              <p:nvPr/>
            </p:nvSpPr>
            <p:spPr bwMode="auto">
              <a:xfrm>
                <a:off x="768" y="1392"/>
                <a:ext cx="4368" cy="1488"/>
              </a:xfrm>
              <a:prstGeom prst="roundRect">
                <a:avLst>
                  <a:gd name="adj" fmla="val 9343"/>
                </a:avLst>
              </a:prstGeom>
              <a:solidFill>
                <a:srgbClr val="FFFFFF"/>
              </a:solidFill>
              <a:ln w="9525">
                <a:no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7" name="AutoShape 7"/>
              <p:cNvSpPr>
                <a:spLocks noChangeArrowheads="1"/>
              </p:cNvSpPr>
              <p:nvPr/>
            </p:nvSpPr>
            <p:spPr bwMode="auto">
              <a:xfrm>
                <a:off x="864" y="1488"/>
                <a:ext cx="4176" cy="1296"/>
              </a:xfrm>
              <a:prstGeom prst="roundRect">
                <a:avLst>
                  <a:gd name="adj" fmla="val 7639"/>
                </a:avLst>
              </a:prstGeom>
              <a:solidFill>
                <a:srgbClr val="FFFFFF"/>
              </a:solid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grpSp>
        <p:sp>
          <p:nvSpPr>
            <p:cNvPr id="29" name="Line 8"/>
            <p:cNvSpPr>
              <a:spLocks noChangeShapeType="1"/>
            </p:cNvSpPr>
            <p:nvPr/>
          </p:nvSpPr>
          <p:spPr bwMode="auto">
            <a:xfrm>
              <a:off x="1747838" y="1854200"/>
              <a:ext cx="0" cy="2532063"/>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0" name="Line 9"/>
            <p:cNvSpPr>
              <a:spLocks noChangeShapeType="1"/>
            </p:cNvSpPr>
            <p:nvPr/>
          </p:nvSpPr>
          <p:spPr bwMode="auto">
            <a:xfrm>
              <a:off x="1747838" y="2873375"/>
              <a:ext cx="6940550" cy="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1" name="Line 10"/>
            <p:cNvSpPr>
              <a:spLocks noChangeShapeType="1"/>
            </p:cNvSpPr>
            <p:nvPr/>
          </p:nvSpPr>
          <p:spPr bwMode="auto">
            <a:xfrm>
              <a:off x="6913563" y="2830513"/>
              <a:ext cx="0" cy="1512888"/>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2" name="Line 11"/>
            <p:cNvSpPr>
              <a:spLocks noChangeShapeType="1"/>
            </p:cNvSpPr>
            <p:nvPr/>
          </p:nvSpPr>
          <p:spPr bwMode="auto">
            <a:xfrm flipV="1">
              <a:off x="528638" y="3911600"/>
              <a:ext cx="6384925" cy="6350"/>
            </a:xfrm>
            <a:prstGeom prst="line">
              <a:avLst/>
            </a:prstGeom>
            <a:noFill/>
            <a:ln w="9525">
              <a:solidFill>
                <a:srgbClr val="000000"/>
              </a:solidFill>
              <a:round/>
              <a:headEnd/>
              <a:tailEnd/>
            </a:ln>
          </p:spPr>
          <p:txBody>
            <a:bodyPr wrap="none" anchor="ctr"/>
            <a:lstStyle/>
            <a:p>
              <a:pPr fontAlgn="auto">
                <a:spcBef>
                  <a:spcPts val="0"/>
                </a:spcBef>
                <a:spcAft>
                  <a:spcPts val="0"/>
                </a:spcAft>
                <a:defRPr/>
              </a:pPr>
              <a:endParaRPr lang="en-US" kern="0" dirty="0">
                <a:solidFill>
                  <a:srgbClr val="000000"/>
                </a:solidFill>
              </a:endParaRPr>
            </a:p>
          </p:txBody>
        </p:sp>
        <p:sp>
          <p:nvSpPr>
            <p:cNvPr id="33" name="Text Box 13"/>
            <p:cNvSpPr txBox="1">
              <a:spLocks noChangeArrowheads="1"/>
            </p:cNvSpPr>
            <p:nvPr/>
          </p:nvSpPr>
          <p:spPr bwMode="auto">
            <a:xfrm>
              <a:off x="1685847" y="2020165"/>
              <a:ext cx="6933161" cy="646331"/>
            </a:xfrm>
            <a:prstGeom prst="rect">
              <a:avLst/>
            </a:prstGeom>
            <a:noFill/>
            <a:ln w="9525">
              <a:noFill/>
              <a:miter lim="800000"/>
              <a:headEnd/>
              <a:tailEnd/>
            </a:ln>
          </p:spPr>
          <p:txBody>
            <a:bodyPr wrap="square">
              <a:spAutoFit/>
            </a:bodyPr>
            <a:lstStyle/>
            <a:p>
              <a:pPr algn="ctr" fontAlgn="auto">
                <a:spcBef>
                  <a:spcPts val="600"/>
                </a:spcBef>
                <a:spcAft>
                  <a:spcPts val="0"/>
                </a:spcAft>
                <a:defRPr/>
              </a:pPr>
              <a:r>
                <a:rPr lang="en-GB" sz="3600" b="1" kern="0" dirty="0">
                  <a:solidFill>
                    <a:srgbClr val="000000"/>
                  </a:solidFill>
                  <a:latin typeface="Courier New" pitchFamily="49" charset="0"/>
                </a:rPr>
                <a:t>SLPPT 08 LDPBW</a:t>
              </a:r>
            </a:p>
          </p:txBody>
        </p:sp>
        <p:sp>
          <p:nvSpPr>
            <p:cNvPr id="34" name="Text Box 19"/>
            <p:cNvSpPr txBox="1">
              <a:spLocks noChangeArrowheads="1"/>
            </p:cNvSpPr>
            <p:nvPr/>
          </p:nvSpPr>
          <p:spPr bwMode="auto">
            <a:xfrm>
              <a:off x="1871663" y="3983038"/>
              <a:ext cx="5041900" cy="367069"/>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2000" b="1" kern="0" dirty="0" err="1">
                  <a:solidFill>
                    <a:srgbClr val="000000"/>
                  </a:solidFill>
                  <a:latin typeface="Courier New" pitchFamily="49" charset="0"/>
                </a:rPr>
                <a:t>Adjt</a:t>
              </a:r>
              <a:r>
                <a:rPr lang="en-US" sz="2000" b="1" kern="0" dirty="0">
                  <a:solidFill>
                    <a:srgbClr val="000000"/>
                  </a:solidFill>
                  <a:latin typeface="Courier New" pitchFamily="49" charset="0"/>
                </a:rPr>
                <a:t> Choubane H.</a:t>
              </a:r>
            </a:p>
          </p:txBody>
        </p:sp>
        <p:pic>
          <p:nvPicPr>
            <p:cNvPr id="35" name="Picture 29" descr="Logo Def VM Fr&amp;NL"/>
            <p:cNvPicPr>
              <a:picLocks noChangeAspect="1" noChangeArrowheads="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576263" y="1966913"/>
              <a:ext cx="11176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3048000" y="2967335"/>
            <a:ext cx="6096000" cy="1200329"/>
          </a:xfrm>
          <a:prstGeom prst="rect">
            <a:avLst/>
          </a:prstGeom>
        </p:spPr>
        <p:txBody>
          <a:bodyPr>
            <a:spAutoFit/>
          </a:bodyPr>
          <a:lstStyle/>
          <a:p>
            <a:pPr algn="ctr"/>
            <a:endParaRPr lang="it-IT" dirty="0"/>
          </a:p>
          <a:p>
            <a:pPr algn="ctr"/>
            <a:r>
              <a:rPr lang="it-IT" dirty="0"/>
              <a:t>CCB -</a:t>
            </a:r>
            <a:r>
              <a:rPr lang="it-IT" dirty="0" err="1"/>
              <a:t>Tech</a:t>
            </a:r>
            <a:r>
              <a:rPr lang="it-IT" dirty="0"/>
              <a:t> – </a:t>
            </a:r>
            <a:r>
              <a:rPr lang="it-IT" dirty="0" err="1"/>
              <a:t>Tech</a:t>
            </a:r>
            <a:r>
              <a:rPr lang="it-IT" dirty="0"/>
              <a:t> BOC</a:t>
            </a:r>
          </a:p>
          <a:p>
            <a:pPr algn="ctr"/>
            <a:r>
              <a:rPr lang="it-IT" dirty="0"/>
              <a:t>20/03/2024</a:t>
            </a:r>
            <a:br>
              <a:rPr lang="it-IT" dirty="0"/>
            </a:br>
            <a:r>
              <a:rPr lang="it-IT" dirty="0"/>
              <a:t>4</a:t>
            </a:r>
            <a:r>
              <a:rPr lang="it-IT" baseline="30000" dirty="0"/>
              <a:t>de</a:t>
            </a:r>
            <a:r>
              <a:rPr lang="it-IT" dirty="0"/>
              <a:t> Trim. 2023</a:t>
            </a:r>
          </a:p>
        </p:txBody>
      </p:sp>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84168" y="3390197"/>
            <a:ext cx="1294801" cy="1294801"/>
          </a:xfrm>
          <a:prstGeom prst="rect">
            <a:avLst/>
          </a:prstGeom>
        </p:spPr>
      </p:pic>
    </p:spTree>
    <p:extLst>
      <p:ext uri="{BB962C8B-B14F-4D97-AF65-F5344CB8AC3E}">
        <p14:creationId xmlns:p14="http://schemas.microsoft.com/office/powerpoint/2010/main" val="912557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1015663"/>
          </a:xfrm>
        </p:spPr>
        <p:txBody>
          <a:bodyPr/>
          <a:lstStyle/>
          <a:p>
            <a:r>
              <a:rPr lang="nl-BE" dirty="0"/>
              <a:t>Arbeidsongevallen.</a:t>
            </a:r>
          </a:p>
        </p:txBody>
      </p:sp>
      <p:pic>
        <p:nvPicPr>
          <p:cNvPr id="3" name="Picture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23571" y="4984315"/>
            <a:ext cx="1219183" cy="1219183"/>
          </a:xfrm>
          <a:prstGeom prst="rect">
            <a:avLst/>
          </a:prstGeom>
        </p:spPr>
      </p:pic>
    </p:spTree>
    <p:extLst>
      <p:ext uri="{BB962C8B-B14F-4D97-AF65-F5344CB8AC3E}">
        <p14:creationId xmlns:p14="http://schemas.microsoft.com/office/powerpoint/2010/main" val="880314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281009" y="745829"/>
            <a:ext cx="11293675" cy="1323439"/>
          </a:xfrm>
        </p:spPr>
        <p:txBody>
          <a:bodyPr/>
          <a:lstStyle/>
          <a:p>
            <a:r>
              <a:rPr lang="nl-BE" dirty="0"/>
              <a:t>Arbeidsongevallen gelinkt aan infrastructuur KKE.</a:t>
            </a:r>
          </a:p>
        </p:txBody>
      </p:sp>
      <p:sp>
        <p:nvSpPr>
          <p:cNvPr id="4" name="Text Placeholder 3"/>
          <p:cNvSpPr>
            <a:spLocks noGrp="1"/>
          </p:cNvSpPr>
          <p:nvPr>
            <p:ph type="body" sz="quarter" idx="27"/>
          </p:nvPr>
        </p:nvSpPr>
        <p:spPr>
          <a:xfrm>
            <a:off x="281009" y="2723744"/>
            <a:ext cx="11237400" cy="2064989"/>
          </a:xfrm>
        </p:spPr>
        <p:txBody>
          <a:bodyPr/>
          <a:lstStyle/>
          <a:p>
            <a:pPr marL="542925" indent="-542925">
              <a:buFont typeface="Wingdings" panose="05000000000000000000" pitchFamily="2" charset="2"/>
              <a:buChar char="q"/>
            </a:pPr>
            <a:r>
              <a:rPr lang="nl-BE" sz="2800" dirty="0"/>
              <a:t>Er zijn op 18 Jan 24 na zware sneeuwval 2 ongevallen gebeurd die gelinkt zijn aan de sneeuwval.</a:t>
            </a:r>
          </a:p>
          <a:p>
            <a:pPr marL="542925"/>
            <a:r>
              <a:rPr lang="nl-BE" sz="2800" dirty="0"/>
              <a:t>(</a:t>
            </a:r>
            <a:r>
              <a:rPr lang="nl-BE" sz="2800" i="1" dirty="0"/>
              <a:t>DG Jur vraagt om Info</a:t>
            </a:r>
            <a:r>
              <a:rPr lang="nl-BE" sz="2800" dirty="0"/>
              <a:t>)</a:t>
            </a:r>
          </a:p>
          <a:p>
            <a:endParaRPr lang="nl-BE" sz="2800" dirty="0"/>
          </a:p>
          <a:p>
            <a:pPr marL="622300" indent="-285750">
              <a:buFont typeface="Wingdings" panose="05000000000000000000" pitchFamily="2" charset="2"/>
              <a:buChar char="§"/>
            </a:pPr>
            <a:r>
              <a:rPr lang="nl-BE" sz="2800" dirty="0"/>
              <a:t>Een ongeval met een motor (Motor gevallen tijdens het parkeren)</a:t>
            </a:r>
          </a:p>
          <a:p>
            <a:pPr marL="622300" indent="-285750">
              <a:buFont typeface="Wingdings" panose="05000000000000000000" pitchFamily="2" charset="2"/>
              <a:buChar char="§"/>
            </a:pPr>
            <a:r>
              <a:rPr lang="nl-BE" sz="2800" dirty="0"/>
              <a:t>Een persoon uitgegleden aan de parking voor blok 4C/D</a:t>
            </a:r>
          </a:p>
          <a:p>
            <a:endParaRPr lang="nl-BE" sz="2800" dirty="0"/>
          </a:p>
          <a:p>
            <a:endParaRPr lang="nl-BE" sz="2800" dirty="0"/>
          </a:p>
          <a:p>
            <a:endParaRPr lang="nl-BE" dirty="0"/>
          </a:p>
          <a:p>
            <a:pPr marL="285750" indent="-285750">
              <a:buFontTx/>
              <a:buChar char="-"/>
            </a:pPr>
            <a:endParaRPr lang="nl-BE" dirty="0"/>
          </a:p>
          <a:p>
            <a:endParaRPr lang="nl-BE" dirty="0"/>
          </a:p>
        </p:txBody>
      </p:sp>
      <p:pic>
        <p:nvPicPr>
          <p:cNvPr id="5" name="Picture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09954" y="136237"/>
            <a:ext cx="1219183" cy="1219183"/>
          </a:xfrm>
          <a:prstGeom prst="rect">
            <a:avLst/>
          </a:prstGeom>
        </p:spPr>
      </p:pic>
    </p:spTree>
    <p:extLst>
      <p:ext uri="{BB962C8B-B14F-4D97-AF65-F5344CB8AC3E}">
        <p14:creationId xmlns:p14="http://schemas.microsoft.com/office/powerpoint/2010/main" val="4294567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7350414-7912-92AC-4F89-0B7C390A5D54}"/>
              </a:ext>
            </a:extLst>
          </p:cNvPr>
          <p:cNvSpPr>
            <a:spLocks noGrp="1"/>
          </p:cNvSpPr>
          <p:nvPr>
            <p:ph type="body" sz="quarter" idx="13"/>
          </p:nvPr>
        </p:nvSpPr>
        <p:spPr/>
        <p:txBody>
          <a:bodyPr/>
          <a:lstStyle/>
          <a:p>
            <a:r>
              <a:rPr lang="nl-BE" dirty="0"/>
              <a:t>Wintertoestand 18 Jan 2024</a:t>
            </a:r>
          </a:p>
        </p:txBody>
      </p:sp>
      <p:pic>
        <p:nvPicPr>
          <p:cNvPr id="5" name="Picture 4" descr="A road with snow on it&#10;&#10;Description automatically generated">
            <a:extLst>
              <a:ext uri="{FF2B5EF4-FFF2-40B4-BE49-F238E27FC236}">
                <a16:creationId xmlns:a16="http://schemas.microsoft.com/office/drawing/2014/main" id="{0BECFB88-6C1F-6A09-2350-1A6BE90477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009" y="1890683"/>
            <a:ext cx="4859023" cy="3644267"/>
          </a:xfrm>
          <a:prstGeom prst="rect">
            <a:avLst/>
          </a:prstGeom>
        </p:spPr>
      </p:pic>
      <p:pic>
        <p:nvPicPr>
          <p:cNvPr id="7" name="Picture 6" descr="A car parked in a snowy area&#10;&#10;Description automatically generated">
            <a:extLst>
              <a:ext uri="{FF2B5EF4-FFF2-40B4-BE49-F238E27FC236}">
                <a16:creationId xmlns:a16="http://schemas.microsoft.com/office/drawing/2014/main" id="{5E8FECBA-3790-A648-7418-B381C17149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0669" y="1890682"/>
            <a:ext cx="4859022" cy="3644267"/>
          </a:xfrm>
          <a:prstGeom prst="rect">
            <a:avLst/>
          </a:prstGeom>
        </p:spPr>
      </p:pic>
    </p:spTree>
    <p:extLst>
      <p:ext uri="{BB962C8B-B14F-4D97-AF65-F5344CB8AC3E}">
        <p14:creationId xmlns:p14="http://schemas.microsoft.com/office/powerpoint/2010/main" val="23639710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erson walking on a snowy street&#10;&#10;Description automatically generated">
            <a:extLst>
              <a:ext uri="{FF2B5EF4-FFF2-40B4-BE49-F238E27FC236}">
                <a16:creationId xmlns:a16="http://schemas.microsoft.com/office/drawing/2014/main" id="{E4F86C10-1E54-1CD0-9D30-F5B62A059C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9591" y="127450"/>
            <a:ext cx="4302266" cy="3226699"/>
          </a:xfrm>
          <a:prstGeom prst="rect">
            <a:avLst/>
          </a:prstGeom>
        </p:spPr>
      </p:pic>
      <p:pic>
        <p:nvPicPr>
          <p:cNvPr id="10" name="Picture 9" descr="A building with snow on the ground&#10;&#10;Description automatically generated">
            <a:extLst>
              <a:ext uri="{FF2B5EF4-FFF2-40B4-BE49-F238E27FC236}">
                <a16:creationId xmlns:a16="http://schemas.microsoft.com/office/drawing/2014/main" id="{44EB0E07-7103-1789-4192-6A3024C6E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0143" y="127450"/>
            <a:ext cx="4302266" cy="3226699"/>
          </a:xfrm>
          <a:prstGeom prst="rect">
            <a:avLst/>
          </a:prstGeom>
        </p:spPr>
      </p:pic>
      <p:pic>
        <p:nvPicPr>
          <p:cNvPr id="12" name="Picture 11" descr="A road with snow on the side&#10;&#10;Description automatically generated">
            <a:extLst>
              <a:ext uri="{FF2B5EF4-FFF2-40B4-BE49-F238E27FC236}">
                <a16:creationId xmlns:a16="http://schemas.microsoft.com/office/drawing/2014/main" id="{F3CDF92D-E5BB-9942-7C90-8604748669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9591" y="3503851"/>
            <a:ext cx="4302266" cy="3226699"/>
          </a:xfrm>
          <a:prstGeom prst="rect">
            <a:avLst/>
          </a:prstGeom>
        </p:spPr>
      </p:pic>
      <p:pic>
        <p:nvPicPr>
          <p:cNvPr id="14" name="Picture 13" descr="A snowy road with cars parked on the side&#10;&#10;Description automatically generated">
            <a:extLst>
              <a:ext uri="{FF2B5EF4-FFF2-40B4-BE49-F238E27FC236}">
                <a16:creationId xmlns:a16="http://schemas.microsoft.com/office/drawing/2014/main" id="{44650540-0458-DF8C-6171-D74AD51361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60142" y="3503851"/>
            <a:ext cx="4302265" cy="3226699"/>
          </a:xfrm>
          <a:prstGeom prst="rect">
            <a:avLst/>
          </a:prstGeom>
        </p:spPr>
      </p:pic>
    </p:spTree>
    <p:extLst>
      <p:ext uri="{BB962C8B-B14F-4D97-AF65-F5344CB8AC3E}">
        <p14:creationId xmlns:p14="http://schemas.microsoft.com/office/powerpoint/2010/main" val="41953006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uilding with a satellite dish on top&#10;&#10;Description automatically generated">
            <a:extLst>
              <a:ext uri="{FF2B5EF4-FFF2-40B4-BE49-F238E27FC236}">
                <a16:creationId xmlns:a16="http://schemas.microsoft.com/office/drawing/2014/main" id="{4C22749D-AB50-B322-37FC-DAD261AEA1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5849" y="3486389"/>
            <a:ext cx="4302000" cy="3226500"/>
          </a:xfrm>
          <a:prstGeom prst="rect">
            <a:avLst/>
          </a:prstGeom>
        </p:spPr>
      </p:pic>
      <p:pic>
        <p:nvPicPr>
          <p:cNvPr id="7" name="Picture 6" descr="A snowy road with tire tracks&#10;&#10;Description automatically generated">
            <a:extLst>
              <a:ext uri="{FF2B5EF4-FFF2-40B4-BE49-F238E27FC236}">
                <a16:creationId xmlns:a16="http://schemas.microsoft.com/office/drawing/2014/main" id="{1BBFD7FC-E8F2-56CA-E674-82ECB764F8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4153" y="135345"/>
            <a:ext cx="4300800" cy="3225600"/>
          </a:xfrm>
          <a:prstGeom prst="rect">
            <a:avLst/>
          </a:prstGeom>
        </p:spPr>
      </p:pic>
      <p:pic>
        <p:nvPicPr>
          <p:cNvPr id="9" name="Picture 8" descr="A snow covered road with a concrete wall and a building&#10;&#10;Description automatically generated with medium confidence">
            <a:extLst>
              <a:ext uri="{FF2B5EF4-FFF2-40B4-BE49-F238E27FC236}">
                <a16:creationId xmlns:a16="http://schemas.microsoft.com/office/drawing/2014/main" id="{089EB200-04ED-5B28-3CA8-18B7E23D1A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4153" y="3487289"/>
            <a:ext cx="4300800" cy="3225600"/>
          </a:xfrm>
          <a:prstGeom prst="rect">
            <a:avLst/>
          </a:prstGeom>
        </p:spPr>
      </p:pic>
      <p:pic>
        <p:nvPicPr>
          <p:cNvPr id="11" name="Picture 10" descr="A snowy field with trees and a road&#10;&#10;Description automatically generated">
            <a:extLst>
              <a:ext uri="{FF2B5EF4-FFF2-40B4-BE49-F238E27FC236}">
                <a16:creationId xmlns:a16="http://schemas.microsoft.com/office/drawing/2014/main" id="{C286C917-4931-D3A2-06FF-D1B312663E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5849" y="134445"/>
            <a:ext cx="4302000" cy="3226500"/>
          </a:xfrm>
          <a:prstGeom prst="rect">
            <a:avLst/>
          </a:prstGeom>
        </p:spPr>
      </p:pic>
    </p:spTree>
    <p:extLst>
      <p:ext uri="{BB962C8B-B14F-4D97-AF65-F5344CB8AC3E}">
        <p14:creationId xmlns:p14="http://schemas.microsoft.com/office/powerpoint/2010/main" val="912097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uilding with trees in the snow&#10;&#10;Description automatically generated">
            <a:extLst>
              <a:ext uri="{FF2B5EF4-FFF2-40B4-BE49-F238E27FC236}">
                <a16:creationId xmlns:a16="http://schemas.microsoft.com/office/drawing/2014/main" id="{0D138E74-7874-94D6-3828-EFB752664D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172" y="161842"/>
            <a:ext cx="4300800" cy="3225600"/>
          </a:xfrm>
          <a:prstGeom prst="rect">
            <a:avLst/>
          </a:prstGeom>
        </p:spPr>
      </p:pic>
      <p:pic>
        <p:nvPicPr>
          <p:cNvPr id="5" name="Picture 4" descr="A snowy street with a red fire hydrant and a building&#10;&#10;Description automatically generated">
            <a:extLst>
              <a:ext uri="{FF2B5EF4-FFF2-40B4-BE49-F238E27FC236}">
                <a16:creationId xmlns:a16="http://schemas.microsoft.com/office/drawing/2014/main" id="{D92A1929-A315-E950-5EC3-0CE658E295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8694" y="161842"/>
            <a:ext cx="4302000" cy="3226500"/>
          </a:xfrm>
          <a:prstGeom prst="rect">
            <a:avLst/>
          </a:prstGeom>
        </p:spPr>
      </p:pic>
      <p:pic>
        <p:nvPicPr>
          <p:cNvPr id="7" name="Picture 6" descr="A snowy road with a street light&#10;&#10;Description automatically generated">
            <a:extLst>
              <a:ext uri="{FF2B5EF4-FFF2-40B4-BE49-F238E27FC236}">
                <a16:creationId xmlns:a16="http://schemas.microsoft.com/office/drawing/2014/main" id="{74673970-06DB-AF5B-FFC6-B2FE88195E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1172" y="3486744"/>
            <a:ext cx="4300800" cy="3225600"/>
          </a:xfrm>
          <a:prstGeom prst="rect">
            <a:avLst/>
          </a:prstGeom>
        </p:spPr>
      </p:pic>
      <p:pic>
        <p:nvPicPr>
          <p:cNvPr id="9" name="Picture 8" descr="A snowy road with cars and buildings&#10;&#10;Description automatically generated">
            <a:extLst>
              <a:ext uri="{FF2B5EF4-FFF2-40B4-BE49-F238E27FC236}">
                <a16:creationId xmlns:a16="http://schemas.microsoft.com/office/drawing/2014/main" id="{1900EE01-61FD-F810-CD15-B0FC238EA1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08694" y="3485844"/>
            <a:ext cx="4302000" cy="3226500"/>
          </a:xfrm>
          <a:prstGeom prst="rect">
            <a:avLst/>
          </a:prstGeom>
        </p:spPr>
      </p:pic>
    </p:spTree>
    <p:extLst>
      <p:ext uri="{BB962C8B-B14F-4D97-AF65-F5344CB8AC3E}">
        <p14:creationId xmlns:p14="http://schemas.microsoft.com/office/powerpoint/2010/main" val="14715535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y road with cars and buildings&#10;&#10;Description automatically generated">
            <a:extLst>
              <a:ext uri="{FF2B5EF4-FFF2-40B4-BE49-F238E27FC236}">
                <a16:creationId xmlns:a16="http://schemas.microsoft.com/office/drawing/2014/main" id="{CF8ABEB4-C861-25A2-F588-EF756B16F9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4988" y="171032"/>
            <a:ext cx="4300800" cy="3225600"/>
          </a:xfrm>
          <a:prstGeom prst="rect">
            <a:avLst/>
          </a:prstGeom>
        </p:spPr>
      </p:pic>
      <p:pic>
        <p:nvPicPr>
          <p:cNvPr id="5" name="Picture 4" descr="A road with snow on it&#10;&#10;Description automatically generated">
            <a:extLst>
              <a:ext uri="{FF2B5EF4-FFF2-40B4-BE49-F238E27FC236}">
                <a16:creationId xmlns:a16="http://schemas.microsoft.com/office/drawing/2014/main" id="{965776C9-7473-8E6B-A792-7915B9FF8C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8911" y="3478652"/>
            <a:ext cx="4300800" cy="3225600"/>
          </a:xfrm>
          <a:prstGeom prst="rect">
            <a:avLst/>
          </a:prstGeom>
        </p:spPr>
      </p:pic>
      <p:pic>
        <p:nvPicPr>
          <p:cNvPr id="7" name="Picture 6" descr="A road covered in snow&#10;&#10;Description automatically generated">
            <a:extLst>
              <a:ext uri="{FF2B5EF4-FFF2-40B4-BE49-F238E27FC236}">
                <a16:creationId xmlns:a16="http://schemas.microsoft.com/office/drawing/2014/main" id="{9046D049-333D-48BF-7F8B-6011B4ED8F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8911" y="171032"/>
            <a:ext cx="4300800" cy="3225600"/>
          </a:xfrm>
          <a:prstGeom prst="rect">
            <a:avLst/>
          </a:prstGeom>
        </p:spPr>
      </p:pic>
      <p:pic>
        <p:nvPicPr>
          <p:cNvPr id="9" name="Picture 8" descr="A snowy road with trees and buildings&#10;&#10;Description automatically generated">
            <a:extLst>
              <a:ext uri="{FF2B5EF4-FFF2-40B4-BE49-F238E27FC236}">
                <a16:creationId xmlns:a16="http://schemas.microsoft.com/office/drawing/2014/main" id="{2FEA9D4C-5228-3E1F-9E63-AAC8E06E81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32289" y="3478652"/>
            <a:ext cx="4300800" cy="3225600"/>
          </a:xfrm>
          <a:prstGeom prst="rect">
            <a:avLst/>
          </a:prstGeom>
        </p:spPr>
      </p:pic>
    </p:spTree>
    <p:extLst>
      <p:ext uri="{BB962C8B-B14F-4D97-AF65-F5344CB8AC3E}">
        <p14:creationId xmlns:p14="http://schemas.microsoft.com/office/powerpoint/2010/main" val="2116127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y street with cars parked in front of a building&#10;&#10;Description automatically generated">
            <a:extLst>
              <a:ext uri="{FF2B5EF4-FFF2-40B4-BE49-F238E27FC236}">
                <a16:creationId xmlns:a16="http://schemas.microsoft.com/office/drawing/2014/main" id="{A6CD80AC-C627-B805-C1D7-980BC6B9FA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3887" y="113289"/>
            <a:ext cx="4300800" cy="3225600"/>
          </a:xfrm>
          <a:prstGeom prst="rect">
            <a:avLst/>
          </a:prstGeom>
        </p:spPr>
      </p:pic>
      <p:pic>
        <p:nvPicPr>
          <p:cNvPr id="5" name="Picture 4" descr="A snow covered road with a person walking on it&#10;&#10;Description automatically generated">
            <a:extLst>
              <a:ext uri="{FF2B5EF4-FFF2-40B4-BE49-F238E27FC236}">
                <a16:creationId xmlns:a16="http://schemas.microsoft.com/office/drawing/2014/main" id="{1D4D14F0-479F-857A-96FD-229F292E38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1062" y="113289"/>
            <a:ext cx="4300800" cy="3225600"/>
          </a:xfrm>
          <a:prstGeom prst="rect">
            <a:avLst/>
          </a:prstGeom>
        </p:spPr>
      </p:pic>
      <p:pic>
        <p:nvPicPr>
          <p:cNvPr id="7" name="Picture 6" descr="A person standing on the snow&#10;&#10;Description automatically generated">
            <a:extLst>
              <a:ext uri="{FF2B5EF4-FFF2-40B4-BE49-F238E27FC236}">
                <a16:creationId xmlns:a16="http://schemas.microsoft.com/office/drawing/2014/main" id="{42EA8CC0-755F-853C-8547-C639B1BB33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3887" y="3519111"/>
            <a:ext cx="4300800" cy="3225600"/>
          </a:xfrm>
          <a:prstGeom prst="rect">
            <a:avLst/>
          </a:prstGeom>
        </p:spPr>
      </p:pic>
      <p:pic>
        <p:nvPicPr>
          <p:cNvPr id="9" name="Picture 8" descr="A building with snow on the ground&#10;&#10;Description automatically generated">
            <a:extLst>
              <a:ext uri="{FF2B5EF4-FFF2-40B4-BE49-F238E27FC236}">
                <a16:creationId xmlns:a16="http://schemas.microsoft.com/office/drawing/2014/main" id="{F1B37B3B-BF9F-7122-6C03-AEC6CCE2BE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41062" y="3519111"/>
            <a:ext cx="4300800" cy="3225600"/>
          </a:xfrm>
          <a:prstGeom prst="rect">
            <a:avLst/>
          </a:prstGeom>
        </p:spPr>
      </p:pic>
    </p:spTree>
    <p:extLst>
      <p:ext uri="{BB962C8B-B14F-4D97-AF65-F5344CB8AC3E}">
        <p14:creationId xmlns:p14="http://schemas.microsoft.com/office/powerpoint/2010/main" val="722917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 covered ground with buildings in the background&#10;&#10;Description automatically generated">
            <a:extLst>
              <a:ext uri="{FF2B5EF4-FFF2-40B4-BE49-F238E27FC236}">
                <a16:creationId xmlns:a16="http://schemas.microsoft.com/office/drawing/2014/main" id="{6E08B453-4E56-CF28-D73A-CCBF8E7A085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65338" y="3520036"/>
            <a:ext cx="4300800" cy="3225600"/>
          </a:xfrm>
          <a:prstGeom prst="rect">
            <a:avLst/>
          </a:prstGeom>
        </p:spPr>
      </p:pic>
      <p:pic>
        <p:nvPicPr>
          <p:cNvPr id="5" name="Picture 4" descr="A snowy road with buildings and a building in the background&#10;&#10;Description automatically generated">
            <a:extLst>
              <a:ext uri="{FF2B5EF4-FFF2-40B4-BE49-F238E27FC236}">
                <a16:creationId xmlns:a16="http://schemas.microsoft.com/office/drawing/2014/main" id="{FF31DB91-ADED-BC05-231E-B27A9995445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09480" y="142535"/>
            <a:ext cx="4300800" cy="3225600"/>
          </a:xfrm>
          <a:prstGeom prst="rect">
            <a:avLst/>
          </a:prstGeom>
        </p:spPr>
      </p:pic>
      <p:pic>
        <p:nvPicPr>
          <p:cNvPr id="7" name="Picture 6" descr="A train tracks in the snow&#10;&#10;Description automatically generated">
            <a:extLst>
              <a:ext uri="{FF2B5EF4-FFF2-40B4-BE49-F238E27FC236}">
                <a16:creationId xmlns:a16="http://schemas.microsoft.com/office/drawing/2014/main" id="{A462E1F2-9C95-61DF-D7F7-D397DC98A9E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565338" y="112364"/>
            <a:ext cx="4300800" cy="3225600"/>
          </a:xfrm>
          <a:prstGeom prst="rect">
            <a:avLst/>
          </a:prstGeom>
        </p:spPr>
      </p:pic>
      <p:pic>
        <p:nvPicPr>
          <p:cNvPr id="9" name="Picture 8" descr="A snowy field with cars and buildings&#10;&#10;Description automatically generated">
            <a:extLst>
              <a:ext uri="{FF2B5EF4-FFF2-40B4-BE49-F238E27FC236}">
                <a16:creationId xmlns:a16="http://schemas.microsoft.com/office/drawing/2014/main" id="{B9EA307F-992C-7FAE-14A7-DF5E354B99E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409480" y="3520036"/>
            <a:ext cx="4300800" cy="3225600"/>
          </a:xfrm>
          <a:prstGeom prst="rect">
            <a:avLst/>
          </a:prstGeom>
        </p:spPr>
      </p:pic>
    </p:spTree>
    <p:extLst>
      <p:ext uri="{BB962C8B-B14F-4D97-AF65-F5344CB8AC3E}">
        <p14:creationId xmlns:p14="http://schemas.microsoft.com/office/powerpoint/2010/main" val="9181593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y street with buildings and a tower&#10;&#10;Description automatically generated">
            <a:extLst>
              <a:ext uri="{FF2B5EF4-FFF2-40B4-BE49-F238E27FC236}">
                <a16:creationId xmlns:a16="http://schemas.microsoft.com/office/drawing/2014/main" id="{80E58590-016D-68EE-CE8E-D7DCCE081DA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464305" y="145657"/>
            <a:ext cx="4300800" cy="3225600"/>
          </a:xfrm>
          <a:prstGeom prst="rect">
            <a:avLst/>
          </a:prstGeom>
        </p:spPr>
      </p:pic>
      <p:pic>
        <p:nvPicPr>
          <p:cNvPr id="5" name="Picture 4" descr="A truck driving through a snowy parking lot&#10;&#10;Description automatically generated">
            <a:extLst>
              <a:ext uri="{FF2B5EF4-FFF2-40B4-BE49-F238E27FC236}">
                <a16:creationId xmlns:a16="http://schemas.microsoft.com/office/drawing/2014/main" id="{50B5C44B-40F7-804A-E435-437299F8423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26895" y="145657"/>
            <a:ext cx="4300800" cy="3225600"/>
          </a:xfrm>
          <a:prstGeom prst="rect">
            <a:avLst/>
          </a:prstGeom>
        </p:spPr>
      </p:pic>
      <p:pic>
        <p:nvPicPr>
          <p:cNvPr id="7" name="Picture 6" descr="A snow covered road with trees and buildings&#10;&#10;Description automatically generated">
            <a:extLst>
              <a:ext uri="{FF2B5EF4-FFF2-40B4-BE49-F238E27FC236}">
                <a16:creationId xmlns:a16="http://schemas.microsoft.com/office/drawing/2014/main" id="{C8EB6E62-F498-7B64-9EA3-2DA476A99EB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78707" y="3508343"/>
            <a:ext cx="4300800" cy="3225600"/>
          </a:xfrm>
          <a:prstGeom prst="rect">
            <a:avLst/>
          </a:prstGeom>
        </p:spPr>
      </p:pic>
      <p:pic>
        <p:nvPicPr>
          <p:cNvPr id="9" name="Picture 8" descr="A snow covered street with a building and a tower&#10;&#10;Description automatically generated">
            <a:extLst>
              <a:ext uri="{FF2B5EF4-FFF2-40B4-BE49-F238E27FC236}">
                <a16:creationId xmlns:a16="http://schemas.microsoft.com/office/drawing/2014/main" id="{6E7EA628-1837-EB10-EEB0-D46DA79E57D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441295" y="3508343"/>
            <a:ext cx="4272000" cy="3204000"/>
          </a:xfrm>
          <a:prstGeom prst="rect">
            <a:avLst/>
          </a:prstGeom>
        </p:spPr>
      </p:pic>
    </p:spTree>
    <p:extLst>
      <p:ext uri="{BB962C8B-B14F-4D97-AF65-F5344CB8AC3E}">
        <p14:creationId xmlns:p14="http://schemas.microsoft.com/office/powerpoint/2010/main" val="2689322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259562" y="4154853"/>
            <a:ext cx="11672876" cy="1938992"/>
          </a:xfrm>
        </p:spPr>
        <p:txBody>
          <a:bodyPr/>
          <a:lstStyle/>
          <a:p>
            <a:r>
              <a:rPr lang="nl-BE" dirty="0"/>
              <a:t>Trimestriële verslagen LDPBW &amp; </a:t>
            </a:r>
            <a:br>
              <a:rPr lang="nl-BE" dirty="0"/>
            </a:br>
            <a:r>
              <a:rPr lang="nl-BE" dirty="0"/>
              <a:t>lijsten AMT 2023.</a:t>
            </a:r>
          </a:p>
        </p:txBody>
      </p:sp>
      <p:pic>
        <p:nvPicPr>
          <p:cNvPr id="3" name="Picture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23571" y="4984315"/>
            <a:ext cx="1219183" cy="1219183"/>
          </a:xfrm>
          <a:prstGeom prst="rect">
            <a:avLst/>
          </a:prstGeom>
        </p:spPr>
      </p:pic>
    </p:spTree>
    <p:extLst>
      <p:ext uri="{BB962C8B-B14F-4D97-AF65-F5344CB8AC3E}">
        <p14:creationId xmlns:p14="http://schemas.microsoft.com/office/powerpoint/2010/main" val="14307804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y road and buildings&#10;&#10;Description automatically generated with medium confidence">
            <a:extLst>
              <a:ext uri="{FF2B5EF4-FFF2-40B4-BE49-F238E27FC236}">
                <a16:creationId xmlns:a16="http://schemas.microsoft.com/office/drawing/2014/main" id="{36E158E5-E9CD-6EA4-5D07-A368B762CB1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34987" y="145656"/>
            <a:ext cx="4300800" cy="3225600"/>
          </a:xfrm>
          <a:prstGeom prst="rect">
            <a:avLst/>
          </a:prstGeom>
        </p:spPr>
      </p:pic>
      <p:pic>
        <p:nvPicPr>
          <p:cNvPr id="5" name="Picture 4" descr="A snow covered road with cars and buildings&#10;&#10;Description automatically generated">
            <a:extLst>
              <a:ext uri="{FF2B5EF4-FFF2-40B4-BE49-F238E27FC236}">
                <a16:creationId xmlns:a16="http://schemas.microsoft.com/office/drawing/2014/main" id="{0A5138B5-C4BD-9273-1C5E-95D4712C902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41061" y="145656"/>
            <a:ext cx="4300800" cy="3225600"/>
          </a:xfrm>
          <a:prstGeom prst="rect">
            <a:avLst/>
          </a:prstGeom>
        </p:spPr>
      </p:pic>
      <p:pic>
        <p:nvPicPr>
          <p:cNvPr id="7" name="Picture 6" descr="A snowy road with cars and buildings&#10;&#10;Description automatically generated">
            <a:extLst>
              <a:ext uri="{FF2B5EF4-FFF2-40B4-BE49-F238E27FC236}">
                <a16:creationId xmlns:a16="http://schemas.microsoft.com/office/drawing/2014/main" id="{A4E41A29-99AC-03A4-4204-8E5B9454001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434987" y="3486745"/>
            <a:ext cx="4300800" cy="3225600"/>
          </a:xfrm>
          <a:prstGeom prst="rect">
            <a:avLst/>
          </a:prstGeom>
        </p:spPr>
      </p:pic>
      <p:pic>
        <p:nvPicPr>
          <p:cNvPr id="9" name="Picture 8" descr="A snow covered street with cars and buildings&#10;&#10;Description automatically generated">
            <a:extLst>
              <a:ext uri="{FF2B5EF4-FFF2-40B4-BE49-F238E27FC236}">
                <a16:creationId xmlns:a16="http://schemas.microsoft.com/office/drawing/2014/main" id="{46F937DD-A65A-6ECD-C382-5CEDF9AD21C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551851" y="3486745"/>
            <a:ext cx="4300800" cy="3225600"/>
          </a:xfrm>
          <a:prstGeom prst="rect">
            <a:avLst/>
          </a:prstGeom>
        </p:spPr>
      </p:pic>
    </p:spTree>
    <p:extLst>
      <p:ext uri="{BB962C8B-B14F-4D97-AF65-F5344CB8AC3E}">
        <p14:creationId xmlns:p14="http://schemas.microsoft.com/office/powerpoint/2010/main" val="9754238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y road with trees and a monument&#10;&#10;Description automatically generated">
            <a:extLst>
              <a:ext uri="{FF2B5EF4-FFF2-40B4-BE49-F238E27FC236}">
                <a16:creationId xmlns:a16="http://schemas.microsoft.com/office/drawing/2014/main" id="{49DABEC0-0D90-1A80-A42D-EFF5DA6EBE0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36029" y="3496079"/>
            <a:ext cx="4300800" cy="3225600"/>
          </a:xfrm>
          <a:prstGeom prst="rect">
            <a:avLst/>
          </a:prstGeom>
        </p:spPr>
      </p:pic>
      <p:pic>
        <p:nvPicPr>
          <p:cNvPr id="5" name="Picture 4" descr="A car parked in a snowy area&#10;&#10;Description automatically generated">
            <a:extLst>
              <a:ext uri="{FF2B5EF4-FFF2-40B4-BE49-F238E27FC236}">
                <a16:creationId xmlns:a16="http://schemas.microsoft.com/office/drawing/2014/main" id="{711A8E78-98A6-052B-9956-81DA23D49F6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32972" y="3496079"/>
            <a:ext cx="4300800" cy="3225600"/>
          </a:xfrm>
          <a:prstGeom prst="rect">
            <a:avLst/>
          </a:prstGeom>
        </p:spPr>
      </p:pic>
      <p:pic>
        <p:nvPicPr>
          <p:cNvPr id="7" name="Picture 6" descr="A snowy road with a sign on it&#10;&#10;Description automatically generated">
            <a:extLst>
              <a:ext uri="{FF2B5EF4-FFF2-40B4-BE49-F238E27FC236}">
                <a16:creationId xmlns:a16="http://schemas.microsoft.com/office/drawing/2014/main" id="{63FD2E87-5C0A-FE89-51A3-A170678F65E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436029" y="136322"/>
            <a:ext cx="4300800" cy="3225600"/>
          </a:xfrm>
          <a:prstGeom prst="rect">
            <a:avLst/>
          </a:prstGeom>
        </p:spPr>
      </p:pic>
      <p:pic>
        <p:nvPicPr>
          <p:cNvPr id="9" name="Picture 8" descr="A snowy road with trees and buildings in the background&#10;&#10;Description automatically generated">
            <a:extLst>
              <a:ext uri="{FF2B5EF4-FFF2-40B4-BE49-F238E27FC236}">
                <a16:creationId xmlns:a16="http://schemas.microsoft.com/office/drawing/2014/main" id="{8E13B635-FDF0-FDB3-A65F-8B14D61A1BD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532972" y="136322"/>
            <a:ext cx="4300800" cy="3225600"/>
          </a:xfrm>
          <a:prstGeom prst="rect">
            <a:avLst/>
          </a:prstGeom>
        </p:spPr>
      </p:pic>
    </p:spTree>
    <p:extLst>
      <p:ext uri="{BB962C8B-B14F-4D97-AF65-F5344CB8AC3E}">
        <p14:creationId xmlns:p14="http://schemas.microsoft.com/office/powerpoint/2010/main" val="10515444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walking on a snowy road&#10;&#10;Description automatically generated">
            <a:extLst>
              <a:ext uri="{FF2B5EF4-FFF2-40B4-BE49-F238E27FC236}">
                <a16:creationId xmlns:a16="http://schemas.microsoft.com/office/drawing/2014/main" id="{033E3BA0-7060-02CD-0B70-A0427C8B5E1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59264" y="179124"/>
            <a:ext cx="4300800" cy="3225600"/>
          </a:xfrm>
          <a:prstGeom prst="rect">
            <a:avLst/>
          </a:prstGeom>
        </p:spPr>
      </p:pic>
      <p:pic>
        <p:nvPicPr>
          <p:cNvPr id="5" name="Picture 4" descr="A snowy road with a building and trees&#10;&#10;Description automatically generated">
            <a:extLst>
              <a:ext uri="{FF2B5EF4-FFF2-40B4-BE49-F238E27FC236}">
                <a16:creationId xmlns:a16="http://schemas.microsoft.com/office/drawing/2014/main" id="{13EDD528-2AF3-CB34-802C-165AC005A4A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61742" y="179124"/>
            <a:ext cx="4300800" cy="3225600"/>
          </a:xfrm>
          <a:prstGeom prst="rect">
            <a:avLst/>
          </a:prstGeom>
        </p:spPr>
      </p:pic>
      <p:pic>
        <p:nvPicPr>
          <p:cNvPr id="7" name="Picture 6" descr="A building with snow on the ground&#10;&#10;Description automatically generated">
            <a:extLst>
              <a:ext uri="{FF2B5EF4-FFF2-40B4-BE49-F238E27FC236}">
                <a16:creationId xmlns:a16="http://schemas.microsoft.com/office/drawing/2014/main" id="{98AC3832-08B9-002C-7B9A-8A5EC4B9A22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459264" y="3531499"/>
            <a:ext cx="4300800" cy="3225600"/>
          </a:xfrm>
          <a:prstGeom prst="rect">
            <a:avLst/>
          </a:prstGeom>
        </p:spPr>
      </p:pic>
      <p:pic>
        <p:nvPicPr>
          <p:cNvPr id="9" name="Picture 8" descr="A snowy street with cars and buildings&#10;&#10;Description automatically generated">
            <a:extLst>
              <a:ext uri="{FF2B5EF4-FFF2-40B4-BE49-F238E27FC236}">
                <a16:creationId xmlns:a16="http://schemas.microsoft.com/office/drawing/2014/main" id="{ADAF70C3-FB89-DFDC-6C2B-746A443450C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561742" y="3531499"/>
            <a:ext cx="4300800" cy="3225600"/>
          </a:xfrm>
          <a:prstGeom prst="rect">
            <a:avLst/>
          </a:prstGeom>
        </p:spPr>
      </p:pic>
    </p:spTree>
    <p:extLst>
      <p:ext uri="{BB962C8B-B14F-4D97-AF65-F5344CB8AC3E}">
        <p14:creationId xmlns:p14="http://schemas.microsoft.com/office/powerpoint/2010/main" val="15984477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 covered path with a person walking on it&#10;&#10;Description automatically generated">
            <a:extLst>
              <a:ext uri="{FF2B5EF4-FFF2-40B4-BE49-F238E27FC236}">
                <a16:creationId xmlns:a16="http://schemas.microsoft.com/office/drawing/2014/main" id="{A4C9143B-60CD-C36A-9D9F-44024481291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443956" y="129472"/>
            <a:ext cx="4300800" cy="3225600"/>
          </a:xfrm>
          <a:prstGeom prst="rect">
            <a:avLst/>
          </a:prstGeom>
        </p:spPr>
      </p:pic>
      <p:pic>
        <p:nvPicPr>
          <p:cNvPr id="5" name="Picture 4" descr="A snowy road with trees and a building&#10;&#10;Description automatically generated">
            <a:extLst>
              <a:ext uri="{FF2B5EF4-FFF2-40B4-BE49-F238E27FC236}">
                <a16:creationId xmlns:a16="http://schemas.microsoft.com/office/drawing/2014/main" id="{86E4F965-337A-F117-FCDE-4807487EA97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47244" y="129472"/>
            <a:ext cx="4300800" cy="3225600"/>
          </a:xfrm>
          <a:prstGeom prst="rect">
            <a:avLst/>
          </a:prstGeom>
        </p:spPr>
      </p:pic>
      <p:pic>
        <p:nvPicPr>
          <p:cNvPr id="7" name="Picture 6" descr="A snow covered road with trees and a parking lot&#10;&#10;Description automatically generated">
            <a:extLst>
              <a:ext uri="{FF2B5EF4-FFF2-40B4-BE49-F238E27FC236}">
                <a16:creationId xmlns:a16="http://schemas.microsoft.com/office/drawing/2014/main" id="{2B1AB485-6309-113D-5828-1C175517864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447244" y="3502929"/>
            <a:ext cx="4300800" cy="3225600"/>
          </a:xfrm>
          <a:prstGeom prst="rect">
            <a:avLst/>
          </a:prstGeom>
        </p:spPr>
      </p:pic>
      <p:pic>
        <p:nvPicPr>
          <p:cNvPr id="9" name="Picture 8" descr="A building with snow on the ground&#10;&#10;Description automatically generated">
            <a:extLst>
              <a:ext uri="{FF2B5EF4-FFF2-40B4-BE49-F238E27FC236}">
                <a16:creationId xmlns:a16="http://schemas.microsoft.com/office/drawing/2014/main" id="{71043472-C00C-6A4E-A4CD-04C67C2DC4FA}"/>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443956" y="3502929"/>
            <a:ext cx="4300800" cy="3225600"/>
          </a:xfrm>
          <a:prstGeom prst="rect">
            <a:avLst/>
          </a:prstGeom>
        </p:spPr>
      </p:pic>
    </p:spTree>
    <p:extLst>
      <p:ext uri="{BB962C8B-B14F-4D97-AF65-F5344CB8AC3E}">
        <p14:creationId xmlns:p14="http://schemas.microsoft.com/office/powerpoint/2010/main" val="15921109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y street with trees and buildings&#10;&#10;Description automatically generated">
            <a:extLst>
              <a:ext uri="{FF2B5EF4-FFF2-40B4-BE49-F238E27FC236}">
                <a16:creationId xmlns:a16="http://schemas.microsoft.com/office/drawing/2014/main" id="{E4DE5CCF-CF35-BD61-0215-6218A7EB5D4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480489" y="3486744"/>
            <a:ext cx="4300800" cy="3225600"/>
          </a:xfrm>
          <a:prstGeom prst="rect">
            <a:avLst/>
          </a:prstGeom>
        </p:spPr>
      </p:pic>
      <p:pic>
        <p:nvPicPr>
          <p:cNvPr id="5" name="Picture 4" descr="A snowy road with trees and a blue sky&#10;&#10;Description automatically generated">
            <a:extLst>
              <a:ext uri="{FF2B5EF4-FFF2-40B4-BE49-F238E27FC236}">
                <a16:creationId xmlns:a16="http://schemas.microsoft.com/office/drawing/2014/main" id="{FB041D8C-1D37-0F7F-8904-5672577771D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10711" y="145656"/>
            <a:ext cx="4300800" cy="3225600"/>
          </a:xfrm>
          <a:prstGeom prst="rect">
            <a:avLst/>
          </a:prstGeom>
        </p:spPr>
      </p:pic>
      <p:pic>
        <p:nvPicPr>
          <p:cNvPr id="7" name="Picture 6" descr="A road with snow on it&#10;&#10;Description automatically generated">
            <a:extLst>
              <a:ext uri="{FF2B5EF4-FFF2-40B4-BE49-F238E27FC236}">
                <a16:creationId xmlns:a16="http://schemas.microsoft.com/office/drawing/2014/main" id="{57D14A4B-6003-2C9A-5451-627FBCB5E13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80489" y="145656"/>
            <a:ext cx="4300800" cy="3225600"/>
          </a:xfrm>
          <a:prstGeom prst="rect">
            <a:avLst/>
          </a:prstGeom>
        </p:spPr>
      </p:pic>
      <p:pic>
        <p:nvPicPr>
          <p:cNvPr id="9" name="Picture 8" descr="A snow covered field with a person walking on it&#10;&#10;Description automatically generated">
            <a:extLst>
              <a:ext uri="{FF2B5EF4-FFF2-40B4-BE49-F238E27FC236}">
                <a16:creationId xmlns:a16="http://schemas.microsoft.com/office/drawing/2014/main" id="{05B6F2D5-9522-64DE-CA35-0BC2FE811C1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410711" y="3486744"/>
            <a:ext cx="4300800" cy="3225600"/>
          </a:xfrm>
          <a:prstGeom prst="rect">
            <a:avLst/>
          </a:prstGeom>
        </p:spPr>
      </p:pic>
    </p:spTree>
    <p:extLst>
      <p:ext uri="{BB962C8B-B14F-4D97-AF65-F5344CB8AC3E}">
        <p14:creationId xmlns:p14="http://schemas.microsoft.com/office/powerpoint/2010/main" val="21469495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 covered road with a tank and trees&#10;&#10;Description automatically generated with medium confidence">
            <a:extLst>
              <a:ext uri="{FF2B5EF4-FFF2-40B4-BE49-F238E27FC236}">
                <a16:creationId xmlns:a16="http://schemas.microsoft.com/office/drawing/2014/main" id="{8B79F765-1A20-ED5E-3FC0-827B7221F32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05264" y="3486745"/>
            <a:ext cx="4300800" cy="3225600"/>
          </a:xfrm>
          <a:prstGeom prst="rect">
            <a:avLst/>
          </a:prstGeom>
        </p:spPr>
      </p:pic>
      <p:pic>
        <p:nvPicPr>
          <p:cNvPr id="5" name="Picture 4" descr="A snowy street with cars parked on it&#10;&#10;Description automatically generated">
            <a:extLst>
              <a:ext uri="{FF2B5EF4-FFF2-40B4-BE49-F238E27FC236}">
                <a16:creationId xmlns:a16="http://schemas.microsoft.com/office/drawing/2014/main" id="{67E84E2E-3947-3E77-E963-6E6357A34E1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05264" y="144644"/>
            <a:ext cx="4300800" cy="3225600"/>
          </a:xfrm>
          <a:prstGeom prst="rect">
            <a:avLst/>
          </a:prstGeom>
        </p:spPr>
      </p:pic>
      <p:pic>
        <p:nvPicPr>
          <p:cNvPr id="7" name="Picture 6" descr="A snowy road with trees and buildings&#10;&#10;Description automatically generated">
            <a:extLst>
              <a:ext uri="{FF2B5EF4-FFF2-40B4-BE49-F238E27FC236}">
                <a16:creationId xmlns:a16="http://schemas.microsoft.com/office/drawing/2014/main" id="{50D0E99D-BD4F-F912-55D4-C0126DB0BF5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385203" y="3486745"/>
            <a:ext cx="4300800" cy="3225600"/>
          </a:xfrm>
          <a:prstGeom prst="rect">
            <a:avLst/>
          </a:prstGeom>
        </p:spPr>
      </p:pic>
      <p:pic>
        <p:nvPicPr>
          <p:cNvPr id="9" name="Picture 8" descr="A parking lot with snow on the ground&#10;&#10;Description automatically generated">
            <a:extLst>
              <a:ext uri="{FF2B5EF4-FFF2-40B4-BE49-F238E27FC236}">
                <a16:creationId xmlns:a16="http://schemas.microsoft.com/office/drawing/2014/main" id="{A3FAB717-FD8E-83D2-FE44-2342BEEDBE5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385203" y="145656"/>
            <a:ext cx="4300800" cy="3225600"/>
          </a:xfrm>
          <a:prstGeom prst="rect">
            <a:avLst/>
          </a:prstGeom>
        </p:spPr>
      </p:pic>
    </p:spTree>
    <p:extLst>
      <p:ext uri="{BB962C8B-B14F-4D97-AF65-F5344CB8AC3E}">
        <p14:creationId xmlns:p14="http://schemas.microsoft.com/office/powerpoint/2010/main" val="12137226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y road with a train and a building&#10;&#10;Description automatically generated with medium confidence">
            <a:extLst>
              <a:ext uri="{FF2B5EF4-FFF2-40B4-BE49-F238E27FC236}">
                <a16:creationId xmlns:a16="http://schemas.microsoft.com/office/drawing/2014/main" id="{3FE5582E-CC8A-B790-42D5-1610B6E088B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468233" y="3486744"/>
            <a:ext cx="4300800" cy="3225600"/>
          </a:xfrm>
          <a:prstGeom prst="rect">
            <a:avLst/>
          </a:prstGeom>
        </p:spPr>
      </p:pic>
      <p:pic>
        <p:nvPicPr>
          <p:cNvPr id="5" name="Picture 4" descr="A snow covered road with tire tracks and trees&#10;&#10;Description automatically generated">
            <a:extLst>
              <a:ext uri="{FF2B5EF4-FFF2-40B4-BE49-F238E27FC236}">
                <a16:creationId xmlns:a16="http://schemas.microsoft.com/office/drawing/2014/main" id="{FD8B7BC0-EE32-1AFD-987D-3E50FA4D068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68233" y="145657"/>
            <a:ext cx="4300800" cy="3225600"/>
          </a:xfrm>
          <a:prstGeom prst="rect">
            <a:avLst/>
          </a:prstGeom>
        </p:spPr>
      </p:pic>
      <p:pic>
        <p:nvPicPr>
          <p:cNvPr id="7" name="Picture 6" descr="A snowy road with tire tracks on it&#10;&#10;Description automatically generated">
            <a:extLst>
              <a:ext uri="{FF2B5EF4-FFF2-40B4-BE49-F238E27FC236}">
                <a16:creationId xmlns:a16="http://schemas.microsoft.com/office/drawing/2014/main" id="{949513BF-B8A9-FB74-7F27-65FE4B28BDF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404701" y="145657"/>
            <a:ext cx="4300800" cy="3225600"/>
          </a:xfrm>
          <a:prstGeom prst="rect">
            <a:avLst/>
          </a:prstGeom>
        </p:spPr>
      </p:pic>
      <p:pic>
        <p:nvPicPr>
          <p:cNvPr id="9" name="Picture 8" descr="A road with snow on it&#10;&#10;Description automatically generated">
            <a:extLst>
              <a:ext uri="{FF2B5EF4-FFF2-40B4-BE49-F238E27FC236}">
                <a16:creationId xmlns:a16="http://schemas.microsoft.com/office/drawing/2014/main" id="{58028F1C-538B-B28D-444F-050CD0F8A50A}"/>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404701" y="3486744"/>
            <a:ext cx="4300800" cy="3225600"/>
          </a:xfrm>
          <a:prstGeom prst="rect">
            <a:avLst/>
          </a:prstGeom>
        </p:spPr>
      </p:pic>
    </p:spTree>
    <p:extLst>
      <p:ext uri="{BB962C8B-B14F-4D97-AF65-F5344CB8AC3E}">
        <p14:creationId xmlns:p14="http://schemas.microsoft.com/office/powerpoint/2010/main" val="42222112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y road with tire tracks&#10;&#10;Description automatically generated">
            <a:extLst>
              <a:ext uri="{FF2B5EF4-FFF2-40B4-BE49-F238E27FC236}">
                <a16:creationId xmlns:a16="http://schemas.microsoft.com/office/drawing/2014/main" id="{56054DF5-6D35-2684-286A-AF319B01F83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23998" y="242761"/>
            <a:ext cx="4128000" cy="3096000"/>
          </a:xfrm>
          <a:prstGeom prst="rect">
            <a:avLst/>
          </a:prstGeom>
        </p:spPr>
      </p:pic>
      <p:pic>
        <p:nvPicPr>
          <p:cNvPr id="5" name="Picture 4" descr="A snowy road with tire tracks&#10;&#10;Description automatically generated">
            <a:extLst>
              <a:ext uri="{FF2B5EF4-FFF2-40B4-BE49-F238E27FC236}">
                <a16:creationId xmlns:a16="http://schemas.microsoft.com/office/drawing/2014/main" id="{125B47EB-A06B-B8C9-EDAD-92F0EE9C977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12830" y="3607025"/>
            <a:ext cx="4128000" cy="3096000"/>
          </a:xfrm>
          <a:prstGeom prst="rect">
            <a:avLst/>
          </a:prstGeom>
        </p:spPr>
      </p:pic>
      <p:pic>
        <p:nvPicPr>
          <p:cNvPr id="7" name="Picture 6" descr="A snow covered ground with tire tracks in front of buildings&#10;&#10;Description automatically generated">
            <a:extLst>
              <a:ext uri="{FF2B5EF4-FFF2-40B4-BE49-F238E27FC236}">
                <a16:creationId xmlns:a16="http://schemas.microsoft.com/office/drawing/2014/main" id="{D61F16E6-4366-1A10-5DFB-233D6384218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0" y="3607025"/>
            <a:ext cx="4128000" cy="3096000"/>
          </a:xfrm>
          <a:prstGeom prst="rect">
            <a:avLst/>
          </a:prstGeom>
        </p:spPr>
      </p:pic>
      <p:pic>
        <p:nvPicPr>
          <p:cNvPr id="9" name="Picture 8" descr="A snowy field with a building in the background&#10;&#10;Description automatically generated">
            <a:extLst>
              <a:ext uri="{FF2B5EF4-FFF2-40B4-BE49-F238E27FC236}">
                <a16:creationId xmlns:a16="http://schemas.microsoft.com/office/drawing/2014/main" id="{4CF8B088-E9EA-A3CA-376A-7C77CE31141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612830" y="242761"/>
            <a:ext cx="4128000" cy="3096000"/>
          </a:xfrm>
          <a:prstGeom prst="rect">
            <a:avLst/>
          </a:prstGeom>
        </p:spPr>
      </p:pic>
    </p:spTree>
    <p:extLst>
      <p:ext uri="{BB962C8B-B14F-4D97-AF65-F5344CB8AC3E}">
        <p14:creationId xmlns:p14="http://schemas.microsoft.com/office/powerpoint/2010/main" val="18080497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now covered road and a fence&#10;&#10;Description automatically generated">
            <a:extLst>
              <a:ext uri="{FF2B5EF4-FFF2-40B4-BE49-F238E27FC236}">
                <a16:creationId xmlns:a16="http://schemas.microsoft.com/office/drawing/2014/main" id="{3BD63D90-7DDE-B453-6D5F-57C412B8AC0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32968" y="3507897"/>
            <a:ext cx="4300800" cy="3225600"/>
          </a:xfrm>
          <a:prstGeom prst="rect">
            <a:avLst/>
          </a:prstGeom>
        </p:spPr>
      </p:pic>
      <p:pic>
        <p:nvPicPr>
          <p:cNvPr id="5" name="Picture 4" descr="A snow covered road with a street light and a street lamp&#10;&#10;Description automatically generated">
            <a:extLst>
              <a:ext uri="{FF2B5EF4-FFF2-40B4-BE49-F238E27FC236}">
                <a16:creationId xmlns:a16="http://schemas.microsoft.com/office/drawing/2014/main" id="{DAC7B1AA-3CD3-BBAD-1B7A-2F8D136C8A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4988" y="154848"/>
            <a:ext cx="4300800" cy="3225600"/>
          </a:xfrm>
          <a:prstGeom prst="rect">
            <a:avLst/>
          </a:prstGeom>
        </p:spPr>
      </p:pic>
      <p:pic>
        <p:nvPicPr>
          <p:cNvPr id="7" name="Picture 6" descr="A snowy road with a fence and buildings&#10;&#10;Description automatically generated">
            <a:extLst>
              <a:ext uri="{FF2B5EF4-FFF2-40B4-BE49-F238E27FC236}">
                <a16:creationId xmlns:a16="http://schemas.microsoft.com/office/drawing/2014/main" id="{DE35851D-20D6-2241-B833-239118CDB7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34988" y="3507897"/>
            <a:ext cx="4300800" cy="3225600"/>
          </a:xfrm>
          <a:prstGeom prst="rect">
            <a:avLst/>
          </a:prstGeom>
        </p:spPr>
      </p:pic>
      <p:pic>
        <p:nvPicPr>
          <p:cNvPr id="9" name="Picture 8" descr="A snowy road with a fence and trees&#10;&#10;Description automatically generated">
            <a:extLst>
              <a:ext uri="{FF2B5EF4-FFF2-40B4-BE49-F238E27FC236}">
                <a16:creationId xmlns:a16="http://schemas.microsoft.com/office/drawing/2014/main" id="{3CD2A68C-5ABE-EBBB-3D96-E20701F9581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32968" y="154848"/>
            <a:ext cx="4300800" cy="3225600"/>
          </a:xfrm>
          <a:prstGeom prst="rect">
            <a:avLst/>
          </a:prstGeom>
        </p:spPr>
      </p:pic>
    </p:spTree>
    <p:extLst>
      <p:ext uri="{BB962C8B-B14F-4D97-AF65-F5344CB8AC3E}">
        <p14:creationId xmlns:p14="http://schemas.microsoft.com/office/powerpoint/2010/main" val="36803454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3CC6D3A-DA4B-82E5-72F9-671DB4B1050B}"/>
              </a:ext>
            </a:extLst>
          </p:cNvPr>
          <p:cNvSpPr>
            <a:spLocks noGrp="1"/>
          </p:cNvSpPr>
          <p:nvPr>
            <p:ph type="body" sz="quarter" idx="13"/>
          </p:nvPr>
        </p:nvSpPr>
        <p:spPr>
          <a:xfrm>
            <a:off x="281009" y="745829"/>
            <a:ext cx="11293675" cy="707886"/>
          </a:xfrm>
        </p:spPr>
        <p:txBody>
          <a:bodyPr/>
          <a:lstStyle/>
          <a:p>
            <a:r>
              <a:rPr lang="nl-BE" dirty="0"/>
              <a:t>Ongedierte in blokken 4A, B, C en D.</a:t>
            </a:r>
          </a:p>
        </p:txBody>
      </p:sp>
      <p:sp>
        <p:nvSpPr>
          <p:cNvPr id="3" name="Text Placeholder 2">
            <a:extLst>
              <a:ext uri="{FF2B5EF4-FFF2-40B4-BE49-F238E27FC236}">
                <a16:creationId xmlns:a16="http://schemas.microsoft.com/office/drawing/2014/main" id="{C8A60B1E-E2B2-6AD9-1E5F-9715360565EF}"/>
              </a:ext>
            </a:extLst>
          </p:cNvPr>
          <p:cNvSpPr>
            <a:spLocks noGrp="1"/>
          </p:cNvSpPr>
          <p:nvPr>
            <p:ph type="body" sz="quarter" idx="27"/>
          </p:nvPr>
        </p:nvSpPr>
        <p:spPr>
          <a:xfrm>
            <a:off x="281009" y="1725564"/>
            <a:ext cx="11237400" cy="4703637"/>
          </a:xfrm>
        </p:spPr>
        <p:txBody>
          <a:bodyPr/>
          <a:lstStyle/>
          <a:p>
            <a:r>
              <a:rPr lang="nl-BE" dirty="0">
                <a:solidFill>
                  <a:schemeClr val="tx1"/>
                </a:solidFill>
              </a:rPr>
              <a:t>Er zijn de afgelopen weken verschillende meldingen gemaakt bij onze dienst over ratten in blokken 4A, B, C en D.</a:t>
            </a:r>
          </a:p>
          <a:p>
            <a:r>
              <a:rPr lang="nl-BE" dirty="0">
                <a:solidFill>
                  <a:schemeClr val="tx1"/>
                </a:solidFill>
              </a:rPr>
              <a:t>Probleem </a:t>
            </a:r>
            <a:r>
              <a:rPr lang="nl-BE">
                <a:solidFill>
                  <a:schemeClr val="tx1"/>
                </a:solidFill>
              </a:rPr>
              <a:t>toegang dateert reeds van 20215</a:t>
            </a:r>
            <a:endParaRPr lang="nl-BE" dirty="0">
              <a:solidFill>
                <a:schemeClr val="tx1"/>
              </a:solidFill>
            </a:endParaRPr>
          </a:p>
          <a:p>
            <a:endParaRPr lang="nl-BE" dirty="0">
              <a:solidFill>
                <a:schemeClr val="tx1"/>
              </a:solidFill>
            </a:endParaRPr>
          </a:p>
          <a:p>
            <a:r>
              <a:rPr lang="nl-BE" dirty="0"/>
              <a:t>Onze dienst maakt deze meldingen over aan het MHKA die instaat voor de interventie &amp; verdere opvolging</a:t>
            </a:r>
          </a:p>
          <a:p>
            <a:endParaRPr lang="nl-BE" dirty="0"/>
          </a:p>
          <a:p>
            <a:r>
              <a:rPr lang="nl-BE" dirty="0"/>
              <a:t>Zij zijn van oordeel dat dit probleem niet kan opgelost raken zolang de preventiemaatregelen en de nodige investeringen aan de infrastructuur niet worden gevolgd.</a:t>
            </a:r>
            <a:br>
              <a:rPr lang="nl-BE" dirty="0"/>
            </a:br>
            <a:r>
              <a:rPr lang="nl-BE" dirty="0"/>
              <a:t>(Het plaatsen van gif trekt ook ongedierte aan)</a:t>
            </a:r>
          </a:p>
          <a:p>
            <a:endParaRPr lang="nl-BE" dirty="0"/>
          </a:p>
          <a:p>
            <a:r>
              <a:rPr lang="nl-BE" dirty="0"/>
              <a:t>Ondernomen acties:</a:t>
            </a:r>
          </a:p>
          <a:p>
            <a:endParaRPr lang="nl-BE" dirty="0"/>
          </a:p>
          <a:p>
            <a:pPr marL="285750" indent="-285750">
              <a:buFont typeface="Arial" panose="020B0604020202020204" pitchFamily="34" charset="0"/>
              <a:buChar char="•"/>
            </a:pPr>
            <a:r>
              <a:rPr lang="nl-BE" dirty="0"/>
              <a:t>Kwartier en </a:t>
            </a:r>
            <a:r>
              <a:rPr lang="nl-BE" dirty="0" err="1"/>
              <a:t>TerVet</a:t>
            </a:r>
            <a:r>
              <a:rPr lang="nl-BE" dirty="0"/>
              <a:t> </a:t>
            </a:r>
            <a:r>
              <a:rPr lang="nl-BE" dirty="0" err="1"/>
              <a:t>Dst</a:t>
            </a:r>
            <a:r>
              <a:rPr lang="nl-BE" dirty="0"/>
              <a:t> werden op de hoogte gesteld.</a:t>
            </a:r>
          </a:p>
          <a:p>
            <a:pPr marL="285750" indent="-285750">
              <a:buFont typeface="Arial" panose="020B0604020202020204" pitchFamily="34" charset="0"/>
              <a:buChar char="•"/>
            </a:pPr>
            <a:r>
              <a:rPr lang="nl-BE" dirty="0"/>
              <a:t>Opmaak werkorder </a:t>
            </a:r>
          </a:p>
          <a:p>
            <a:pPr marL="285750" indent="-285750">
              <a:buFont typeface="Arial" panose="020B0604020202020204" pitchFamily="34" charset="0"/>
              <a:buChar char="•"/>
            </a:pPr>
            <a:r>
              <a:rPr lang="nl-BE" dirty="0"/>
              <a:t>Op 06 Mar 24 was er een meeting met het </a:t>
            </a:r>
            <a:r>
              <a:rPr lang="nl-BE" dirty="0" err="1"/>
              <a:t>Kw</a:t>
            </a:r>
            <a:r>
              <a:rPr lang="nl-BE" dirty="0"/>
              <a:t>, TSS Infra, Ter Vet </a:t>
            </a:r>
            <a:r>
              <a:rPr lang="nl-BE" dirty="0" err="1"/>
              <a:t>Dst</a:t>
            </a:r>
            <a:r>
              <a:rPr lang="nl-BE" dirty="0"/>
              <a:t> en de LDPBW.</a:t>
            </a:r>
          </a:p>
          <a:p>
            <a:pPr marL="285750" indent="-285750">
              <a:buFont typeface="Arial" panose="020B0604020202020204" pitchFamily="34" charset="0"/>
              <a:buChar char="•"/>
            </a:pPr>
            <a:r>
              <a:rPr lang="nl-BE" dirty="0"/>
              <a:t>Op 25 Mar 24 is er een inspectie gepland (Ter Vet </a:t>
            </a:r>
            <a:r>
              <a:rPr lang="nl-BE" dirty="0" err="1"/>
              <a:t>Dst</a:t>
            </a:r>
            <a:r>
              <a:rPr lang="nl-BE" dirty="0"/>
              <a:t>, TSS Infra, LDPBW)</a:t>
            </a:r>
          </a:p>
          <a:p>
            <a:pPr marL="285750" indent="-285750">
              <a:buFont typeface="Arial" panose="020B0604020202020204" pitchFamily="34" charset="0"/>
              <a:buChar char="•"/>
            </a:pPr>
            <a:endParaRPr lang="nl-BE" dirty="0"/>
          </a:p>
          <a:p>
            <a:endParaRPr lang="nl-BE" dirty="0"/>
          </a:p>
          <a:p>
            <a:pPr marL="400050" indent="-400050">
              <a:buFont typeface="+mj-lt"/>
              <a:buAutoNum type="romanUcPeriod"/>
            </a:pPr>
            <a:endParaRPr lang="nl-BE" dirty="0"/>
          </a:p>
          <a:p>
            <a:pPr marL="400050" indent="-400050">
              <a:buFont typeface="+mj-lt"/>
              <a:buAutoNum type="romanUcPeriod"/>
            </a:pPr>
            <a:endParaRPr lang="nl-BE" dirty="0"/>
          </a:p>
          <a:p>
            <a:endParaRPr lang="nl-BE" dirty="0"/>
          </a:p>
          <a:p>
            <a:endParaRPr lang="nl-BE" dirty="0"/>
          </a:p>
        </p:txBody>
      </p:sp>
    </p:spTree>
    <p:extLst>
      <p:ext uri="{BB962C8B-B14F-4D97-AF65-F5344CB8AC3E}">
        <p14:creationId xmlns:p14="http://schemas.microsoft.com/office/powerpoint/2010/main" val="2656212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A2E0E228-86A8-2689-961E-FA2023998429}"/>
              </a:ext>
            </a:extLst>
          </p:cNvPr>
          <p:cNvGraphicFramePr>
            <a:graphicFrameLocks noGrp="1"/>
          </p:cNvGraphicFramePr>
          <p:nvPr>
            <p:extLst>
              <p:ext uri="{D42A27DB-BD31-4B8C-83A1-F6EECF244321}">
                <p14:modId xmlns:p14="http://schemas.microsoft.com/office/powerpoint/2010/main" val="210662587"/>
              </p:ext>
            </p:extLst>
          </p:nvPr>
        </p:nvGraphicFramePr>
        <p:xfrm>
          <a:off x="0" y="4"/>
          <a:ext cx="12192001" cy="6857996"/>
        </p:xfrm>
        <a:graphic>
          <a:graphicData uri="http://schemas.openxmlformats.org/drawingml/2006/table">
            <a:tbl>
              <a:tblPr firstRow="1" bandRow="1"/>
              <a:tblGrid>
                <a:gridCol w="423303">
                  <a:extLst>
                    <a:ext uri="{9D8B030D-6E8A-4147-A177-3AD203B41FA5}">
                      <a16:colId xmlns:a16="http://schemas.microsoft.com/office/drawing/2014/main" val="3128727129"/>
                    </a:ext>
                  </a:extLst>
                </a:gridCol>
                <a:gridCol w="1887368">
                  <a:extLst>
                    <a:ext uri="{9D8B030D-6E8A-4147-A177-3AD203B41FA5}">
                      <a16:colId xmlns:a16="http://schemas.microsoft.com/office/drawing/2014/main" val="1967367736"/>
                    </a:ext>
                  </a:extLst>
                </a:gridCol>
                <a:gridCol w="916866">
                  <a:extLst>
                    <a:ext uri="{9D8B030D-6E8A-4147-A177-3AD203B41FA5}">
                      <a16:colId xmlns:a16="http://schemas.microsoft.com/office/drawing/2014/main" val="2670136904"/>
                    </a:ext>
                  </a:extLst>
                </a:gridCol>
                <a:gridCol w="224387">
                  <a:extLst>
                    <a:ext uri="{9D8B030D-6E8A-4147-A177-3AD203B41FA5}">
                      <a16:colId xmlns:a16="http://schemas.microsoft.com/office/drawing/2014/main" val="461342968"/>
                    </a:ext>
                  </a:extLst>
                </a:gridCol>
                <a:gridCol w="224387">
                  <a:extLst>
                    <a:ext uri="{9D8B030D-6E8A-4147-A177-3AD203B41FA5}">
                      <a16:colId xmlns:a16="http://schemas.microsoft.com/office/drawing/2014/main" val="2853709017"/>
                    </a:ext>
                  </a:extLst>
                </a:gridCol>
                <a:gridCol w="1344474">
                  <a:extLst>
                    <a:ext uri="{9D8B030D-6E8A-4147-A177-3AD203B41FA5}">
                      <a16:colId xmlns:a16="http://schemas.microsoft.com/office/drawing/2014/main" val="1043036498"/>
                    </a:ext>
                  </a:extLst>
                </a:gridCol>
                <a:gridCol w="1296668">
                  <a:extLst>
                    <a:ext uri="{9D8B030D-6E8A-4147-A177-3AD203B41FA5}">
                      <a16:colId xmlns:a16="http://schemas.microsoft.com/office/drawing/2014/main" val="1294619668"/>
                    </a:ext>
                  </a:extLst>
                </a:gridCol>
                <a:gridCol w="399994">
                  <a:extLst>
                    <a:ext uri="{9D8B030D-6E8A-4147-A177-3AD203B41FA5}">
                      <a16:colId xmlns:a16="http://schemas.microsoft.com/office/drawing/2014/main" val="1810971896"/>
                    </a:ext>
                  </a:extLst>
                </a:gridCol>
                <a:gridCol w="1120276">
                  <a:extLst>
                    <a:ext uri="{9D8B030D-6E8A-4147-A177-3AD203B41FA5}">
                      <a16:colId xmlns:a16="http://schemas.microsoft.com/office/drawing/2014/main" val="3703112265"/>
                    </a:ext>
                  </a:extLst>
                </a:gridCol>
                <a:gridCol w="1197426">
                  <a:extLst>
                    <a:ext uri="{9D8B030D-6E8A-4147-A177-3AD203B41FA5}">
                      <a16:colId xmlns:a16="http://schemas.microsoft.com/office/drawing/2014/main" val="2082647076"/>
                    </a:ext>
                  </a:extLst>
                </a:gridCol>
                <a:gridCol w="1197426">
                  <a:extLst>
                    <a:ext uri="{9D8B030D-6E8A-4147-A177-3AD203B41FA5}">
                      <a16:colId xmlns:a16="http://schemas.microsoft.com/office/drawing/2014/main" val="2152374231"/>
                    </a:ext>
                  </a:extLst>
                </a:gridCol>
                <a:gridCol w="979713">
                  <a:extLst>
                    <a:ext uri="{9D8B030D-6E8A-4147-A177-3AD203B41FA5}">
                      <a16:colId xmlns:a16="http://schemas.microsoft.com/office/drawing/2014/main" val="2981080350"/>
                    </a:ext>
                  </a:extLst>
                </a:gridCol>
                <a:gridCol w="979713">
                  <a:extLst>
                    <a:ext uri="{9D8B030D-6E8A-4147-A177-3AD203B41FA5}">
                      <a16:colId xmlns:a16="http://schemas.microsoft.com/office/drawing/2014/main" val="4098581491"/>
                    </a:ext>
                  </a:extLst>
                </a:gridCol>
              </a:tblGrid>
              <a:tr h="668623">
                <a:tc grid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sz="1200" dirty="0">
                          <a:solidFill>
                            <a:schemeClr val="tx1"/>
                          </a:solidFill>
                        </a:rPr>
                        <a:t>Eenheid</a:t>
                      </a:r>
                    </a:p>
                  </a:txBody>
                  <a:tcPr marL="91450" marR="91450" marT="45721" marB="4572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nl-BE"/>
                    </a:p>
                  </a:txBody>
                  <a:tcPr/>
                </a:tc>
                <a:tc grid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sz="1200" dirty="0">
                          <a:solidFill>
                            <a:schemeClr val="tx1"/>
                          </a:solidFill>
                        </a:rPr>
                        <a:t>Trim 1</a:t>
                      </a:r>
                    </a:p>
                  </a:txBody>
                  <a:tcPr marL="91450" marR="91450" marT="45721" marB="4572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nl-BE"/>
                    </a:p>
                  </a:txBody>
                  <a:tcPr/>
                </a:tc>
                <a:tc grid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sz="1200" dirty="0">
                          <a:solidFill>
                            <a:schemeClr val="tx1"/>
                          </a:solidFill>
                        </a:rPr>
                        <a:t>Trim 2</a:t>
                      </a:r>
                    </a:p>
                  </a:txBody>
                  <a:tcPr marL="91450" marR="91450" marT="45721" marB="4572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nl-BE"/>
                    </a:p>
                  </a:txBody>
                  <a:tcPr/>
                </a:tc>
                <a:tc grid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sz="1200" dirty="0">
                          <a:solidFill>
                            <a:schemeClr val="tx1"/>
                          </a:solidFill>
                        </a:rPr>
                        <a:t>Trim 3</a:t>
                      </a:r>
                    </a:p>
                  </a:txBody>
                  <a:tcPr marL="91450" marR="91450" marT="45721" marB="4572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nl-BE"/>
                    </a:p>
                  </a:txBody>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sz="1200" dirty="0">
                          <a:solidFill>
                            <a:schemeClr val="tx1"/>
                          </a:solidFill>
                        </a:rPr>
                        <a:t>Trim 4</a:t>
                      </a:r>
                    </a:p>
                  </a:txBody>
                  <a:tcPr marL="91450" marR="91450" marT="45721" marB="4572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sz="1200" dirty="0">
                          <a:solidFill>
                            <a:schemeClr val="tx1"/>
                          </a:solidFill>
                        </a:rPr>
                        <a:t>Lijsten</a:t>
                      </a:r>
                      <a:r>
                        <a:rPr lang="nl-BE" sz="1200" baseline="0" dirty="0">
                          <a:solidFill>
                            <a:schemeClr val="tx1"/>
                          </a:solidFill>
                        </a:rPr>
                        <a:t> </a:t>
                      </a:r>
                      <a:br>
                        <a:rPr lang="nl-BE" sz="1200" baseline="0" dirty="0">
                          <a:solidFill>
                            <a:schemeClr val="tx1"/>
                          </a:solidFill>
                        </a:rPr>
                      </a:br>
                      <a:r>
                        <a:rPr lang="nl-BE" sz="1200" baseline="0" dirty="0">
                          <a:solidFill>
                            <a:schemeClr val="tx1"/>
                          </a:solidFill>
                        </a:rPr>
                        <a:t>AMT</a:t>
                      </a:r>
                      <a:br>
                        <a:rPr lang="nl-BE" sz="1200" baseline="0" dirty="0">
                          <a:solidFill>
                            <a:schemeClr val="tx1"/>
                          </a:solidFill>
                        </a:rPr>
                      </a:br>
                      <a:r>
                        <a:rPr lang="nl-BE" sz="1200" baseline="0" dirty="0">
                          <a:solidFill>
                            <a:schemeClr val="tx1"/>
                          </a:solidFill>
                        </a:rPr>
                        <a:t>2023</a:t>
                      </a:r>
                      <a:endParaRPr lang="nl-BE" sz="1200" dirty="0">
                        <a:solidFill>
                          <a:schemeClr val="tx1"/>
                        </a:solidFill>
                      </a:endParaRPr>
                    </a:p>
                  </a:txBody>
                  <a:tcPr marL="91450" marR="91450" marT="45721" marB="4572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a:r>
                        <a:rPr lang="nl-BE" sz="1200" b="1" dirty="0">
                          <a:solidFill>
                            <a:schemeClr val="tx1"/>
                          </a:solidFill>
                          <a:latin typeface="Arial" panose="020B0604020202020204" pitchFamily="34" charset="0"/>
                          <a:cs typeface="Arial" panose="020B0604020202020204" pitchFamily="34" charset="0"/>
                        </a:rPr>
                        <a:t>Lijsten</a:t>
                      </a:r>
                      <a:br>
                        <a:rPr lang="nl-BE" sz="1200" b="1" dirty="0">
                          <a:solidFill>
                            <a:schemeClr val="tx1"/>
                          </a:solidFill>
                          <a:latin typeface="Arial" panose="020B0604020202020204" pitchFamily="34" charset="0"/>
                          <a:cs typeface="Arial" panose="020B0604020202020204" pitchFamily="34" charset="0"/>
                        </a:rPr>
                      </a:br>
                      <a:r>
                        <a:rPr lang="nl-BE" sz="1200" b="1" dirty="0">
                          <a:solidFill>
                            <a:schemeClr val="tx1"/>
                          </a:solidFill>
                          <a:latin typeface="Arial" panose="020B0604020202020204" pitchFamily="34" charset="0"/>
                          <a:cs typeface="Arial" panose="020B0604020202020204" pitchFamily="34" charset="0"/>
                        </a:rPr>
                        <a:t>AMT</a:t>
                      </a:r>
                    </a:p>
                    <a:p>
                      <a:pPr algn="ctr"/>
                      <a:r>
                        <a:rPr lang="nl-BE" sz="1200" b="1" dirty="0">
                          <a:solidFill>
                            <a:schemeClr val="tx1"/>
                          </a:solidFill>
                          <a:latin typeface="Arial" panose="020B0604020202020204" pitchFamily="34" charset="0"/>
                          <a:cs typeface="Arial" panose="020B0604020202020204" pitchFamily="34" charset="0"/>
                        </a:rPr>
                        <a:t>2024</a:t>
                      </a:r>
                    </a:p>
                  </a:txBody>
                  <a:tcPr marL="91450" marR="91450" marT="45721" marB="4572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nl-BE" sz="1200" dirty="0">
                          <a:solidFill>
                            <a:schemeClr val="tx1"/>
                          </a:solidFill>
                        </a:rPr>
                        <a:t>LPP/PLP</a:t>
                      </a:r>
                      <a:br>
                        <a:rPr lang="nl-BE" sz="1200" dirty="0">
                          <a:solidFill>
                            <a:schemeClr val="tx1"/>
                          </a:solidFill>
                        </a:rPr>
                      </a:br>
                      <a:r>
                        <a:rPr lang="nl-BE" sz="1200" dirty="0">
                          <a:solidFill>
                            <a:schemeClr val="tx1"/>
                          </a:solidFill>
                        </a:rPr>
                        <a:t>2023</a:t>
                      </a:r>
                    </a:p>
                  </a:txBody>
                  <a:tcPr marL="91450" marR="91450" marT="45721" marB="4572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a:r>
                        <a:rPr lang="nl-BE" sz="1200" b="1" dirty="0">
                          <a:solidFill>
                            <a:schemeClr val="tx1"/>
                          </a:solidFill>
                          <a:latin typeface="Arial" panose="020B0604020202020204" pitchFamily="34" charset="0"/>
                          <a:cs typeface="Arial" panose="020B0604020202020204" pitchFamily="34" charset="0"/>
                        </a:rPr>
                        <a:t>LPP/PLP</a:t>
                      </a:r>
                      <a:br>
                        <a:rPr lang="nl-BE" sz="1200" b="1" dirty="0">
                          <a:solidFill>
                            <a:schemeClr val="tx1"/>
                          </a:solidFill>
                          <a:latin typeface="Arial" panose="020B0604020202020204" pitchFamily="34" charset="0"/>
                          <a:cs typeface="Arial" panose="020B0604020202020204" pitchFamily="34" charset="0"/>
                        </a:rPr>
                      </a:br>
                      <a:r>
                        <a:rPr lang="nl-BE" sz="1200" b="1" dirty="0">
                          <a:solidFill>
                            <a:schemeClr val="tx1"/>
                          </a:solidFill>
                          <a:latin typeface="Arial" panose="020B0604020202020204" pitchFamily="34" charset="0"/>
                          <a:cs typeface="Arial" panose="020B0604020202020204" pitchFamily="34" charset="0"/>
                        </a:rPr>
                        <a:t>2024</a:t>
                      </a:r>
                    </a:p>
                  </a:txBody>
                  <a:tcPr marL="91450" marR="91450" marT="45721" marB="4572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2687778496"/>
                  </a:ext>
                </a:extLst>
              </a:tr>
              <a:tr h="248168">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nl-BE" sz="1100" b="1" dirty="0">
                          <a:solidFill>
                            <a:schemeClr val="tx1"/>
                          </a:solidFill>
                          <a:effectLst/>
                        </a:rPr>
                        <a:t>ACOS IS</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95556917"/>
                  </a:ext>
                </a:extLst>
              </a:tr>
              <a:tr h="23234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nl-BE" sz="1100" b="1" dirty="0">
                          <a:solidFill>
                            <a:schemeClr val="tx1"/>
                          </a:solidFill>
                          <a:effectLst/>
                        </a:rPr>
                        <a:t>ACOS </a:t>
                      </a:r>
                      <a:r>
                        <a:rPr lang="nl-BE" sz="1100" b="1" dirty="0" err="1">
                          <a:solidFill>
                            <a:schemeClr val="tx1"/>
                          </a:solidFill>
                          <a:effectLst/>
                        </a:rPr>
                        <a:t>Ops&amp;Trg</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40690112"/>
                  </a:ext>
                </a:extLst>
              </a:tr>
              <a:tr h="199052">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nl-BE" sz="1100" b="1" dirty="0">
                          <a:solidFill>
                            <a:schemeClr val="tx1"/>
                          </a:solidFill>
                          <a:effectLst/>
                        </a:rPr>
                        <a:t>ACOS STRAT</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19470688"/>
                  </a:ext>
                </a:extLst>
              </a:tr>
              <a:tr h="203202">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err="1">
                          <a:solidFill>
                            <a:schemeClr val="tx1"/>
                          </a:solidFill>
                          <a:effectLst/>
                        </a:rPr>
                        <a:t>Bn</a:t>
                      </a:r>
                      <a:r>
                        <a:rPr lang="en-US" sz="1100" b="1" dirty="0">
                          <a:solidFill>
                            <a:schemeClr val="tx1"/>
                          </a:solidFill>
                          <a:effectLst/>
                        </a:rPr>
                        <a:t> HK Def St KKE</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50536606"/>
                  </a:ext>
                </a:extLst>
              </a:tr>
              <a:tr h="221484">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CC Infra</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53467091"/>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COMOPSAIR</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62314159"/>
                  </a:ext>
                </a:extLst>
              </a:tr>
              <a:tr h="285516">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COMOPSLAND</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75601654"/>
                  </a:ext>
                </a:extLst>
              </a:tr>
              <a:tr h="263522">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COMOPSMED</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8123447"/>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DG BudFin</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31376215"/>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DG H&amp;WB</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2051353"/>
                  </a:ext>
                </a:extLst>
              </a:tr>
              <a:tr h="246117">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DG HR</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r>
                        <a:rPr lang="nl-BE" sz="1100" b="1">
                          <a:effectLst/>
                          <a:latin typeface="Times New Roman" panose="02020603050405020304" pitchFamily="18" charset="0"/>
                          <a:ea typeface="Times New Roman" panose="02020603050405020304" pitchFamily="18" charset="0"/>
                          <a:cs typeface="Times New Roman" panose="02020603050405020304" pitchFamily="18" charset="0"/>
                        </a:rPr>
                        <a:t>OK</a:t>
                      </a: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52189276"/>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DG </a:t>
                      </a:r>
                      <a:r>
                        <a:rPr lang="en-US" sz="1100" b="1" dirty="0" err="1">
                          <a:solidFill>
                            <a:schemeClr val="tx1"/>
                          </a:solidFill>
                          <a:effectLst/>
                        </a:rPr>
                        <a:t>Jur</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31556005"/>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DGMR</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97639087"/>
                  </a:ext>
                </a:extLst>
              </a:tr>
              <a:tr h="279105">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DG </a:t>
                      </a:r>
                      <a:r>
                        <a:rPr lang="en-US" sz="1100" b="1" dirty="0" err="1">
                          <a:solidFill>
                            <a:schemeClr val="tx1"/>
                          </a:solidFill>
                          <a:effectLst/>
                        </a:rPr>
                        <a:t>Str</a:t>
                      </a:r>
                      <a:r>
                        <a:rPr lang="en-US" sz="1100" b="1" dirty="0">
                          <a:solidFill>
                            <a:schemeClr val="tx1"/>
                          </a:solidFill>
                          <a:effectLst/>
                        </a:rPr>
                        <a:t> COM</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25996376"/>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6 </a:t>
                      </a:r>
                      <a:r>
                        <a:rPr lang="en-US" sz="1100" b="1" dirty="0" err="1">
                          <a:solidFill>
                            <a:schemeClr val="tx1"/>
                          </a:solidFill>
                          <a:effectLst/>
                        </a:rPr>
                        <a:t>Gp</a:t>
                      </a:r>
                      <a:r>
                        <a:rPr lang="en-US" sz="1100" b="1" dirty="0">
                          <a:solidFill>
                            <a:schemeClr val="tx1"/>
                          </a:solidFill>
                          <a:effectLst/>
                        </a:rPr>
                        <a:t> CIS</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solidFill>
                          <a:schemeClr val="bg1">
                            <a:lumMod val="6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solidFill>
                          <a:schemeClr val="bg1">
                            <a:lumMod val="6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solidFill>
                          <a:schemeClr val="bg1">
                            <a:lumMod val="6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solidFill>
                          <a:schemeClr val="bg1">
                            <a:lumMod val="6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solidFill>
                          <a:schemeClr val="bg1">
                            <a:lumMod val="6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solidFill>
                          <a:schemeClr val="bg1">
                            <a:lumMod val="6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spcAft>
                          <a:spcPts val="0"/>
                        </a:spcAft>
                      </a:pPr>
                      <a:endParaRPr lang="nl-BE" sz="1100" b="1" dirty="0">
                        <a:solidFill>
                          <a:schemeClr val="bg1">
                            <a:lumMod val="6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66004705"/>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CIDMAT</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17917455"/>
                  </a:ext>
                </a:extLst>
              </a:tr>
              <a:tr h="206521">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COMOPSNAV</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65550857"/>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DGMR C&amp;I</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69583618"/>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DGMR Sys</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34516825"/>
                  </a:ext>
                </a:extLst>
              </a:tr>
              <a:tr h="212009">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DGMR MP</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3403147"/>
                  </a:ext>
                </a:extLst>
              </a:tr>
              <a:tr h="197921">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FINABEL</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48437088"/>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IG + ILE</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11625010"/>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err="1">
                          <a:solidFill>
                            <a:schemeClr val="tx1"/>
                          </a:solidFill>
                          <a:effectLst/>
                        </a:rPr>
                        <a:t>Kab</a:t>
                      </a:r>
                      <a:r>
                        <a:rPr lang="en-US" sz="1100" b="1" dirty="0">
                          <a:solidFill>
                            <a:schemeClr val="tx1"/>
                          </a:solidFill>
                          <a:effectLst/>
                        </a:rPr>
                        <a:t> CHOD</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65626485"/>
                  </a:ext>
                </a:extLst>
              </a:tr>
              <a:tr h="18342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UB Def – EVERE</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8396"/>
                  </a:ext>
                </a:extLst>
              </a:tr>
              <a:tr h="226240">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spcAft>
                          <a:spcPts val="0"/>
                        </a:spcAft>
                      </a:pPr>
                      <a:r>
                        <a:rPr lang="en-US" sz="1100" b="1" dirty="0">
                          <a:solidFill>
                            <a:schemeClr val="tx1"/>
                          </a:solidFill>
                          <a:effectLst/>
                        </a:rPr>
                        <a:t>NKD/CND EVERE</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AEDE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OK</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spcAft>
                          <a:spcPts val="0"/>
                        </a:spcAft>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spcAft>
                          <a:spcPts val="0"/>
                        </a:spcAft>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38338722"/>
                  </a:ext>
                </a:extLst>
              </a:tr>
              <a:tr h="283471">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nl-BE" sz="1100" b="1" dirty="0"/>
                        <a:t>LDPBW 08</a:t>
                      </a:r>
                    </a:p>
                  </a:txBody>
                  <a:tcPr marL="91450" marR="91450" marT="45721" marB="4572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sz="1100" b="1"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nl-BE"/>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rPr>
                        <a:t>1-2</a:t>
                      </a: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nl-BE"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7912" marR="679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endParaRPr lang="nl-BE" sz="1100" b="1" dirty="0"/>
                    </a:p>
                  </a:txBody>
                  <a:tcPr marL="91450" marR="91450" marT="45721" marB="4572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a:endParaRPr lang="nl-BE" sz="1100" b="1" dirty="0"/>
                    </a:p>
                  </a:txBody>
                  <a:tcPr marL="91450" marR="91450" marT="45721" marB="4572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3059512531"/>
                  </a:ext>
                </a:extLst>
              </a:tr>
              <a:tr h="283471">
                <a:tc gridSpan="9">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rPr>
                        <a:t>1 = </a:t>
                      </a:r>
                      <a:r>
                        <a:rPr lang="en-US" sz="1100" b="1" dirty="0" err="1">
                          <a:solidFill>
                            <a:schemeClr val="tx1"/>
                          </a:solidFill>
                          <a:effectLst/>
                        </a:rPr>
                        <a:t>Doccom</a:t>
                      </a:r>
                      <a:r>
                        <a:rPr lang="en-US" sz="1100" b="1" dirty="0">
                          <a:solidFill>
                            <a:schemeClr val="tx1"/>
                          </a:solidFill>
                          <a:effectLst/>
                        </a:rPr>
                        <a:t>    2 = SharePoint  X = Not to be published</a:t>
                      </a: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50" marR="91450" marT="45721" marB="45721">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noFill/>
                  </a:tcPr>
                </a:tc>
                <a:tc hMerge="1">
                  <a:txBody>
                    <a:bodyPr/>
                    <a:lstStyle/>
                    <a:p>
                      <a:endParaRPr lang="nl-BE"/>
                    </a:p>
                  </a:txBody>
                  <a:tcPr/>
                </a:tc>
                <a:tc hMerge="1">
                  <a:txBody>
                    <a:bodyPr/>
                    <a:lstStyle/>
                    <a:p>
                      <a:endParaRPr lang="nl-BE" sz="900" dirty="0"/>
                    </a:p>
                  </a:txBody>
                  <a:tcPr marL="91439" marR="91439" marT="45718" marB="45718"/>
                </a:tc>
                <a:tc hMerge="1">
                  <a:txBody>
                    <a:bodyPr/>
                    <a:lstStyle/>
                    <a:p>
                      <a:endParaRPr lang="nl-BE"/>
                    </a:p>
                  </a:txBody>
                  <a:tcPr/>
                </a:tc>
                <a:tc hMerge="1">
                  <a:txBody>
                    <a:bodyPr/>
                    <a:lstStyle/>
                    <a:p>
                      <a:endParaRPr lang="nl-BE" sz="900" dirty="0"/>
                    </a:p>
                  </a:txBody>
                  <a:tcPr marL="91439" marR="91439" marT="45718" marB="45718"/>
                </a:tc>
                <a:tc hMerge="1">
                  <a:txBody>
                    <a:bodyPr/>
                    <a:lstStyle/>
                    <a:p>
                      <a:endParaRPr lang="nl-BE"/>
                    </a:p>
                  </a:txBody>
                  <a:tcPr/>
                </a:tc>
                <a:tc hMerge="1">
                  <a:txBody>
                    <a:bodyPr/>
                    <a:lstStyle/>
                    <a:p>
                      <a:endParaRPr lang="nl-BE" sz="900" dirty="0"/>
                    </a:p>
                  </a:txBody>
                  <a:tcPr marL="91439" marR="91439" marT="45718" marB="45718"/>
                </a:tc>
                <a:tc hMerge="1">
                  <a:txBody>
                    <a:bodyPr/>
                    <a:lstStyle/>
                    <a:p>
                      <a:endParaRPr lang="nl-BE"/>
                    </a:p>
                  </a:txBody>
                  <a:tcPr/>
                </a:tc>
                <a:tc hMerge="1">
                  <a:txBody>
                    <a:bodyPr/>
                    <a:lstStyle/>
                    <a:p>
                      <a:endParaRPr lang="nl-BE" sz="900" dirty="0"/>
                    </a:p>
                  </a:txBody>
                  <a:tcPr marL="91439" marR="91439" marT="45718" marB="45718"/>
                </a:tc>
                <a:tc gridSpan="3">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50" marR="91450" marT="45721" marB="45721">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endParaRPr lang="nl-BE"/>
                    </a:p>
                  </a:txBody>
                  <a:tcPr/>
                </a:tc>
                <a:tc h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50" marR="91450" marT="45721" marB="45721">
                    <a:lnL w="12700" cmpd="sng">
                      <a:solidFill>
                        <a:srgbClr val="FFFFFF"/>
                      </a:solidFill>
                    </a:lnL>
                    <a:lnR w="12700" cmpd="sng">
                      <a:solidFill>
                        <a:srgbClr val="FFFFFF"/>
                      </a:solidFill>
                    </a:lnR>
                    <a:lnT w="12700" cap="flat" cmpd="sng" algn="ctr">
                      <a:solidFill>
                        <a:srgbClr val="000000"/>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1450" marR="91450" marT="45721" marB="45721">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02436555"/>
                  </a:ext>
                </a:extLst>
              </a:tr>
              <a:tr h="40019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1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91450" marR="91450" marT="45721" marB="4572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B050"/>
                    </a:solidFill>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1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nl-BE" sz="12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Niet ontvangen</a:t>
                      </a:r>
                    </a:p>
                  </a:txBody>
                  <a:tcPr marL="91450" marR="91450" marT="45721" marB="45721" anchor="ctr">
                    <a:lnL w="12700" cmpd="sng">
                      <a:solidFill>
                        <a:srgbClr val="FFFFFF"/>
                      </a:solidFill>
                    </a:lnL>
                    <a:lnR w="12700" cmpd="sng">
                      <a:solidFill>
                        <a:srgbClr val="FFFFFF"/>
                      </a:solidFill>
                    </a:lnR>
                    <a:lnT w="12700" cmpd="sng">
                      <a:noFill/>
                    </a:lnT>
                    <a:lnB w="12700" cmpd="sng">
                      <a:solidFill>
                        <a:srgbClr val="FFFFFF"/>
                      </a:solidFill>
                    </a:lnB>
                    <a:lnTlToBr w="12700" cmpd="sng">
                      <a:noFill/>
                      <a:prstDash val="solid"/>
                    </a:lnTlToBr>
                    <a:lnBlToTr w="12700" cmpd="sng">
                      <a:noFill/>
                      <a:prstDash val="solid"/>
                    </a:lnBlToTr>
                    <a:noFill/>
                  </a:tcPr>
                </a:tc>
                <a:tc hMerge="1">
                  <a:txBody>
                    <a:bodyPr/>
                    <a:lstStyle/>
                    <a:p>
                      <a:endParaRPr lang="nl-BE"/>
                    </a:p>
                  </a:txBody>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nl-BE" dirty="0"/>
                    </a:p>
                  </a:txBody>
                  <a:tcPr marL="91450" marR="91450" marT="45721" marB="4572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0000"/>
                    </a:solidFill>
                  </a:tcPr>
                </a:tc>
                <a:tc hMerge="1">
                  <a:txBody>
                    <a:bodyPr/>
                    <a:lstStyle/>
                    <a:p>
                      <a:endParaRPr lang="nl-BE" dirty="0"/>
                    </a:p>
                  </a:txBody>
                  <a:tcPr marL="91450" marR="91450" marT="45721" marB="45721" anchor="ctr">
                    <a:noFill/>
                  </a:tcPr>
                </a:tc>
                <a:tc grid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a:r>
                        <a:rPr lang="nl-BE" sz="1800" dirty="0"/>
                        <a:t>: </a:t>
                      </a:r>
                      <a:r>
                        <a:rPr lang="nl-BE" sz="1200" dirty="0"/>
                        <a:t>Niet ontvangen</a:t>
                      </a:r>
                    </a:p>
                  </a:txBody>
                  <a:tcPr marL="91450" marR="91450" marT="45721" marB="45721" anchor="ctr">
                    <a:lnL w="12700" cmpd="sng">
                      <a:solidFill>
                        <a:srgbClr val="FFFFFF"/>
                      </a:solidFill>
                    </a:lnL>
                    <a:lnR w="12700" cmpd="sng">
                      <a:solidFill>
                        <a:srgbClr val="FFFFFF"/>
                      </a:solidFill>
                    </a:lnR>
                    <a:lnT w="12700" cmpd="sng">
                      <a:noFill/>
                    </a:lnT>
                    <a:lnB w="12700" cmpd="sng">
                      <a:solidFill>
                        <a:srgbClr val="FFFFFF"/>
                      </a:solidFill>
                    </a:lnB>
                    <a:lnTlToBr w="12700" cmpd="sng">
                      <a:noFill/>
                      <a:prstDash val="solid"/>
                    </a:lnTlToBr>
                    <a:lnBlToTr w="12700" cmpd="sng">
                      <a:noFill/>
                      <a:prstDash val="solid"/>
                    </a:lnBlToTr>
                    <a:noFill/>
                  </a:tcPr>
                </a:tc>
                <a:tc hMerge="1">
                  <a:txBody>
                    <a:bodyPr/>
                    <a:lstStyle/>
                    <a:p>
                      <a:endParaRPr lang="nl-BE" sz="1800" dirty="0"/>
                    </a:p>
                  </a:txBody>
                  <a:tcPr marL="91450" marR="91450" marT="45721" marB="45721" anchor="c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nl-BE" sz="1200" dirty="0">
                        <a:latin typeface="Times New Roman" panose="02020603050405020304" pitchFamily="18" charset="0"/>
                        <a:cs typeface="Times New Roman" panose="02020603050405020304" pitchFamily="18" charset="0"/>
                      </a:endParaRPr>
                    </a:p>
                  </a:txBody>
                  <a:tcPr marL="91450" marR="91450" marT="45721" marB="45721" anchor="ctr">
                    <a:lnL w="12700" cmpd="sng">
                      <a:solidFill>
                        <a:srgbClr val="FFFFFF"/>
                      </a:solidFill>
                    </a:lnL>
                    <a:lnR w="12700" cmpd="sng">
                      <a:solidFill>
                        <a:srgbClr val="FFFFFF"/>
                      </a:solidFill>
                    </a:lnR>
                    <a:lnT w="12700" cmpd="sng">
                      <a:noFill/>
                    </a:lnT>
                    <a:lnB w="12700" cmpd="sng">
                      <a:solidFill>
                        <a:srgbClr val="FFFFFF"/>
                      </a:solidFill>
                    </a:lnB>
                    <a:lnTlToBr w="12700" cmpd="sng">
                      <a:noFill/>
                      <a:prstDash val="solid"/>
                    </a:lnTlToBr>
                    <a:lnBlToTr w="12700" cmpd="sng">
                      <a:noFill/>
                      <a:prstDash val="solid"/>
                    </a:lnBlToTr>
                    <a:solidFill>
                      <a:srgbClr val="FFC000"/>
                    </a:solidFill>
                  </a:tcP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nl-BE" sz="1200" dirty="0">
                          <a:latin typeface="Times New Roman" panose="02020603050405020304" pitchFamily="18" charset="0"/>
                          <a:cs typeface="Times New Roman" panose="02020603050405020304" pitchFamily="18" charset="0"/>
                        </a:rPr>
                        <a:t>: In opmaak</a:t>
                      </a:r>
                    </a:p>
                  </a:txBody>
                  <a:tcPr marL="91450" marR="91450" marT="45721" marB="45721" anchor="ctr">
                    <a:lnL w="12700" cmpd="sng">
                      <a:solidFill>
                        <a:srgbClr val="FFFFFF"/>
                      </a:solidFill>
                    </a:lnL>
                    <a:lnR w="12700" cap="flat" cmpd="sng" algn="ctr">
                      <a:solidFill>
                        <a:srgbClr val="FFFFFF"/>
                      </a:solidFill>
                      <a:prstDash val="solid"/>
                      <a:round/>
                      <a:headEnd type="none" w="med" len="med"/>
                      <a:tailEnd type="none" w="med" len="med"/>
                    </a:lnR>
                    <a:lnT w="12700" cmpd="sng">
                      <a:noFill/>
                    </a:lnT>
                    <a:lnB w="12700" cmpd="sng">
                      <a:solidFill>
                        <a:srgbClr val="FFFFFF"/>
                      </a:solidFill>
                    </a:lnB>
                    <a:lnTlToBr w="12700" cmpd="sng">
                      <a:noFill/>
                      <a:prstDash val="solid"/>
                    </a:lnTlToBr>
                    <a:lnBlToTr w="12700" cmpd="sng">
                      <a:noFill/>
                      <a:prstDash val="solid"/>
                    </a:lnBlToTr>
                    <a:noFill/>
                  </a:tcPr>
                </a:tc>
                <a:tc hMerge="1">
                  <a:txBody>
                    <a:bodyPr/>
                    <a:lstStyle/>
                    <a:p>
                      <a:endParaRPr lang="nl-BE"/>
                    </a:p>
                  </a:txBody>
                  <a:tcPr/>
                </a:tc>
                <a:tc hMerge="1">
                  <a:txBody>
                    <a:bodyPr/>
                    <a:lstStyle/>
                    <a:p>
                      <a:endParaRPr lang="nl-BE"/>
                    </a:p>
                  </a:txBody>
                  <a:tcPr/>
                </a:tc>
                <a:tc hMerge="1">
                  <a:txBody>
                    <a:bodyPr/>
                    <a:lstStyle/>
                    <a:p>
                      <a:endParaRPr lang="nl-BE" sz="1200" dirty="0">
                        <a:latin typeface="Times New Roman" panose="02020603050405020304" pitchFamily="18" charset="0"/>
                        <a:cs typeface="Times New Roman" panose="02020603050405020304" pitchFamily="18" charset="0"/>
                      </a:endParaRPr>
                    </a:p>
                  </a:txBody>
                  <a:tcPr marL="91430" marR="91430" marT="45723" marB="45723" anchor="ctr"/>
                </a:tc>
                <a:tc>
                  <a:txBody>
                    <a:bodyPr/>
                    <a:lstStyle/>
                    <a:p>
                      <a:endParaRPr lang="nl-BE" sz="1200" dirty="0">
                        <a:latin typeface="Times New Roman" panose="02020603050405020304" pitchFamily="18" charset="0"/>
                        <a:cs typeface="Times New Roman" panose="02020603050405020304" pitchFamily="18" charset="0"/>
                      </a:endParaRPr>
                    </a:p>
                  </a:txBody>
                  <a:tcPr marL="91450" marR="91450" marT="45721" marB="45721" anchor="ctr">
                    <a:lnL w="12700" cmpd="sng">
                      <a:solidFill>
                        <a:srgbClr val="FFFFFF"/>
                      </a:solidFill>
                    </a:lnL>
                    <a:lnR w="12700" cap="flat" cmpd="sng" algn="ctr">
                      <a:solidFill>
                        <a:srgbClr val="FFFFFF"/>
                      </a:solidFill>
                      <a:prstDash val="solid"/>
                      <a:round/>
                      <a:headEnd type="none" w="med" len="med"/>
                      <a:tailEnd type="none" w="med" len="med"/>
                    </a:lnR>
                    <a:lnT w="12700" cmpd="sng">
                      <a:noFill/>
                    </a:lnT>
                    <a:lnB w="12700" cmpd="sng">
                      <a:solidFill>
                        <a:srgbClr val="FFFFFF"/>
                      </a:solidFill>
                    </a:lnB>
                    <a:lnTlToBr w="12700" cmpd="sng">
                      <a:noFill/>
                      <a:prstDash val="solid"/>
                    </a:lnTlToBr>
                    <a:lnBlToTr w="12700" cmpd="sng">
                      <a:noFill/>
                      <a:prstDash val="solid"/>
                    </a:lnBlToTr>
                    <a:noFill/>
                  </a:tcPr>
                </a:tc>
                <a:extLst>
                  <a:ext uri="{0D108BD9-81ED-4DB2-BD59-A6C34878D82A}">
                    <a16:rowId xmlns:a16="http://schemas.microsoft.com/office/drawing/2014/main" val="1039971992"/>
                  </a:ext>
                </a:extLst>
              </a:tr>
            </a:tbl>
          </a:graphicData>
        </a:graphic>
      </p:graphicFrame>
      <p:sp>
        <p:nvSpPr>
          <p:cNvPr id="3" name="TextBox 2">
            <a:extLst>
              <a:ext uri="{FF2B5EF4-FFF2-40B4-BE49-F238E27FC236}">
                <a16:creationId xmlns:a16="http://schemas.microsoft.com/office/drawing/2014/main" id="{40E80484-33C2-9696-D8E2-9A52E1A383ED}"/>
              </a:ext>
            </a:extLst>
          </p:cNvPr>
          <p:cNvSpPr txBox="1"/>
          <p:nvPr/>
        </p:nvSpPr>
        <p:spPr>
          <a:xfrm>
            <a:off x="9020433" y="6351373"/>
            <a:ext cx="3039762" cy="369332"/>
          </a:xfrm>
          <a:prstGeom prst="rect">
            <a:avLst/>
          </a:prstGeom>
        </p:spPr>
        <p:txBody>
          <a:bodyPr wrap="square" rtlCol="0">
            <a:spAutoFit/>
          </a:bodyPr>
          <a:lstStyle/>
          <a:p>
            <a:pPr algn="r"/>
            <a:r>
              <a:rPr lang="nl-BE" b="1" dirty="0" err="1">
                <a:latin typeface="Aptos Black" panose="020F0502020204030204" pitchFamily="34" charset="0"/>
              </a:rPr>
              <a:t>Sit</a:t>
            </a:r>
            <a:r>
              <a:rPr lang="nl-BE" b="1" dirty="0">
                <a:latin typeface="Aptos Black" panose="020F0502020204030204" pitchFamily="34" charset="0"/>
              </a:rPr>
              <a:t>: 14 Mar 2024</a:t>
            </a:r>
          </a:p>
        </p:txBody>
      </p:sp>
    </p:spTree>
    <p:extLst>
      <p:ext uri="{BB962C8B-B14F-4D97-AF65-F5344CB8AC3E}">
        <p14:creationId xmlns:p14="http://schemas.microsoft.com/office/powerpoint/2010/main" val="23436190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oor with glass doors and a red mat&#10;&#10;Description automatically generated">
            <a:extLst>
              <a:ext uri="{FF2B5EF4-FFF2-40B4-BE49-F238E27FC236}">
                <a16:creationId xmlns:a16="http://schemas.microsoft.com/office/drawing/2014/main" id="{4BD50EAB-042C-34AF-0C2E-51B9BE7479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316" y="238898"/>
            <a:ext cx="3426940" cy="2570205"/>
          </a:xfrm>
          <a:prstGeom prst="rect">
            <a:avLst/>
          </a:prstGeom>
        </p:spPr>
      </p:pic>
      <p:pic>
        <p:nvPicPr>
          <p:cNvPr id="7" name="Picture 6" descr="A group of trash cans&#10;&#10;Description automatically generated">
            <a:extLst>
              <a:ext uri="{FF2B5EF4-FFF2-40B4-BE49-F238E27FC236}">
                <a16:creationId xmlns:a16="http://schemas.microsoft.com/office/drawing/2014/main" id="{12443B1E-6003-B088-023C-28FC237AAB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085670" y="3583977"/>
            <a:ext cx="3468712" cy="2601534"/>
          </a:xfrm>
          <a:prstGeom prst="rect">
            <a:avLst/>
          </a:prstGeom>
        </p:spPr>
      </p:pic>
      <p:pic>
        <p:nvPicPr>
          <p:cNvPr id="9" name="Picture 8" descr="A corner of a room with a black metal bar&#10;&#10;Description automatically generated with medium confidence">
            <a:extLst>
              <a:ext uri="{FF2B5EF4-FFF2-40B4-BE49-F238E27FC236}">
                <a16:creationId xmlns:a16="http://schemas.microsoft.com/office/drawing/2014/main" id="{7C95F298-AC6A-61F1-7D67-689599592E8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8840495" y="3583979"/>
            <a:ext cx="3468709" cy="2601532"/>
          </a:xfrm>
          <a:prstGeom prst="rect">
            <a:avLst/>
          </a:prstGeom>
        </p:spPr>
      </p:pic>
      <p:pic>
        <p:nvPicPr>
          <p:cNvPr id="11" name="Picture 10" descr="A close-up of a wire&#10;&#10;Description automatically generated">
            <a:extLst>
              <a:ext uri="{FF2B5EF4-FFF2-40B4-BE49-F238E27FC236}">
                <a16:creationId xmlns:a16="http://schemas.microsoft.com/office/drawing/2014/main" id="{04999833-9BB9-3DA8-947D-66400065810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3407492" y="3583978"/>
            <a:ext cx="3468711" cy="2601533"/>
          </a:xfrm>
          <a:prstGeom prst="rect">
            <a:avLst/>
          </a:prstGeom>
        </p:spPr>
      </p:pic>
      <p:pic>
        <p:nvPicPr>
          <p:cNvPr id="13" name="Picture 12" descr="A broken tile floor next to a wall&#10;&#10;Description automatically generated">
            <a:extLst>
              <a:ext uri="{FF2B5EF4-FFF2-40B4-BE49-F238E27FC236}">
                <a16:creationId xmlns:a16="http://schemas.microsoft.com/office/drawing/2014/main" id="{FEFB16F1-1E95-DA9E-59E1-7C932A4D11D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8676" y="238896"/>
            <a:ext cx="3426940" cy="2570205"/>
          </a:xfrm>
          <a:prstGeom prst="rect">
            <a:avLst/>
          </a:prstGeom>
        </p:spPr>
      </p:pic>
      <p:pic>
        <p:nvPicPr>
          <p:cNvPr id="15" name="Picture 14" descr="A patch of grass and dirt&#10;&#10;Description automatically generated">
            <a:extLst>
              <a:ext uri="{FF2B5EF4-FFF2-40B4-BE49-F238E27FC236}">
                <a16:creationId xmlns:a16="http://schemas.microsoft.com/office/drawing/2014/main" id="{A8F0822E-610A-93F4-A971-C32CD401A20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67842" y="238895"/>
            <a:ext cx="3426940" cy="2570205"/>
          </a:xfrm>
          <a:prstGeom prst="rect">
            <a:avLst/>
          </a:prstGeom>
        </p:spPr>
      </p:pic>
      <p:pic>
        <p:nvPicPr>
          <p:cNvPr id="17" name="Picture 16" descr="A hole in the ground&#10;&#10;Description automatically generated">
            <a:extLst>
              <a:ext uri="{FF2B5EF4-FFF2-40B4-BE49-F238E27FC236}">
                <a16:creationId xmlns:a16="http://schemas.microsoft.com/office/drawing/2014/main" id="{794CF712-C5DD-5931-215B-867DFDC5548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1925" y="3599641"/>
            <a:ext cx="3426940" cy="2570205"/>
          </a:xfrm>
          <a:prstGeom prst="rect">
            <a:avLst/>
          </a:prstGeom>
        </p:spPr>
      </p:pic>
    </p:spTree>
    <p:extLst>
      <p:ext uri="{BB962C8B-B14F-4D97-AF65-F5344CB8AC3E}">
        <p14:creationId xmlns:p14="http://schemas.microsoft.com/office/powerpoint/2010/main" val="38589661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large hole in the ground&#10;&#10;Description automatically generated">
            <a:extLst>
              <a:ext uri="{FF2B5EF4-FFF2-40B4-BE49-F238E27FC236}">
                <a16:creationId xmlns:a16="http://schemas.microsoft.com/office/drawing/2014/main" id="{A267C862-CCCF-BF1B-6FE3-B56734DB6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38981" y="145657"/>
            <a:ext cx="4300800" cy="3225600"/>
          </a:xfrm>
          <a:prstGeom prst="rect">
            <a:avLst/>
          </a:prstGeom>
        </p:spPr>
      </p:pic>
      <p:pic>
        <p:nvPicPr>
          <p:cNvPr id="5" name="Picture 4" descr="A hole in the ground next to a building&#10;&#10;Description automatically generated">
            <a:extLst>
              <a:ext uri="{FF2B5EF4-FFF2-40B4-BE49-F238E27FC236}">
                <a16:creationId xmlns:a16="http://schemas.microsoft.com/office/drawing/2014/main" id="{DA0C32E2-1174-2FBC-95DC-6DE507F33D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2220" y="145657"/>
            <a:ext cx="4300800" cy="3225600"/>
          </a:xfrm>
          <a:prstGeom prst="rect">
            <a:avLst/>
          </a:prstGeom>
        </p:spPr>
      </p:pic>
      <p:pic>
        <p:nvPicPr>
          <p:cNvPr id="7" name="Picture 6" descr="A drainage ditch with bricks and gravel&#10;&#10;Description automatically generated with medium confidence">
            <a:extLst>
              <a:ext uri="{FF2B5EF4-FFF2-40B4-BE49-F238E27FC236}">
                <a16:creationId xmlns:a16="http://schemas.microsoft.com/office/drawing/2014/main" id="{F2660A8D-852F-7A3F-5CC2-F946B0377C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38981" y="3486743"/>
            <a:ext cx="4300800" cy="3225600"/>
          </a:xfrm>
          <a:prstGeom prst="rect">
            <a:avLst/>
          </a:prstGeom>
        </p:spPr>
      </p:pic>
      <p:pic>
        <p:nvPicPr>
          <p:cNvPr id="9" name="Picture 8" descr="A close-up of a grass field&#10;&#10;Description automatically generated">
            <a:extLst>
              <a:ext uri="{FF2B5EF4-FFF2-40B4-BE49-F238E27FC236}">
                <a16:creationId xmlns:a16="http://schemas.microsoft.com/office/drawing/2014/main" id="{31FD3E9F-E5EF-85EF-A873-9033A171261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219" y="3486743"/>
            <a:ext cx="4300800" cy="3225600"/>
          </a:xfrm>
          <a:prstGeom prst="rect">
            <a:avLst/>
          </a:prstGeom>
        </p:spPr>
      </p:pic>
    </p:spTree>
    <p:extLst>
      <p:ext uri="{BB962C8B-B14F-4D97-AF65-F5344CB8AC3E}">
        <p14:creationId xmlns:p14="http://schemas.microsoft.com/office/powerpoint/2010/main" val="37468250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3CC6D3A-DA4B-82E5-72F9-671DB4B1050B}"/>
              </a:ext>
            </a:extLst>
          </p:cNvPr>
          <p:cNvSpPr>
            <a:spLocks noGrp="1"/>
          </p:cNvSpPr>
          <p:nvPr>
            <p:ph type="body" sz="quarter" idx="13"/>
          </p:nvPr>
        </p:nvSpPr>
        <p:spPr>
          <a:xfrm>
            <a:off x="281009" y="745829"/>
            <a:ext cx="11293675" cy="707886"/>
          </a:xfrm>
        </p:spPr>
        <p:txBody>
          <a:bodyPr/>
          <a:lstStyle/>
          <a:p>
            <a:endParaRPr lang="nl-BE" dirty="0"/>
          </a:p>
        </p:txBody>
      </p:sp>
      <p:sp>
        <p:nvSpPr>
          <p:cNvPr id="3" name="Text Placeholder 2">
            <a:extLst>
              <a:ext uri="{FF2B5EF4-FFF2-40B4-BE49-F238E27FC236}">
                <a16:creationId xmlns:a16="http://schemas.microsoft.com/office/drawing/2014/main" id="{C8A60B1E-E2B2-6AD9-1E5F-9715360565EF}"/>
              </a:ext>
            </a:extLst>
          </p:cNvPr>
          <p:cNvSpPr>
            <a:spLocks noGrp="1"/>
          </p:cNvSpPr>
          <p:nvPr>
            <p:ph type="body" sz="quarter" idx="27"/>
          </p:nvPr>
        </p:nvSpPr>
        <p:spPr>
          <a:xfrm>
            <a:off x="281009" y="1725564"/>
            <a:ext cx="11237400" cy="4703637"/>
          </a:xfrm>
        </p:spPr>
        <p:txBody>
          <a:bodyPr/>
          <a:lstStyle/>
          <a:p>
            <a:endParaRPr lang="nl-BE" sz="2400" dirty="0"/>
          </a:p>
          <a:p>
            <a:pPr marL="400050" indent="-400050">
              <a:buFont typeface="+mj-lt"/>
              <a:buAutoNum type="romanUcPeriod"/>
            </a:pPr>
            <a:endParaRPr lang="nl-BE" sz="2400" dirty="0"/>
          </a:p>
          <a:p>
            <a:pPr marL="400050" indent="-400050">
              <a:buFont typeface="+mj-lt"/>
              <a:buAutoNum type="romanUcPeriod"/>
            </a:pPr>
            <a:endParaRPr lang="nl-BE" sz="2400" dirty="0"/>
          </a:p>
          <a:p>
            <a:endParaRPr lang="nl-BE" dirty="0"/>
          </a:p>
          <a:p>
            <a:endParaRPr lang="nl-BE" dirty="0"/>
          </a:p>
        </p:txBody>
      </p:sp>
      <p:graphicFrame>
        <p:nvGraphicFramePr>
          <p:cNvPr id="6" name="Table 5">
            <a:extLst>
              <a:ext uri="{FF2B5EF4-FFF2-40B4-BE49-F238E27FC236}">
                <a16:creationId xmlns:a16="http://schemas.microsoft.com/office/drawing/2014/main" id="{FB7E1FA1-3A78-91C9-9D93-2AF494054AD9}"/>
              </a:ext>
            </a:extLst>
          </p:cNvPr>
          <p:cNvGraphicFramePr>
            <a:graphicFrameLocks noGrp="1"/>
          </p:cNvGraphicFramePr>
          <p:nvPr>
            <p:extLst>
              <p:ext uri="{D42A27DB-BD31-4B8C-83A1-F6EECF244321}">
                <p14:modId xmlns:p14="http://schemas.microsoft.com/office/powerpoint/2010/main" val="1012554447"/>
              </p:ext>
            </p:extLst>
          </p:nvPr>
        </p:nvGraphicFramePr>
        <p:xfrm>
          <a:off x="-1" y="0"/>
          <a:ext cx="5857104" cy="6858003"/>
        </p:xfrm>
        <a:graphic>
          <a:graphicData uri="http://schemas.openxmlformats.org/drawingml/2006/table">
            <a:tbl>
              <a:tblPr firstRow="1" firstCol="1" bandRow="1">
                <a:tableStyleId>{5C22544A-7EE6-4342-B048-85BDC9FD1C3A}</a:tableStyleId>
              </a:tblPr>
              <a:tblGrid>
                <a:gridCol w="282591">
                  <a:extLst>
                    <a:ext uri="{9D8B030D-6E8A-4147-A177-3AD203B41FA5}">
                      <a16:colId xmlns:a16="http://schemas.microsoft.com/office/drawing/2014/main" val="3247126698"/>
                    </a:ext>
                  </a:extLst>
                </a:gridCol>
                <a:gridCol w="2696633">
                  <a:extLst>
                    <a:ext uri="{9D8B030D-6E8A-4147-A177-3AD203B41FA5}">
                      <a16:colId xmlns:a16="http://schemas.microsoft.com/office/drawing/2014/main" val="1435531333"/>
                    </a:ext>
                  </a:extLst>
                </a:gridCol>
                <a:gridCol w="1440239">
                  <a:extLst>
                    <a:ext uri="{9D8B030D-6E8A-4147-A177-3AD203B41FA5}">
                      <a16:colId xmlns:a16="http://schemas.microsoft.com/office/drawing/2014/main" val="4107959807"/>
                    </a:ext>
                  </a:extLst>
                </a:gridCol>
                <a:gridCol w="1437641">
                  <a:extLst>
                    <a:ext uri="{9D8B030D-6E8A-4147-A177-3AD203B41FA5}">
                      <a16:colId xmlns:a16="http://schemas.microsoft.com/office/drawing/2014/main" val="4043789608"/>
                    </a:ext>
                  </a:extLst>
                </a:gridCol>
              </a:tblGrid>
              <a:tr h="334105">
                <a:tc>
                  <a:txBody>
                    <a:bodyPr/>
                    <a:lstStyle/>
                    <a:p>
                      <a:pPr algn="ctr">
                        <a:lnSpc>
                          <a:spcPct val="107000"/>
                        </a:lnSpc>
                      </a:pPr>
                      <a:r>
                        <a:rPr lang="fr-BE" sz="1050">
                          <a:effectLst/>
                        </a:rPr>
                        <a:t>Nr</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Actie</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Verantwoordelijk</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Doorlooptijd</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extLst>
                  <a:ext uri="{0D108BD9-81ED-4DB2-BD59-A6C34878D82A}">
                    <a16:rowId xmlns:a16="http://schemas.microsoft.com/office/drawing/2014/main" val="1864173852"/>
                  </a:ext>
                </a:extLst>
              </a:tr>
              <a:tr h="858925">
                <a:tc>
                  <a:txBody>
                    <a:bodyPr/>
                    <a:lstStyle/>
                    <a:p>
                      <a:pPr algn="ctr">
                        <a:lnSpc>
                          <a:spcPct val="107000"/>
                        </a:lnSpc>
                      </a:pPr>
                      <a:r>
                        <a:rPr lang="fr-BE" sz="1050">
                          <a:effectLst/>
                        </a:rPr>
                        <a:t>1</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nSpc>
                          <a:spcPct val="107000"/>
                        </a:lnSpc>
                      </a:pPr>
                      <a:r>
                        <a:rPr lang="nl-BE" sz="1050">
                          <a:effectLst/>
                        </a:rPr>
                        <a:t>Elke melding/verzoek om interventie door de veterinaire dienst moet worden gericht aan SLPPT 08:</a:t>
                      </a:r>
                    </a:p>
                    <a:p>
                      <a:pPr algn="just">
                        <a:lnSpc>
                          <a:spcPct val="107000"/>
                        </a:lnSpc>
                      </a:pPr>
                      <a:r>
                        <a:rPr lang="nl-BE" sz="1050" u="sng">
                          <a:effectLst/>
                          <a:hlinkClick r:id="rId2"/>
                        </a:rPr>
                        <a:t>DGHWB-SLPPT08-EVERE@mil.be</a:t>
                      </a:r>
                      <a:endParaRPr lang="nl-BE" sz="1050">
                        <a:effectLst/>
                      </a:endParaRPr>
                    </a:p>
                    <a:p>
                      <a:pPr>
                        <a:lnSpc>
                          <a:spcPct val="107000"/>
                        </a:lnSpc>
                      </a:pPr>
                      <a:r>
                        <a:rPr lang="nl-BE" sz="1050">
                          <a:effectLst/>
                        </a:rPr>
                        <a:t>+3224417019</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All</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Vanaf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extLst>
                  <a:ext uri="{0D108BD9-81ED-4DB2-BD59-A6C34878D82A}">
                    <a16:rowId xmlns:a16="http://schemas.microsoft.com/office/drawing/2014/main" val="3855382439"/>
                  </a:ext>
                </a:extLst>
              </a:tr>
              <a:tr h="341883">
                <a:tc>
                  <a:txBody>
                    <a:bodyPr/>
                    <a:lstStyle/>
                    <a:p>
                      <a:pPr algn="ctr">
                        <a:lnSpc>
                          <a:spcPct val="107000"/>
                        </a:lnSpc>
                      </a:pPr>
                      <a:r>
                        <a:rPr lang="fr-BE" sz="1050">
                          <a:effectLst/>
                        </a:rPr>
                        <a:t>2</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just">
                        <a:lnSpc>
                          <a:spcPct val="107000"/>
                        </a:lnSpc>
                      </a:pPr>
                      <a:r>
                        <a:rPr lang="nl-BE" sz="1050" dirty="0">
                          <a:effectLst/>
                        </a:rPr>
                        <a:t>Het voederen van alle dieren binnen het KKE is verboden.</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All</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Vanaf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extLst>
                  <a:ext uri="{0D108BD9-81ED-4DB2-BD59-A6C34878D82A}">
                    <a16:rowId xmlns:a16="http://schemas.microsoft.com/office/drawing/2014/main" val="2809686899"/>
                  </a:ext>
                </a:extLst>
              </a:tr>
              <a:tr h="341883">
                <a:tc>
                  <a:txBody>
                    <a:bodyPr/>
                    <a:lstStyle/>
                    <a:p>
                      <a:pPr algn="ctr">
                        <a:lnSpc>
                          <a:spcPct val="107000"/>
                        </a:lnSpc>
                      </a:pPr>
                      <a:r>
                        <a:rPr lang="fr-BE" sz="1050">
                          <a:effectLst/>
                        </a:rPr>
                        <a:t>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just">
                        <a:lnSpc>
                          <a:spcPct val="107000"/>
                        </a:lnSpc>
                      </a:pPr>
                      <a:r>
                        <a:rPr lang="nl-BE" sz="1050">
                          <a:effectLst/>
                        </a:rPr>
                        <a:t>Laat geen eten of restjes rondslingeren in gebouwen</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All</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Vanaf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extLst>
                  <a:ext uri="{0D108BD9-81ED-4DB2-BD59-A6C34878D82A}">
                    <a16:rowId xmlns:a16="http://schemas.microsoft.com/office/drawing/2014/main" val="2709543511"/>
                  </a:ext>
                </a:extLst>
              </a:tr>
              <a:tr h="341883">
                <a:tc>
                  <a:txBody>
                    <a:bodyPr/>
                    <a:lstStyle/>
                    <a:p>
                      <a:pPr algn="ctr">
                        <a:lnSpc>
                          <a:spcPct val="107000"/>
                        </a:lnSpc>
                      </a:pPr>
                      <a:r>
                        <a:rPr lang="fr-BE" sz="1050">
                          <a:effectLst/>
                        </a:rPr>
                        <a:t>4</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just">
                        <a:lnSpc>
                          <a:spcPct val="107000"/>
                        </a:lnSpc>
                      </a:pPr>
                      <a:r>
                        <a:rPr lang="nl-BE" sz="1050">
                          <a:effectLst/>
                        </a:rPr>
                        <a:t>Sluit deuren en ramen buiten de dienst Hrs</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All</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Vanaf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extLst>
                  <a:ext uri="{0D108BD9-81ED-4DB2-BD59-A6C34878D82A}">
                    <a16:rowId xmlns:a16="http://schemas.microsoft.com/office/drawing/2014/main" val="3396042052"/>
                  </a:ext>
                </a:extLst>
              </a:tr>
              <a:tr h="341883">
                <a:tc>
                  <a:txBody>
                    <a:bodyPr/>
                    <a:lstStyle/>
                    <a:p>
                      <a:pPr algn="ctr">
                        <a:lnSpc>
                          <a:spcPct val="107000"/>
                        </a:lnSpc>
                      </a:pPr>
                      <a:r>
                        <a:rPr lang="fr-BE" sz="1050">
                          <a:effectLst/>
                        </a:rPr>
                        <a:t>5</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just">
                        <a:lnSpc>
                          <a:spcPct val="107000"/>
                        </a:lnSpc>
                      </a:pPr>
                      <a:r>
                        <a:rPr lang="nl-BE" sz="1050">
                          <a:effectLst/>
                        </a:rPr>
                        <a:t>Laat alle katten in de KKE steriliseren of castreren (controleren)</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nl-BE" sz="1050">
                          <a:effectLst/>
                        </a:rPr>
                        <a:t>Veterinaire dienst </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TBC</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extLst>
                  <a:ext uri="{0D108BD9-81ED-4DB2-BD59-A6C34878D82A}">
                    <a16:rowId xmlns:a16="http://schemas.microsoft.com/office/drawing/2014/main" val="3948699699"/>
                  </a:ext>
                </a:extLst>
              </a:tr>
              <a:tr h="1203621">
                <a:tc>
                  <a:txBody>
                    <a:bodyPr/>
                    <a:lstStyle/>
                    <a:p>
                      <a:pPr algn="ctr">
                        <a:lnSpc>
                          <a:spcPct val="107000"/>
                        </a:lnSpc>
                      </a:pPr>
                      <a:r>
                        <a:rPr lang="fr-BE" sz="1050">
                          <a:effectLst/>
                        </a:rPr>
                        <a:t>6</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just">
                        <a:lnSpc>
                          <a:spcPct val="107000"/>
                        </a:lnSpc>
                      </a:pPr>
                      <a:r>
                        <a:rPr lang="nl-BE" sz="1050">
                          <a:effectLst/>
                        </a:rPr>
                        <a:t>Maak een inventaris van de gebouwen met vermelding van alle openingen zoals gaten, scheuren, ontbrekende rasters enz... die een mogelijke "doorgang" van dieren naar de binnenkant van de blokken mogelijk maken. Op basis van de inventaris de nodige WO’s opmaken.</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Eenheid</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dirty="0" err="1">
                          <a:effectLst/>
                        </a:rPr>
                        <a:t>Vanaf</a:t>
                      </a:r>
                      <a:r>
                        <a:rPr lang="fr-BE" sz="1050" dirty="0">
                          <a:effectLst/>
                        </a:rPr>
                        <a:t> 01 Sep 23</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extLst>
                  <a:ext uri="{0D108BD9-81ED-4DB2-BD59-A6C34878D82A}">
                    <a16:rowId xmlns:a16="http://schemas.microsoft.com/office/drawing/2014/main" val="1909998240"/>
                  </a:ext>
                </a:extLst>
              </a:tr>
              <a:tr h="1203621">
                <a:tc>
                  <a:txBody>
                    <a:bodyPr/>
                    <a:lstStyle/>
                    <a:p>
                      <a:pPr algn="ctr">
                        <a:lnSpc>
                          <a:spcPct val="107000"/>
                        </a:lnSpc>
                      </a:pPr>
                      <a:r>
                        <a:rPr lang="fr-BE" sz="1050">
                          <a:effectLst/>
                        </a:rPr>
                        <a:t>7</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just">
                        <a:lnSpc>
                          <a:spcPct val="107000"/>
                        </a:lnSpc>
                      </a:pPr>
                      <a:r>
                        <a:rPr lang="nl-BE" sz="1050">
                          <a:effectLst/>
                        </a:rPr>
                        <a:t>Bezoek jaarlijks de kelders, geventileerde kruipkelders, zolders, technische ruimtes en andere open ruimtes ... om na te gaan of er kadavers/nesten/ongedierte aanwezig zijn. Indien aanwezig deze laten verwijderen door TSS Infra of verzoek aan LDPBW 08 om ingrijpen.</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Infra Kw</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Vanaf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extLst>
                  <a:ext uri="{0D108BD9-81ED-4DB2-BD59-A6C34878D82A}">
                    <a16:rowId xmlns:a16="http://schemas.microsoft.com/office/drawing/2014/main" val="2012351958"/>
                  </a:ext>
                </a:extLst>
              </a:tr>
              <a:tr h="1203621">
                <a:tc>
                  <a:txBody>
                    <a:bodyPr/>
                    <a:lstStyle/>
                    <a:p>
                      <a:pPr algn="ctr">
                        <a:lnSpc>
                          <a:spcPct val="107000"/>
                        </a:lnSpc>
                      </a:pPr>
                      <a:r>
                        <a:rPr lang="fr-BE" sz="1050">
                          <a:effectLst/>
                        </a:rPr>
                        <a:t>8</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just">
                        <a:lnSpc>
                          <a:spcPct val="107000"/>
                        </a:lnSpc>
                      </a:pPr>
                      <a:r>
                        <a:rPr lang="nl-BE" sz="1050">
                          <a:effectLst/>
                        </a:rPr>
                        <a:t>In geval van een interventie door de veterinaire dienst, is het noodzakelijk om de aanbevelingen van hen strikt toe te passen. Eventuele door de veterinaire Dst gevraagde WO's worden naar hen verzonden voor follow-up van de interventie.</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All</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Vanaf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extLst>
                  <a:ext uri="{0D108BD9-81ED-4DB2-BD59-A6C34878D82A}">
                    <a16:rowId xmlns:a16="http://schemas.microsoft.com/office/drawing/2014/main" val="3184725087"/>
                  </a:ext>
                </a:extLst>
              </a:tr>
              <a:tr h="686578">
                <a:tc>
                  <a:txBody>
                    <a:bodyPr/>
                    <a:lstStyle/>
                    <a:p>
                      <a:pPr algn="ctr">
                        <a:lnSpc>
                          <a:spcPct val="107000"/>
                        </a:lnSpc>
                      </a:pPr>
                      <a:r>
                        <a:rPr lang="fr-BE" sz="1050">
                          <a:effectLst/>
                        </a:rPr>
                        <a:t>9</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just">
                        <a:lnSpc>
                          <a:spcPct val="107000"/>
                        </a:lnSpc>
                      </a:pPr>
                      <a:r>
                        <a:rPr lang="nl-BE" sz="1050">
                          <a:effectLst/>
                        </a:rPr>
                        <a:t>Voor logement en andere slaapplaatsen moet het wassen van het beddengoed worden uitgevoerd bij een temperatuur van meer dan 60 ° C</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a:effectLst/>
                        </a:rPr>
                        <a:t>Gebruiker</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tc>
                  <a:txBody>
                    <a:bodyPr/>
                    <a:lstStyle/>
                    <a:p>
                      <a:pPr algn="ctr">
                        <a:lnSpc>
                          <a:spcPct val="107000"/>
                        </a:lnSpc>
                      </a:pPr>
                      <a:r>
                        <a:rPr lang="fr-BE" sz="1050" dirty="0" err="1">
                          <a:effectLst/>
                        </a:rPr>
                        <a:t>Vanaf</a:t>
                      </a:r>
                      <a:r>
                        <a:rPr lang="fr-BE" sz="1050" dirty="0">
                          <a:effectLst/>
                        </a:rPr>
                        <a:t> 01 Sep 23</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420" marR="42420" marT="0" marB="0" anchor="ctr"/>
                </a:tc>
                <a:extLst>
                  <a:ext uri="{0D108BD9-81ED-4DB2-BD59-A6C34878D82A}">
                    <a16:rowId xmlns:a16="http://schemas.microsoft.com/office/drawing/2014/main" val="3113367817"/>
                  </a:ext>
                </a:extLst>
              </a:tr>
            </a:tbl>
          </a:graphicData>
        </a:graphic>
      </p:graphicFrame>
      <p:graphicFrame>
        <p:nvGraphicFramePr>
          <p:cNvPr id="7" name="Table 6">
            <a:extLst>
              <a:ext uri="{FF2B5EF4-FFF2-40B4-BE49-F238E27FC236}">
                <a16:creationId xmlns:a16="http://schemas.microsoft.com/office/drawing/2014/main" id="{A79C4AA9-8A61-F4F6-B775-C9250FB6F72B}"/>
              </a:ext>
            </a:extLst>
          </p:cNvPr>
          <p:cNvGraphicFramePr>
            <a:graphicFrameLocks noGrp="1"/>
          </p:cNvGraphicFramePr>
          <p:nvPr>
            <p:extLst>
              <p:ext uri="{D42A27DB-BD31-4B8C-83A1-F6EECF244321}">
                <p14:modId xmlns:p14="http://schemas.microsoft.com/office/powerpoint/2010/main" val="834702347"/>
              </p:ext>
            </p:extLst>
          </p:nvPr>
        </p:nvGraphicFramePr>
        <p:xfrm>
          <a:off x="6013623" y="0"/>
          <a:ext cx="6178379" cy="6857999"/>
        </p:xfrm>
        <a:graphic>
          <a:graphicData uri="http://schemas.openxmlformats.org/drawingml/2006/table">
            <a:tbl>
              <a:tblPr firstRow="1" firstCol="1" bandRow="1">
                <a:tableStyleId>{5C22544A-7EE6-4342-B048-85BDC9FD1C3A}</a:tableStyleId>
              </a:tblPr>
              <a:tblGrid>
                <a:gridCol w="301518">
                  <a:extLst>
                    <a:ext uri="{9D8B030D-6E8A-4147-A177-3AD203B41FA5}">
                      <a16:colId xmlns:a16="http://schemas.microsoft.com/office/drawing/2014/main" val="3793068559"/>
                    </a:ext>
                  </a:extLst>
                </a:gridCol>
                <a:gridCol w="2842494">
                  <a:extLst>
                    <a:ext uri="{9D8B030D-6E8A-4147-A177-3AD203B41FA5}">
                      <a16:colId xmlns:a16="http://schemas.microsoft.com/office/drawing/2014/main" val="2701137100"/>
                    </a:ext>
                  </a:extLst>
                </a:gridCol>
                <a:gridCol w="1518555">
                  <a:extLst>
                    <a:ext uri="{9D8B030D-6E8A-4147-A177-3AD203B41FA5}">
                      <a16:colId xmlns:a16="http://schemas.microsoft.com/office/drawing/2014/main" val="2143377856"/>
                    </a:ext>
                  </a:extLst>
                </a:gridCol>
                <a:gridCol w="1515812">
                  <a:extLst>
                    <a:ext uri="{9D8B030D-6E8A-4147-A177-3AD203B41FA5}">
                      <a16:colId xmlns:a16="http://schemas.microsoft.com/office/drawing/2014/main" val="1075363770"/>
                    </a:ext>
                  </a:extLst>
                </a:gridCol>
              </a:tblGrid>
              <a:tr h="359568">
                <a:tc>
                  <a:txBody>
                    <a:bodyPr/>
                    <a:lstStyle/>
                    <a:p>
                      <a:pPr algn="ctr">
                        <a:lnSpc>
                          <a:spcPct val="107000"/>
                        </a:lnSpc>
                      </a:pPr>
                      <a:r>
                        <a:rPr lang="fr-BE" sz="800">
                          <a:effectLst/>
                        </a:rPr>
                        <a:t>Nr</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800">
                          <a:effectLst/>
                        </a:rPr>
                        <a:t>Action</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800">
                          <a:effectLst/>
                        </a:rPr>
                        <a:t>Responsable</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800">
                          <a:effectLst/>
                        </a:rPr>
                        <a:t>Délai d’exécution</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extLst>
                  <a:ext uri="{0D108BD9-81ED-4DB2-BD59-A6C34878D82A}">
                    <a16:rowId xmlns:a16="http://schemas.microsoft.com/office/drawing/2014/main" val="3001531647"/>
                  </a:ext>
                </a:extLst>
              </a:tr>
              <a:tr h="1084528">
                <a:tc>
                  <a:txBody>
                    <a:bodyPr/>
                    <a:lstStyle/>
                    <a:p>
                      <a:pPr algn="just">
                        <a:lnSpc>
                          <a:spcPct val="107000"/>
                        </a:lnSpc>
                      </a:pPr>
                      <a:r>
                        <a:rPr lang="fr-BE" sz="800">
                          <a:effectLst/>
                        </a:rPr>
                        <a:t>1</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just">
                        <a:lnSpc>
                          <a:spcPct val="107000"/>
                        </a:lnSpc>
                      </a:pPr>
                      <a:r>
                        <a:rPr lang="fr-BE" sz="1050" dirty="0">
                          <a:effectLst/>
                        </a:rPr>
                        <a:t>Tout signalement/demande d’intervention du service vétérinaire doit obligatoirement se faire auprès de la SLPPT 08 :</a:t>
                      </a:r>
                      <a:endParaRPr lang="nl-BE" sz="1050" dirty="0">
                        <a:effectLst/>
                      </a:endParaRPr>
                    </a:p>
                    <a:p>
                      <a:pPr algn="just">
                        <a:lnSpc>
                          <a:spcPct val="107000"/>
                        </a:lnSpc>
                      </a:pPr>
                      <a:r>
                        <a:rPr lang="fr-BE" sz="1050" u="sng" dirty="0">
                          <a:effectLst/>
                          <a:hlinkClick r:id="rId2"/>
                        </a:rPr>
                        <a:t>DGHWB-SLPPT08-EVERE@mil.be</a:t>
                      </a:r>
                      <a:endParaRPr lang="nl-BE" sz="1050" dirty="0">
                        <a:effectLst/>
                      </a:endParaRPr>
                    </a:p>
                    <a:p>
                      <a:pPr algn="just">
                        <a:lnSpc>
                          <a:spcPct val="107000"/>
                        </a:lnSpc>
                      </a:pPr>
                      <a:r>
                        <a:rPr lang="fr-BE" sz="1050" dirty="0">
                          <a:effectLst/>
                        </a:rPr>
                        <a:t>+3224417019</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All</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Àpd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extLst>
                  <a:ext uri="{0D108BD9-81ED-4DB2-BD59-A6C34878D82A}">
                    <a16:rowId xmlns:a16="http://schemas.microsoft.com/office/drawing/2014/main" val="605091325"/>
                  </a:ext>
                </a:extLst>
              </a:tr>
              <a:tr h="359568">
                <a:tc>
                  <a:txBody>
                    <a:bodyPr/>
                    <a:lstStyle/>
                    <a:p>
                      <a:pPr algn="just">
                        <a:lnSpc>
                          <a:spcPct val="107000"/>
                        </a:lnSpc>
                      </a:pPr>
                      <a:r>
                        <a:rPr lang="fr-BE" sz="800">
                          <a:effectLst/>
                        </a:rPr>
                        <a:t>2</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just">
                        <a:lnSpc>
                          <a:spcPct val="107000"/>
                        </a:lnSpc>
                      </a:pPr>
                      <a:r>
                        <a:rPr lang="fr-BE" sz="1050" dirty="0">
                          <a:effectLst/>
                        </a:rPr>
                        <a:t>Le nourrissage de tous les animaux au sein du QRE est interdit</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All</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Àpd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extLst>
                  <a:ext uri="{0D108BD9-81ED-4DB2-BD59-A6C34878D82A}">
                    <a16:rowId xmlns:a16="http://schemas.microsoft.com/office/drawing/2014/main" val="1049058622"/>
                  </a:ext>
                </a:extLst>
              </a:tr>
              <a:tr h="359568">
                <a:tc>
                  <a:txBody>
                    <a:bodyPr/>
                    <a:lstStyle/>
                    <a:p>
                      <a:pPr algn="just">
                        <a:lnSpc>
                          <a:spcPct val="107000"/>
                        </a:lnSpc>
                      </a:pPr>
                      <a:r>
                        <a:rPr lang="fr-BE" sz="800">
                          <a:effectLst/>
                        </a:rPr>
                        <a:t>3</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just">
                        <a:lnSpc>
                          <a:spcPct val="107000"/>
                        </a:lnSpc>
                      </a:pPr>
                      <a:r>
                        <a:rPr lang="fr-BE" sz="1050" dirty="0">
                          <a:effectLst/>
                        </a:rPr>
                        <a:t>Ne pas laisser traîner de la nourriture ou des restes dans les bâtiments</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All</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Àpd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extLst>
                  <a:ext uri="{0D108BD9-81ED-4DB2-BD59-A6C34878D82A}">
                    <a16:rowId xmlns:a16="http://schemas.microsoft.com/office/drawing/2014/main" val="280841829"/>
                  </a:ext>
                </a:extLst>
              </a:tr>
              <a:tr h="359568">
                <a:tc>
                  <a:txBody>
                    <a:bodyPr/>
                    <a:lstStyle/>
                    <a:p>
                      <a:pPr algn="just">
                        <a:lnSpc>
                          <a:spcPct val="107000"/>
                        </a:lnSpc>
                      </a:pPr>
                      <a:r>
                        <a:rPr lang="fr-BE" sz="800">
                          <a:effectLst/>
                        </a:rPr>
                        <a:t>4</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just">
                        <a:lnSpc>
                          <a:spcPct val="107000"/>
                        </a:lnSpc>
                      </a:pPr>
                      <a:r>
                        <a:rPr lang="fr-BE" sz="1050" dirty="0">
                          <a:effectLst/>
                        </a:rPr>
                        <a:t>Fermer portes et fenêtres en dehors des </a:t>
                      </a:r>
                      <a:r>
                        <a:rPr lang="fr-BE" sz="1050" dirty="0" err="1">
                          <a:effectLst/>
                        </a:rPr>
                        <a:t>Hrs</a:t>
                      </a:r>
                      <a:r>
                        <a:rPr lang="fr-BE" sz="1050" dirty="0">
                          <a:effectLst/>
                        </a:rPr>
                        <a:t> de service</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All</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Àpd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extLst>
                  <a:ext uri="{0D108BD9-81ED-4DB2-BD59-A6C34878D82A}">
                    <a16:rowId xmlns:a16="http://schemas.microsoft.com/office/drawing/2014/main" val="2941373227"/>
                  </a:ext>
                </a:extLst>
              </a:tr>
              <a:tr h="359568">
                <a:tc>
                  <a:txBody>
                    <a:bodyPr/>
                    <a:lstStyle/>
                    <a:p>
                      <a:pPr algn="just">
                        <a:lnSpc>
                          <a:spcPct val="107000"/>
                        </a:lnSpc>
                      </a:pPr>
                      <a:r>
                        <a:rPr lang="fr-BE" sz="800">
                          <a:effectLst/>
                        </a:rPr>
                        <a:t>5</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just">
                        <a:lnSpc>
                          <a:spcPct val="107000"/>
                        </a:lnSpc>
                      </a:pPr>
                      <a:r>
                        <a:rPr lang="fr-BE" sz="1050">
                          <a:effectLst/>
                        </a:rPr>
                        <a:t>Faire stériliser (contrôler) tous les chats présents dans le QRE</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Service vétérinaire</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TBC</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extLst>
                  <a:ext uri="{0D108BD9-81ED-4DB2-BD59-A6C34878D82A}">
                    <a16:rowId xmlns:a16="http://schemas.microsoft.com/office/drawing/2014/main" val="676092097"/>
                  </a:ext>
                </a:extLst>
              </a:tr>
              <a:tr h="1084528">
                <a:tc>
                  <a:txBody>
                    <a:bodyPr/>
                    <a:lstStyle/>
                    <a:p>
                      <a:pPr algn="just">
                        <a:lnSpc>
                          <a:spcPct val="107000"/>
                        </a:lnSpc>
                      </a:pPr>
                      <a:r>
                        <a:rPr lang="fr-BE" sz="800">
                          <a:effectLst/>
                        </a:rPr>
                        <a:t>6</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just">
                        <a:lnSpc>
                          <a:spcPct val="107000"/>
                        </a:lnSpc>
                      </a:pPr>
                      <a:r>
                        <a:rPr lang="fr-BE" sz="1050" dirty="0">
                          <a:effectLst/>
                        </a:rPr>
                        <a:t>Par bâtiment, faire un inventaire des dégradations (trous, fissures, grilles manquantes…) qui permettent un « passage » possible des animaux vers l’intérieur des blocs et sur cette base introduire les </a:t>
                      </a:r>
                      <a:r>
                        <a:rPr lang="fr-BE" sz="1050" dirty="0" err="1">
                          <a:effectLst/>
                        </a:rPr>
                        <a:t>WO’s</a:t>
                      </a:r>
                      <a:r>
                        <a:rPr lang="fr-BE" sz="1050" dirty="0">
                          <a:effectLst/>
                        </a:rPr>
                        <a:t> nécessaires</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dirty="0">
                          <a:effectLst/>
                        </a:rPr>
                        <a:t>Unité</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Àpd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extLst>
                  <a:ext uri="{0D108BD9-81ED-4DB2-BD59-A6C34878D82A}">
                    <a16:rowId xmlns:a16="http://schemas.microsoft.com/office/drawing/2014/main" val="3233444615"/>
                  </a:ext>
                </a:extLst>
              </a:tr>
              <a:tr h="903288">
                <a:tc>
                  <a:txBody>
                    <a:bodyPr/>
                    <a:lstStyle/>
                    <a:p>
                      <a:pPr algn="just">
                        <a:lnSpc>
                          <a:spcPct val="107000"/>
                        </a:lnSpc>
                      </a:pPr>
                      <a:r>
                        <a:rPr lang="fr-BE" sz="800">
                          <a:effectLst/>
                        </a:rPr>
                        <a:t>7</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just">
                        <a:lnSpc>
                          <a:spcPct val="107000"/>
                        </a:lnSpc>
                      </a:pPr>
                      <a:r>
                        <a:rPr lang="fr-BE" sz="1050">
                          <a:effectLst/>
                        </a:rPr>
                        <a:t>Visiter annuellement les caves, vides ventilés, greniers, locaux techniques… à la recherche de cadavres/nids/nuisibles et si nécessaire évacuer par l’Infra Qu ou demande d’intervention via SLPPT 08</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dirty="0">
                          <a:effectLst/>
                        </a:rPr>
                        <a:t>Infra </a:t>
                      </a:r>
                      <a:r>
                        <a:rPr lang="fr-BE" sz="1050" dirty="0" err="1">
                          <a:effectLst/>
                        </a:rPr>
                        <a:t>Qu</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Àpd 01 Sep 23</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extLst>
                  <a:ext uri="{0D108BD9-81ED-4DB2-BD59-A6C34878D82A}">
                    <a16:rowId xmlns:a16="http://schemas.microsoft.com/office/drawing/2014/main" val="704372901"/>
                  </a:ext>
                </a:extLst>
              </a:tr>
              <a:tr h="1265767">
                <a:tc>
                  <a:txBody>
                    <a:bodyPr/>
                    <a:lstStyle/>
                    <a:p>
                      <a:pPr algn="just">
                        <a:lnSpc>
                          <a:spcPct val="107000"/>
                        </a:lnSpc>
                      </a:pPr>
                      <a:r>
                        <a:rPr lang="fr-BE" sz="800">
                          <a:effectLst/>
                        </a:rPr>
                        <a:t>8</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just">
                        <a:lnSpc>
                          <a:spcPct val="107000"/>
                        </a:lnSpc>
                      </a:pPr>
                      <a:r>
                        <a:rPr lang="fr-BE" sz="1050">
                          <a:effectLst/>
                        </a:rPr>
                        <a:t>En cas d’intervention du service vétérinaire, il est impératif d’appliquer strictement les recommandations données par celui-ci. Les éventuelles WO’s demandées par le Sv vétérinaire lui seront envoyées pour le suivi de l’intervention</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All</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dirty="0" err="1">
                          <a:effectLst/>
                        </a:rPr>
                        <a:t>Àpd</a:t>
                      </a:r>
                      <a:r>
                        <a:rPr lang="fr-BE" sz="1050" dirty="0">
                          <a:effectLst/>
                        </a:rPr>
                        <a:t> 01 Sep 23</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extLst>
                  <a:ext uri="{0D108BD9-81ED-4DB2-BD59-A6C34878D82A}">
                    <a16:rowId xmlns:a16="http://schemas.microsoft.com/office/drawing/2014/main" val="4244312120"/>
                  </a:ext>
                </a:extLst>
              </a:tr>
              <a:tr h="722048">
                <a:tc>
                  <a:txBody>
                    <a:bodyPr/>
                    <a:lstStyle/>
                    <a:p>
                      <a:pPr algn="just">
                        <a:lnSpc>
                          <a:spcPct val="107000"/>
                        </a:lnSpc>
                      </a:pPr>
                      <a:r>
                        <a:rPr lang="fr-BE" sz="800">
                          <a:effectLst/>
                        </a:rPr>
                        <a:t>9</a:t>
                      </a:r>
                      <a:endParaRPr lang="nl-BE" sz="80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just">
                        <a:lnSpc>
                          <a:spcPct val="107000"/>
                        </a:lnSpc>
                      </a:pPr>
                      <a:r>
                        <a:rPr lang="fr-BE" sz="1050">
                          <a:effectLst/>
                        </a:rPr>
                        <a:t>Pour les logements ou autres endroits où l’on dort, le lavage du couchage doit être effectué à une température de plus de 60°C</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a:effectLst/>
                        </a:rPr>
                        <a:t>Utilisateur</a:t>
                      </a:r>
                      <a:endParaRPr lang="nl-BE" sz="105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tc>
                  <a:txBody>
                    <a:bodyPr/>
                    <a:lstStyle/>
                    <a:p>
                      <a:pPr algn="ctr">
                        <a:lnSpc>
                          <a:spcPct val="107000"/>
                        </a:lnSpc>
                      </a:pPr>
                      <a:r>
                        <a:rPr lang="fr-BE" sz="1050" dirty="0" err="1">
                          <a:effectLst/>
                        </a:rPr>
                        <a:t>Àpd</a:t>
                      </a:r>
                      <a:r>
                        <a:rPr lang="fr-BE" sz="1050" dirty="0">
                          <a:effectLst/>
                        </a:rPr>
                        <a:t> 01 Sep 23</a:t>
                      </a:r>
                      <a:endParaRPr lang="nl-BE"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8740" marR="48740" marT="0" marB="0"/>
                </a:tc>
                <a:extLst>
                  <a:ext uri="{0D108BD9-81ED-4DB2-BD59-A6C34878D82A}">
                    <a16:rowId xmlns:a16="http://schemas.microsoft.com/office/drawing/2014/main" val="3507083687"/>
                  </a:ext>
                </a:extLst>
              </a:tr>
            </a:tbl>
          </a:graphicData>
        </a:graphic>
      </p:graphicFrame>
    </p:spTree>
    <p:extLst>
      <p:ext uri="{BB962C8B-B14F-4D97-AF65-F5344CB8AC3E}">
        <p14:creationId xmlns:p14="http://schemas.microsoft.com/office/powerpoint/2010/main" val="1280461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ncrete slab with a hole in the ground&#10;&#10;Description automatically generated">
            <a:extLst>
              <a:ext uri="{FF2B5EF4-FFF2-40B4-BE49-F238E27FC236}">
                <a16:creationId xmlns:a16="http://schemas.microsoft.com/office/drawing/2014/main" id="{BDF92B7C-7821-7EA9-456B-74025AF7B62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41062" y="3502927"/>
            <a:ext cx="4300800" cy="3225600"/>
          </a:xfrm>
          <a:prstGeom prst="rect">
            <a:avLst/>
          </a:prstGeom>
        </p:spPr>
      </p:pic>
      <p:pic>
        <p:nvPicPr>
          <p:cNvPr id="7" name="Picture 6" descr="A hole in the grass&#10;&#10;Description automatically generated">
            <a:extLst>
              <a:ext uri="{FF2B5EF4-FFF2-40B4-BE49-F238E27FC236}">
                <a16:creationId xmlns:a16="http://schemas.microsoft.com/office/drawing/2014/main" id="{73ADCF93-2019-D41D-C585-27CD0050EC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41062" y="129473"/>
            <a:ext cx="4300800" cy="3225600"/>
          </a:xfrm>
          <a:prstGeom prst="rect">
            <a:avLst/>
          </a:prstGeom>
        </p:spPr>
      </p:pic>
      <p:pic>
        <p:nvPicPr>
          <p:cNvPr id="9" name="Picture 8" descr="A hole in the ground&#10;&#10;Description automatically generated">
            <a:extLst>
              <a:ext uri="{FF2B5EF4-FFF2-40B4-BE49-F238E27FC236}">
                <a16:creationId xmlns:a16="http://schemas.microsoft.com/office/drawing/2014/main" id="{16EEAB9B-4765-9DE2-B1A0-6164671D1E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8747" y="3502927"/>
            <a:ext cx="4300800" cy="3225600"/>
          </a:xfrm>
          <a:prstGeom prst="rect">
            <a:avLst/>
          </a:prstGeom>
        </p:spPr>
      </p:pic>
      <p:pic>
        <p:nvPicPr>
          <p:cNvPr id="11" name="Picture 10" descr="A concrete slab with a hole in the ground&#10;&#10;Description automatically generated">
            <a:extLst>
              <a:ext uri="{FF2B5EF4-FFF2-40B4-BE49-F238E27FC236}">
                <a16:creationId xmlns:a16="http://schemas.microsoft.com/office/drawing/2014/main" id="{E42F8FF2-E668-FDE3-4189-42795338F7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8747" y="129473"/>
            <a:ext cx="4300800" cy="3225600"/>
          </a:xfrm>
          <a:prstGeom prst="rect">
            <a:avLst/>
          </a:prstGeom>
        </p:spPr>
      </p:pic>
    </p:spTree>
    <p:extLst>
      <p:ext uri="{BB962C8B-B14F-4D97-AF65-F5344CB8AC3E}">
        <p14:creationId xmlns:p14="http://schemas.microsoft.com/office/powerpoint/2010/main" val="13409864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13"/>
          </p:nvPr>
        </p:nvSpPr>
        <p:spPr>
          <a:xfrm>
            <a:off x="365132" y="4619177"/>
            <a:ext cx="11672876" cy="2862322"/>
          </a:xfrm>
        </p:spPr>
        <p:txBody>
          <a:bodyPr/>
          <a:lstStyle/>
          <a:p>
            <a:r>
              <a:rPr lang="nl-BE" dirty="0"/>
              <a:t>Codex betreffende het welzijn op het werk.</a:t>
            </a:r>
          </a:p>
          <a:p>
            <a:endParaRPr lang="nl-BE" dirty="0"/>
          </a:p>
        </p:txBody>
      </p:sp>
    </p:spTree>
    <p:extLst>
      <p:ext uri="{BB962C8B-B14F-4D97-AF65-F5344CB8AC3E}">
        <p14:creationId xmlns:p14="http://schemas.microsoft.com/office/powerpoint/2010/main" val="23554219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1009" y="745829"/>
            <a:ext cx="11293675" cy="1323439"/>
          </a:xfrm>
        </p:spPr>
        <p:txBody>
          <a:bodyPr/>
          <a:lstStyle/>
          <a:p>
            <a:r>
              <a:rPr lang="nl-BE" dirty="0"/>
              <a:t>Map met regelgeving betreffende welzijn op het werk.</a:t>
            </a:r>
          </a:p>
        </p:txBody>
      </p:sp>
      <p:sp>
        <p:nvSpPr>
          <p:cNvPr id="3" name="Text Placeholder 2"/>
          <p:cNvSpPr>
            <a:spLocks noGrp="1"/>
          </p:cNvSpPr>
          <p:nvPr>
            <p:ph type="body" sz="quarter" idx="27"/>
          </p:nvPr>
        </p:nvSpPr>
        <p:spPr>
          <a:xfrm>
            <a:off x="281009" y="2069268"/>
            <a:ext cx="11237400" cy="3800020"/>
          </a:xfrm>
        </p:spPr>
        <p:txBody>
          <a:bodyPr/>
          <a:lstStyle/>
          <a:p>
            <a:r>
              <a:rPr lang="nl-BE" dirty="0"/>
              <a:t>De dienst LDPBW 08 zal voor al de eenheden in het kwartier Koningin Elizabeth Evere de meest relevante regelgeving betreffende het welzijn op het werk  in het Nederlands en het Frans via een map ter beschikking stellen.</a:t>
            </a:r>
          </a:p>
          <a:p>
            <a:endParaRPr lang="nl-BE" dirty="0"/>
          </a:p>
          <a:p>
            <a:r>
              <a:rPr lang="nl-BE" dirty="0"/>
              <a:t>Inhoud.</a:t>
            </a:r>
          </a:p>
          <a:p>
            <a:endParaRPr lang="nl-BE" dirty="0"/>
          </a:p>
          <a:p>
            <a:pPr marL="285750" indent="-285750">
              <a:buFontTx/>
              <a:buChar char="-"/>
            </a:pPr>
            <a:r>
              <a:rPr lang="nl-BE" dirty="0"/>
              <a:t>CODEX over het welzijn op het werk.</a:t>
            </a:r>
          </a:p>
          <a:p>
            <a:pPr marL="285750" indent="-285750">
              <a:buFontTx/>
              <a:buChar char="-"/>
            </a:pPr>
            <a:r>
              <a:rPr lang="nl-BE" dirty="0"/>
              <a:t>Welzijnswet van 1996.</a:t>
            </a:r>
          </a:p>
          <a:p>
            <a:pPr marL="285750" indent="-285750">
              <a:buFontTx/>
              <a:buChar char="-"/>
            </a:pPr>
            <a:r>
              <a:rPr lang="nl-BE" dirty="0"/>
              <a:t>A.R.A.B.</a:t>
            </a:r>
          </a:p>
          <a:p>
            <a:endParaRPr lang="nl-BE" dirty="0"/>
          </a:p>
          <a:p>
            <a:r>
              <a:rPr lang="nl-BE" dirty="0">
                <a:solidFill>
                  <a:schemeClr val="tx1"/>
                </a:solidFill>
              </a:rPr>
              <a:t>De drukwerken werden door PHD geleverd.</a:t>
            </a:r>
          </a:p>
          <a:p>
            <a:endParaRPr lang="nl-BE" dirty="0">
              <a:solidFill>
                <a:schemeClr val="tx1"/>
              </a:solidFill>
            </a:endParaRPr>
          </a:p>
          <a:p>
            <a:r>
              <a:rPr lang="nl-BE" dirty="0">
                <a:solidFill>
                  <a:schemeClr val="tx1"/>
                </a:solidFill>
              </a:rPr>
              <a:t>De map zal in de komende weken verstuurd worden.</a:t>
            </a:r>
          </a:p>
          <a:p>
            <a:endParaRPr lang="nl-BE" dirty="0"/>
          </a:p>
          <a:p>
            <a:endParaRPr lang="nl-BE" dirty="0"/>
          </a:p>
          <a:p>
            <a:endParaRPr lang="nl-BE" dirty="0"/>
          </a:p>
          <a:p>
            <a:endParaRPr lang="nl-BE" dirty="0"/>
          </a:p>
          <a:p>
            <a:endParaRPr lang="nl-BE" dirty="0"/>
          </a:p>
          <a:p>
            <a:endParaRPr lang="nl-BE" dirty="0"/>
          </a:p>
          <a:p>
            <a:r>
              <a:rPr lang="nl-BE" dirty="0">
                <a:hlinkClick r:id="rId2"/>
              </a:rPr>
              <a:t>Codex over het welzijn op het werk | Federale Overheidsdienst Werkgelegenheid, Arbeid en Sociaal Overleg (belgie.be)</a:t>
            </a:r>
            <a:endParaRPr lang="nl-BE" dirty="0"/>
          </a:p>
          <a:p>
            <a:endParaRPr lang="nl-BE" dirty="0"/>
          </a:p>
          <a:p>
            <a:endParaRPr lang="nl-BE" dirty="0"/>
          </a:p>
        </p:txBody>
      </p:sp>
    </p:spTree>
    <p:extLst>
      <p:ext uri="{BB962C8B-B14F-4D97-AF65-F5344CB8AC3E}">
        <p14:creationId xmlns:p14="http://schemas.microsoft.com/office/powerpoint/2010/main" val="27814304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49571" y="1129989"/>
            <a:ext cx="8054502" cy="1323439"/>
          </a:xfrm>
          <a:prstGeom prst="rect">
            <a:avLst/>
          </a:prstGeom>
        </p:spPr>
        <p:txBody>
          <a:bodyPr wrap="square">
            <a:spAutoFit/>
          </a:bodyPr>
          <a:lstStyle/>
          <a:p>
            <a:pPr algn="just"/>
            <a:r>
              <a:rPr lang="nl-BE" altLang="en-US" sz="4400" b="1" dirty="0">
                <a:latin typeface="Arial" panose="020B0604020202020204" pitchFamily="34" charset="0"/>
                <a:cs typeface="Arial" panose="020B0604020202020204" pitchFamily="34" charset="0"/>
              </a:rPr>
              <a:t>Dienstmailbox</a:t>
            </a:r>
            <a:endParaRPr lang="nl-BE" sz="4400" b="1" dirty="0">
              <a:latin typeface="Arial" panose="020B0604020202020204" pitchFamily="34" charset="0"/>
              <a:cs typeface="Arial" panose="020B0604020202020204" pitchFamily="34" charset="0"/>
            </a:endParaRPr>
          </a:p>
          <a:p>
            <a:pPr marL="457200" indent="-457200" algn="just">
              <a:buFont typeface="+mj-lt"/>
              <a:buAutoNum type="arabicPeriod"/>
            </a:pPr>
            <a:endParaRPr lang="nl-BE" dirty="0"/>
          </a:p>
          <a:p>
            <a:pPr algn="just"/>
            <a:endParaRPr lang="en-US" dirty="0"/>
          </a:p>
        </p:txBody>
      </p:sp>
      <p:sp>
        <p:nvSpPr>
          <p:cNvPr id="4" name="Rectangle 3"/>
          <p:cNvSpPr/>
          <p:nvPr/>
        </p:nvSpPr>
        <p:spPr>
          <a:xfrm>
            <a:off x="1374056" y="2018591"/>
            <a:ext cx="8313907" cy="2554545"/>
          </a:xfrm>
          <a:prstGeom prst="rect">
            <a:avLst/>
          </a:prstGeom>
        </p:spPr>
        <p:txBody>
          <a:bodyPr wrap="square">
            <a:spAutoFit/>
          </a:bodyPr>
          <a:lstStyle/>
          <a:p>
            <a:pPr algn="ctr"/>
            <a:r>
              <a:rPr lang="nl-BE" sz="3200" dirty="0">
                <a:latin typeface="Arial" panose="020B0604020202020204" pitchFamily="34" charset="0"/>
                <a:cs typeface="Arial" panose="020B0604020202020204" pitchFamily="34" charset="0"/>
              </a:rPr>
              <a:t>Gelieve alle mails die niet persoonlijk zijn gericht te mailen naar de dienstmailbox namelijk </a:t>
            </a:r>
          </a:p>
          <a:p>
            <a:pPr algn="ctr"/>
            <a:endParaRPr lang="nl-BE" sz="3200" dirty="0">
              <a:latin typeface="Arial" panose="020B0604020202020204" pitchFamily="34" charset="0"/>
              <a:cs typeface="Arial" panose="020B0604020202020204" pitchFamily="34" charset="0"/>
            </a:endParaRPr>
          </a:p>
          <a:p>
            <a:pPr algn="ctr"/>
            <a:r>
              <a:rPr lang="nl-BE" sz="3200" dirty="0">
                <a:latin typeface="Arial" panose="020B0604020202020204" pitchFamily="34" charset="0"/>
                <a:cs typeface="Arial" panose="020B0604020202020204" pitchFamily="34" charset="0"/>
                <a:hlinkClick r:id="rId3"/>
              </a:rPr>
              <a:t>DGHWB-SLPPT08-EVERE@mil.be</a:t>
            </a:r>
            <a:endParaRPr lang="nl-BE"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0195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E1BCE39-8575-D2A9-5D41-C6340E67A5DD}"/>
              </a:ext>
            </a:extLst>
          </p:cNvPr>
          <p:cNvSpPr>
            <a:spLocks noGrp="1"/>
          </p:cNvSpPr>
          <p:nvPr>
            <p:ph type="body" sz="quarter" idx="13"/>
          </p:nvPr>
        </p:nvSpPr>
        <p:spPr/>
        <p:txBody>
          <a:bodyPr/>
          <a:lstStyle/>
          <a:p>
            <a:r>
              <a:rPr lang="nl-BE" dirty="0"/>
              <a:t>Driemaandelijkse verslagen 2023</a:t>
            </a:r>
          </a:p>
        </p:txBody>
      </p:sp>
      <p:sp>
        <p:nvSpPr>
          <p:cNvPr id="4" name="Text Placeholder 3">
            <a:extLst>
              <a:ext uri="{FF2B5EF4-FFF2-40B4-BE49-F238E27FC236}">
                <a16:creationId xmlns:a16="http://schemas.microsoft.com/office/drawing/2014/main" id="{5B3BBB08-EACC-8BFD-C07E-739A12AB7222}"/>
              </a:ext>
            </a:extLst>
          </p:cNvPr>
          <p:cNvSpPr>
            <a:spLocks noGrp="1"/>
          </p:cNvSpPr>
          <p:nvPr>
            <p:ph type="body" sz="quarter" idx="27"/>
          </p:nvPr>
        </p:nvSpPr>
        <p:spPr>
          <a:xfrm>
            <a:off x="281009" y="1779812"/>
            <a:ext cx="11237400" cy="1123603"/>
          </a:xfrm>
        </p:spPr>
        <p:txBody>
          <a:bodyPr/>
          <a:lstStyle/>
          <a:p>
            <a:r>
              <a:rPr lang="nl-BE" b="1" dirty="0"/>
              <a:t>Er wordt gevraagd om de driemaandelijkse verslagen volledig in te vullen en binnen de maand volgend op het afgelopen trimester aan de LDPBW 08 over te maken.</a:t>
            </a:r>
          </a:p>
        </p:txBody>
      </p:sp>
      <p:sp>
        <p:nvSpPr>
          <p:cNvPr id="5" name="Text Placeholder 2">
            <a:extLst>
              <a:ext uri="{FF2B5EF4-FFF2-40B4-BE49-F238E27FC236}">
                <a16:creationId xmlns:a16="http://schemas.microsoft.com/office/drawing/2014/main" id="{68892707-E04D-E1BC-FE0F-7D1517542C6E}"/>
              </a:ext>
            </a:extLst>
          </p:cNvPr>
          <p:cNvSpPr txBox="1">
            <a:spLocks/>
          </p:cNvSpPr>
          <p:nvPr/>
        </p:nvSpPr>
        <p:spPr>
          <a:xfrm>
            <a:off x="281009" y="2920603"/>
            <a:ext cx="11293675" cy="707886"/>
          </a:xfrm>
          <a:prstGeom prst="rect">
            <a:avLst/>
          </a:prstGeom>
        </p:spPr>
        <p:txBody>
          <a:bodyPr vert="horz" wrap="square" lIns="91440" tIns="45720" rIns="91440" bIns="45720" rtlCol="0">
            <a:spAutoFit/>
          </a:bodyPr>
          <a:lstStyle>
            <a:lvl1pPr marL="0" marR="0" indent="0" algn="l" defTabSz="914400" rtl="0" eaLnBrk="1" fontAlgn="auto" latinLnBrk="0" hangingPunct="1">
              <a:lnSpc>
                <a:spcPct val="100000"/>
              </a:lnSpc>
              <a:spcBef>
                <a:spcPts val="0"/>
              </a:spcBef>
              <a:spcAft>
                <a:spcPts val="0"/>
              </a:spcAft>
              <a:buClrTx/>
              <a:buSzTx/>
              <a:buFontTx/>
              <a:buNone/>
              <a:tabLst/>
              <a:defRPr sz="4000" kern="1200" baseline="0">
                <a:solidFill>
                  <a:srgbClr val="1A4652"/>
                </a:solidFill>
                <a:latin typeface="Palanquin Bold"/>
                <a:ea typeface="Palanquin Bold"/>
                <a:cs typeface="Palanquin Bold"/>
                <a:sym typeface="Palanquin Bold"/>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BE" dirty="0"/>
              <a:t>Lijsten AMT.</a:t>
            </a:r>
          </a:p>
        </p:txBody>
      </p:sp>
      <p:sp>
        <p:nvSpPr>
          <p:cNvPr id="6" name="Text Placeholder 3">
            <a:extLst>
              <a:ext uri="{FF2B5EF4-FFF2-40B4-BE49-F238E27FC236}">
                <a16:creationId xmlns:a16="http://schemas.microsoft.com/office/drawing/2014/main" id="{B9080CD8-A88B-9AB2-28E8-65D56BEE5246}"/>
              </a:ext>
            </a:extLst>
          </p:cNvPr>
          <p:cNvSpPr txBox="1">
            <a:spLocks/>
          </p:cNvSpPr>
          <p:nvPr/>
        </p:nvSpPr>
        <p:spPr>
          <a:xfrm>
            <a:off x="281009" y="3929872"/>
            <a:ext cx="11237400" cy="1123603"/>
          </a:xfrm>
          <a:prstGeom prst="rect">
            <a:avLst/>
          </a:prstGeom>
        </p:spPr>
        <p:txBody>
          <a:bodyPr vert="horz" wrap="square" lIns="91440" tIns="45720" rIns="91440" bIns="45720" rtlCol="0">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kern="1200" cap="none" spc="0" normalizeH="0" baseline="0">
                <a:ln>
                  <a:noFill/>
                </a:ln>
                <a:solidFill>
                  <a:srgbClr val="184652"/>
                </a:solidFill>
                <a:effectLst/>
                <a:uFillTx/>
                <a:latin typeface="Palanquin Regular"/>
                <a:ea typeface="Arial"/>
                <a:cs typeface="Arial"/>
                <a:sym typeface="Arial"/>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BE" dirty="0"/>
              <a:t>Er wordt aan de eenheden, die hun lijsten nog niet hebben overgemaakt, gevraagd om de lijsten AMT (nominatieve en functionele ) voor 2024 ASAP aan het </a:t>
            </a:r>
            <a:r>
              <a:rPr lang="nl-BE" dirty="0" err="1"/>
              <a:t>Srt</a:t>
            </a:r>
            <a:r>
              <a:rPr lang="nl-BE" dirty="0"/>
              <a:t> van de dienst AMT over te maken.</a:t>
            </a:r>
          </a:p>
          <a:p>
            <a:endParaRPr lang="nl-BE" dirty="0"/>
          </a:p>
          <a:p>
            <a:endParaRPr lang="nl-BE" dirty="0">
              <a:solidFill>
                <a:srgbClr val="475D63"/>
              </a:solidFill>
            </a:endParaRPr>
          </a:p>
        </p:txBody>
      </p:sp>
    </p:spTree>
    <p:extLst>
      <p:ext uri="{BB962C8B-B14F-4D97-AF65-F5344CB8AC3E}">
        <p14:creationId xmlns:p14="http://schemas.microsoft.com/office/powerpoint/2010/main" val="379655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p:txBody>
          <a:bodyPr/>
          <a:lstStyle/>
          <a:p>
            <a:r>
              <a:rPr lang="nl-BE" dirty="0"/>
              <a:t>Jaarlijkse Rondgangen 2023</a:t>
            </a:r>
          </a:p>
        </p:txBody>
      </p:sp>
      <p:pic>
        <p:nvPicPr>
          <p:cNvPr id="3" name="Picture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23571" y="4984315"/>
            <a:ext cx="1219183" cy="1219183"/>
          </a:xfrm>
          <a:prstGeom prst="rect">
            <a:avLst/>
          </a:prstGeom>
        </p:spPr>
      </p:pic>
    </p:spTree>
    <p:extLst>
      <p:ext uri="{BB962C8B-B14F-4D97-AF65-F5344CB8AC3E}">
        <p14:creationId xmlns:p14="http://schemas.microsoft.com/office/powerpoint/2010/main" val="1959638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46335A-6E37-EC4A-96A5-09F06B01D91F}"/>
              </a:ext>
            </a:extLst>
          </p:cNvPr>
          <p:cNvSpPr>
            <a:spLocks noGrp="1"/>
          </p:cNvSpPr>
          <p:nvPr>
            <p:ph type="body" sz="half" idx="13"/>
          </p:nvPr>
        </p:nvSpPr>
        <p:spPr>
          <a:xfrm>
            <a:off x="259562" y="756259"/>
            <a:ext cx="11672876" cy="1015663"/>
          </a:xfrm>
        </p:spPr>
        <p:txBody>
          <a:bodyPr/>
          <a:lstStyle/>
          <a:p>
            <a:r>
              <a:rPr lang="nl-BE" dirty="0"/>
              <a:t>Jaarlijkse Rondgangen 2023</a:t>
            </a:r>
          </a:p>
        </p:txBody>
      </p:sp>
      <p:sp>
        <p:nvSpPr>
          <p:cNvPr id="3" name="TextBox 2">
            <a:extLst>
              <a:ext uri="{FF2B5EF4-FFF2-40B4-BE49-F238E27FC236}">
                <a16:creationId xmlns:a16="http://schemas.microsoft.com/office/drawing/2014/main" id="{23703F9A-61AB-D125-E57F-5F6A39FA49B1}"/>
              </a:ext>
            </a:extLst>
          </p:cNvPr>
          <p:cNvSpPr txBox="1"/>
          <p:nvPr/>
        </p:nvSpPr>
        <p:spPr>
          <a:xfrm>
            <a:off x="1055803" y="2554664"/>
            <a:ext cx="10360057" cy="1477328"/>
          </a:xfrm>
          <a:prstGeom prst="rect">
            <a:avLst/>
          </a:prstGeom>
        </p:spPr>
        <p:txBody>
          <a:bodyPr wrap="square" rtlCol="0">
            <a:spAutoFit/>
          </a:bodyPr>
          <a:lstStyle/>
          <a:p>
            <a:r>
              <a:rPr lang="nl-BE" dirty="0"/>
              <a:t>Alle rondgangen van 2023 zijn uitgevoerd geweest door onze dienst.</a:t>
            </a:r>
          </a:p>
          <a:p>
            <a:r>
              <a:rPr lang="nl-BE" dirty="0"/>
              <a:t>Al de verslagen kunnen worden teruggevonden op onze SharePoint &amp; </a:t>
            </a:r>
            <a:r>
              <a:rPr lang="nl-BE" dirty="0" err="1"/>
              <a:t>Doccom</a:t>
            </a:r>
            <a:r>
              <a:rPr lang="nl-BE" dirty="0"/>
              <a:t>.</a:t>
            </a:r>
          </a:p>
          <a:p>
            <a:r>
              <a:rPr lang="nl-BE" dirty="0"/>
              <a:t>De verslagen van ACOS IS en het </a:t>
            </a:r>
            <a:r>
              <a:rPr lang="nl-BE" dirty="0" err="1"/>
              <a:t>Bn</a:t>
            </a:r>
            <a:r>
              <a:rPr lang="nl-BE" dirty="0"/>
              <a:t> HK </a:t>
            </a:r>
            <a:r>
              <a:rPr lang="nl-BE" dirty="0" err="1"/>
              <a:t>Def</a:t>
            </a:r>
            <a:r>
              <a:rPr lang="nl-BE" dirty="0"/>
              <a:t> Staf KKE werden nog niet opgemaakt.</a:t>
            </a:r>
          </a:p>
          <a:p>
            <a:endParaRPr lang="nl-BE" dirty="0"/>
          </a:p>
          <a:p>
            <a:endParaRPr lang="nl-BE" dirty="0"/>
          </a:p>
        </p:txBody>
      </p:sp>
    </p:spTree>
    <p:extLst>
      <p:ext uri="{BB962C8B-B14F-4D97-AF65-F5344CB8AC3E}">
        <p14:creationId xmlns:p14="http://schemas.microsoft.com/office/powerpoint/2010/main" val="1285745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838AA47-DAE5-DB7A-588C-C46516FBC958}"/>
              </a:ext>
            </a:extLst>
          </p:cNvPr>
          <p:cNvSpPr>
            <a:spLocks noGrp="1"/>
          </p:cNvSpPr>
          <p:nvPr>
            <p:ph type="body" sz="half" idx="13"/>
          </p:nvPr>
        </p:nvSpPr>
        <p:spPr>
          <a:xfrm>
            <a:off x="519124" y="5377725"/>
            <a:ext cx="11672876" cy="923330"/>
          </a:xfrm>
        </p:spPr>
        <p:txBody>
          <a:bodyPr/>
          <a:lstStyle/>
          <a:p>
            <a:r>
              <a:rPr lang="nl-BE" sz="5400" dirty="0"/>
              <a:t>Planning jaarlijkse rondgang 2024</a:t>
            </a:r>
          </a:p>
        </p:txBody>
      </p:sp>
    </p:spTree>
    <p:extLst>
      <p:ext uri="{BB962C8B-B14F-4D97-AF65-F5344CB8AC3E}">
        <p14:creationId xmlns:p14="http://schemas.microsoft.com/office/powerpoint/2010/main" val="2828149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A999605-1271-3E4E-4798-CD64870D73BC}"/>
              </a:ext>
            </a:extLst>
          </p:cNvPr>
          <p:cNvGraphicFramePr>
            <a:graphicFrameLocks/>
          </p:cNvGraphicFramePr>
          <p:nvPr>
            <p:extLst>
              <p:ext uri="{D42A27DB-BD31-4B8C-83A1-F6EECF244321}">
                <p14:modId xmlns:p14="http://schemas.microsoft.com/office/powerpoint/2010/main" val="2751738998"/>
              </p:ext>
            </p:extLst>
          </p:nvPr>
        </p:nvGraphicFramePr>
        <p:xfrm>
          <a:off x="0" y="0"/>
          <a:ext cx="12192000" cy="6857998"/>
        </p:xfrm>
        <a:graphic>
          <a:graphicData uri="http://schemas.openxmlformats.org/drawingml/2006/table">
            <a:tbl>
              <a:tblPr firstRow="1" bandRow="1">
                <a:tableStyleId>{5C22544A-7EE6-4342-B048-85BDC9FD1C3A}</a:tableStyleId>
              </a:tblPr>
              <a:tblGrid>
                <a:gridCol w="2548542">
                  <a:extLst>
                    <a:ext uri="{9D8B030D-6E8A-4147-A177-3AD203B41FA5}">
                      <a16:colId xmlns:a16="http://schemas.microsoft.com/office/drawing/2014/main" val="2985567229"/>
                    </a:ext>
                  </a:extLst>
                </a:gridCol>
                <a:gridCol w="2455270">
                  <a:extLst>
                    <a:ext uri="{9D8B030D-6E8A-4147-A177-3AD203B41FA5}">
                      <a16:colId xmlns:a16="http://schemas.microsoft.com/office/drawing/2014/main" val="4257991901"/>
                    </a:ext>
                  </a:extLst>
                </a:gridCol>
                <a:gridCol w="2641816">
                  <a:extLst>
                    <a:ext uri="{9D8B030D-6E8A-4147-A177-3AD203B41FA5}">
                      <a16:colId xmlns:a16="http://schemas.microsoft.com/office/drawing/2014/main" val="1246342463"/>
                    </a:ext>
                  </a:extLst>
                </a:gridCol>
                <a:gridCol w="2570760">
                  <a:extLst>
                    <a:ext uri="{9D8B030D-6E8A-4147-A177-3AD203B41FA5}">
                      <a16:colId xmlns:a16="http://schemas.microsoft.com/office/drawing/2014/main" val="1089339040"/>
                    </a:ext>
                  </a:extLst>
                </a:gridCol>
                <a:gridCol w="1975612">
                  <a:extLst>
                    <a:ext uri="{9D8B030D-6E8A-4147-A177-3AD203B41FA5}">
                      <a16:colId xmlns:a16="http://schemas.microsoft.com/office/drawing/2014/main" val="3285722273"/>
                    </a:ext>
                  </a:extLst>
                </a:gridCol>
              </a:tblGrid>
              <a:tr h="508526">
                <a:tc>
                  <a:txBody>
                    <a:bodyPr/>
                    <a:lstStyle/>
                    <a:p>
                      <a:pPr algn="ctr"/>
                      <a:r>
                        <a:rPr lang="nl-BE" sz="1600" dirty="0">
                          <a:solidFill>
                            <a:schemeClr val="bg1"/>
                          </a:solidFill>
                        </a:rPr>
                        <a:t>Datum</a:t>
                      </a:r>
                    </a:p>
                  </a:txBody>
                  <a:tcPr anchor="ctr">
                    <a:solidFill>
                      <a:schemeClr val="accent2">
                        <a:lumMod val="50000"/>
                      </a:schemeClr>
                    </a:solidFill>
                  </a:tcPr>
                </a:tc>
                <a:tc>
                  <a:txBody>
                    <a:bodyPr/>
                    <a:lstStyle/>
                    <a:p>
                      <a:pPr algn="ctr"/>
                      <a:r>
                        <a:rPr lang="nl-BE" sz="1600" dirty="0">
                          <a:solidFill>
                            <a:schemeClr val="bg1"/>
                          </a:solidFill>
                        </a:rPr>
                        <a:t>Eenheid</a:t>
                      </a:r>
                    </a:p>
                  </a:txBody>
                  <a:tcPr anchor="ctr">
                    <a:solidFill>
                      <a:schemeClr val="accent2">
                        <a:lumMod val="50000"/>
                      </a:schemeClr>
                    </a:solidFill>
                  </a:tcPr>
                </a:tc>
                <a:tc>
                  <a:txBody>
                    <a:bodyPr/>
                    <a:lstStyle/>
                    <a:p>
                      <a:pPr algn="ctr"/>
                      <a:r>
                        <a:rPr lang="nl-BE" sz="1600" dirty="0">
                          <a:solidFill>
                            <a:schemeClr val="bg1"/>
                          </a:solidFill>
                        </a:rPr>
                        <a:t>Stand</a:t>
                      </a:r>
                    </a:p>
                  </a:txBody>
                  <a:tcPr anchor="ctr">
                    <a:solidFill>
                      <a:schemeClr val="accent2">
                        <a:lumMod val="50000"/>
                      </a:schemeClr>
                    </a:solidFill>
                  </a:tcPr>
                </a:tc>
                <a:tc>
                  <a:txBody>
                    <a:bodyPr/>
                    <a:lstStyle/>
                    <a:p>
                      <a:pPr algn="ctr"/>
                      <a:r>
                        <a:rPr lang="nl-BE" sz="1600" dirty="0">
                          <a:solidFill>
                            <a:schemeClr val="bg1"/>
                          </a:solidFill>
                        </a:rPr>
                        <a:t>Verslag SP</a:t>
                      </a:r>
                    </a:p>
                  </a:txBody>
                  <a:tcPr anchor="ctr">
                    <a:solidFill>
                      <a:schemeClr val="accent2">
                        <a:lumMod val="50000"/>
                      </a:schemeClr>
                    </a:solidFill>
                  </a:tcPr>
                </a:tc>
                <a:tc>
                  <a:txBody>
                    <a:bodyPr/>
                    <a:lstStyle/>
                    <a:p>
                      <a:pPr algn="ctr"/>
                      <a:r>
                        <a:rPr lang="nl-BE" sz="1600" dirty="0">
                          <a:solidFill>
                            <a:schemeClr val="bg1"/>
                          </a:solidFill>
                        </a:rPr>
                        <a:t>Doccom</a:t>
                      </a:r>
                    </a:p>
                  </a:txBody>
                  <a:tcPr anchor="ctr">
                    <a:solidFill>
                      <a:schemeClr val="accent2">
                        <a:lumMod val="50000"/>
                      </a:schemeClr>
                    </a:solidFill>
                  </a:tcPr>
                </a:tc>
                <a:extLst>
                  <a:ext uri="{0D108BD9-81ED-4DB2-BD59-A6C34878D82A}">
                    <a16:rowId xmlns:a16="http://schemas.microsoft.com/office/drawing/2014/main" val="492152999"/>
                  </a:ext>
                </a:extLst>
              </a:tr>
              <a:tr h="851534">
                <a:tc>
                  <a:txBody>
                    <a:bodyPr/>
                    <a:lstStyle/>
                    <a:p>
                      <a:pPr algn="ctr" rtl="0" fontAlgn="ctr"/>
                      <a:r>
                        <a:rPr lang="nl-BE" sz="1600" b="1" i="0" u="none" strike="noStrike" dirty="0">
                          <a:solidFill>
                            <a:srgbClr val="0C2329"/>
                          </a:solidFill>
                          <a:effectLst/>
                          <a:latin typeface="Palanquin Regular" panose="020B0004020203020204" pitchFamily="34" charset="0"/>
                        </a:rPr>
                        <a:t>16/02/2024</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NKD/CND</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OK</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Arial" panose="020B0604020202020204" pitchFamily="34" charset="0"/>
                        </a:rPr>
                        <a:t>In opmaak</a:t>
                      </a:r>
                    </a:p>
                  </a:txBody>
                  <a:tcPr marL="7620" marR="7620" marT="7620" marB="0" anchor="c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accent5">
                        <a:lumMod val="20000"/>
                        <a:lumOff val="80000"/>
                      </a:schemeClr>
                    </a:solidFill>
                  </a:tcPr>
                </a:tc>
                <a:extLst>
                  <a:ext uri="{0D108BD9-81ED-4DB2-BD59-A6C34878D82A}">
                    <a16:rowId xmlns:a16="http://schemas.microsoft.com/office/drawing/2014/main" val="332848669"/>
                  </a:ext>
                </a:extLst>
              </a:tr>
              <a:tr h="610882">
                <a:tc>
                  <a:txBody>
                    <a:bodyPr/>
                    <a:lstStyle/>
                    <a:p>
                      <a:pPr algn="ctr" rtl="0" fontAlgn="ctr"/>
                      <a:r>
                        <a:rPr lang="nl-BE" sz="1600" b="1" i="0" u="none" strike="noStrike" dirty="0">
                          <a:solidFill>
                            <a:srgbClr val="0C2329"/>
                          </a:solidFill>
                          <a:effectLst/>
                          <a:latin typeface="Palanquin Regular" panose="020B0004020203020204" pitchFamily="34" charset="0"/>
                        </a:rPr>
                        <a:t>21/02/2024</a:t>
                      </a:r>
                    </a:p>
                  </a:txBody>
                  <a:tcPr marL="7620" marR="7620" marT="7620" marB="0" anchor="c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CIDMAT</a:t>
                      </a:r>
                    </a:p>
                  </a:txBody>
                  <a:tcPr marL="7620" marR="7620" marT="7620" marB="0" anchor="c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OK</a:t>
                      </a:r>
                    </a:p>
                  </a:txBody>
                  <a:tcPr marL="7620" marR="7620" marT="7620" marB="0" anchor="c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In opmaak</a:t>
                      </a:r>
                    </a:p>
                  </a:txBody>
                  <a:tcPr marL="7620" marR="7620" marT="7620" marB="0" anchor="c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bg1">
                        <a:lumMod val="95000"/>
                      </a:schemeClr>
                    </a:solidFill>
                  </a:tcPr>
                </a:tc>
                <a:extLst>
                  <a:ext uri="{0D108BD9-81ED-4DB2-BD59-A6C34878D82A}">
                    <a16:rowId xmlns:a16="http://schemas.microsoft.com/office/drawing/2014/main" val="332208480"/>
                  </a:ext>
                </a:extLst>
              </a:tr>
              <a:tr h="610882">
                <a:tc>
                  <a:txBody>
                    <a:bodyPr/>
                    <a:lstStyle/>
                    <a:p>
                      <a:pPr algn="ctr" rtl="0" fontAlgn="ctr"/>
                      <a:r>
                        <a:rPr lang="nl-BE" sz="1600" b="1" i="0" u="none" strike="noStrike" dirty="0">
                          <a:solidFill>
                            <a:srgbClr val="0C2329"/>
                          </a:solidFill>
                          <a:effectLst/>
                          <a:latin typeface="Palanquin Regular" panose="020B0004020203020204" pitchFamily="34" charset="0"/>
                        </a:rPr>
                        <a:t>12/03/2024</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DG </a:t>
                      </a:r>
                      <a:r>
                        <a:rPr lang="nl-BE" sz="1600" b="1" i="0" u="none" strike="noStrike" dirty="0" err="1">
                          <a:solidFill>
                            <a:srgbClr val="184652"/>
                          </a:solidFill>
                          <a:effectLst/>
                          <a:latin typeface="Palanquin Regular" panose="020B0004020203020204" pitchFamily="34" charset="0"/>
                        </a:rPr>
                        <a:t>Stratcom</a:t>
                      </a:r>
                      <a:endParaRPr lang="nl-BE" sz="1600" b="1" i="0" u="none" strike="noStrike" dirty="0">
                        <a:solidFill>
                          <a:srgbClr val="184652"/>
                        </a:solidFill>
                        <a:effectLst/>
                        <a:latin typeface="Palanquin Regular" panose="020B0004020203020204" pitchFamily="34" charset="0"/>
                      </a:endParaRP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OK</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In opmaak</a:t>
                      </a:r>
                    </a:p>
                  </a:txBody>
                  <a:tcPr marL="7620" marR="7620" marT="7620" marB="0" anchor="c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accent5">
                        <a:lumMod val="20000"/>
                        <a:lumOff val="80000"/>
                      </a:schemeClr>
                    </a:solidFill>
                  </a:tcPr>
                </a:tc>
                <a:extLst>
                  <a:ext uri="{0D108BD9-81ED-4DB2-BD59-A6C34878D82A}">
                    <a16:rowId xmlns:a16="http://schemas.microsoft.com/office/drawing/2014/main" val="2764328246"/>
                  </a:ext>
                </a:extLst>
              </a:tr>
              <a:tr h="610882">
                <a:tc>
                  <a:txBody>
                    <a:bodyPr/>
                    <a:lstStyle/>
                    <a:p>
                      <a:pPr algn="ctr" rtl="0" fontAlgn="ctr"/>
                      <a:r>
                        <a:rPr lang="nl-BE" sz="1600" b="1" i="0" u="none" strike="noStrike" dirty="0">
                          <a:solidFill>
                            <a:srgbClr val="0C2329"/>
                          </a:solidFill>
                          <a:effectLst/>
                          <a:latin typeface="Palanquin Regular" panose="020B0004020203020204" pitchFamily="34" charset="0"/>
                        </a:rPr>
                        <a:t>22/03/2024</a:t>
                      </a:r>
                    </a:p>
                  </a:txBody>
                  <a:tcPr marL="7620" marR="7620" marT="7620" marB="0" anchor="c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DG JUR</a:t>
                      </a:r>
                    </a:p>
                  </a:txBody>
                  <a:tcPr marL="7620" marR="7620" marT="7620" marB="0" anchor="c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bg1">
                        <a:lumMod val="95000"/>
                      </a:schemeClr>
                    </a:solidFill>
                  </a:tcPr>
                </a:tc>
                <a:extLst>
                  <a:ext uri="{0D108BD9-81ED-4DB2-BD59-A6C34878D82A}">
                    <a16:rowId xmlns:a16="http://schemas.microsoft.com/office/drawing/2014/main" val="1819780012"/>
                  </a:ext>
                </a:extLst>
              </a:tr>
              <a:tr h="610882">
                <a:tc>
                  <a:txBody>
                    <a:bodyPr/>
                    <a:lstStyle/>
                    <a:p>
                      <a:pPr algn="ctr" rtl="0" fontAlgn="ctr"/>
                      <a:r>
                        <a:rPr lang="nl-BE" sz="1600" b="1" i="0" u="none" strike="noStrike" dirty="0">
                          <a:solidFill>
                            <a:srgbClr val="0C2329"/>
                          </a:solidFill>
                          <a:effectLst/>
                          <a:latin typeface="Palanquin Regular" panose="020B0004020203020204" pitchFamily="34" charset="0"/>
                        </a:rPr>
                        <a:t>28/03/2024</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DG HR</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accent5">
                        <a:lumMod val="20000"/>
                        <a:lumOff val="80000"/>
                      </a:schemeClr>
                    </a:solidFill>
                  </a:tcPr>
                </a:tc>
                <a:extLst>
                  <a:ext uri="{0D108BD9-81ED-4DB2-BD59-A6C34878D82A}">
                    <a16:rowId xmlns:a16="http://schemas.microsoft.com/office/drawing/2014/main" val="490123884"/>
                  </a:ext>
                </a:extLst>
              </a:tr>
              <a:tr h="610882">
                <a:tc>
                  <a:txBody>
                    <a:bodyPr/>
                    <a:lstStyle/>
                    <a:p>
                      <a:pPr algn="ctr" rtl="0" fontAlgn="ctr"/>
                      <a:r>
                        <a:rPr lang="nl-BE" sz="1600" b="1" i="0" u="none" strike="noStrike" dirty="0">
                          <a:solidFill>
                            <a:srgbClr val="0C2329"/>
                          </a:solidFill>
                          <a:effectLst/>
                          <a:latin typeface="Palanquin Regular" panose="020B0004020203020204" pitchFamily="34" charset="0"/>
                        </a:rPr>
                        <a:t>16/04/2024</a:t>
                      </a:r>
                    </a:p>
                  </a:txBody>
                  <a:tcPr marL="7620" marR="7620" marT="7620" marB="0" anchor="c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COMOPSNAV</a:t>
                      </a:r>
                    </a:p>
                  </a:txBody>
                  <a:tcPr marL="7620" marR="7620" marT="7620" marB="0" anchor="c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bg1">
                        <a:lumMod val="95000"/>
                      </a:schemeClr>
                    </a:solidFill>
                  </a:tcPr>
                </a:tc>
                <a:extLst>
                  <a:ext uri="{0D108BD9-81ED-4DB2-BD59-A6C34878D82A}">
                    <a16:rowId xmlns:a16="http://schemas.microsoft.com/office/drawing/2014/main" val="175861281"/>
                  </a:ext>
                </a:extLst>
              </a:tr>
              <a:tr h="610882">
                <a:tc>
                  <a:txBody>
                    <a:bodyPr/>
                    <a:lstStyle/>
                    <a:p>
                      <a:pPr algn="ctr" rtl="0" fontAlgn="ctr"/>
                      <a:r>
                        <a:rPr lang="nl-BE" sz="1600" b="1" i="0" u="none" strike="noStrike" dirty="0">
                          <a:solidFill>
                            <a:srgbClr val="0C2329"/>
                          </a:solidFill>
                          <a:effectLst/>
                          <a:latin typeface="Palanquin Regular" panose="020B0004020203020204" pitchFamily="34" charset="0"/>
                        </a:rPr>
                        <a:t>13/05/2024</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DG MR MP</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accent5">
                        <a:lumMod val="20000"/>
                        <a:lumOff val="80000"/>
                      </a:schemeClr>
                    </a:solidFill>
                  </a:tcPr>
                </a:tc>
                <a:extLst>
                  <a:ext uri="{0D108BD9-81ED-4DB2-BD59-A6C34878D82A}">
                    <a16:rowId xmlns:a16="http://schemas.microsoft.com/office/drawing/2014/main" val="47510815"/>
                  </a:ext>
                </a:extLst>
              </a:tr>
              <a:tr h="610882">
                <a:tc>
                  <a:txBody>
                    <a:bodyPr/>
                    <a:lstStyle/>
                    <a:p>
                      <a:pPr algn="ctr" rtl="0" fontAlgn="ctr"/>
                      <a:r>
                        <a:rPr lang="nl-BE" sz="1600" b="1" i="0" u="none" strike="noStrike" dirty="0">
                          <a:solidFill>
                            <a:srgbClr val="0C2329"/>
                          </a:solidFill>
                          <a:effectLst/>
                          <a:latin typeface="Palanquin Regular" panose="020B0004020203020204" pitchFamily="34" charset="0"/>
                        </a:rPr>
                        <a:t>14/05/2024</a:t>
                      </a:r>
                    </a:p>
                  </a:txBody>
                  <a:tcPr marL="7620" marR="7620" marT="7620" marB="0" anchor="c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DG MR C&amp;I</a:t>
                      </a:r>
                    </a:p>
                  </a:txBody>
                  <a:tcPr marL="7620" marR="7620" marT="7620" marB="0" anchor="c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Niet bevestigd</a:t>
                      </a:r>
                    </a:p>
                  </a:txBody>
                  <a:tcPr marL="7620" marR="7620" marT="7620" marB="0" anchor="c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bg1">
                        <a:lumMod val="95000"/>
                      </a:schemeClr>
                    </a:solidFill>
                  </a:tcPr>
                </a:tc>
                <a:extLst>
                  <a:ext uri="{0D108BD9-81ED-4DB2-BD59-A6C34878D82A}">
                    <a16:rowId xmlns:a16="http://schemas.microsoft.com/office/drawing/2014/main" val="2276202316"/>
                  </a:ext>
                </a:extLst>
              </a:tr>
              <a:tr h="610882">
                <a:tc>
                  <a:txBody>
                    <a:bodyPr/>
                    <a:lstStyle/>
                    <a:p>
                      <a:pPr algn="ctr" rtl="0" fontAlgn="ctr"/>
                      <a:r>
                        <a:rPr lang="nl-BE" sz="1600" b="1" i="0" u="none" strike="noStrike" dirty="0">
                          <a:solidFill>
                            <a:srgbClr val="0C2329"/>
                          </a:solidFill>
                          <a:effectLst/>
                          <a:latin typeface="Palanquin Regular" panose="020B0004020203020204" pitchFamily="34" charset="0"/>
                        </a:rPr>
                        <a:t>23/05/2024</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CC INFRA</a:t>
                      </a:r>
                    </a:p>
                  </a:txBody>
                  <a:tcPr marL="7620" marR="7620" marT="7620" marB="0" anchor="ctr">
                    <a:solidFill>
                      <a:schemeClr val="accent5">
                        <a:lumMod val="20000"/>
                        <a:lumOff val="80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accent5">
                        <a:lumMod val="20000"/>
                        <a:lumOff val="80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accent5">
                        <a:lumMod val="20000"/>
                        <a:lumOff val="80000"/>
                      </a:schemeClr>
                    </a:solidFill>
                  </a:tcPr>
                </a:tc>
                <a:extLst>
                  <a:ext uri="{0D108BD9-81ED-4DB2-BD59-A6C34878D82A}">
                    <a16:rowId xmlns:a16="http://schemas.microsoft.com/office/drawing/2014/main" val="1223464026"/>
                  </a:ext>
                </a:extLst>
              </a:tr>
              <a:tr h="610882">
                <a:tc>
                  <a:txBody>
                    <a:bodyPr/>
                    <a:lstStyle/>
                    <a:p>
                      <a:pPr algn="ctr" rtl="0" fontAlgn="ctr"/>
                      <a:r>
                        <a:rPr lang="nl-BE" sz="1600" b="1" i="0" u="none" strike="noStrike" dirty="0">
                          <a:solidFill>
                            <a:srgbClr val="0C2329"/>
                          </a:solidFill>
                          <a:effectLst/>
                          <a:latin typeface="Palanquin Regular" panose="020B0004020203020204" pitchFamily="34" charset="0"/>
                        </a:rPr>
                        <a:t>06/06/2024</a:t>
                      </a:r>
                    </a:p>
                  </a:txBody>
                  <a:tcPr marL="7620" marR="7620" marT="7620" marB="0" anchor="c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COMOPSMED</a:t>
                      </a:r>
                    </a:p>
                  </a:txBody>
                  <a:tcPr marL="7620" marR="7620" marT="7620" marB="0" anchor="ctr">
                    <a:solidFill>
                      <a:schemeClr val="bg1">
                        <a:lumMod val="95000"/>
                      </a:schemeClr>
                    </a:solidFill>
                  </a:tcPr>
                </a:tc>
                <a:tc>
                  <a:txBody>
                    <a:bodyPr/>
                    <a:lstStyle/>
                    <a:p>
                      <a:pPr algn="ctr" rtl="0" fontAlgn="ctr"/>
                      <a:r>
                        <a:rPr lang="nl-BE" sz="1600" b="1" i="0" u="none" strike="noStrike" dirty="0">
                          <a:solidFill>
                            <a:srgbClr val="184652"/>
                          </a:solidFill>
                          <a:effectLst/>
                          <a:latin typeface="Palanquin Regular" panose="020B0004020203020204" pitchFamily="34" charset="0"/>
                        </a:rPr>
                        <a:t>Bevestigd</a:t>
                      </a:r>
                    </a:p>
                  </a:txBody>
                  <a:tcPr marL="7620" marR="7620" marT="7620" marB="0" anchor="c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bg1">
                        <a:lumMod val="95000"/>
                      </a:schemeClr>
                    </a:solidFill>
                  </a:tcPr>
                </a:tc>
                <a:tc>
                  <a:txBody>
                    <a:bodyPr/>
                    <a:lstStyle/>
                    <a:p>
                      <a:pPr algn="ctr" fontAlgn="ctr"/>
                      <a:r>
                        <a:rPr lang="nl-BE" sz="1600" b="1" i="0" u="none" strike="noStrike" dirty="0">
                          <a:solidFill>
                            <a:srgbClr val="000000"/>
                          </a:solidFill>
                          <a:effectLst/>
                          <a:latin typeface="Arial" panose="020B0604020202020204" pitchFamily="34" charset="0"/>
                        </a:rPr>
                        <a:t> </a:t>
                      </a:r>
                    </a:p>
                  </a:txBody>
                  <a:tcPr marL="7620" marR="7620" marT="7620" marB="0" anchor="ctr">
                    <a:solidFill>
                      <a:schemeClr val="bg1">
                        <a:lumMod val="95000"/>
                      </a:schemeClr>
                    </a:solidFill>
                  </a:tcPr>
                </a:tc>
                <a:extLst>
                  <a:ext uri="{0D108BD9-81ED-4DB2-BD59-A6C34878D82A}">
                    <a16:rowId xmlns:a16="http://schemas.microsoft.com/office/drawing/2014/main" val="191003925"/>
                  </a:ext>
                </a:extLst>
              </a:tr>
            </a:tbl>
          </a:graphicData>
        </a:graphic>
      </p:graphicFrame>
    </p:spTree>
    <p:extLst>
      <p:ext uri="{BB962C8B-B14F-4D97-AF65-F5344CB8AC3E}">
        <p14:creationId xmlns:p14="http://schemas.microsoft.com/office/powerpoint/2010/main" val="4016891256"/>
      </p:ext>
    </p:extLst>
  </p:cSld>
  <p:clrMapOvr>
    <a:masterClrMapping/>
  </p:clrMapOvr>
</p:sld>
</file>

<file path=ppt/theme/theme1.xml><?xml version="1.0" encoding="utf-8"?>
<a:theme xmlns:a="http://schemas.openxmlformats.org/drawingml/2006/main" name="Custom Design">
  <a:themeElements>
    <a:clrScheme name="Belgian Defence">
      <a:dk1>
        <a:srgbClr val="184652"/>
      </a:dk1>
      <a:lt1>
        <a:srgbClr val="FFFFFF"/>
      </a:lt1>
      <a:dk2>
        <a:srgbClr val="184652"/>
      </a:dk2>
      <a:lt2>
        <a:srgbClr val="F5F1E7"/>
      </a:lt2>
      <a:accent1>
        <a:srgbClr val="008991"/>
      </a:accent1>
      <a:accent2>
        <a:srgbClr val="E2EDF0"/>
      </a:accent2>
      <a:accent3>
        <a:srgbClr val="343531"/>
      </a:accent3>
      <a:accent4>
        <a:srgbClr val="6DA3C7"/>
      </a:accent4>
      <a:accent5>
        <a:srgbClr val="5E8541"/>
      </a:accent5>
      <a:accent6>
        <a:srgbClr val="4862A5"/>
      </a:accent6>
      <a:hlink>
        <a:srgbClr val="3B9EBA"/>
      </a:hlink>
      <a:folHlink>
        <a:srgbClr val="521C21"/>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0B6DE016680F674DBC9DAEE4783B6637" ma:contentTypeVersion="3" ma:contentTypeDescription="Upload an image." ma:contentTypeScope="" ma:versionID="0161e275c92e5df4f53d46597c9c8080">
  <xsd:schema xmlns:xsd="http://www.w3.org/2001/XMLSchema" xmlns:xs="http://www.w3.org/2001/XMLSchema" xmlns:p="http://schemas.microsoft.com/office/2006/metadata/properties" xmlns:ns1="http://schemas.microsoft.com/sharepoint/v3" xmlns:ns2="C64C079A-ABBC-4A11-A430-DE1D177D1884" xmlns:ns3="6aaf9d74-94c3-42e3-8811-9db25e5c3289" xmlns:ns4="http://schemas.microsoft.com/sharepoint/v3/fields" xmlns:ns5="c64c079a-abbc-4a11-a430-de1d177d1884" targetNamespace="http://schemas.microsoft.com/office/2006/metadata/properties" ma:root="true" ma:fieldsID="58ce0466a3f6a43d641e35b8c9f7f0a1" ns1:_="" ns2:_="" ns3:_="" ns4:_="" ns5:_="">
    <xsd:import namespace="http://schemas.microsoft.com/sharepoint/v3"/>
    <xsd:import namespace="C64C079A-ABBC-4A11-A430-DE1D177D1884"/>
    <xsd:import namespace="6aaf9d74-94c3-42e3-8811-9db25e5c3289"/>
    <xsd:import namespace="http://schemas.microsoft.com/sharepoint/v3/fields"/>
    <xsd:import namespace="c64c079a-abbc-4a11-a430-de1d177d1884"/>
    <xsd:element name="properties">
      <xsd:complexType>
        <xsd:sequence>
          <xsd:element name="documentManagement">
            <xsd:complexType>
              <xsd:all>
                <xsd:element ref="ns3:lang"/>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4:wic_System_Copyright" minOccurs="0"/>
                <xsd:element ref="ns5:Category" minOccurs="0"/>
                <xsd:element ref="ns5:Sub_x002d_Category" minOccurs="0"/>
                <xsd:element ref="ns5:Layout_x0020_Fi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9" nillable="true" ma:displayName="URL Path" ma:hidden="true" ma:list="Docs" ma:internalName="FileRef" ma:readOnly="true" ma:showField="FullUrl">
      <xsd:simpleType>
        <xsd:restriction base="dms:Lookup"/>
      </xsd:simpleType>
    </xsd:element>
    <xsd:element name="File_x0020_Type" ma:index="10" nillable="true" ma:displayName="File Type" ma:hidden="true" ma:internalName="File_x0020_Type" ma:readOnly="true">
      <xsd:simpleType>
        <xsd:restriction base="dms:Text"/>
      </xsd:simpleType>
    </xsd:element>
    <xsd:element name="HTML_x0020_File_x0020_Type" ma:index="11" nillable="true" ma:displayName="HTML File Type" ma:hidden="true" ma:internalName="HTML_x0020_File_x0020_Type" ma:readOnly="true">
      <xsd:simpleType>
        <xsd:restriction base="dms:Text"/>
      </xsd:simpleType>
    </xsd:element>
    <xsd:element name="FSObjType" ma:index="12" nillable="true" ma:displayName="Item Type" ma:hidden="true" ma:list="Docs" ma:internalName="FSObjType" ma:readOnly="true" ma:showField="FSType">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ThumbnailExists" ma:index="19" nillable="true" ma:displayName="Thumbnail Exists" ma:default="FALSE" ma:hidden="true" ma:internalName="ThumbnailExists" ma:readOnly="true">
      <xsd:simpleType>
        <xsd:restriction base="dms:Boolean"/>
      </xsd:simpleType>
    </xsd:element>
    <xsd:element name="PreviewExists" ma:index="20" nillable="true" ma:displayName="Preview Exists" ma:default="FALSE" ma:hidden="true" ma:internalName="PreviewExists" ma:readOnly="true">
      <xsd:simpleType>
        <xsd:restriction base="dms:Boolean"/>
      </xsd:simpleType>
    </xsd:element>
    <xsd:element name="ImageWidth" ma:index="21" nillable="true" ma:displayName="Width" ma:internalName="ImageWidth" ma:readOnly="true">
      <xsd:simpleType>
        <xsd:restriction base="dms:Unknown"/>
      </xsd:simpleType>
    </xsd:element>
    <xsd:element name="ImageHeight" ma:index="23" nillable="true" ma:displayName="Height" ma:internalName="ImageHeight" ma:readOnly="true">
      <xsd:simpleType>
        <xsd:restriction base="dms:Unknown"/>
      </xsd:simpleType>
    </xsd:element>
    <xsd:element name="ImageCreateDate" ma:index="24"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aaf9d74-94c3-42e3-8811-9db25e5c3289" elementFormDefault="qualified">
    <xsd:import namespace="http://schemas.microsoft.com/office/2006/documentManagement/types"/>
    <xsd:import namespace="http://schemas.microsoft.com/office/infopath/2007/PartnerControls"/>
    <xsd:element name="lang" ma:index="8" ma:displayName="Lang" ma:default="-" ma:format="RadioButtons" ma:internalName="lang">
      <xsd:simpleType>
        <xsd:restriction base="dms:Choice">
          <xsd:enumeration value="N"/>
          <xsd:enumeration value="F"/>
          <xsd:enumeration value="NF"/>
          <xsd:enumeration value="D"/>
          <xsd:enumeration value="E"/>
          <xsd:enumeration valu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5"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Category" ma:index="26" nillable="true" ma:displayName="Category" ma:format="RadioButtons" ma:internalName="Category">
      <xsd:simpleType>
        <xsd:restriction base="dms:Choice">
          <xsd:enumeration value="Logo"/>
          <xsd:enumeration value="Asset"/>
          <xsd:enumeration value="Powerpoint"/>
        </xsd:restriction>
      </xsd:simpleType>
    </xsd:element>
    <xsd:element name="Sub_x002d_Category" ma:index="27" nillable="true" ma:displayName="Sub-Category" ma:format="RadioButtons" ma:internalName="Sub_x002d_Category">
      <xsd:simpleType>
        <xsd:restriction base="dms:Choice">
          <xsd:enumeration value="Components"/>
          <xsd:enumeration value="Defence"/>
          <xsd:enumeration value="Employer Branding"/>
          <xsd:enumeration value="Other Government assets"/>
          <xsd:enumeration value="------------------------------"/>
          <xsd:enumeration value="Defence 0800 Number"/>
          <xsd:enumeration value="Icons"/>
          <xsd:enumeration value="Patterns"/>
          <xsd:enumeration value="QR-Code"/>
          <xsd:enumeration value="Signature banner"/>
        </xsd:restriction>
      </xsd:simpleType>
    </xsd:element>
    <xsd:element name="Layout_x0020_Files" ma:index="28" nillable="true" ma:displayName="Layout Files" ma:default="0" ma:internalName="Layout_x0020_File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mageCreateDate xmlns="C64C079A-ABBC-4A11-A430-DE1D177D1884" xsi:nil="true"/>
    <lang xmlns="6aaf9d74-94c3-42e3-8811-9db25e5c3289">N</lang>
    <Category xmlns="c64c079a-abbc-4a11-a430-de1d177d1884">Powerpoint</Category>
    <Sub_x002d_Category xmlns="c64c079a-abbc-4a11-a430-de1d177d1884">Defence</Sub_x002d_Category>
    <wic_System_Copyright xmlns="http://schemas.microsoft.com/sharepoint/v3/fields" xsi:nil="true"/>
    <Layout_x0020_Files xmlns="c64c079a-abbc-4a11-a430-de1d177d1884">false</Layout_x0020_Files>
  </documentManagement>
</p:properties>
</file>

<file path=customXml/itemProps1.xml><?xml version="1.0" encoding="utf-8"?>
<ds:datastoreItem xmlns:ds="http://schemas.openxmlformats.org/officeDocument/2006/customXml" ds:itemID="{0084C7D9-EB7C-4807-BE66-DE32CD8BB3FA}">
  <ds:schemaRefs>
    <ds:schemaRef ds:uri="http://schemas.microsoft.com/sharepoint/v3/contenttype/forms"/>
  </ds:schemaRefs>
</ds:datastoreItem>
</file>

<file path=customXml/itemProps2.xml><?xml version="1.0" encoding="utf-8"?>
<ds:datastoreItem xmlns:ds="http://schemas.openxmlformats.org/officeDocument/2006/customXml" ds:itemID="{205B8C05-565C-4141-AA10-D54C2FD265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64C079A-ABBC-4A11-A430-DE1D177D1884"/>
    <ds:schemaRef ds:uri="6aaf9d74-94c3-42e3-8811-9db25e5c3289"/>
    <ds:schemaRef ds:uri="http://schemas.microsoft.com/sharepoint/v3/fields"/>
    <ds:schemaRef ds:uri="c64c079a-abbc-4a11-a430-de1d177d1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7D85E99-E7C1-414D-9999-EF1F43BE3D91}">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c64c079a-abbc-4a11-a430-de1d177d1884"/>
    <ds:schemaRef ds:uri="http://schemas.microsoft.com/sharepoint/v3"/>
    <ds:schemaRef ds:uri="http://purl.org/dc/terms/"/>
    <ds:schemaRef ds:uri="http://schemas.microsoft.com/sharepoint/v3/fields"/>
    <ds:schemaRef ds:uri="http://schemas.openxmlformats.org/package/2006/metadata/core-properties"/>
    <ds:schemaRef ds:uri="6aaf9d74-94c3-42e3-8811-9db25e5c3289"/>
    <ds:schemaRef ds:uri="C64C079A-ABBC-4A11-A430-DE1D177D188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3957</TotalTime>
  <Words>1828</Words>
  <Application>Microsoft Office PowerPoint</Application>
  <PresentationFormat>Widescreen</PresentationFormat>
  <Paragraphs>504</Paragraphs>
  <Slides>46</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46</vt:i4>
      </vt:variant>
    </vt:vector>
  </HeadingPairs>
  <TitlesOfParts>
    <vt:vector size="56" baseType="lpstr">
      <vt:lpstr>Aptos Black</vt:lpstr>
      <vt:lpstr>Arial</vt:lpstr>
      <vt:lpstr>Calibri</vt:lpstr>
      <vt:lpstr>Courier New</vt:lpstr>
      <vt:lpstr>Palanquin</vt:lpstr>
      <vt:lpstr>Palanquin Bold</vt:lpstr>
      <vt:lpstr>Palanquin Regular</vt:lpstr>
      <vt:lpstr>Times New Roman</vt:lpstr>
      <vt:lpstr>Wingdings</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Choubane Housene</cp:lastModifiedBy>
  <cp:revision>220</cp:revision>
  <cp:lastPrinted>2024-03-13T11:23:35Z</cp:lastPrinted>
  <dcterms:created xsi:type="dcterms:W3CDTF">2021-07-19T11:03:08Z</dcterms:created>
  <dcterms:modified xsi:type="dcterms:W3CDTF">2024-03-18T05:27:31Z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0x0101009148F5A04DDD49CBA7127AADA5FB792B00AADE34325A8B49CDA8BB4DB53328F214000B6DE016680F674DBC9DAEE4783B6637</vt:lpwstr>
  </property>
  <property fmtid="{D5CDD505-2E9C-101B-9397-08002B2CF9AE}" pid="3" name="Order">
    <vt:r8>13000</vt:r8>
  </property>
</Properties>
</file>