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4"/>
  </p:sldMasterIdLst>
  <p:notesMasterIdLst>
    <p:notesMasterId r:id="rId26"/>
  </p:notesMasterIdLst>
  <p:handoutMasterIdLst>
    <p:handoutMasterId r:id="rId27"/>
  </p:handoutMasterIdLst>
  <p:sldIdLst>
    <p:sldId id="271" r:id="rId5"/>
    <p:sldId id="259" r:id="rId6"/>
    <p:sldId id="310" r:id="rId7"/>
    <p:sldId id="285" r:id="rId8"/>
    <p:sldId id="282" r:id="rId9"/>
    <p:sldId id="283" r:id="rId10"/>
    <p:sldId id="276" r:id="rId11"/>
    <p:sldId id="297" r:id="rId12"/>
    <p:sldId id="287" r:id="rId13"/>
    <p:sldId id="294" r:id="rId14"/>
    <p:sldId id="298" r:id="rId15"/>
    <p:sldId id="288" r:id="rId16"/>
    <p:sldId id="312" r:id="rId17"/>
    <p:sldId id="295" r:id="rId18"/>
    <p:sldId id="265" r:id="rId19"/>
    <p:sldId id="289" r:id="rId20"/>
    <p:sldId id="299" r:id="rId21"/>
    <p:sldId id="290" r:id="rId22"/>
    <p:sldId id="291" r:id="rId23"/>
    <p:sldId id="292" r:id="rId24"/>
    <p:sldId id="293" r:id="rId2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995"/>
    <a:srgbClr val="6ABDD4"/>
    <a:srgbClr val="184652"/>
    <a:srgbClr val="1A4652"/>
    <a:srgbClr val="33CC33"/>
    <a:srgbClr val="F5F1E7"/>
    <a:srgbClr val="475D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446" autoAdjust="0"/>
    <p:restoredTop sz="96931" autoAdjust="0"/>
  </p:normalViewPr>
  <p:slideViewPr>
    <p:cSldViewPr snapToGrid="0">
      <p:cViewPr varScale="1">
        <p:scale>
          <a:sx n="151" d="100"/>
          <a:sy n="151" d="100"/>
        </p:scale>
        <p:origin x="86" y="4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179AA-4A50-4F90-80DA-F8289B511D89}" type="datetimeFigureOut">
              <a:rPr lang="fr-BE" smtClean="0"/>
              <a:t>13-06-23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8E8E4-87F3-420F-8B16-5A2047EAB20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7442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7556EB-5C46-4556-B6B9-ADE43D09CF46}" type="datetimeFigureOut">
              <a:rPr lang="fr-BE" smtClean="0"/>
              <a:t>13-06-23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F2C25-99DC-4E03-B761-F0DD23C5493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28317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8355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239915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015872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655593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673217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401774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176387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975832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4397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20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481132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21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75349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92128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85808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295123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err="1" smtClean="0"/>
              <a:t>Momenteel</a:t>
            </a:r>
            <a:r>
              <a:rPr lang="fr-BE" dirty="0" smtClean="0"/>
              <a:t> </a:t>
            </a:r>
            <a:r>
              <a:rPr lang="fr-BE" dirty="0" err="1" smtClean="0"/>
              <a:t>is</a:t>
            </a:r>
            <a:r>
              <a:rPr lang="fr-BE" dirty="0" smtClean="0"/>
              <a:t> er </a:t>
            </a:r>
            <a:r>
              <a:rPr lang="fr-BE" dirty="0" err="1" smtClean="0"/>
              <a:t>een</a:t>
            </a:r>
            <a:r>
              <a:rPr lang="fr-BE" baseline="0" dirty="0" smtClean="0"/>
              <a:t> </a:t>
            </a:r>
            <a:r>
              <a:rPr lang="fr-BE" baseline="0" dirty="0" err="1" smtClean="0"/>
              <a:t>nood</a:t>
            </a:r>
            <a:r>
              <a:rPr lang="fr-BE" baseline="0" dirty="0" smtClean="0"/>
              <a:t> </a:t>
            </a:r>
            <a:r>
              <a:rPr lang="fr-BE" baseline="0" dirty="0" err="1" smtClean="0"/>
              <a:t>aan</a:t>
            </a:r>
            <a:r>
              <a:rPr lang="fr-BE" baseline="0" dirty="0" smtClean="0"/>
              <a:t> </a:t>
            </a:r>
            <a:r>
              <a:rPr lang="fr-BE" baseline="0" dirty="0" err="1" smtClean="0"/>
              <a:t>ondersteuning</a:t>
            </a:r>
            <a:r>
              <a:rPr lang="fr-BE" baseline="0" dirty="0" smtClean="0"/>
              <a:t> </a:t>
            </a:r>
            <a:r>
              <a:rPr lang="fr-BE" baseline="0" dirty="0" err="1" smtClean="0"/>
              <a:t>bij</a:t>
            </a:r>
            <a:r>
              <a:rPr lang="fr-BE" baseline="0" dirty="0" smtClean="0"/>
              <a:t> </a:t>
            </a:r>
            <a:r>
              <a:rPr lang="fr-BE" baseline="0" dirty="0" err="1" smtClean="0"/>
              <a:t>grotere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Oef</a:t>
            </a:r>
            <a:r>
              <a:rPr lang="fr-BE" baseline="0" dirty="0" smtClean="0"/>
              <a:t> die de </a:t>
            </a:r>
            <a:r>
              <a:rPr lang="fr-BE" baseline="0" dirty="0" err="1" smtClean="0"/>
              <a:t>kwartiergroepering</a:t>
            </a:r>
            <a:r>
              <a:rPr lang="fr-BE" baseline="0" dirty="0" smtClean="0"/>
              <a:t> </a:t>
            </a:r>
            <a:r>
              <a:rPr lang="fr-BE" baseline="0" dirty="0" err="1" smtClean="0"/>
              <a:t>overschrijden</a:t>
            </a:r>
            <a:r>
              <a:rPr lang="fr-BE" baseline="0" dirty="0" smtClean="0"/>
              <a:t>.</a:t>
            </a:r>
          </a:p>
          <a:p>
            <a:r>
              <a:rPr lang="fr-BE" baseline="0" dirty="0" smtClean="0"/>
              <a:t>De </a:t>
            </a:r>
            <a:r>
              <a:rPr lang="fr-BE" baseline="0" dirty="0" err="1" smtClean="0"/>
              <a:t>middelen</a:t>
            </a:r>
            <a:r>
              <a:rPr lang="fr-BE" baseline="0" dirty="0" smtClean="0"/>
              <a:t> </a:t>
            </a:r>
            <a:r>
              <a:rPr lang="fr-BE" baseline="0" dirty="0" err="1" smtClean="0"/>
              <a:t>zijn</a:t>
            </a:r>
            <a:r>
              <a:rPr lang="fr-BE" baseline="0" dirty="0" smtClean="0"/>
              <a:t> </a:t>
            </a:r>
            <a:r>
              <a:rPr lang="fr-BE" baseline="0" dirty="0" err="1" smtClean="0"/>
              <a:t>beperkt</a:t>
            </a:r>
            <a:r>
              <a:rPr lang="fr-BE" baseline="0" dirty="0" smtClean="0"/>
              <a:t> en er </a:t>
            </a:r>
            <a:r>
              <a:rPr lang="fr-BE" baseline="0" dirty="0" err="1" smtClean="0"/>
              <a:t>is</a:t>
            </a:r>
            <a:r>
              <a:rPr lang="fr-BE" baseline="0" dirty="0" smtClean="0"/>
              <a:t> </a:t>
            </a:r>
            <a:r>
              <a:rPr lang="fr-BE" baseline="0" dirty="0" err="1" smtClean="0"/>
              <a:t>nood</a:t>
            </a:r>
            <a:r>
              <a:rPr lang="fr-BE" baseline="0" dirty="0" smtClean="0"/>
              <a:t> </a:t>
            </a:r>
            <a:r>
              <a:rPr lang="fr-BE" baseline="0" dirty="0" err="1" smtClean="0"/>
              <a:t>aan</a:t>
            </a:r>
            <a:r>
              <a:rPr lang="fr-BE" baseline="0" dirty="0" smtClean="0"/>
              <a:t> </a:t>
            </a:r>
            <a:r>
              <a:rPr lang="fr-BE" baseline="0" dirty="0" err="1" smtClean="0"/>
              <a:t>begeleiding</a:t>
            </a:r>
            <a:r>
              <a:rPr lang="fr-BE" baseline="0" dirty="0" smtClean="0"/>
              <a:t> m.b.t. de </a:t>
            </a:r>
            <a:r>
              <a:rPr lang="fr-BE" baseline="0" dirty="0" err="1" smtClean="0"/>
              <a:t>coördinatie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tussen</a:t>
            </a:r>
            <a:r>
              <a:rPr lang="fr-BE" baseline="0" dirty="0" smtClean="0"/>
              <a:t> de </a:t>
            </a:r>
            <a:r>
              <a:rPr lang="fr-BE" baseline="0" dirty="0" err="1" smtClean="0"/>
              <a:t>organisatie</a:t>
            </a:r>
            <a:r>
              <a:rPr lang="fr-BE" baseline="0" dirty="0" smtClean="0"/>
              <a:t> van de </a:t>
            </a:r>
            <a:r>
              <a:rPr lang="fr-BE" baseline="0" dirty="0" err="1" smtClean="0"/>
              <a:t>Oef</a:t>
            </a:r>
            <a:r>
              <a:rPr lang="fr-BE" baseline="0" dirty="0" smtClean="0"/>
              <a:t> en de </a:t>
            </a:r>
            <a:r>
              <a:rPr lang="fr-BE" baseline="0" dirty="0" err="1" smtClean="0"/>
              <a:t>preventiestructuur</a:t>
            </a:r>
            <a:r>
              <a:rPr lang="fr-BE" baseline="0" dirty="0" smtClean="0"/>
              <a:t> </a:t>
            </a:r>
            <a:r>
              <a:rPr lang="fr-BE" baseline="0" dirty="0" err="1" smtClean="0"/>
              <a:t>alsook</a:t>
            </a:r>
            <a:r>
              <a:rPr lang="fr-BE" baseline="0" dirty="0" smtClean="0"/>
              <a:t> de </a:t>
            </a:r>
            <a:r>
              <a:rPr lang="fr-BE" baseline="0" dirty="0" err="1" smtClean="0"/>
              <a:t>nood</a:t>
            </a:r>
            <a:r>
              <a:rPr lang="fr-BE" baseline="0" dirty="0" smtClean="0"/>
              <a:t> </a:t>
            </a:r>
            <a:r>
              <a:rPr lang="fr-BE" baseline="0" dirty="0" err="1" smtClean="0"/>
              <a:t>aan</a:t>
            </a:r>
            <a:r>
              <a:rPr lang="fr-BE" baseline="0" dirty="0" smtClean="0"/>
              <a:t> </a:t>
            </a:r>
            <a:r>
              <a:rPr lang="fr-BE" baseline="0" dirty="0" err="1" smtClean="0"/>
              <a:t>vroeztijdige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integratie</a:t>
            </a:r>
            <a:r>
              <a:rPr lang="fr-BE" baseline="0" dirty="0" smtClean="0"/>
              <a:t> van de </a:t>
            </a:r>
            <a:r>
              <a:rPr lang="fr-BE" baseline="0" dirty="0" err="1" smtClean="0"/>
              <a:t>preventiestructuur</a:t>
            </a:r>
            <a:r>
              <a:rPr lang="fr-BE" baseline="0" dirty="0" smtClean="0"/>
              <a:t> en de </a:t>
            </a:r>
            <a:r>
              <a:rPr lang="fr-BE" baseline="0" dirty="0" err="1" smtClean="0"/>
              <a:t>nodige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tools</a:t>
            </a:r>
            <a:endParaRPr lang="fr-BE" baseline="0" dirty="0" smtClean="0"/>
          </a:p>
          <a:p>
            <a:endParaRPr lang="fr-BE" baseline="0" dirty="0" smtClean="0"/>
          </a:p>
          <a:p>
            <a:r>
              <a:rPr lang="fr-BE" baseline="0" dirty="0" err="1" smtClean="0"/>
              <a:t>Doel</a:t>
            </a:r>
            <a:r>
              <a:rPr lang="fr-BE" baseline="0" dirty="0" smtClean="0"/>
              <a:t> van de </a:t>
            </a:r>
            <a:r>
              <a:rPr lang="fr-BE" baseline="0" dirty="0" err="1" smtClean="0"/>
              <a:t>richtlijn</a:t>
            </a:r>
            <a:r>
              <a:rPr lang="fr-BE" baseline="0" dirty="0" smtClean="0"/>
              <a:t>:</a:t>
            </a:r>
          </a:p>
          <a:p>
            <a:r>
              <a:rPr lang="fr-BE" baseline="0" dirty="0" smtClean="0"/>
              <a:t>- </a:t>
            </a:r>
            <a:r>
              <a:rPr lang="fr-BE" baseline="0" dirty="0" err="1" smtClean="0"/>
              <a:t>Begeleiding</a:t>
            </a:r>
            <a:r>
              <a:rPr lang="fr-BE" baseline="0" dirty="0" smtClean="0"/>
              <a:t> en </a:t>
            </a:r>
            <a:r>
              <a:rPr lang="fr-BE" baseline="0" dirty="0" err="1" smtClean="0"/>
              <a:t>tools</a:t>
            </a:r>
            <a:r>
              <a:rPr lang="fr-BE" baseline="0" dirty="0" smtClean="0"/>
              <a:t> </a:t>
            </a:r>
            <a:r>
              <a:rPr lang="fr-BE" baseline="0" dirty="0" err="1" smtClean="0"/>
              <a:t>ten</a:t>
            </a:r>
            <a:r>
              <a:rPr lang="fr-BE" baseline="0" dirty="0" smtClean="0"/>
              <a:t> </a:t>
            </a:r>
            <a:r>
              <a:rPr lang="fr-BE" baseline="0" dirty="0" err="1" smtClean="0"/>
              <a:t>voordele</a:t>
            </a:r>
            <a:r>
              <a:rPr lang="fr-BE" baseline="0" dirty="0" smtClean="0"/>
              <a:t> van het commando en de </a:t>
            </a:r>
            <a:r>
              <a:rPr lang="fr-BE" baseline="0" dirty="0" err="1" smtClean="0"/>
              <a:t>preventiestructuur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062855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3263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916239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806905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40106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kern="0" baseline="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 smtClean="0"/>
              <a:t>Put </a:t>
            </a:r>
            <a:r>
              <a:rPr lang="fr-BE" dirty="0" err="1" smtClean="0"/>
              <a:t>title</a:t>
            </a:r>
            <a:r>
              <a:rPr lang="fr-BE" dirty="0" smtClean="0"/>
              <a:t> </a:t>
            </a:r>
            <a:r>
              <a:rPr lang="fr-BE" dirty="0" err="1" smtClean="0"/>
              <a:t>here</a:t>
            </a:r>
            <a:endParaRPr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376962" y="1186891"/>
            <a:ext cx="8220788" cy="245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 cap="none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fr-BE" dirty="0" smtClean="0"/>
              <a:t>Day </a:t>
            </a:r>
            <a:r>
              <a:rPr lang="fr-BE" dirty="0" err="1" smtClean="0"/>
              <a:t>Month</a:t>
            </a:r>
            <a:r>
              <a:rPr lang="fr-BE" dirty="0" smtClean="0"/>
              <a:t> </a:t>
            </a:r>
            <a:r>
              <a:rPr lang="fr-BE" dirty="0" err="1" smtClean="0"/>
              <a:t>Year</a:t>
            </a:r>
            <a:endParaRPr lang="fr-BE" dirty="0" smtClean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4F9F5938-E2C8-BC4B-A548-3C47C2F9BF03}"/>
              </a:ext>
            </a:extLst>
          </p:cNvPr>
          <p:cNvSpPr/>
          <p:nvPr userDrawn="1"/>
        </p:nvSpPr>
        <p:spPr>
          <a:xfrm>
            <a:off x="475512" y="1016332"/>
            <a:ext cx="496039" cy="45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76962" y="436595"/>
            <a:ext cx="8233638" cy="198253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Bold" panose="020B0004020203020204" pitchFamily="34" charset="0"/>
              </a:defRPr>
            </a:lvl1pPr>
          </a:lstStyle>
          <a:p>
            <a:pPr lvl="0"/>
            <a:r>
              <a:rPr lang="en-US" dirty="0" smtClean="0"/>
              <a:t>department</a:t>
            </a:r>
            <a:endParaRPr lang="fr-BE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76962" y="653898"/>
            <a:ext cx="8220788" cy="237595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en-US" dirty="0" smtClean="0"/>
              <a:t>name</a:t>
            </a:r>
            <a:endParaRPr lang="fr-BE"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1145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 smtClean="0"/>
              <a:t>Questions</a:t>
            </a:r>
            <a:endParaRPr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77798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5" name="Picture 2" descr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8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 smtClean="0"/>
              <a:t>Put </a:t>
            </a:r>
            <a:r>
              <a:rPr lang="fr-BE" dirty="0" err="1" smtClean="0"/>
              <a:t>title</a:t>
            </a:r>
            <a:r>
              <a:rPr lang="fr-BE" dirty="0" smtClean="0"/>
              <a:t> </a:t>
            </a:r>
            <a:r>
              <a:rPr lang="fr-BE" dirty="0" err="1" smtClean="0"/>
              <a:t>here</a:t>
            </a:r>
            <a:endParaRPr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35B39D68-2118-624A-A3D1-0FC50A3053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2162" y="5901969"/>
            <a:ext cx="2115219" cy="956032"/>
          </a:xfrm>
          <a:prstGeom prst="rect">
            <a:avLst/>
          </a:prstGeom>
        </p:spPr>
        <p:txBody>
          <a:bodyPr/>
          <a:lstStyle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nl-NL" sz="3000" b="0" i="0" u="none" strike="noStrike" cap="none" spc="0" normalizeH="0" baseline="0" dirty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pPr lvl="0"/>
            <a:r>
              <a:rPr lang="en-US" dirty="0" smtClean="0"/>
              <a:t>SUBTITLE</a:t>
            </a:r>
            <a:endParaRPr lang="nl-NL" dirty="0"/>
          </a:p>
        </p:txBody>
      </p:sp>
      <p:pic>
        <p:nvPicPr>
          <p:cNvPr id="10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81247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0" name="Picture 4" descr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6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" name="TextBox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 smtClean="0"/>
              <a:t>Put </a:t>
            </a:r>
            <a:r>
              <a:rPr lang="fr-BE" dirty="0" err="1" smtClean="0"/>
              <a:t>title</a:t>
            </a:r>
            <a:r>
              <a:rPr lang="fr-BE" dirty="0" smtClean="0"/>
              <a:t> </a:t>
            </a:r>
            <a:r>
              <a:rPr lang="fr-BE" dirty="0" err="1" smtClean="0"/>
              <a:t>here</a:t>
            </a: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7550" y="304532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71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 smtClean="0"/>
              <a:t>Put </a:t>
            </a:r>
            <a:r>
              <a:rPr lang="fr-BE" dirty="0" err="1" smtClean="0"/>
              <a:t>title</a:t>
            </a:r>
            <a:r>
              <a:rPr lang="fr-BE" dirty="0" smtClean="0"/>
              <a:t> </a:t>
            </a:r>
            <a:r>
              <a:rPr lang="fr-BE" dirty="0" err="1" smtClean="0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1959338" y="2315675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 smtClean="0"/>
              <a:t>Introduction</a:t>
            </a:r>
            <a:endParaRPr dirty="0"/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5" hasCustomPrompt="1"/>
          </p:nvPr>
        </p:nvSpPr>
        <p:spPr>
          <a:xfrm>
            <a:off x="1959338" y="2944368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 smtClean="0"/>
              <a:t>Content 1</a:t>
            </a:r>
            <a:endParaRPr dirty="0"/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8" y="3573061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 smtClean="0"/>
              <a:t>Content 2</a:t>
            </a:r>
            <a:endParaRPr dirty="0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7" hasCustomPrompt="1"/>
          </p:nvPr>
        </p:nvSpPr>
        <p:spPr>
          <a:xfrm>
            <a:off x="1959338" y="4223394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 smtClean="0"/>
              <a:t>Content 3</a:t>
            </a:r>
            <a:endParaRPr dirty="0"/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8" hasCustomPrompt="1"/>
          </p:nvPr>
        </p:nvSpPr>
        <p:spPr>
          <a:xfrm>
            <a:off x="1959338" y="4873947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 smtClean="0"/>
              <a:t>Conclusion</a:t>
            </a:r>
            <a:endParaRPr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068800" y="2246070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 smtClean="0"/>
              <a:t>1</a:t>
            </a:r>
            <a:endParaRPr lang="fr-BE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68800" y="2879796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 smtClean="0"/>
              <a:t>2</a:t>
            </a:r>
            <a:endParaRPr lang="fr-BE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068800" y="3513522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 smtClean="0"/>
              <a:t>3</a:t>
            </a:r>
            <a:endParaRPr lang="fr-BE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068800" y="4158823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 smtClean="0"/>
              <a:t>4</a:t>
            </a:r>
            <a:endParaRPr lang="fr-BE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68800" y="4809698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 smtClean="0"/>
              <a:t>5</a:t>
            </a:r>
            <a:endParaRPr lang="fr-BE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160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ture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 smtClean="0"/>
              <a:t>Put </a:t>
            </a:r>
            <a:r>
              <a:rPr lang="fr-BE" dirty="0" err="1" smtClean="0"/>
              <a:t>title</a:t>
            </a:r>
            <a:r>
              <a:rPr lang="fr-BE" dirty="0" smtClean="0"/>
              <a:t> </a:t>
            </a:r>
            <a:r>
              <a:rPr lang="fr-BE" dirty="0" err="1" smtClean="0"/>
              <a:t>here</a:t>
            </a:r>
            <a:endParaRPr dirty="0"/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7" y="3434889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 smtClean="0"/>
              <a:t>Lorem</a:t>
            </a:r>
            <a:r>
              <a:rPr lang="fr-BE" dirty="0" smtClean="0"/>
              <a:t> </a:t>
            </a:r>
            <a:r>
              <a:rPr lang="fr-BE" dirty="0" err="1" smtClean="0"/>
              <a:t>ipsum</a:t>
            </a:r>
            <a:r>
              <a:rPr lang="fr-BE" dirty="0" smtClean="0"/>
              <a:t>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sit</a:t>
            </a:r>
            <a:r>
              <a:rPr lang="fr-BE" dirty="0" smtClean="0"/>
              <a:t> </a:t>
            </a:r>
            <a:r>
              <a:rPr lang="fr-BE" dirty="0" err="1" smtClean="0"/>
              <a:t>amet</a:t>
            </a:r>
            <a:r>
              <a:rPr lang="fr-BE" dirty="0" smtClean="0"/>
              <a:t>, </a:t>
            </a:r>
            <a:r>
              <a:rPr lang="fr-BE" dirty="0" err="1" smtClean="0"/>
              <a:t>consectetur</a:t>
            </a:r>
            <a:r>
              <a:rPr lang="fr-BE" dirty="0" smtClean="0"/>
              <a:t> </a:t>
            </a:r>
            <a:r>
              <a:rPr lang="fr-BE" dirty="0" err="1" smtClean="0"/>
              <a:t>adipiscing</a:t>
            </a:r>
            <a:r>
              <a:rPr lang="fr-BE" dirty="0" smtClean="0"/>
              <a:t> </a:t>
            </a:r>
            <a:r>
              <a:rPr lang="fr-BE" dirty="0" err="1" smtClean="0"/>
              <a:t>elit</a:t>
            </a:r>
            <a:r>
              <a:rPr lang="fr-BE" dirty="0" smtClean="0"/>
              <a:t>, </a:t>
            </a:r>
            <a:r>
              <a:rPr lang="fr-BE" dirty="0" err="1" smtClean="0"/>
              <a:t>sed</a:t>
            </a:r>
            <a:r>
              <a:rPr lang="fr-BE" dirty="0" smtClean="0"/>
              <a:t> do </a:t>
            </a:r>
            <a:r>
              <a:rPr lang="fr-BE" dirty="0" err="1" smtClean="0"/>
              <a:t>eiusmod</a:t>
            </a:r>
            <a:r>
              <a:rPr lang="fr-BE" dirty="0" smtClean="0"/>
              <a:t> </a:t>
            </a:r>
            <a:r>
              <a:rPr lang="fr-BE" dirty="0" err="1" smtClean="0"/>
              <a:t>tempor</a:t>
            </a:r>
            <a:r>
              <a:rPr lang="fr-BE" dirty="0" smtClean="0"/>
              <a:t> </a:t>
            </a:r>
            <a:r>
              <a:rPr lang="fr-BE" dirty="0" err="1" smtClean="0"/>
              <a:t>incididunt</a:t>
            </a:r>
            <a:r>
              <a:rPr lang="fr-BE" dirty="0" smtClean="0"/>
              <a:t> ut </a:t>
            </a:r>
            <a:r>
              <a:rPr lang="fr-BE" dirty="0" err="1" smtClean="0"/>
              <a:t>labore</a:t>
            </a:r>
            <a:r>
              <a:rPr lang="fr-BE" dirty="0" smtClean="0"/>
              <a:t> et </a:t>
            </a:r>
            <a:r>
              <a:rPr lang="fr-BE" dirty="0" err="1" smtClean="0"/>
              <a:t>dolore</a:t>
            </a:r>
            <a:r>
              <a:rPr lang="fr-BE" dirty="0" smtClean="0"/>
              <a:t> magna </a:t>
            </a:r>
            <a:r>
              <a:rPr lang="fr-BE" dirty="0" err="1" smtClean="0"/>
              <a:t>aliqua</a:t>
            </a:r>
            <a:r>
              <a:rPr lang="fr-BE" dirty="0" smtClean="0"/>
              <a:t>. </a:t>
            </a:r>
          </a:p>
        </p:txBody>
      </p:sp>
      <p:sp>
        <p:nvSpPr>
          <p:cNvPr id="2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1959338" y="2234495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 smtClean="0"/>
              <a:t>Lorem</a:t>
            </a:r>
            <a:r>
              <a:rPr lang="fr-BE" dirty="0" smtClean="0"/>
              <a:t> </a:t>
            </a:r>
            <a:r>
              <a:rPr lang="fr-BE" dirty="0" err="1" smtClean="0"/>
              <a:t>ipsum</a:t>
            </a:r>
            <a:r>
              <a:rPr lang="fr-BE" dirty="0" smtClean="0"/>
              <a:t>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sit</a:t>
            </a:r>
            <a:r>
              <a:rPr lang="fr-BE" dirty="0" smtClean="0"/>
              <a:t> </a:t>
            </a:r>
            <a:r>
              <a:rPr lang="fr-BE" dirty="0" err="1" smtClean="0"/>
              <a:t>amet</a:t>
            </a:r>
            <a:r>
              <a:rPr lang="fr-BE" dirty="0" smtClean="0"/>
              <a:t>, </a:t>
            </a:r>
            <a:r>
              <a:rPr lang="fr-BE" dirty="0" err="1" smtClean="0"/>
              <a:t>consectetur</a:t>
            </a:r>
            <a:r>
              <a:rPr lang="fr-BE" dirty="0" smtClean="0"/>
              <a:t> </a:t>
            </a:r>
            <a:r>
              <a:rPr lang="fr-BE" dirty="0" err="1" smtClean="0"/>
              <a:t>adipiscing</a:t>
            </a:r>
            <a:r>
              <a:rPr lang="fr-BE" dirty="0" smtClean="0"/>
              <a:t> </a:t>
            </a:r>
            <a:r>
              <a:rPr lang="fr-BE" dirty="0" err="1" smtClean="0"/>
              <a:t>elit</a:t>
            </a:r>
            <a:r>
              <a:rPr lang="fr-BE" dirty="0" smtClean="0"/>
              <a:t>, </a:t>
            </a:r>
            <a:r>
              <a:rPr lang="fr-BE" dirty="0" err="1" smtClean="0"/>
              <a:t>sed</a:t>
            </a:r>
            <a:r>
              <a:rPr lang="fr-BE" dirty="0" smtClean="0"/>
              <a:t> do </a:t>
            </a:r>
            <a:r>
              <a:rPr lang="fr-BE" dirty="0" err="1" smtClean="0"/>
              <a:t>eiusmod</a:t>
            </a:r>
            <a:r>
              <a:rPr lang="fr-BE" dirty="0" smtClean="0"/>
              <a:t> </a:t>
            </a:r>
            <a:r>
              <a:rPr lang="fr-BE" dirty="0" err="1" smtClean="0"/>
              <a:t>tempor</a:t>
            </a:r>
            <a:r>
              <a:rPr lang="fr-BE" dirty="0" smtClean="0"/>
              <a:t> </a:t>
            </a:r>
            <a:r>
              <a:rPr lang="fr-BE" dirty="0" err="1" smtClean="0"/>
              <a:t>incididunt</a:t>
            </a:r>
            <a:r>
              <a:rPr lang="fr-BE" dirty="0" smtClean="0"/>
              <a:t> ut </a:t>
            </a:r>
            <a:r>
              <a:rPr lang="fr-BE" dirty="0" err="1" smtClean="0"/>
              <a:t>labore</a:t>
            </a:r>
            <a:r>
              <a:rPr lang="fr-BE" dirty="0" smtClean="0"/>
              <a:t> et </a:t>
            </a:r>
            <a:r>
              <a:rPr lang="fr-BE" dirty="0" err="1" smtClean="0"/>
              <a:t>dolore</a:t>
            </a:r>
            <a:r>
              <a:rPr lang="fr-BE" dirty="0" smtClean="0"/>
              <a:t> magna </a:t>
            </a:r>
            <a:r>
              <a:rPr lang="fr-BE" dirty="0" err="1" smtClean="0"/>
              <a:t>aliqua</a:t>
            </a:r>
            <a:r>
              <a:rPr lang="fr-BE" dirty="0" smtClean="0"/>
              <a:t>.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8" hasCustomPrompt="1"/>
          </p:nvPr>
        </p:nvSpPr>
        <p:spPr>
          <a:xfrm>
            <a:off x="1959338" y="4635283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 smtClean="0"/>
              <a:t>Lorem</a:t>
            </a:r>
            <a:r>
              <a:rPr lang="fr-BE" dirty="0" smtClean="0"/>
              <a:t> </a:t>
            </a:r>
            <a:r>
              <a:rPr lang="fr-BE" dirty="0" err="1" smtClean="0"/>
              <a:t>ipsum</a:t>
            </a:r>
            <a:r>
              <a:rPr lang="fr-BE" dirty="0" smtClean="0"/>
              <a:t>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sit</a:t>
            </a:r>
            <a:r>
              <a:rPr lang="fr-BE" dirty="0" smtClean="0"/>
              <a:t> </a:t>
            </a:r>
            <a:r>
              <a:rPr lang="fr-BE" dirty="0" err="1" smtClean="0"/>
              <a:t>amet</a:t>
            </a:r>
            <a:r>
              <a:rPr lang="fr-BE" dirty="0" smtClean="0"/>
              <a:t>, </a:t>
            </a:r>
            <a:r>
              <a:rPr lang="fr-BE" dirty="0" err="1" smtClean="0"/>
              <a:t>consectetur</a:t>
            </a:r>
            <a:r>
              <a:rPr lang="fr-BE" dirty="0" smtClean="0"/>
              <a:t> </a:t>
            </a:r>
            <a:r>
              <a:rPr lang="fr-BE" dirty="0" err="1" smtClean="0"/>
              <a:t>adipiscing</a:t>
            </a:r>
            <a:r>
              <a:rPr lang="fr-BE" dirty="0" smtClean="0"/>
              <a:t> </a:t>
            </a:r>
            <a:r>
              <a:rPr lang="fr-BE" dirty="0" err="1" smtClean="0"/>
              <a:t>elit</a:t>
            </a:r>
            <a:r>
              <a:rPr lang="fr-BE" dirty="0" smtClean="0"/>
              <a:t>, </a:t>
            </a:r>
            <a:r>
              <a:rPr lang="fr-BE" dirty="0" err="1" smtClean="0"/>
              <a:t>sed</a:t>
            </a:r>
            <a:r>
              <a:rPr lang="fr-BE" dirty="0" smtClean="0"/>
              <a:t> do </a:t>
            </a:r>
            <a:r>
              <a:rPr lang="fr-BE" dirty="0" err="1" smtClean="0"/>
              <a:t>eiusmod</a:t>
            </a:r>
            <a:r>
              <a:rPr lang="fr-BE" dirty="0" smtClean="0"/>
              <a:t> </a:t>
            </a:r>
            <a:r>
              <a:rPr lang="fr-BE" dirty="0" err="1" smtClean="0"/>
              <a:t>tempor</a:t>
            </a:r>
            <a:r>
              <a:rPr lang="fr-BE" dirty="0" smtClean="0"/>
              <a:t> </a:t>
            </a:r>
            <a:r>
              <a:rPr lang="fr-BE" dirty="0" err="1" smtClean="0"/>
              <a:t>incididunt</a:t>
            </a:r>
            <a:r>
              <a:rPr lang="fr-BE" dirty="0" smtClean="0"/>
              <a:t> ut </a:t>
            </a:r>
            <a:r>
              <a:rPr lang="fr-BE" dirty="0" err="1" smtClean="0"/>
              <a:t>labore</a:t>
            </a:r>
            <a:r>
              <a:rPr lang="fr-BE" dirty="0" smtClean="0"/>
              <a:t> et </a:t>
            </a:r>
            <a:r>
              <a:rPr lang="fr-BE" dirty="0" err="1" smtClean="0"/>
              <a:t>dolore</a:t>
            </a:r>
            <a:r>
              <a:rPr lang="fr-BE" dirty="0" smtClean="0"/>
              <a:t> magna </a:t>
            </a:r>
            <a:r>
              <a:rPr lang="fr-BE" dirty="0" err="1" smtClean="0"/>
              <a:t>aliqua</a:t>
            </a:r>
            <a:r>
              <a:rPr lang="fr-BE" dirty="0" smtClean="0"/>
              <a:t>. 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055131" y="2234495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 smtClean="0"/>
              <a:t>1</a:t>
            </a:r>
            <a:endParaRPr lang="fr-BE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064972" y="3434889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 smtClean="0"/>
              <a:t>2</a:t>
            </a:r>
            <a:endParaRPr lang="fr-BE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055130" y="4635283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 smtClean="0"/>
              <a:t>3</a:t>
            </a:r>
            <a:endParaRPr lang="fr-BE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062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 smtClean="0"/>
              <a:t>Put </a:t>
            </a:r>
            <a:r>
              <a:rPr lang="fr-BE" dirty="0" err="1" smtClean="0"/>
              <a:t>title</a:t>
            </a:r>
            <a:r>
              <a:rPr lang="fr-BE" dirty="0" smtClean="0"/>
              <a:t> </a:t>
            </a:r>
            <a:r>
              <a:rPr lang="fr-BE" dirty="0" err="1" smtClean="0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 smtClean="0"/>
              <a:t>Lorem</a:t>
            </a:r>
            <a:r>
              <a:rPr lang="fr-BE" dirty="0" smtClean="0"/>
              <a:t> </a:t>
            </a:r>
            <a:r>
              <a:rPr lang="fr-BE" dirty="0" err="1" smtClean="0"/>
              <a:t>ipsum</a:t>
            </a:r>
            <a:r>
              <a:rPr lang="fr-BE" dirty="0" smtClean="0"/>
              <a:t>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sit</a:t>
            </a:r>
            <a:r>
              <a:rPr lang="fr-BE" dirty="0" smtClean="0"/>
              <a:t> </a:t>
            </a:r>
            <a:r>
              <a:rPr lang="fr-BE" dirty="0" err="1" smtClean="0"/>
              <a:t>amet</a:t>
            </a:r>
            <a:r>
              <a:rPr lang="fr-BE" dirty="0" smtClean="0"/>
              <a:t>, </a:t>
            </a:r>
            <a:r>
              <a:rPr lang="fr-BE" dirty="0" err="1" smtClean="0"/>
              <a:t>consectetur</a:t>
            </a:r>
            <a:r>
              <a:rPr lang="fr-BE" dirty="0" smtClean="0"/>
              <a:t> </a:t>
            </a:r>
            <a:r>
              <a:rPr lang="fr-BE" dirty="0" err="1" smtClean="0"/>
              <a:t>adipiscing</a:t>
            </a:r>
            <a:r>
              <a:rPr lang="fr-BE" dirty="0" smtClean="0"/>
              <a:t> </a:t>
            </a:r>
            <a:r>
              <a:rPr lang="fr-BE" dirty="0" err="1" smtClean="0"/>
              <a:t>elit</a:t>
            </a:r>
            <a:r>
              <a:rPr lang="fr-BE" dirty="0" smtClean="0"/>
              <a:t>, </a:t>
            </a:r>
            <a:r>
              <a:rPr lang="fr-BE" dirty="0" err="1" smtClean="0"/>
              <a:t>sed</a:t>
            </a:r>
            <a:r>
              <a:rPr lang="fr-BE" dirty="0" smtClean="0"/>
              <a:t> do </a:t>
            </a:r>
            <a:r>
              <a:rPr lang="fr-BE" dirty="0" err="1" smtClean="0"/>
              <a:t>eiusmod</a:t>
            </a:r>
            <a:r>
              <a:rPr lang="fr-BE" dirty="0" smtClean="0"/>
              <a:t> </a:t>
            </a:r>
            <a:r>
              <a:rPr lang="fr-BE" dirty="0" err="1" smtClean="0"/>
              <a:t>tempor</a:t>
            </a:r>
            <a:r>
              <a:rPr lang="fr-BE" dirty="0" smtClean="0"/>
              <a:t> </a:t>
            </a:r>
            <a:r>
              <a:rPr lang="fr-BE" dirty="0" err="1" smtClean="0"/>
              <a:t>incididunt</a:t>
            </a:r>
            <a:r>
              <a:rPr lang="fr-BE" dirty="0" smtClean="0"/>
              <a:t> ut </a:t>
            </a:r>
            <a:r>
              <a:rPr lang="fr-BE" dirty="0" err="1" smtClean="0"/>
              <a:t>labore</a:t>
            </a:r>
            <a:r>
              <a:rPr lang="fr-BE" dirty="0" smtClean="0"/>
              <a:t> et </a:t>
            </a:r>
            <a:r>
              <a:rPr lang="fr-BE" dirty="0" err="1" smtClean="0"/>
              <a:t>dolore</a:t>
            </a:r>
            <a:r>
              <a:rPr lang="fr-BE" dirty="0" smtClean="0"/>
              <a:t> magna </a:t>
            </a:r>
            <a:r>
              <a:rPr lang="fr-BE" dirty="0" err="1" smtClean="0"/>
              <a:t>aliqua</a:t>
            </a:r>
            <a:r>
              <a:rPr lang="fr-BE" dirty="0" smtClean="0"/>
              <a:t>. Ut </a:t>
            </a:r>
            <a:r>
              <a:rPr lang="fr-BE" dirty="0" err="1" smtClean="0"/>
              <a:t>enim</a:t>
            </a:r>
            <a:r>
              <a:rPr lang="fr-BE" dirty="0" smtClean="0"/>
              <a:t> ad </a:t>
            </a:r>
            <a:r>
              <a:rPr lang="fr-BE" dirty="0" err="1" smtClean="0"/>
              <a:t>minim</a:t>
            </a:r>
            <a:r>
              <a:rPr lang="fr-BE" dirty="0" smtClean="0"/>
              <a:t> </a:t>
            </a:r>
            <a:r>
              <a:rPr lang="fr-BE" dirty="0" err="1" smtClean="0"/>
              <a:t>veniam</a:t>
            </a:r>
            <a:r>
              <a:rPr lang="fr-BE" dirty="0" smtClean="0"/>
              <a:t>, </a:t>
            </a:r>
            <a:r>
              <a:rPr lang="fr-BE" dirty="0" err="1" smtClean="0"/>
              <a:t>quis</a:t>
            </a:r>
            <a:r>
              <a:rPr lang="fr-BE" dirty="0" smtClean="0"/>
              <a:t> </a:t>
            </a:r>
            <a:r>
              <a:rPr lang="fr-BE" dirty="0" err="1" smtClean="0"/>
              <a:t>nostrud</a:t>
            </a:r>
            <a:r>
              <a:rPr lang="fr-BE" dirty="0" smtClean="0"/>
              <a:t> </a:t>
            </a:r>
            <a:r>
              <a:rPr lang="fr-BE" dirty="0" err="1" smtClean="0"/>
              <a:t>exercitation</a:t>
            </a:r>
            <a:r>
              <a:rPr lang="fr-BE" dirty="0" smtClean="0"/>
              <a:t> </a:t>
            </a:r>
            <a:r>
              <a:rPr lang="fr-BE" dirty="0" err="1" smtClean="0"/>
              <a:t>ullamco</a:t>
            </a:r>
            <a:r>
              <a:rPr lang="fr-BE" dirty="0" smtClean="0"/>
              <a:t> </a:t>
            </a:r>
            <a:r>
              <a:rPr lang="fr-BE" dirty="0" err="1" smtClean="0"/>
              <a:t>laboris</a:t>
            </a:r>
            <a:r>
              <a:rPr lang="fr-BE" dirty="0" smtClean="0"/>
              <a:t> </a:t>
            </a:r>
            <a:r>
              <a:rPr lang="fr-BE" dirty="0" err="1" smtClean="0"/>
              <a:t>nisi</a:t>
            </a:r>
            <a:r>
              <a:rPr lang="fr-BE" dirty="0" smtClean="0"/>
              <a:t> ut </a:t>
            </a:r>
            <a:r>
              <a:rPr lang="fr-BE" dirty="0" err="1" smtClean="0"/>
              <a:t>aliquip</a:t>
            </a:r>
            <a:r>
              <a:rPr lang="fr-BE" dirty="0" smtClean="0"/>
              <a:t> ex </a:t>
            </a:r>
            <a:r>
              <a:rPr lang="fr-BE" dirty="0" err="1" smtClean="0"/>
              <a:t>ae</a:t>
            </a:r>
            <a:r>
              <a:rPr lang="fr-BE" dirty="0" smtClean="0"/>
              <a:t> </a:t>
            </a:r>
            <a:r>
              <a:rPr lang="fr-BE" dirty="0" err="1" smtClean="0"/>
              <a:t>commodo</a:t>
            </a:r>
            <a:r>
              <a:rPr lang="fr-BE" dirty="0" smtClean="0"/>
              <a:t> </a:t>
            </a:r>
            <a:r>
              <a:rPr lang="fr-BE" dirty="0" err="1" smtClean="0"/>
              <a:t>consequat</a:t>
            </a:r>
            <a:r>
              <a:rPr lang="fr-BE" dirty="0" smtClean="0"/>
              <a:t>. Duis </a:t>
            </a:r>
            <a:r>
              <a:rPr lang="fr-BE" dirty="0" err="1" smtClean="0"/>
              <a:t>aute</a:t>
            </a:r>
            <a:r>
              <a:rPr lang="fr-BE" dirty="0" smtClean="0"/>
              <a:t> </a:t>
            </a:r>
            <a:r>
              <a:rPr lang="fr-BE" dirty="0" err="1" smtClean="0"/>
              <a:t>irure</a:t>
            </a:r>
            <a:r>
              <a:rPr lang="fr-BE" dirty="0" smtClean="0"/>
              <a:t> </a:t>
            </a:r>
            <a:r>
              <a:rPr lang="fr-BE" dirty="0" err="1" smtClean="0"/>
              <a:t>dolor</a:t>
            </a:r>
            <a:r>
              <a:rPr lang="fr-BE" dirty="0" smtClean="0"/>
              <a:t> in </a:t>
            </a:r>
            <a:r>
              <a:rPr lang="fr-BE" dirty="0" err="1" smtClean="0"/>
              <a:t>reprehenderit</a:t>
            </a:r>
            <a:r>
              <a:rPr lang="fr-BE" dirty="0" smtClean="0"/>
              <a:t> in </a:t>
            </a:r>
            <a:r>
              <a:rPr lang="fr-BE" dirty="0" err="1" smtClean="0"/>
              <a:t>voluptate</a:t>
            </a:r>
            <a:r>
              <a:rPr lang="fr-BE" dirty="0" smtClean="0"/>
              <a:t> </a:t>
            </a:r>
            <a:r>
              <a:rPr lang="fr-BE" dirty="0" err="1" smtClean="0"/>
              <a:t>velit</a:t>
            </a:r>
            <a:r>
              <a:rPr lang="fr-BE" dirty="0" smtClean="0"/>
              <a:t> esse </a:t>
            </a:r>
            <a:r>
              <a:rPr lang="fr-BE" dirty="0" err="1" smtClean="0"/>
              <a:t>cillum</a:t>
            </a:r>
            <a:r>
              <a:rPr lang="fr-BE" dirty="0" smtClean="0"/>
              <a:t> </a:t>
            </a:r>
            <a:r>
              <a:rPr lang="fr-BE" dirty="0" err="1" smtClean="0"/>
              <a:t>dolore</a:t>
            </a:r>
            <a:r>
              <a:rPr lang="fr-BE" dirty="0" smtClean="0"/>
              <a:t> eu </a:t>
            </a:r>
            <a:r>
              <a:rPr lang="fr-BE" dirty="0" err="1" smtClean="0"/>
              <a:t>fugiat</a:t>
            </a:r>
            <a:r>
              <a:rPr lang="fr-BE" dirty="0" smtClean="0"/>
              <a:t> </a:t>
            </a:r>
            <a:r>
              <a:rPr lang="fr-BE" dirty="0" err="1" smtClean="0"/>
              <a:t>nulla</a:t>
            </a:r>
            <a:r>
              <a:rPr lang="fr-BE" dirty="0" smtClean="0"/>
              <a:t> </a:t>
            </a:r>
            <a:r>
              <a:rPr lang="fr-BE" dirty="0" err="1" smtClean="0"/>
              <a:t>pariatur</a:t>
            </a:r>
            <a:r>
              <a:rPr lang="fr-BE" dirty="0" smtClean="0"/>
              <a:t>. </a:t>
            </a:r>
            <a:r>
              <a:rPr lang="fr-BE" dirty="0" err="1" smtClean="0"/>
              <a:t>Excepteur</a:t>
            </a:r>
            <a:r>
              <a:rPr lang="fr-BE" dirty="0" smtClean="0"/>
              <a:t> </a:t>
            </a:r>
            <a:r>
              <a:rPr lang="fr-BE" dirty="0" err="1" smtClean="0"/>
              <a:t>sint</a:t>
            </a:r>
            <a:r>
              <a:rPr lang="fr-BE" dirty="0" smtClean="0"/>
              <a:t> </a:t>
            </a:r>
            <a:r>
              <a:rPr lang="fr-BE" dirty="0" err="1" smtClean="0"/>
              <a:t>occaecat</a:t>
            </a:r>
            <a:r>
              <a:rPr lang="fr-BE" dirty="0" smtClean="0"/>
              <a:t> </a:t>
            </a:r>
            <a:r>
              <a:rPr lang="fr-BE" dirty="0" err="1" smtClean="0"/>
              <a:t>cupidatat</a:t>
            </a:r>
            <a:r>
              <a:rPr lang="fr-BE" dirty="0" smtClean="0"/>
              <a:t> non </a:t>
            </a:r>
            <a:r>
              <a:rPr lang="fr-BE" dirty="0" err="1" smtClean="0"/>
              <a:t>proident</a:t>
            </a:r>
            <a:r>
              <a:rPr lang="fr-BE" dirty="0" smtClean="0"/>
              <a:t>, </a:t>
            </a:r>
            <a:r>
              <a:rPr lang="fr-BE" dirty="0" err="1" smtClean="0"/>
              <a:t>sunt</a:t>
            </a:r>
            <a:r>
              <a:rPr lang="fr-BE" dirty="0" smtClean="0"/>
              <a:t> in culpa qui officia </a:t>
            </a:r>
            <a:r>
              <a:rPr lang="fr-BE" dirty="0" err="1" smtClean="0"/>
              <a:t>deserunt</a:t>
            </a:r>
            <a:r>
              <a:rPr lang="fr-BE" dirty="0" smtClean="0"/>
              <a:t> mollit </a:t>
            </a:r>
            <a:r>
              <a:rPr lang="fr-BE" dirty="0" err="1" smtClean="0"/>
              <a:t>anim</a:t>
            </a:r>
            <a:r>
              <a:rPr lang="fr-BE" dirty="0" smtClean="0"/>
              <a:t> id est </a:t>
            </a:r>
            <a:r>
              <a:rPr lang="fr-BE" dirty="0" err="1" smtClean="0"/>
              <a:t>laborum</a:t>
            </a:r>
            <a:r>
              <a:rPr lang="fr-BE" dirty="0" smtClean="0"/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48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9" y="745829"/>
            <a:ext cx="11293675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 smtClean="0"/>
              <a:t>Put </a:t>
            </a:r>
            <a:r>
              <a:rPr lang="fr-BE" dirty="0" err="1" smtClean="0"/>
              <a:t>title</a:t>
            </a:r>
            <a:r>
              <a:rPr lang="fr-BE" dirty="0" smtClean="0"/>
              <a:t> </a:t>
            </a:r>
            <a:r>
              <a:rPr lang="fr-BE" dirty="0" err="1" smtClean="0"/>
              <a:t>here</a:t>
            </a:r>
            <a:endParaRPr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 smtClean="0"/>
              <a:t>Lorem</a:t>
            </a:r>
            <a:r>
              <a:rPr lang="fr-BE" dirty="0" smtClean="0"/>
              <a:t> </a:t>
            </a:r>
            <a:r>
              <a:rPr lang="fr-BE" dirty="0" err="1" smtClean="0"/>
              <a:t>ipsum</a:t>
            </a:r>
            <a:r>
              <a:rPr lang="fr-BE" dirty="0" smtClean="0"/>
              <a:t>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sit</a:t>
            </a:r>
            <a:r>
              <a:rPr lang="fr-BE" dirty="0" smtClean="0"/>
              <a:t> </a:t>
            </a:r>
            <a:r>
              <a:rPr lang="fr-BE" dirty="0" err="1" smtClean="0"/>
              <a:t>amet</a:t>
            </a:r>
            <a:r>
              <a:rPr lang="fr-BE" dirty="0" smtClean="0"/>
              <a:t>, </a:t>
            </a:r>
            <a:r>
              <a:rPr lang="fr-BE" dirty="0" err="1" smtClean="0"/>
              <a:t>consectetur</a:t>
            </a:r>
            <a:r>
              <a:rPr lang="fr-BE" dirty="0" smtClean="0"/>
              <a:t> </a:t>
            </a:r>
            <a:r>
              <a:rPr lang="fr-BE" dirty="0" err="1" smtClean="0"/>
              <a:t>adipiscing</a:t>
            </a:r>
            <a:r>
              <a:rPr lang="fr-BE" dirty="0" smtClean="0"/>
              <a:t> </a:t>
            </a:r>
            <a:r>
              <a:rPr lang="fr-BE" dirty="0" err="1" smtClean="0"/>
              <a:t>elit</a:t>
            </a:r>
            <a:r>
              <a:rPr lang="fr-BE" dirty="0" smtClean="0"/>
              <a:t>, </a:t>
            </a:r>
            <a:r>
              <a:rPr lang="fr-BE" dirty="0" err="1" smtClean="0"/>
              <a:t>sed</a:t>
            </a:r>
            <a:r>
              <a:rPr lang="fr-BE" dirty="0" smtClean="0"/>
              <a:t> do </a:t>
            </a:r>
            <a:r>
              <a:rPr lang="fr-BE" dirty="0" err="1" smtClean="0"/>
              <a:t>eiusmod</a:t>
            </a:r>
            <a:r>
              <a:rPr lang="fr-BE" dirty="0" smtClean="0"/>
              <a:t> </a:t>
            </a:r>
            <a:r>
              <a:rPr lang="fr-BE" dirty="0" err="1" smtClean="0"/>
              <a:t>tempor</a:t>
            </a:r>
            <a:r>
              <a:rPr lang="fr-BE" dirty="0" smtClean="0"/>
              <a:t> </a:t>
            </a:r>
            <a:r>
              <a:rPr lang="fr-BE" dirty="0" err="1" smtClean="0"/>
              <a:t>incididunt</a:t>
            </a:r>
            <a:r>
              <a:rPr lang="fr-BE" dirty="0" smtClean="0"/>
              <a:t> ut </a:t>
            </a:r>
            <a:r>
              <a:rPr lang="fr-BE" dirty="0" err="1" smtClean="0"/>
              <a:t>labore</a:t>
            </a:r>
            <a:r>
              <a:rPr lang="fr-BE" dirty="0" smtClean="0"/>
              <a:t> et </a:t>
            </a:r>
            <a:r>
              <a:rPr lang="fr-BE" dirty="0" err="1" smtClean="0"/>
              <a:t>dolore</a:t>
            </a:r>
            <a:r>
              <a:rPr lang="fr-BE" dirty="0" smtClean="0"/>
              <a:t> magna </a:t>
            </a:r>
            <a:r>
              <a:rPr lang="fr-BE" dirty="0" err="1" smtClean="0"/>
              <a:t>aliqua</a:t>
            </a:r>
            <a:r>
              <a:rPr lang="fr-BE" dirty="0" smtClean="0"/>
              <a:t>. Ut </a:t>
            </a:r>
            <a:r>
              <a:rPr lang="fr-BE" dirty="0" err="1" smtClean="0"/>
              <a:t>enim</a:t>
            </a:r>
            <a:r>
              <a:rPr lang="fr-BE" dirty="0" smtClean="0"/>
              <a:t> ad </a:t>
            </a:r>
            <a:r>
              <a:rPr lang="fr-BE" dirty="0" err="1" smtClean="0"/>
              <a:t>minim</a:t>
            </a:r>
            <a:r>
              <a:rPr lang="fr-BE" dirty="0" smtClean="0"/>
              <a:t> </a:t>
            </a:r>
            <a:r>
              <a:rPr lang="fr-BE" dirty="0" err="1" smtClean="0"/>
              <a:t>veniam</a:t>
            </a:r>
            <a:r>
              <a:rPr lang="fr-BE" dirty="0" smtClean="0"/>
              <a:t>, </a:t>
            </a:r>
            <a:r>
              <a:rPr lang="fr-BE" dirty="0" err="1" smtClean="0"/>
              <a:t>quis</a:t>
            </a:r>
            <a:r>
              <a:rPr lang="fr-BE" dirty="0" smtClean="0"/>
              <a:t> </a:t>
            </a:r>
            <a:r>
              <a:rPr lang="fr-BE" dirty="0" err="1" smtClean="0"/>
              <a:t>nostrud</a:t>
            </a:r>
            <a:r>
              <a:rPr lang="fr-BE" dirty="0" smtClean="0"/>
              <a:t> </a:t>
            </a:r>
            <a:r>
              <a:rPr lang="fr-BE" dirty="0" err="1" smtClean="0"/>
              <a:t>exercitation</a:t>
            </a:r>
            <a:r>
              <a:rPr lang="fr-BE" dirty="0" smtClean="0"/>
              <a:t> </a:t>
            </a:r>
            <a:r>
              <a:rPr lang="fr-BE" dirty="0" err="1" smtClean="0"/>
              <a:t>ullamco</a:t>
            </a:r>
            <a:r>
              <a:rPr lang="fr-BE" dirty="0" smtClean="0"/>
              <a:t> </a:t>
            </a:r>
            <a:r>
              <a:rPr lang="fr-BE" dirty="0" err="1" smtClean="0"/>
              <a:t>laboris</a:t>
            </a:r>
            <a:r>
              <a:rPr lang="fr-BE" dirty="0" smtClean="0"/>
              <a:t> </a:t>
            </a:r>
            <a:r>
              <a:rPr lang="fr-BE" dirty="0" err="1" smtClean="0"/>
              <a:t>nisi</a:t>
            </a:r>
            <a:r>
              <a:rPr lang="fr-BE" dirty="0" smtClean="0"/>
              <a:t> ut </a:t>
            </a:r>
            <a:r>
              <a:rPr lang="fr-BE" dirty="0" err="1" smtClean="0"/>
              <a:t>aliquip</a:t>
            </a:r>
            <a:r>
              <a:rPr lang="fr-BE" dirty="0" smtClean="0"/>
              <a:t> ex </a:t>
            </a:r>
            <a:r>
              <a:rPr lang="fr-BE" dirty="0" err="1" smtClean="0"/>
              <a:t>ae</a:t>
            </a:r>
            <a:r>
              <a:rPr lang="fr-BE" dirty="0" smtClean="0"/>
              <a:t> </a:t>
            </a:r>
            <a:r>
              <a:rPr lang="fr-BE" dirty="0" err="1" smtClean="0"/>
              <a:t>commodo</a:t>
            </a:r>
            <a:r>
              <a:rPr lang="fr-BE" dirty="0" smtClean="0"/>
              <a:t> </a:t>
            </a:r>
            <a:r>
              <a:rPr lang="fr-BE" dirty="0" err="1" smtClean="0"/>
              <a:t>consequat</a:t>
            </a:r>
            <a:r>
              <a:rPr lang="fr-BE" dirty="0" smtClean="0"/>
              <a:t>. Duis </a:t>
            </a:r>
            <a:r>
              <a:rPr lang="fr-BE" dirty="0" err="1" smtClean="0"/>
              <a:t>aute</a:t>
            </a:r>
            <a:r>
              <a:rPr lang="fr-BE" dirty="0" smtClean="0"/>
              <a:t> </a:t>
            </a:r>
            <a:r>
              <a:rPr lang="fr-BE" dirty="0" err="1" smtClean="0"/>
              <a:t>irure</a:t>
            </a:r>
            <a:r>
              <a:rPr lang="fr-BE" dirty="0" smtClean="0"/>
              <a:t> </a:t>
            </a:r>
            <a:r>
              <a:rPr lang="fr-BE" dirty="0" err="1" smtClean="0"/>
              <a:t>dolor</a:t>
            </a:r>
            <a:r>
              <a:rPr lang="fr-BE" dirty="0" smtClean="0"/>
              <a:t> in </a:t>
            </a:r>
            <a:r>
              <a:rPr lang="fr-BE" dirty="0" err="1" smtClean="0"/>
              <a:t>reprehenderit</a:t>
            </a:r>
            <a:r>
              <a:rPr lang="fr-BE" dirty="0" smtClean="0"/>
              <a:t> in </a:t>
            </a:r>
            <a:r>
              <a:rPr lang="fr-BE" dirty="0" err="1" smtClean="0"/>
              <a:t>voluptate</a:t>
            </a:r>
            <a:r>
              <a:rPr lang="fr-BE" dirty="0" smtClean="0"/>
              <a:t> </a:t>
            </a:r>
            <a:r>
              <a:rPr lang="fr-BE" dirty="0" err="1" smtClean="0"/>
              <a:t>velit</a:t>
            </a:r>
            <a:r>
              <a:rPr lang="fr-BE" dirty="0" smtClean="0"/>
              <a:t> esse </a:t>
            </a:r>
            <a:r>
              <a:rPr lang="fr-BE" dirty="0" err="1" smtClean="0"/>
              <a:t>cillum</a:t>
            </a:r>
            <a:r>
              <a:rPr lang="fr-BE" dirty="0" smtClean="0"/>
              <a:t> </a:t>
            </a:r>
            <a:r>
              <a:rPr lang="fr-BE" dirty="0" err="1" smtClean="0"/>
              <a:t>dolore</a:t>
            </a:r>
            <a:r>
              <a:rPr lang="fr-BE" dirty="0" smtClean="0"/>
              <a:t> eu </a:t>
            </a:r>
            <a:r>
              <a:rPr lang="fr-BE" dirty="0" err="1" smtClean="0"/>
              <a:t>fugiat</a:t>
            </a:r>
            <a:r>
              <a:rPr lang="fr-BE" dirty="0" smtClean="0"/>
              <a:t> </a:t>
            </a:r>
            <a:r>
              <a:rPr lang="fr-BE" dirty="0" err="1" smtClean="0"/>
              <a:t>nulla</a:t>
            </a:r>
            <a:r>
              <a:rPr lang="fr-BE" dirty="0" smtClean="0"/>
              <a:t> </a:t>
            </a:r>
            <a:r>
              <a:rPr lang="fr-BE" dirty="0" err="1" smtClean="0"/>
              <a:t>pariatur</a:t>
            </a:r>
            <a:r>
              <a:rPr lang="fr-BE" dirty="0" smtClean="0"/>
              <a:t>. </a:t>
            </a:r>
            <a:r>
              <a:rPr lang="fr-BE" dirty="0" err="1" smtClean="0"/>
              <a:t>Excepteur</a:t>
            </a:r>
            <a:r>
              <a:rPr lang="fr-BE" dirty="0" smtClean="0"/>
              <a:t> </a:t>
            </a:r>
            <a:r>
              <a:rPr lang="fr-BE" dirty="0" err="1" smtClean="0"/>
              <a:t>sint</a:t>
            </a:r>
            <a:r>
              <a:rPr lang="fr-BE" dirty="0" smtClean="0"/>
              <a:t> </a:t>
            </a:r>
            <a:r>
              <a:rPr lang="fr-BE" dirty="0" err="1" smtClean="0"/>
              <a:t>occaecat</a:t>
            </a:r>
            <a:r>
              <a:rPr lang="fr-BE" dirty="0" smtClean="0"/>
              <a:t> </a:t>
            </a:r>
            <a:r>
              <a:rPr lang="fr-BE" dirty="0" err="1" smtClean="0"/>
              <a:t>cupidatat</a:t>
            </a:r>
            <a:r>
              <a:rPr lang="fr-BE" dirty="0" smtClean="0"/>
              <a:t> non </a:t>
            </a:r>
            <a:r>
              <a:rPr lang="fr-BE" dirty="0" err="1" smtClean="0"/>
              <a:t>proident</a:t>
            </a:r>
            <a:r>
              <a:rPr lang="fr-BE" dirty="0" smtClean="0"/>
              <a:t>, </a:t>
            </a:r>
            <a:r>
              <a:rPr lang="fr-BE" dirty="0" err="1" smtClean="0"/>
              <a:t>sunt</a:t>
            </a:r>
            <a:r>
              <a:rPr lang="fr-BE" dirty="0" smtClean="0"/>
              <a:t> in culpa qui officia </a:t>
            </a:r>
            <a:r>
              <a:rPr lang="fr-BE" dirty="0" err="1" smtClean="0"/>
              <a:t>deserunt</a:t>
            </a:r>
            <a:r>
              <a:rPr lang="fr-BE" dirty="0" smtClean="0"/>
              <a:t> mollit </a:t>
            </a:r>
            <a:r>
              <a:rPr lang="fr-BE" dirty="0" err="1" smtClean="0"/>
              <a:t>anim</a:t>
            </a:r>
            <a:r>
              <a:rPr lang="fr-BE" dirty="0" smtClean="0"/>
              <a:t> id est </a:t>
            </a:r>
            <a:r>
              <a:rPr lang="fr-BE" dirty="0" err="1" smtClean="0"/>
              <a:t>laborum</a:t>
            </a:r>
            <a:r>
              <a:rPr lang="fr-BE" dirty="0" smtClean="0"/>
              <a:t>.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326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 userDrawn="1"/>
        </p:nvSpPr>
        <p:spPr>
          <a:xfrm>
            <a:off x="0" y="0"/>
            <a:ext cx="43434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/>
          </a:p>
        </p:txBody>
      </p:sp>
      <p:sp>
        <p:nvSpPr>
          <p:cNvPr id="5" name="Rectangle 8"/>
          <p:cNvSpPr/>
          <p:nvPr userDrawn="1"/>
        </p:nvSpPr>
        <p:spPr>
          <a:xfrm>
            <a:off x="4343400" y="2170444"/>
            <a:ext cx="146100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4624409" y="2027180"/>
            <a:ext cx="557403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 smtClean="0"/>
              <a:t>Put </a:t>
            </a:r>
            <a:r>
              <a:rPr lang="fr-BE" dirty="0" err="1" smtClean="0"/>
              <a:t>title</a:t>
            </a:r>
            <a:r>
              <a:rPr lang="fr-BE" dirty="0" smtClean="0"/>
              <a:t> </a:t>
            </a:r>
            <a:r>
              <a:rPr lang="fr-BE" dirty="0" err="1" smtClean="0"/>
              <a:t>here</a:t>
            </a:r>
            <a:endParaRPr dirty="0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4624409" y="2875333"/>
            <a:ext cx="5574033" cy="2338694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 smtClean="0"/>
              <a:t>Lorem</a:t>
            </a:r>
            <a:r>
              <a:rPr lang="fr-BE" dirty="0" smtClean="0"/>
              <a:t> </a:t>
            </a:r>
            <a:r>
              <a:rPr lang="fr-BE" dirty="0" err="1" smtClean="0"/>
              <a:t>ipsum</a:t>
            </a:r>
            <a:r>
              <a:rPr lang="fr-BE" dirty="0" smtClean="0"/>
              <a:t>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sit</a:t>
            </a:r>
            <a:r>
              <a:rPr lang="fr-BE" dirty="0" smtClean="0"/>
              <a:t> </a:t>
            </a:r>
            <a:r>
              <a:rPr lang="fr-BE" dirty="0" err="1" smtClean="0"/>
              <a:t>amet</a:t>
            </a:r>
            <a:r>
              <a:rPr lang="fr-BE" dirty="0" smtClean="0"/>
              <a:t>, </a:t>
            </a:r>
            <a:r>
              <a:rPr lang="fr-BE" dirty="0" err="1" smtClean="0"/>
              <a:t>consectetur</a:t>
            </a:r>
            <a:r>
              <a:rPr lang="fr-BE" dirty="0" smtClean="0"/>
              <a:t> </a:t>
            </a:r>
            <a:r>
              <a:rPr lang="fr-BE" dirty="0" err="1" smtClean="0"/>
              <a:t>adipiscing</a:t>
            </a:r>
            <a:r>
              <a:rPr lang="fr-BE" dirty="0" smtClean="0"/>
              <a:t> </a:t>
            </a:r>
            <a:r>
              <a:rPr lang="fr-BE" dirty="0" err="1" smtClean="0"/>
              <a:t>elit</a:t>
            </a:r>
            <a:r>
              <a:rPr lang="fr-BE" dirty="0" smtClean="0"/>
              <a:t>, </a:t>
            </a:r>
            <a:r>
              <a:rPr lang="fr-BE" dirty="0" err="1" smtClean="0"/>
              <a:t>sed</a:t>
            </a:r>
            <a:r>
              <a:rPr lang="fr-BE" dirty="0" smtClean="0"/>
              <a:t> do </a:t>
            </a:r>
            <a:r>
              <a:rPr lang="fr-BE" dirty="0" err="1" smtClean="0"/>
              <a:t>eiusmod</a:t>
            </a:r>
            <a:r>
              <a:rPr lang="fr-BE" dirty="0" smtClean="0"/>
              <a:t> </a:t>
            </a:r>
            <a:r>
              <a:rPr lang="fr-BE" dirty="0" err="1" smtClean="0"/>
              <a:t>tempor</a:t>
            </a:r>
            <a:r>
              <a:rPr lang="fr-BE" dirty="0" smtClean="0"/>
              <a:t> </a:t>
            </a:r>
            <a:r>
              <a:rPr lang="fr-BE" dirty="0" err="1" smtClean="0"/>
              <a:t>incididunt</a:t>
            </a:r>
            <a:r>
              <a:rPr lang="fr-BE" dirty="0" smtClean="0"/>
              <a:t> ut </a:t>
            </a:r>
            <a:r>
              <a:rPr lang="fr-BE" dirty="0" err="1" smtClean="0"/>
              <a:t>labore</a:t>
            </a:r>
            <a:r>
              <a:rPr lang="fr-BE" dirty="0" smtClean="0"/>
              <a:t> et </a:t>
            </a:r>
            <a:r>
              <a:rPr lang="fr-BE" dirty="0" err="1" smtClean="0"/>
              <a:t>dolore</a:t>
            </a:r>
            <a:r>
              <a:rPr lang="fr-BE" dirty="0" smtClean="0"/>
              <a:t> magna </a:t>
            </a:r>
            <a:r>
              <a:rPr lang="fr-BE" dirty="0" err="1" smtClean="0"/>
              <a:t>aliqua</a:t>
            </a:r>
            <a:r>
              <a:rPr lang="fr-BE" dirty="0" smtClean="0"/>
              <a:t>.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4337050" cy="68580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endParaRPr lang="fr-BE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056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sp>
        <p:nvSpPr>
          <p:cNvPr id="4" name="Rectangle 2"/>
          <p:cNvSpPr/>
          <p:nvPr userDrawn="1"/>
        </p:nvSpPr>
        <p:spPr>
          <a:xfrm>
            <a:off x="7848600" y="0"/>
            <a:ext cx="4343400" cy="6858000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78486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8388790" y="677042"/>
            <a:ext cx="3263021" cy="500450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r>
              <a:rPr lang="fr-BE" dirty="0" err="1" smtClean="0"/>
              <a:t>Lorem</a:t>
            </a:r>
            <a:r>
              <a:rPr lang="fr-BE" dirty="0" smtClean="0"/>
              <a:t> </a:t>
            </a:r>
            <a:r>
              <a:rPr lang="fr-BE" dirty="0" err="1" smtClean="0"/>
              <a:t>ipsum</a:t>
            </a:r>
            <a:r>
              <a:rPr lang="fr-BE" dirty="0" smtClean="0"/>
              <a:t>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sit</a:t>
            </a:r>
            <a:r>
              <a:rPr lang="fr-BE" dirty="0" smtClean="0"/>
              <a:t> </a:t>
            </a:r>
            <a:r>
              <a:rPr lang="fr-BE" dirty="0" err="1" smtClean="0"/>
              <a:t>amet</a:t>
            </a:r>
            <a:r>
              <a:rPr lang="fr-BE" dirty="0" smtClean="0"/>
              <a:t>, </a:t>
            </a:r>
            <a:r>
              <a:rPr lang="fr-BE" dirty="0" err="1" smtClean="0"/>
              <a:t>consectetur</a:t>
            </a:r>
            <a:r>
              <a:rPr lang="fr-BE" dirty="0" smtClean="0"/>
              <a:t> </a:t>
            </a:r>
            <a:r>
              <a:rPr lang="fr-BE" dirty="0" err="1" smtClean="0"/>
              <a:t>adipiscing</a:t>
            </a:r>
            <a:r>
              <a:rPr lang="fr-BE" dirty="0" smtClean="0"/>
              <a:t> </a:t>
            </a:r>
            <a:r>
              <a:rPr lang="fr-BE" dirty="0" err="1" smtClean="0"/>
              <a:t>elit</a:t>
            </a:r>
            <a:r>
              <a:rPr lang="fr-BE" dirty="0" smtClean="0"/>
              <a:t>, </a:t>
            </a:r>
            <a:r>
              <a:rPr lang="fr-BE" dirty="0" err="1" smtClean="0"/>
              <a:t>sed</a:t>
            </a:r>
            <a:r>
              <a:rPr lang="fr-BE" dirty="0" smtClean="0"/>
              <a:t> do </a:t>
            </a:r>
            <a:r>
              <a:rPr lang="fr-BE" dirty="0" err="1" smtClean="0"/>
              <a:t>eiusmod</a:t>
            </a:r>
            <a:r>
              <a:rPr lang="fr-BE" dirty="0" smtClean="0"/>
              <a:t> </a:t>
            </a:r>
            <a:r>
              <a:rPr lang="fr-BE" dirty="0" err="1" smtClean="0"/>
              <a:t>tempor</a:t>
            </a:r>
            <a:r>
              <a:rPr lang="fr-BE" dirty="0" smtClean="0"/>
              <a:t> </a:t>
            </a:r>
            <a:r>
              <a:rPr lang="fr-BE" dirty="0" err="1" smtClean="0"/>
              <a:t>incididunt</a:t>
            </a:r>
            <a:r>
              <a:rPr lang="fr-BE" dirty="0" smtClean="0"/>
              <a:t> ut </a:t>
            </a:r>
            <a:r>
              <a:rPr lang="fr-BE" dirty="0" err="1" smtClean="0"/>
              <a:t>labore</a:t>
            </a:r>
            <a:r>
              <a:rPr lang="fr-BE" dirty="0" smtClean="0"/>
              <a:t> et </a:t>
            </a:r>
            <a:r>
              <a:rPr lang="fr-BE" dirty="0" err="1" smtClean="0"/>
              <a:t>dolore</a:t>
            </a:r>
            <a:r>
              <a:rPr lang="fr-BE" dirty="0" smtClean="0"/>
              <a:t> magna </a:t>
            </a:r>
            <a:r>
              <a:rPr lang="fr-BE" dirty="0" err="1" smtClean="0"/>
              <a:t>aliqua</a:t>
            </a:r>
            <a:r>
              <a:rPr lang="fr-BE" dirty="0" smtClean="0"/>
              <a:t>. Ut </a:t>
            </a:r>
            <a:r>
              <a:rPr lang="fr-BE" dirty="0" err="1" smtClean="0"/>
              <a:t>enim</a:t>
            </a:r>
            <a:r>
              <a:rPr lang="fr-BE" dirty="0" smtClean="0"/>
              <a:t> ad </a:t>
            </a:r>
            <a:r>
              <a:rPr lang="fr-BE" dirty="0" err="1" smtClean="0"/>
              <a:t>minim</a:t>
            </a:r>
            <a:r>
              <a:rPr lang="fr-BE" dirty="0" smtClean="0"/>
              <a:t> </a:t>
            </a:r>
            <a:r>
              <a:rPr lang="fr-BE" dirty="0" err="1" smtClean="0"/>
              <a:t>veniam</a:t>
            </a:r>
            <a:r>
              <a:rPr lang="fr-BE" dirty="0" smtClean="0"/>
              <a:t>, </a:t>
            </a:r>
            <a:r>
              <a:rPr lang="fr-BE" dirty="0" err="1" smtClean="0"/>
              <a:t>quis</a:t>
            </a:r>
            <a:r>
              <a:rPr lang="fr-BE" dirty="0" smtClean="0"/>
              <a:t> </a:t>
            </a:r>
            <a:r>
              <a:rPr lang="fr-BE" dirty="0" err="1" smtClean="0"/>
              <a:t>nostrud</a:t>
            </a:r>
            <a:r>
              <a:rPr lang="fr-BE" dirty="0" smtClean="0"/>
              <a:t> </a:t>
            </a:r>
            <a:r>
              <a:rPr lang="fr-BE" dirty="0" err="1" smtClean="0"/>
              <a:t>exercitation</a:t>
            </a:r>
            <a:r>
              <a:rPr lang="fr-BE" dirty="0" smtClean="0"/>
              <a:t> </a:t>
            </a:r>
            <a:r>
              <a:rPr lang="fr-BE" dirty="0" err="1" smtClean="0"/>
              <a:t>ullamco</a:t>
            </a:r>
            <a:r>
              <a:rPr lang="fr-BE" dirty="0" smtClean="0"/>
              <a:t> </a:t>
            </a:r>
            <a:r>
              <a:rPr lang="fr-BE" dirty="0" err="1" smtClean="0"/>
              <a:t>laboris</a:t>
            </a:r>
            <a:r>
              <a:rPr lang="fr-BE" dirty="0" smtClean="0"/>
              <a:t> </a:t>
            </a:r>
            <a:r>
              <a:rPr lang="fr-BE" dirty="0" err="1" smtClean="0"/>
              <a:t>nisi</a:t>
            </a:r>
            <a:r>
              <a:rPr lang="fr-BE" dirty="0" smtClean="0"/>
              <a:t> ut </a:t>
            </a:r>
            <a:r>
              <a:rPr lang="fr-BE" dirty="0" err="1" smtClean="0"/>
              <a:t>aliquip</a:t>
            </a:r>
            <a:r>
              <a:rPr lang="fr-BE" dirty="0" smtClean="0"/>
              <a:t> ex </a:t>
            </a:r>
            <a:r>
              <a:rPr lang="fr-BE" dirty="0" err="1" smtClean="0"/>
              <a:t>ae</a:t>
            </a:r>
            <a:r>
              <a:rPr lang="fr-BE" dirty="0" smtClean="0"/>
              <a:t> </a:t>
            </a:r>
            <a:r>
              <a:rPr lang="fr-BE" dirty="0" err="1" smtClean="0"/>
              <a:t>commodo</a:t>
            </a:r>
            <a:r>
              <a:rPr lang="fr-BE" dirty="0" smtClean="0"/>
              <a:t> </a:t>
            </a:r>
            <a:r>
              <a:rPr lang="fr-BE" dirty="0" err="1" smtClean="0"/>
              <a:t>consequat</a:t>
            </a:r>
            <a:r>
              <a:rPr lang="fr-BE" dirty="0" smtClean="0"/>
              <a:t>.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7848600" cy="685800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fr-BE" dirty="0"/>
          </a:p>
        </p:txBody>
      </p:sp>
      <p:pic>
        <p:nvPicPr>
          <p:cNvPr id="11" name="Defense_Horizontal_RGB_White_BIL.png" descr="Defense_Horizontal_RGB_White_BIL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21821" y="6038660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48048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79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 smtClean="0"/>
          </a:p>
          <a:p>
            <a:pPr lvl="4"/>
            <a:endParaRPr lang="en-US" dirty="0" smtClean="0"/>
          </a:p>
          <a:p>
            <a:pPr lvl="4"/>
            <a:endParaRPr lang="fr-BE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4790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35" r:id="rId3"/>
    <p:sldLayoutId id="2147483729" r:id="rId4"/>
    <p:sldLayoutId id="2147483730" r:id="rId5"/>
    <p:sldLayoutId id="2147483731" r:id="rId6"/>
    <p:sldLayoutId id="2147483736" r:id="rId7"/>
    <p:sldLayoutId id="2147483737" r:id="rId8"/>
    <p:sldLayoutId id="2147483738" r:id="rId9"/>
    <p:sldLayoutId id="2147483734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800" kern="1200" baseline="0">
          <a:solidFill>
            <a:srgbClr val="18465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84652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8465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file:///\\idcn.mil.intra\UnitData\DGHWB\IDPBW\Collab\010_ORGANISATION\060_WorkGroups\LAND_MIL_EX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microsoft.com/office/2007/relationships/hdphoto" Target="../media/hdphoto7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microsoft.com/office/2007/relationships/hdphoto" Target="../media/hdphoto8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ekast.mil.intra/Records/ArchiefLijn/11/3%20EMI/2016/20160512_BU_16-50017983_Risk%20Ownership_Nl.doc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microsoft.com/office/2007/relationships/hdphoto" Target="../media/hdphoto1.wdp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15.png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3"/>
          </p:nvPr>
        </p:nvSpPr>
        <p:spPr>
          <a:xfrm>
            <a:off x="376962" y="5303606"/>
            <a:ext cx="11345123" cy="723275"/>
          </a:xfrm>
        </p:spPr>
        <p:txBody>
          <a:bodyPr/>
          <a:lstStyle/>
          <a:p>
            <a:r>
              <a:rPr lang="fr-BE" sz="4100" dirty="0" smtClean="0"/>
              <a:t>OHS </a:t>
            </a:r>
            <a:r>
              <a:rPr lang="fr-BE" sz="4100" dirty="0" err="1" smtClean="0"/>
              <a:t>Risk</a:t>
            </a:r>
            <a:r>
              <a:rPr lang="fr-BE" sz="4100" dirty="0" smtClean="0"/>
              <a:t> </a:t>
            </a:r>
            <a:r>
              <a:rPr lang="fr-BE" sz="4100" dirty="0" err="1" smtClean="0"/>
              <a:t>Mgt</a:t>
            </a:r>
            <a:r>
              <a:rPr lang="fr-BE" sz="4100" dirty="0" smtClean="0"/>
              <a:t> </a:t>
            </a:r>
            <a:r>
              <a:rPr lang="fr-BE" sz="4100" dirty="0" err="1" smtClean="0"/>
              <a:t>during</a:t>
            </a:r>
            <a:r>
              <a:rPr lang="fr-BE" sz="4100" dirty="0" smtClean="0"/>
              <a:t> Ex in a ‘Land’ </a:t>
            </a:r>
            <a:r>
              <a:rPr lang="fr-BE" sz="4100" dirty="0" err="1" smtClean="0"/>
              <a:t>environment</a:t>
            </a:r>
            <a:endParaRPr lang="fr-BE" sz="41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Date</a:t>
            </a:r>
            <a:endParaRPr lang="fr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BE" dirty="0" smtClean="0"/>
              <a:t>DEPARTMENT</a:t>
            </a:r>
            <a:endParaRPr lang="fr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r-BE" dirty="0" smtClean="0"/>
              <a:t>GRADE NOM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83146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fr-BE" sz="3800" dirty="0" smtClean="0"/>
              <a:t>De </a:t>
            </a:r>
            <a:r>
              <a:rPr lang="fr-BE" sz="3800" cap="all" dirty="0" smtClean="0"/>
              <a:t>checklist "</a:t>
            </a:r>
            <a:r>
              <a:rPr lang="fr-BE" sz="3800" cap="all" dirty="0" err="1" smtClean="0"/>
              <a:t>safety</a:t>
            </a:r>
            <a:r>
              <a:rPr lang="fr-BE" sz="3800" cap="all" dirty="0" smtClean="0"/>
              <a:t> </a:t>
            </a:r>
            <a:r>
              <a:rPr lang="fr-BE" sz="3800" cap="all" dirty="0" err="1" smtClean="0"/>
              <a:t>during</a:t>
            </a:r>
            <a:r>
              <a:rPr lang="fr-BE" sz="3800" cap="all" dirty="0" smtClean="0"/>
              <a:t> </a:t>
            </a:r>
            <a:r>
              <a:rPr lang="fr-BE" sz="3800" cap="all" dirty="0" err="1" smtClean="0"/>
              <a:t>exercises</a:t>
            </a:r>
            <a:r>
              <a:rPr lang="fr-BE" sz="3800" cap="all" dirty="0" smtClean="0"/>
              <a:t>"</a:t>
            </a:r>
            <a:r>
              <a:rPr lang="fr-BE" sz="3800" dirty="0" smtClean="0"/>
              <a:t> </a:t>
            </a:r>
            <a:r>
              <a:rPr lang="fr-BE" dirty="0" smtClean="0"/>
              <a:t> </a:t>
            </a:r>
            <a:r>
              <a:rPr lang="fr-BE" sz="2000" dirty="0" smtClean="0"/>
              <a:t>(</a:t>
            </a:r>
            <a:r>
              <a:rPr lang="fr-BE" sz="2000" dirty="0" err="1" smtClean="0"/>
              <a:t>Bijl</a:t>
            </a:r>
            <a:r>
              <a:rPr lang="fr-BE" sz="2000" dirty="0" smtClean="0"/>
              <a:t> B)</a:t>
            </a:r>
            <a:endParaRPr lang="fr-BE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9" y="1540411"/>
            <a:ext cx="11237400" cy="4557933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b="1" dirty="0" smtClean="0">
                <a:solidFill>
                  <a:srgbClr val="C00000"/>
                </a:solidFill>
              </a:rPr>
              <a:t>= integratie Nota </a:t>
            </a:r>
            <a:r>
              <a:rPr lang="nl-BE" b="1" dirty="0">
                <a:solidFill>
                  <a:srgbClr val="C00000"/>
                </a:solidFill>
              </a:rPr>
              <a:t>LCC 15-50000482 “Safety tijdens Oef</a:t>
            </a:r>
            <a:r>
              <a:rPr lang="nl-BE" b="1" dirty="0" smtClean="0">
                <a:solidFill>
                  <a:srgbClr val="C00000"/>
                </a:solidFill>
              </a:rPr>
              <a:t>” </a:t>
            </a:r>
            <a:r>
              <a:rPr lang="nl-BE" b="1" dirty="0">
                <a:solidFill>
                  <a:srgbClr val="C00000"/>
                </a:solidFill>
              </a:rPr>
              <a:t>in </a:t>
            </a:r>
            <a:r>
              <a:rPr lang="nl-BE" b="1" dirty="0" smtClean="0">
                <a:solidFill>
                  <a:srgbClr val="C00000"/>
                </a:solidFill>
              </a:rPr>
              <a:t>CLAND-SPS-HSEPP-LOTX-001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BE" sz="1000" b="1" dirty="0" smtClean="0">
              <a:solidFill>
                <a:srgbClr val="C0000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dirty="0" smtClean="0"/>
              <a:t>Doel is Safety-</a:t>
            </a:r>
            <a:r>
              <a:rPr lang="nl-BE" dirty="0" err="1" smtClean="0"/>
              <a:t>guidance</a:t>
            </a:r>
            <a:r>
              <a:rPr lang="nl-BE" dirty="0" smtClean="0"/>
              <a:t> </a:t>
            </a:r>
            <a:r>
              <a:rPr lang="nl-BE" dirty="0"/>
              <a:t>aan de planners </a:t>
            </a:r>
            <a:r>
              <a:rPr lang="nl-BE" dirty="0" smtClean="0"/>
              <a:t>:</a:t>
            </a:r>
          </a:p>
          <a:p>
            <a:pPr marL="1028700" lvl="1">
              <a:lnSpc>
                <a:spcPct val="150000"/>
              </a:lnSpc>
            </a:pPr>
            <a:r>
              <a:rPr lang="nl-BE" dirty="0" smtClean="0"/>
              <a:t>bij </a:t>
            </a:r>
            <a:r>
              <a:rPr lang="nl-BE" dirty="0"/>
              <a:t>de voorbereiding van </a:t>
            </a:r>
            <a:r>
              <a:rPr lang="nl-BE" dirty="0" smtClean="0"/>
              <a:t>oefeningen, </a:t>
            </a:r>
            <a:r>
              <a:rPr lang="nl-BE" dirty="0"/>
              <a:t>en </a:t>
            </a:r>
            <a:endParaRPr lang="nl-BE" dirty="0" smtClean="0"/>
          </a:p>
          <a:p>
            <a:pPr marL="1028700" lvl="1">
              <a:lnSpc>
                <a:spcPct val="150000"/>
              </a:lnSpc>
            </a:pPr>
            <a:r>
              <a:rPr lang="nl-BE" dirty="0" smtClean="0"/>
              <a:t>bij </a:t>
            </a:r>
            <a:r>
              <a:rPr lang="nl-BE" dirty="0"/>
              <a:t>de communicatie naar en de sensibilisering van het kader en deelnemers, en dit </a:t>
            </a:r>
            <a:endParaRPr lang="nl-BE" dirty="0" smtClean="0"/>
          </a:p>
          <a:p>
            <a:pPr marL="1028700" lvl="1">
              <a:lnSpc>
                <a:spcPct val="150000"/>
              </a:lnSpc>
            </a:pPr>
            <a:r>
              <a:rPr lang="nl-BE" dirty="0" smtClean="0"/>
              <a:t>in </a:t>
            </a:r>
            <a:r>
              <a:rPr lang="nl-BE" dirty="0"/>
              <a:t>een </a:t>
            </a:r>
            <a:r>
              <a:rPr lang="nl-BE" dirty="0" smtClean="0"/>
              <a:t>‘Land’-omgeving</a:t>
            </a:r>
            <a:r>
              <a:rPr lang="nl-BE" dirty="0"/>
              <a:t>, voor alle DG, ACOS en </a:t>
            </a:r>
            <a:r>
              <a:rPr lang="nl-BE" dirty="0" smtClean="0"/>
              <a:t>Componenten</a:t>
            </a:r>
          </a:p>
          <a:p>
            <a:pPr marL="1028700" lvl="1">
              <a:lnSpc>
                <a:spcPct val="150000"/>
              </a:lnSpc>
            </a:pPr>
            <a:endParaRPr lang="nl-BE" sz="10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dirty="0" smtClean="0"/>
              <a:t>Disclaimer:</a:t>
            </a:r>
          </a:p>
          <a:p>
            <a:pPr marL="1028700" lvl="1">
              <a:lnSpc>
                <a:spcPct val="150000"/>
              </a:lnSpc>
            </a:pPr>
            <a:r>
              <a:rPr lang="nl-BE" dirty="0" smtClean="0"/>
              <a:t>Deze </a:t>
            </a:r>
            <a:r>
              <a:rPr lang="nl-BE" dirty="0"/>
              <a:t>lijst is niet exhaustief maar focust vooral op de aspecten die </a:t>
            </a:r>
            <a:r>
              <a:rPr lang="nl-BE" b="1" dirty="0">
                <a:solidFill>
                  <a:srgbClr val="C00000"/>
                </a:solidFill>
              </a:rPr>
              <a:t>in het verleden </a:t>
            </a:r>
            <a:r>
              <a:rPr lang="nl-BE" b="1" dirty="0" smtClean="0">
                <a:solidFill>
                  <a:srgbClr val="C00000"/>
                </a:solidFill>
              </a:rPr>
              <a:t>als </a:t>
            </a:r>
            <a:r>
              <a:rPr lang="nl-BE" b="1" dirty="0">
                <a:solidFill>
                  <a:srgbClr val="C00000"/>
                </a:solidFill>
              </a:rPr>
              <a:t>oorzaken van </a:t>
            </a:r>
            <a:r>
              <a:rPr lang="nl-BE" b="1" dirty="0" smtClean="0">
                <a:solidFill>
                  <a:srgbClr val="C00000"/>
                </a:solidFill>
              </a:rPr>
              <a:t>ongevallen geïdentificeerd</a:t>
            </a:r>
            <a:r>
              <a:rPr lang="nl-BE" dirty="0" smtClean="0">
                <a:solidFill>
                  <a:srgbClr val="C00000"/>
                </a:solidFill>
              </a:rPr>
              <a:t> </a:t>
            </a:r>
            <a:r>
              <a:rPr lang="nl-BE" dirty="0"/>
              <a:t>werden</a:t>
            </a:r>
            <a:r>
              <a:rPr lang="nl-BE" dirty="0" smtClean="0"/>
              <a:t>.</a:t>
            </a:r>
          </a:p>
          <a:p>
            <a:pPr marL="1028700" lvl="1">
              <a:lnSpc>
                <a:spcPct val="150000"/>
              </a:lnSpc>
            </a:pPr>
            <a:r>
              <a:rPr lang="nl-BE" dirty="0" smtClean="0"/>
              <a:t>Deze </a:t>
            </a:r>
            <a:r>
              <a:rPr lang="nl-BE" dirty="0"/>
              <a:t>lijst ontslaat de planners niet van hun verplichting om richtlijnen die niet vermeld zijn, te respecteren</a:t>
            </a:r>
            <a:r>
              <a:rPr lang="nl-BE" dirty="0" smtClean="0"/>
              <a:t>.</a:t>
            </a:r>
            <a:endParaRPr lang="nl-BE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BE" dirty="0"/>
          </a:p>
        </p:txBody>
      </p:sp>
      <p:sp>
        <p:nvSpPr>
          <p:cNvPr id="4" name="TextBox 3"/>
          <p:cNvSpPr txBox="1"/>
          <p:nvPr/>
        </p:nvSpPr>
        <p:spPr>
          <a:xfrm>
            <a:off x="11913326" y="0"/>
            <a:ext cx="278675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1600" b="1" dirty="0" smtClean="0">
                <a:solidFill>
                  <a:srgbClr val="008995"/>
                </a:solidFill>
                <a:latin typeface="+mj-lt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73451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9" y="1383527"/>
            <a:ext cx="11237400" cy="4714817"/>
          </a:xfrm>
        </p:spPr>
        <p:txBody>
          <a:bodyPr/>
          <a:lstStyle/>
          <a:p>
            <a:pPr marL="1028700" lvl="1">
              <a:lnSpc>
                <a:spcPct val="100000"/>
              </a:lnSpc>
            </a:pPr>
            <a:endParaRPr lang="nl-BE" sz="1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 smtClean="0"/>
              <a:t>≈ Werkdocument</a:t>
            </a:r>
          </a:p>
          <a:p>
            <a:pPr marL="1028700" lvl="1">
              <a:lnSpc>
                <a:spcPct val="100000"/>
              </a:lnSpc>
            </a:pPr>
            <a:r>
              <a:rPr lang="nl-BE" dirty="0" smtClean="0"/>
              <a:t>Niet alles is voor elke Ex van toepassing</a:t>
            </a:r>
          </a:p>
          <a:p>
            <a:pPr marL="1028700" lvl="1">
              <a:lnSpc>
                <a:spcPct val="100000"/>
              </a:lnSpc>
            </a:pPr>
            <a:r>
              <a:rPr lang="nl-BE" dirty="0" smtClean="0"/>
              <a:t>Kolom </a:t>
            </a:r>
            <a:r>
              <a:rPr lang="nl-BE" dirty="0" err="1" smtClean="0"/>
              <a:t>Sit</a:t>
            </a:r>
            <a:r>
              <a:rPr lang="nl-BE" dirty="0" smtClean="0"/>
              <a:t> laat toe om status weer te geven</a:t>
            </a:r>
          </a:p>
          <a:p>
            <a:pPr marL="1028700" lvl="1">
              <a:lnSpc>
                <a:spcPct val="100000"/>
              </a:lnSpc>
            </a:pPr>
            <a:r>
              <a:rPr lang="nl-BE" dirty="0"/>
              <a:t>Het is noodzakelijk om voor het begin van elke activiteit na te gaan of de tijdens de planning in aanmerking genomen voorwaarden, nog steeds van toepassing zijn</a:t>
            </a:r>
            <a:r>
              <a:rPr lang="nl-BE" dirty="0" smtClean="0"/>
              <a:t>.</a:t>
            </a:r>
            <a:br>
              <a:rPr lang="nl-BE" dirty="0" smtClean="0"/>
            </a:br>
            <a:r>
              <a:rPr lang="nl-BE" dirty="0" smtClean="0"/>
              <a:t>In voorkomend geval =&gt; LMRA</a:t>
            </a:r>
            <a:endParaRPr lang="nl-B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74720"/>
            <a:ext cx="12192000" cy="33832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950277">
            <a:off x="7663347" y="2988763"/>
            <a:ext cx="4874151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b="1" dirty="0">
                <a:solidFill>
                  <a:srgbClr val="C00000"/>
                </a:solidFill>
              </a:rPr>
              <a:t>Nota LCC 15-50000482 </a:t>
            </a:r>
            <a:r>
              <a:rPr lang="nl-BE" b="1" dirty="0" smtClean="0">
                <a:solidFill>
                  <a:srgbClr val="C00000"/>
                </a:solidFill>
              </a:rPr>
              <a:t>- “</a:t>
            </a:r>
            <a:r>
              <a:rPr lang="nl-BE" b="1" dirty="0">
                <a:solidFill>
                  <a:srgbClr val="C00000"/>
                </a:solidFill>
              </a:rPr>
              <a:t>Safety tijdens Oef”</a:t>
            </a:r>
            <a:endParaRPr lang="nl-BE" dirty="0" smtClean="0"/>
          </a:p>
        </p:txBody>
      </p:sp>
      <p:sp>
        <p:nvSpPr>
          <p:cNvPr id="10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fr-BE" sz="3800" dirty="0" smtClean="0"/>
              <a:t>De </a:t>
            </a:r>
            <a:r>
              <a:rPr lang="fr-BE" sz="3800" cap="all" dirty="0" smtClean="0"/>
              <a:t>checklist "</a:t>
            </a:r>
            <a:r>
              <a:rPr lang="fr-BE" sz="3800" cap="all" dirty="0" err="1" smtClean="0"/>
              <a:t>safety</a:t>
            </a:r>
            <a:r>
              <a:rPr lang="fr-BE" sz="3800" cap="all" dirty="0" smtClean="0"/>
              <a:t> </a:t>
            </a:r>
            <a:r>
              <a:rPr lang="fr-BE" sz="3800" cap="all" dirty="0" err="1" smtClean="0"/>
              <a:t>during</a:t>
            </a:r>
            <a:r>
              <a:rPr lang="fr-BE" sz="3800" cap="all" dirty="0" smtClean="0"/>
              <a:t> </a:t>
            </a:r>
            <a:r>
              <a:rPr lang="fr-BE" sz="3800" cap="all" dirty="0" err="1" smtClean="0"/>
              <a:t>exercises</a:t>
            </a:r>
            <a:r>
              <a:rPr lang="fr-BE" sz="3800" cap="all" dirty="0" smtClean="0"/>
              <a:t>"</a:t>
            </a:r>
            <a:r>
              <a:rPr lang="fr-BE" sz="3800" dirty="0" smtClean="0"/>
              <a:t> </a:t>
            </a:r>
            <a:r>
              <a:rPr lang="fr-BE" dirty="0" smtClean="0"/>
              <a:t> </a:t>
            </a:r>
            <a:r>
              <a:rPr lang="fr-BE" sz="2000" dirty="0" smtClean="0"/>
              <a:t>(</a:t>
            </a:r>
            <a:r>
              <a:rPr lang="fr-BE" sz="2000" dirty="0" err="1" smtClean="0"/>
              <a:t>Bijl</a:t>
            </a:r>
            <a:r>
              <a:rPr lang="fr-BE" sz="2000" dirty="0" smtClean="0"/>
              <a:t> B)</a:t>
            </a:r>
            <a:endParaRPr lang="fr-BE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1913326" y="0"/>
            <a:ext cx="278675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1600" b="1" dirty="0" smtClean="0">
                <a:solidFill>
                  <a:srgbClr val="008995"/>
                </a:solidFill>
                <a:latin typeface="+mj-lt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95580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9" y="699062"/>
            <a:ext cx="11293675" cy="1015663"/>
          </a:xfrm>
        </p:spPr>
        <p:txBody>
          <a:bodyPr/>
          <a:lstStyle/>
          <a:p>
            <a:r>
              <a:rPr lang="en-GB" dirty="0" smtClean="0"/>
              <a:t>De “</a:t>
            </a:r>
            <a:r>
              <a:rPr lang="en-GB" cap="all" dirty="0" smtClean="0"/>
              <a:t>Assessment </a:t>
            </a:r>
            <a:r>
              <a:rPr lang="en-GB" cap="all" dirty="0"/>
              <a:t>of the need of a </a:t>
            </a:r>
            <a:r>
              <a:rPr lang="en-GB" cap="all" dirty="0" smtClean="0"/>
              <a:t>RA</a:t>
            </a:r>
            <a:r>
              <a:rPr lang="en-GB" dirty="0" smtClean="0"/>
              <a:t>”</a:t>
            </a:r>
            <a:r>
              <a:rPr lang="fr-BE" dirty="0"/>
              <a:t>  </a:t>
            </a:r>
            <a:r>
              <a:rPr lang="fr-BE" sz="2000" dirty="0"/>
              <a:t> (§7.b.)</a:t>
            </a:r>
            <a:endParaRPr lang="fr-BE" sz="2000" dirty="0" smtClean="0"/>
          </a:p>
          <a:p>
            <a:r>
              <a:rPr lang="fr-BE" sz="2000" dirty="0" smtClean="0"/>
              <a:t>   =&gt; </a:t>
            </a:r>
            <a:r>
              <a:rPr lang="fr-BE" sz="2000" dirty="0" err="1" smtClean="0"/>
              <a:t>Geen</a:t>
            </a:r>
            <a:r>
              <a:rPr lang="fr-BE" sz="2000" dirty="0" smtClean="0"/>
              <a:t> "</a:t>
            </a:r>
            <a:r>
              <a:rPr lang="fr-BE" sz="2000" dirty="0" err="1" smtClean="0"/>
              <a:t>kunst</a:t>
            </a:r>
            <a:r>
              <a:rPr lang="fr-BE" sz="2000" dirty="0" smtClean="0"/>
              <a:t> om de </a:t>
            </a:r>
            <a:r>
              <a:rPr lang="fr-BE" sz="2000" dirty="0" err="1" smtClean="0"/>
              <a:t>kunst</a:t>
            </a:r>
            <a:r>
              <a:rPr lang="fr-BE" sz="2000" dirty="0" smtClean="0"/>
              <a:t>"</a:t>
            </a:r>
            <a:endParaRPr lang="fr-BE" sz="2000" dirty="0"/>
          </a:p>
        </p:txBody>
      </p:sp>
      <p:grpSp>
        <p:nvGrpSpPr>
          <p:cNvPr id="255" name="Group 254"/>
          <p:cNvGrpSpPr/>
          <p:nvPr/>
        </p:nvGrpSpPr>
        <p:grpSpPr>
          <a:xfrm>
            <a:off x="281009" y="1540410"/>
            <a:ext cx="11664034" cy="5079477"/>
            <a:chOff x="2832576" y="1059008"/>
            <a:chExt cx="9112466" cy="5560880"/>
          </a:xfrm>
        </p:grpSpPr>
        <p:sp>
          <p:nvSpPr>
            <p:cNvPr id="83" name="Diamond 82"/>
            <p:cNvSpPr/>
            <p:nvPr/>
          </p:nvSpPr>
          <p:spPr>
            <a:xfrm>
              <a:off x="3193928" y="3652106"/>
              <a:ext cx="1501972" cy="1504700"/>
            </a:xfrm>
            <a:prstGeom prst="diamond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lIns="0" tIns="0" rIns="0" bIns="0" rtlCol="0" anchor="ctr"/>
            <a:lstStyle/>
            <a:p>
              <a:pPr algn="ctr">
                <a:spcAft>
                  <a:spcPts val="0"/>
                </a:spcAft>
              </a:pPr>
              <a:r>
                <a:rPr lang="en-GB" sz="1400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Activity covered by (Mil) Dir ?</a:t>
              </a:r>
              <a:endParaRPr lang="nl-BE" sz="140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84" name="Diamond 83"/>
            <p:cNvSpPr/>
            <p:nvPr/>
          </p:nvSpPr>
          <p:spPr>
            <a:xfrm>
              <a:off x="4227710" y="2710568"/>
              <a:ext cx="1253652" cy="1071932"/>
            </a:xfrm>
            <a:prstGeom prst="diamond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algn="ctr">
                <a:spcAft>
                  <a:spcPts val="0"/>
                </a:spcAft>
              </a:pPr>
              <a:r>
                <a:rPr lang="nl-BE" sz="1400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On Mil </a:t>
              </a:r>
              <a:r>
                <a:rPr lang="nl-BE" sz="1400" kern="1200" dirty="0" err="1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Terrain</a:t>
              </a:r>
              <a:r>
                <a:rPr lang="nl-BE" sz="1400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 ?</a:t>
              </a:r>
              <a:endParaRPr lang="nl-BE" sz="1400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85" name="TextBox 22"/>
            <p:cNvSpPr txBox="1">
              <a:spLocks/>
            </p:cNvSpPr>
            <p:nvPr/>
          </p:nvSpPr>
          <p:spPr>
            <a:xfrm>
              <a:off x="6889438" y="1059008"/>
              <a:ext cx="3723286" cy="670338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ysClr val="windowText" lastClr="000000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RA, focussed on the volatile risk factors</a:t>
              </a:r>
              <a:endParaRPr lang="nl-BE" sz="1400">
                <a:effectLst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nl-BE" sz="1400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(e.g. meteo, experience, …)</a:t>
              </a:r>
              <a:endParaRPr lang="nl-BE" sz="1400">
                <a:effectLst/>
                <a:ea typeface="Times New Roman" panose="02020603050405020304" pitchFamily="18" charset="0"/>
              </a:endParaRPr>
            </a:p>
          </p:txBody>
        </p:sp>
        <p:cxnSp>
          <p:nvCxnSpPr>
            <p:cNvPr id="86" name="Elbow Connector 85"/>
            <p:cNvCxnSpPr>
              <a:stCxn id="83" idx="0"/>
              <a:endCxn id="84" idx="1"/>
            </p:cNvCxnSpPr>
            <p:nvPr/>
          </p:nvCxnSpPr>
          <p:spPr>
            <a:xfrm rot="5400000" flipH="1" flipV="1">
              <a:off x="3883526" y="3307922"/>
              <a:ext cx="405572" cy="282796"/>
            </a:xfrm>
            <a:prstGeom prst="bentConnector2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cxnSp>
          <p:nvCxnSpPr>
            <p:cNvPr id="87" name="Elbow Connector 86"/>
            <p:cNvCxnSpPr>
              <a:stCxn id="83" idx="2"/>
              <a:endCxn id="92" idx="1"/>
            </p:cNvCxnSpPr>
            <p:nvPr/>
          </p:nvCxnSpPr>
          <p:spPr>
            <a:xfrm rot="16200000" flipH="1">
              <a:off x="3890948" y="5210771"/>
              <a:ext cx="403537" cy="295605"/>
            </a:xfrm>
            <a:prstGeom prst="bentConnector2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cxnSp>
          <p:nvCxnSpPr>
            <p:cNvPr id="88" name="Elbow Connector 87"/>
            <p:cNvCxnSpPr>
              <a:stCxn id="92" idx="2"/>
              <a:endCxn id="91" idx="1"/>
            </p:cNvCxnSpPr>
            <p:nvPr/>
          </p:nvCxnSpPr>
          <p:spPr>
            <a:xfrm rot="16200000" flipH="1">
              <a:off x="5794152" y="5189249"/>
              <a:ext cx="151395" cy="2030626"/>
            </a:xfrm>
            <a:prstGeom prst="bentConnector2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sp>
          <p:nvSpPr>
            <p:cNvPr id="89" name="TextBox 27"/>
            <p:cNvSpPr txBox="1">
              <a:spLocks/>
            </p:cNvSpPr>
            <p:nvPr/>
          </p:nvSpPr>
          <p:spPr>
            <a:xfrm>
              <a:off x="6880384" y="2908057"/>
              <a:ext cx="3722173" cy="676327"/>
            </a:xfrm>
            <a:prstGeom prst="rect">
              <a:avLst/>
            </a:prstGeom>
            <a:solidFill>
              <a:srgbClr val="99FF66"/>
            </a:solidFill>
            <a:ln w="12700">
              <a:solidFill>
                <a:sysClr val="windowText" lastClr="000000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RA, focussed on the non-military terrain and the volatile risk factors.</a:t>
              </a:r>
              <a:endParaRPr lang="nl-BE" sz="140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90" name="TextBox 28"/>
            <p:cNvSpPr txBox="1">
              <a:spLocks/>
            </p:cNvSpPr>
            <p:nvPr/>
          </p:nvSpPr>
          <p:spPr>
            <a:xfrm>
              <a:off x="6887237" y="4005525"/>
              <a:ext cx="3722127" cy="69751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ysClr val="windowText" lastClr="000000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RA, focussed on the military activity and the volatile risk factors.</a:t>
              </a:r>
              <a:endParaRPr lang="nl-BE" sz="1400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91" name="TextBox 29"/>
            <p:cNvSpPr txBox="1">
              <a:spLocks/>
            </p:cNvSpPr>
            <p:nvPr/>
          </p:nvSpPr>
          <p:spPr>
            <a:xfrm>
              <a:off x="6885162" y="5940631"/>
              <a:ext cx="3724202" cy="679257"/>
            </a:xfrm>
            <a:prstGeom prst="rect">
              <a:avLst/>
            </a:prstGeom>
            <a:solidFill>
              <a:srgbClr val="FFCC00"/>
            </a:solidFill>
            <a:ln w="12700">
              <a:solidFill>
                <a:sysClr val="windowText" lastClr="000000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RA, focussed on the military activity, the volatile risk factors and the non-military terrain</a:t>
              </a:r>
              <a:endParaRPr lang="nl-BE" sz="140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92" name="Diamond 91"/>
            <p:cNvSpPr/>
            <p:nvPr/>
          </p:nvSpPr>
          <p:spPr>
            <a:xfrm>
              <a:off x="4240519" y="4991821"/>
              <a:ext cx="1228034" cy="1137044"/>
            </a:xfrm>
            <a:prstGeom prst="diamond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algn="ctr">
                <a:spcAft>
                  <a:spcPts val="0"/>
                </a:spcAft>
              </a:pPr>
              <a:r>
                <a:rPr lang="nl-BE" sz="1400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On Mil Terrain ?</a:t>
              </a:r>
              <a:endParaRPr lang="nl-BE" sz="1400">
                <a:effectLst/>
                <a:ea typeface="Times New Roman" panose="02020603050405020304" pitchFamily="18" charset="0"/>
              </a:endParaRPr>
            </a:p>
          </p:txBody>
        </p:sp>
        <p:cxnSp>
          <p:nvCxnSpPr>
            <p:cNvPr id="93" name="Elbow Connector 92"/>
            <p:cNvCxnSpPr>
              <a:stCxn id="84" idx="3"/>
              <a:endCxn id="89" idx="1"/>
            </p:cNvCxnSpPr>
            <p:nvPr/>
          </p:nvCxnSpPr>
          <p:spPr>
            <a:xfrm flipV="1">
              <a:off x="5481362" y="3246221"/>
              <a:ext cx="1399022" cy="313"/>
            </a:xfrm>
            <a:prstGeom prst="bentConnector3">
              <a:avLst>
                <a:gd name="adj1" fmla="val 50000"/>
              </a:avLst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cxnSp>
          <p:nvCxnSpPr>
            <p:cNvPr id="94" name="Elbow Connector 93"/>
            <p:cNvCxnSpPr>
              <a:stCxn id="92" idx="0"/>
              <a:endCxn id="113" idx="1"/>
            </p:cNvCxnSpPr>
            <p:nvPr/>
          </p:nvCxnSpPr>
          <p:spPr>
            <a:xfrm rot="5400000" flipH="1" flipV="1">
              <a:off x="4708416" y="4501411"/>
              <a:ext cx="636530" cy="344290"/>
            </a:xfrm>
            <a:prstGeom prst="bentConnector2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sp>
          <p:nvSpPr>
            <p:cNvPr id="95" name="TextBox 33"/>
            <p:cNvSpPr txBox="1"/>
            <p:nvPr/>
          </p:nvSpPr>
          <p:spPr>
            <a:xfrm>
              <a:off x="3916721" y="5301931"/>
              <a:ext cx="252515" cy="25841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nl-BE" sz="1400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N</a:t>
              </a:r>
              <a:endParaRPr lang="nl-BE" sz="1400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96" name="TextBox 34"/>
            <p:cNvSpPr txBox="1"/>
            <p:nvPr/>
          </p:nvSpPr>
          <p:spPr>
            <a:xfrm>
              <a:off x="4838392" y="2310341"/>
              <a:ext cx="282434" cy="25618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nl-BE" sz="1400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Y</a:t>
              </a:r>
              <a:endParaRPr lang="nl-BE" sz="1400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97" name="TextBox 35"/>
            <p:cNvSpPr txBox="1"/>
            <p:nvPr/>
          </p:nvSpPr>
          <p:spPr>
            <a:xfrm>
              <a:off x="4839884" y="6037152"/>
              <a:ext cx="262201" cy="30754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nl-BE" sz="1400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N</a:t>
              </a:r>
              <a:endParaRPr lang="nl-BE" sz="1400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98" name="TextBox 36"/>
            <p:cNvSpPr txBox="1"/>
            <p:nvPr/>
          </p:nvSpPr>
          <p:spPr>
            <a:xfrm>
              <a:off x="3923802" y="3248570"/>
              <a:ext cx="222794" cy="2590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nl-BE" sz="1400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Y</a:t>
              </a:r>
              <a:endParaRPr lang="nl-BE" sz="1400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99" name="TextBox 37"/>
            <p:cNvSpPr txBox="1"/>
            <p:nvPr/>
          </p:nvSpPr>
          <p:spPr>
            <a:xfrm>
              <a:off x="6316206" y="4370231"/>
              <a:ext cx="288983" cy="28886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nl-BE" sz="1400" dirty="0">
                  <a:solidFill>
                    <a:srgbClr val="000000"/>
                  </a:solidFill>
                  <a:ea typeface="Times New Roman" panose="02020603050405020304" pitchFamily="18" charset="0"/>
                  <a:cs typeface="Arial" panose="020B0604020202020204" pitchFamily="34" charset="0"/>
                </a:rPr>
                <a:t>Y</a:t>
              </a:r>
              <a:endParaRPr lang="nl-BE" sz="1400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100" name="TextBox 38"/>
            <p:cNvSpPr txBox="1"/>
            <p:nvPr/>
          </p:nvSpPr>
          <p:spPr>
            <a:xfrm>
              <a:off x="4834895" y="4369211"/>
              <a:ext cx="285931" cy="25584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nl-BE" sz="1400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Y</a:t>
              </a:r>
              <a:endParaRPr lang="nl-BE" sz="1400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101" name="TextBox 39"/>
            <p:cNvSpPr txBox="1"/>
            <p:nvPr/>
          </p:nvSpPr>
          <p:spPr>
            <a:xfrm>
              <a:off x="11380678" y="2372511"/>
              <a:ext cx="564364" cy="3524717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  <a:ln w="12700">
              <a:solidFill>
                <a:sysClr val="windowText" lastClr="000000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nl-BE" sz="1400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I</a:t>
              </a:r>
              <a:endParaRPr lang="nl-BE" sz="1400">
                <a:effectLst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nl-BE" sz="1400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N</a:t>
              </a:r>
              <a:endParaRPr lang="nl-BE" sz="1400">
                <a:effectLst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nl-BE" sz="1400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P</a:t>
              </a:r>
              <a:endParaRPr lang="nl-BE" sz="1400">
                <a:effectLst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nl-BE" sz="1400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U</a:t>
              </a:r>
              <a:endParaRPr lang="nl-BE" sz="1400">
                <a:effectLst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nl-BE" sz="1400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T</a:t>
              </a:r>
              <a:endParaRPr lang="nl-BE" sz="1400">
                <a:effectLst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nl-BE" sz="1400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lang="nl-BE" sz="1400">
                <a:effectLst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nl-BE" sz="1400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OO</a:t>
              </a:r>
              <a:endParaRPr lang="nl-BE" sz="1400">
                <a:effectLst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nl-BE" sz="1400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Ex</a:t>
              </a:r>
              <a:endParaRPr lang="nl-BE" sz="1400">
                <a:effectLst/>
                <a:ea typeface="Times New Roman" panose="02020603050405020304" pitchFamily="18" charset="0"/>
              </a:endParaRPr>
            </a:p>
          </p:txBody>
        </p:sp>
        <p:cxnSp>
          <p:nvCxnSpPr>
            <p:cNvPr id="102" name="Straight Arrow Connector 101"/>
            <p:cNvCxnSpPr>
              <a:stCxn id="85" idx="3"/>
              <a:endCxn id="101" idx="1"/>
            </p:cNvCxnSpPr>
            <p:nvPr/>
          </p:nvCxnSpPr>
          <p:spPr>
            <a:xfrm>
              <a:off x="10612724" y="1394177"/>
              <a:ext cx="767954" cy="2740693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cxnSp>
          <p:nvCxnSpPr>
            <p:cNvPr id="103" name="Straight Arrow Connector 102"/>
            <p:cNvCxnSpPr>
              <a:stCxn id="107" idx="3"/>
              <a:endCxn id="101" idx="1"/>
            </p:cNvCxnSpPr>
            <p:nvPr/>
          </p:nvCxnSpPr>
          <p:spPr>
            <a:xfrm>
              <a:off x="10606021" y="2318281"/>
              <a:ext cx="774657" cy="1816589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cxnSp>
          <p:nvCxnSpPr>
            <p:cNvPr id="104" name="Straight Arrow Connector 103"/>
            <p:cNvCxnSpPr>
              <a:stCxn id="90" idx="3"/>
              <a:endCxn id="101" idx="1"/>
            </p:cNvCxnSpPr>
            <p:nvPr/>
          </p:nvCxnSpPr>
          <p:spPr>
            <a:xfrm flipV="1">
              <a:off x="10609364" y="4134870"/>
              <a:ext cx="771314" cy="219414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cxnSp>
          <p:nvCxnSpPr>
            <p:cNvPr id="105" name="Straight Arrow Connector 104"/>
            <p:cNvCxnSpPr>
              <a:stCxn id="89" idx="3"/>
              <a:endCxn id="101" idx="1"/>
            </p:cNvCxnSpPr>
            <p:nvPr/>
          </p:nvCxnSpPr>
          <p:spPr>
            <a:xfrm>
              <a:off x="10602557" y="3246221"/>
              <a:ext cx="778121" cy="888649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cxnSp>
          <p:nvCxnSpPr>
            <p:cNvPr id="106" name="Straight Arrow Connector 105"/>
            <p:cNvCxnSpPr>
              <a:endCxn id="83" idx="1"/>
            </p:cNvCxnSpPr>
            <p:nvPr/>
          </p:nvCxnSpPr>
          <p:spPr>
            <a:xfrm>
              <a:off x="2832576" y="4394151"/>
              <a:ext cx="361352" cy="10305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sp>
          <p:nvSpPr>
            <p:cNvPr id="107" name="TextBox 27"/>
            <p:cNvSpPr txBox="1">
              <a:spLocks/>
            </p:cNvSpPr>
            <p:nvPr/>
          </p:nvSpPr>
          <p:spPr>
            <a:xfrm>
              <a:off x="6883240" y="1977284"/>
              <a:ext cx="3722781" cy="681993"/>
            </a:xfrm>
            <a:prstGeom prst="rect">
              <a:avLst/>
            </a:prstGeom>
            <a:solidFill>
              <a:srgbClr val="99FF66"/>
            </a:solidFill>
            <a:ln w="12700">
              <a:solidFill>
                <a:sysClr val="windowText" lastClr="000000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RA, focussed on the non-designed for military terrain and the volatile risk factors</a:t>
              </a:r>
              <a:endParaRPr lang="nl-BE" sz="140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108" name="TextBox 29"/>
            <p:cNvSpPr txBox="1">
              <a:spLocks/>
            </p:cNvSpPr>
            <p:nvPr/>
          </p:nvSpPr>
          <p:spPr>
            <a:xfrm>
              <a:off x="6886583" y="4949723"/>
              <a:ext cx="3722781" cy="744228"/>
            </a:xfrm>
            <a:prstGeom prst="rect">
              <a:avLst/>
            </a:prstGeom>
            <a:solidFill>
              <a:srgbClr val="FFCC00"/>
            </a:solidFill>
            <a:ln w="12700">
              <a:solidFill>
                <a:sysClr val="windowText" lastClr="000000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RA, focussed on the military activity, the volatile risk factors and the non-designed for military terrain</a:t>
              </a:r>
              <a:endParaRPr lang="nl-BE" sz="1400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109" name="Diamond 108"/>
            <p:cNvSpPr/>
            <p:nvPr/>
          </p:nvSpPr>
          <p:spPr>
            <a:xfrm>
              <a:off x="5155027" y="1782366"/>
              <a:ext cx="1184830" cy="1071827"/>
            </a:xfrm>
            <a:prstGeom prst="diamond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algn="ctr">
                <a:spcAft>
                  <a:spcPts val="0"/>
                </a:spcAft>
              </a:pPr>
              <a:r>
                <a:rPr lang="nl-BE" sz="1400" kern="1200" smtClean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Desig-ned for ?</a:t>
              </a:r>
              <a:endParaRPr lang="nl-BE" sz="1400">
                <a:effectLst/>
                <a:ea typeface="Times New Roman" panose="02020603050405020304" pitchFamily="18" charset="0"/>
              </a:endParaRPr>
            </a:p>
          </p:txBody>
        </p:sp>
        <p:cxnSp>
          <p:nvCxnSpPr>
            <p:cNvPr id="110" name="Elbow Connector 109"/>
            <p:cNvCxnSpPr>
              <a:stCxn id="109" idx="0"/>
              <a:endCxn id="85" idx="1"/>
            </p:cNvCxnSpPr>
            <p:nvPr/>
          </p:nvCxnSpPr>
          <p:spPr>
            <a:xfrm rot="5400000" flipH="1" flipV="1">
              <a:off x="6124346" y="1017274"/>
              <a:ext cx="388189" cy="1141996"/>
            </a:xfrm>
            <a:prstGeom prst="bentConnector2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sp>
          <p:nvSpPr>
            <p:cNvPr id="111" name="TextBox 34"/>
            <p:cNvSpPr txBox="1"/>
            <p:nvPr/>
          </p:nvSpPr>
          <p:spPr>
            <a:xfrm>
              <a:off x="5769293" y="1394177"/>
              <a:ext cx="282103" cy="32131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nl-BE" sz="1400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Y</a:t>
              </a:r>
              <a:endParaRPr lang="nl-BE" sz="1400" dirty="0">
                <a:effectLst/>
                <a:ea typeface="Times New Roman" panose="02020603050405020304" pitchFamily="18" charset="0"/>
              </a:endParaRPr>
            </a:p>
          </p:txBody>
        </p:sp>
        <p:cxnSp>
          <p:nvCxnSpPr>
            <p:cNvPr id="112" name="Elbow Connector 111"/>
            <p:cNvCxnSpPr>
              <a:stCxn id="109" idx="3"/>
              <a:endCxn id="107" idx="1"/>
            </p:cNvCxnSpPr>
            <p:nvPr/>
          </p:nvCxnSpPr>
          <p:spPr>
            <a:xfrm>
              <a:off x="6339857" y="2318280"/>
              <a:ext cx="543383" cy="1"/>
            </a:xfrm>
            <a:prstGeom prst="bentConnector3">
              <a:avLst>
                <a:gd name="adj1" fmla="val 50000"/>
              </a:avLst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sp>
          <p:nvSpPr>
            <p:cNvPr id="113" name="Diamond 112"/>
            <p:cNvSpPr/>
            <p:nvPr/>
          </p:nvSpPr>
          <p:spPr>
            <a:xfrm>
              <a:off x="5198826" y="3819377"/>
              <a:ext cx="1184830" cy="1071827"/>
            </a:xfrm>
            <a:prstGeom prst="diamond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algn="ctr">
                <a:spcAft>
                  <a:spcPts val="0"/>
                </a:spcAft>
              </a:pPr>
              <a:r>
                <a:rPr lang="nl-BE" sz="1400" kern="1200" dirty="0" err="1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Desig-ned</a:t>
              </a:r>
              <a:r>
                <a:rPr lang="nl-BE" sz="1400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r>
                <a:rPr lang="nl-BE" sz="1400" kern="1200" dirty="0" err="1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for</a:t>
              </a:r>
              <a:r>
                <a:rPr lang="nl-BE" sz="1400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 ?</a:t>
              </a:r>
              <a:endParaRPr lang="nl-BE" sz="1400" dirty="0">
                <a:effectLst/>
                <a:ea typeface="Times New Roman" panose="02020603050405020304" pitchFamily="18" charset="0"/>
              </a:endParaRPr>
            </a:p>
          </p:txBody>
        </p:sp>
        <p:cxnSp>
          <p:nvCxnSpPr>
            <p:cNvPr id="114" name="Elbow Connector 113"/>
            <p:cNvCxnSpPr>
              <a:stCxn id="113" idx="2"/>
              <a:endCxn id="108" idx="1"/>
            </p:cNvCxnSpPr>
            <p:nvPr/>
          </p:nvCxnSpPr>
          <p:spPr>
            <a:xfrm rot="16200000" flipH="1">
              <a:off x="6123596" y="4558849"/>
              <a:ext cx="430633" cy="1095342"/>
            </a:xfrm>
            <a:prstGeom prst="bentConnector2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cxnSp>
          <p:nvCxnSpPr>
            <p:cNvPr id="115" name="Elbow Connector 114"/>
            <p:cNvCxnSpPr>
              <a:stCxn id="113" idx="3"/>
              <a:endCxn id="90" idx="1"/>
            </p:cNvCxnSpPr>
            <p:nvPr/>
          </p:nvCxnSpPr>
          <p:spPr>
            <a:xfrm flipV="1">
              <a:off x="6383656" y="4354284"/>
              <a:ext cx="503581" cy="1007"/>
            </a:xfrm>
            <a:prstGeom prst="bentConnector3">
              <a:avLst>
                <a:gd name="adj1" fmla="val 50000"/>
              </a:avLst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cxnSp>
          <p:nvCxnSpPr>
            <p:cNvPr id="116" name="Elbow Connector 115"/>
            <p:cNvCxnSpPr>
              <a:stCxn id="84" idx="0"/>
              <a:endCxn id="109" idx="1"/>
            </p:cNvCxnSpPr>
            <p:nvPr/>
          </p:nvCxnSpPr>
          <p:spPr>
            <a:xfrm rot="5400000" flipH="1" flipV="1">
              <a:off x="4808637" y="2364179"/>
              <a:ext cx="392288" cy="300491"/>
            </a:xfrm>
            <a:prstGeom prst="bentConnector2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sp>
          <p:nvSpPr>
            <p:cNvPr id="117" name="TextBox 35"/>
            <p:cNvSpPr txBox="1"/>
            <p:nvPr/>
          </p:nvSpPr>
          <p:spPr>
            <a:xfrm>
              <a:off x="5761842" y="5076301"/>
              <a:ext cx="262202" cy="32231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nl-BE" sz="1400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N</a:t>
              </a:r>
              <a:endParaRPr lang="nl-BE" sz="1400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118" name="TextBox 35"/>
            <p:cNvSpPr txBox="1"/>
            <p:nvPr/>
          </p:nvSpPr>
          <p:spPr>
            <a:xfrm flipH="1">
              <a:off x="5362437" y="3240983"/>
              <a:ext cx="274804" cy="30025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nl-BE" sz="1400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N</a:t>
              </a:r>
              <a:endParaRPr lang="nl-BE" sz="1400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119" name="TextBox 35"/>
            <p:cNvSpPr txBox="1"/>
            <p:nvPr/>
          </p:nvSpPr>
          <p:spPr>
            <a:xfrm>
              <a:off x="6228477" y="2328652"/>
              <a:ext cx="262202" cy="2471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nl-BE" sz="1400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N</a:t>
              </a:r>
              <a:endParaRPr lang="nl-BE" sz="1400" dirty="0">
                <a:effectLst/>
                <a:ea typeface="Times New Roman" panose="02020603050405020304" pitchFamily="18" charset="0"/>
              </a:endParaRPr>
            </a:p>
          </p:txBody>
        </p:sp>
        <p:cxnSp>
          <p:nvCxnSpPr>
            <p:cNvPr id="187" name="Straight Arrow Connector 186"/>
            <p:cNvCxnSpPr>
              <a:stCxn id="108" idx="3"/>
              <a:endCxn id="101" idx="1"/>
            </p:cNvCxnSpPr>
            <p:nvPr/>
          </p:nvCxnSpPr>
          <p:spPr>
            <a:xfrm flipV="1">
              <a:off x="10609364" y="4134870"/>
              <a:ext cx="771314" cy="1186967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cxnSp>
          <p:nvCxnSpPr>
            <p:cNvPr id="188" name="Straight Arrow Connector 187"/>
            <p:cNvCxnSpPr>
              <a:stCxn id="91" idx="3"/>
              <a:endCxn id="101" idx="1"/>
            </p:cNvCxnSpPr>
            <p:nvPr/>
          </p:nvCxnSpPr>
          <p:spPr>
            <a:xfrm flipV="1">
              <a:off x="10609364" y="4134870"/>
              <a:ext cx="771314" cy="214539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</p:grpSp>
      <p:sp>
        <p:nvSpPr>
          <p:cNvPr id="43" name="TextBox 42"/>
          <p:cNvSpPr txBox="1"/>
          <p:nvPr/>
        </p:nvSpPr>
        <p:spPr>
          <a:xfrm>
            <a:off x="11913326" y="0"/>
            <a:ext cx="278675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1600" b="1" dirty="0" smtClean="0">
                <a:solidFill>
                  <a:srgbClr val="008995"/>
                </a:solidFill>
                <a:latin typeface="+mj-lt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35844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9" y="1526650"/>
            <a:ext cx="11237400" cy="5148470"/>
          </a:xfrm>
        </p:spPr>
        <p:txBody>
          <a:bodyPr/>
          <a:lstStyle/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fr-BE" b="1" dirty="0" smtClean="0"/>
              <a:t>23 Jun 22</a:t>
            </a:r>
          </a:p>
          <a:p>
            <a:pPr marL="1028700" lvl="1">
              <a:lnSpc>
                <a:spcPts val="2000"/>
              </a:lnSpc>
            </a:pPr>
            <a:r>
              <a:rPr lang="fr-BE" b="1" dirty="0" err="1" smtClean="0"/>
              <a:t>Bfg</a:t>
            </a:r>
            <a:r>
              <a:rPr lang="fr-BE" b="1" dirty="0" smtClean="0"/>
              <a:t> </a:t>
            </a:r>
            <a:r>
              <a:rPr lang="fr-BE" b="1" dirty="0" err="1" smtClean="0"/>
              <a:t>door</a:t>
            </a:r>
            <a:r>
              <a:rPr lang="fr-BE" b="1" dirty="0" smtClean="0"/>
              <a:t> DPBW Land/LAIS </a:t>
            </a:r>
            <a:r>
              <a:rPr lang="fr-BE" b="1" dirty="0" err="1" smtClean="0"/>
              <a:t>aan</a:t>
            </a:r>
            <a:r>
              <a:rPr lang="fr-BE" b="1" dirty="0" smtClean="0"/>
              <a:t> PA</a:t>
            </a:r>
          </a:p>
          <a:p>
            <a:pPr marL="1028700" lvl="1">
              <a:lnSpc>
                <a:spcPts val="2000"/>
              </a:lnSpc>
            </a:pPr>
            <a:endParaRPr lang="fr-BE" sz="800" b="1" dirty="0" smtClean="0"/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fr-BE" b="1" dirty="0" smtClean="0"/>
              <a:t>14 </a:t>
            </a:r>
            <a:r>
              <a:rPr lang="fr-BE" b="1" dirty="0" err="1" smtClean="0"/>
              <a:t>Feb</a:t>
            </a:r>
            <a:r>
              <a:rPr lang="fr-BE" b="1" dirty="0" smtClean="0"/>
              <a:t> 23</a:t>
            </a:r>
          </a:p>
          <a:p>
            <a:pPr marL="1028700" lvl="1">
              <a:lnSpc>
                <a:spcPts val="2000"/>
              </a:lnSpc>
            </a:pPr>
            <a:r>
              <a:rPr lang="fr-BE" b="1" dirty="0" err="1" smtClean="0"/>
              <a:t>Bfg</a:t>
            </a:r>
            <a:r>
              <a:rPr lang="fr-BE" b="1" dirty="0" smtClean="0"/>
              <a:t> </a:t>
            </a:r>
            <a:r>
              <a:rPr lang="fr-BE" b="1" dirty="0" err="1"/>
              <a:t>door</a:t>
            </a:r>
            <a:r>
              <a:rPr lang="fr-BE" b="1" dirty="0"/>
              <a:t> </a:t>
            </a:r>
            <a:r>
              <a:rPr lang="fr-BE" b="1" dirty="0" smtClean="0"/>
              <a:t>DPBW </a:t>
            </a:r>
            <a:r>
              <a:rPr lang="fr-BE" b="1" dirty="0"/>
              <a:t>Land/LAIS </a:t>
            </a:r>
            <a:r>
              <a:rPr lang="fr-BE" b="1" dirty="0" err="1" smtClean="0"/>
              <a:t>aan</a:t>
            </a:r>
            <a:r>
              <a:rPr lang="fr-BE" b="1" dirty="0" smtClean="0"/>
              <a:t> LCC</a:t>
            </a:r>
          </a:p>
          <a:p>
            <a:pPr marL="1028700" lvl="1">
              <a:lnSpc>
                <a:spcPts val="2000"/>
              </a:lnSpc>
            </a:pPr>
            <a:endParaRPr lang="fr-BE" sz="800" b="1" dirty="0" smtClean="0"/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fr-BE" b="1" dirty="0" smtClean="0">
                <a:solidFill>
                  <a:srgbClr val="C00000"/>
                </a:solidFill>
              </a:rPr>
              <a:t>17 Mar 23</a:t>
            </a:r>
          </a:p>
          <a:p>
            <a:pPr marL="1028700" lvl="1">
              <a:lnSpc>
                <a:spcPts val="2000"/>
              </a:lnSpc>
            </a:pPr>
            <a:r>
              <a:rPr lang="fr-BE" sz="2000" b="1" dirty="0" err="1">
                <a:solidFill>
                  <a:srgbClr val="C00000"/>
                </a:solidFill>
              </a:rPr>
              <a:t>Validatie</a:t>
            </a:r>
            <a:r>
              <a:rPr lang="fr-BE" sz="2000" b="1" dirty="0">
                <a:solidFill>
                  <a:srgbClr val="C00000"/>
                </a:solidFill>
              </a:rPr>
              <a:t> </a:t>
            </a:r>
            <a:r>
              <a:rPr lang="en-US" sz="2000" b="1" dirty="0">
                <a:solidFill>
                  <a:srgbClr val="C00000"/>
                </a:solidFill>
              </a:rPr>
              <a:t>CLAND-SPS-HSEPP-LOTX-001 </a:t>
            </a:r>
            <a:r>
              <a:rPr lang="fr-BE" sz="2000" b="1" dirty="0" err="1" smtClean="0">
                <a:solidFill>
                  <a:srgbClr val="C00000"/>
                </a:solidFill>
              </a:rPr>
              <a:t>door</a:t>
            </a:r>
            <a:r>
              <a:rPr lang="fr-BE" sz="2000" b="1" dirty="0" smtClean="0">
                <a:solidFill>
                  <a:srgbClr val="C00000"/>
                </a:solidFill>
              </a:rPr>
              <a:t> </a:t>
            </a:r>
            <a:r>
              <a:rPr lang="fr-BE" sz="2000" b="1" u="sng" dirty="0">
                <a:solidFill>
                  <a:srgbClr val="C00000"/>
                </a:solidFill>
              </a:rPr>
              <a:t>LCC</a:t>
            </a:r>
          </a:p>
          <a:p>
            <a:pPr marL="1028700" lvl="1">
              <a:lnSpc>
                <a:spcPts val="2000"/>
              </a:lnSpc>
            </a:pPr>
            <a:endParaRPr lang="fr-BE" sz="800" b="1" dirty="0"/>
          </a:p>
          <a:p>
            <a:pPr marL="266700" indent="-2667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fr-BE" b="1" dirty="0" smtClean="0">
                <a:solidFill>
                  <a:srgbClr val="C00000"/>
                </a:solidFill>
                <a:latin typeface="Palanquin Regular"/>
                <a:ea typeface="Arial"/>
                <a:cs typeface="Arial"/>
                <a:sym typeface="Arial"/>
              </a:rPr>
              <a:t>&lt; 30 Mar  23</a:t>
            </a:r>
            <a:endParaRPr lang="fr-BE" b="1" dirty="0">
              <a:solidFill>
                <a:srgbClr val="C00000"/>
              </a:solidFill>
              <a:latin typeface="Palanquin Regular"/>
              <a:ea typeface="Arial"/>
              <a:cs typeface="Arial"/>
              <a:sym typeface="Arial"/>
            </a:endParaRPr>
          </a:p>
          <a:p>
            <a:pPr marL="1028700" lvl="1">
              <a:lnSpc>
                <a:spcPts val="2000"/>
              </a:lnSpc>
            </a:pPr>
            <a:r>
              <a:rPr lang="fr-BE" sz="2000" b="1" dirty="0">
                <a:solidFill>
                  <a:srgbClr val="C00000"/>
                </a:solidFill>
                <a:latin typeface="Palanquin Regular"/>
                <a:ea typeface="Arial"/>
                <a:cs typeface="Arial"/>
                <a:sym typeface="Arial"/>
              </a:rPr>
              <a:t>Nota</a:t>
            </a:r>
            <a:r>
              <a:rPr lang="fr-BE" sz="2000" b="1" dirty="0" smtClean="0">
                <a:solidFill>
                  <a:srgbClr val="C00000"/>
                </a:solidFill>
              </a:rPr>
              <a:t> </a:t>
            </a:r>
            <a:r>
              <a:rPr lang="fr-BE" sz="2000" b="1" u="sng" dirty="0" smtClean="0">
                <a:solidFill>
                  <a:srgbClr val="C00000"/>
                </a:solidFill>
              </a:rPr>
              <a:t>VCHOD</a:t>
            </a:r>
          </a:p>
          <a:p>
            <a:pPr marL="1028700" lvl="1">
              <a:lnSpc>
                <a:spcPts val="2000"/>
              </a:lnSpc>
            </a:pPr>
            <a:endParaRPr lang="fr-BE" sz="800" b="1" dirty="0" smtClean="0"/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fr-BE" b="1" dirty="0" smtClean="0">
                <a:solidFill>
                  <a:srgbClr val="C00000"/>
                </a:solidFill>
              </a:rPr>
              <a:t>&lt; 30 Jun 23</a:t>
            </a:r>
          </a:p>
          <a:p>
            <a:pPr marL="1028700" lvl="1">
              <a:lnSpc>
                <a:spcPts val="2000"/>
              </a:lnSpc>
            </a:pPr>
            <a:r>
              <a:rPr lang="fr-BE" b="1" dirty="0" err="1">
                <a:solidFill>
                  <a:srgbClr val="C00000"/>
                </a:solidFill>
              </a:rPr>
              <a:t>Bfg</a:t>
            </a:r>
            <a:r>
              <a:rPr lang="fr-BE" b="1" dirty="0">
                <a:solidFill>
                  <a:srgbClr val="C00000"/>
                </a:solidFill>
              </a:rPr>
              <a:t> </a:t>
            </a:r>
            <a:r>
              <a:rPr lang="fr-BE" b="1" dirty="0" err="1">
                <a:solidFill>
                  <a:srgbClr val="C00000"/>
                </a:solidFill>
              </a:rPr>
              <a:t>door</a:t>
            </a:r>
            <a:r>
              <a:rPr lang="fr-BE" b="1" dirty="0">
                <a:solidFill>
                  <a:srgbClr val="C00000"/>
                </a:solidFill>
              </a:rPr>
              <a:t> LDPBW </a:t>
            </a:r>
            <a:r>
              <a:rPr lang="fr-BE" b="1" dirty="0" err="1">
                <a:solidFill>
                  <a:srgbClr val="C00000"/>
                </a:solidFill>
              </a:rPr>
              <a:t>aan</a:t>
            </a:r>
            <a:r>
              <a:rPr lang="fr-BE" b="1" dirty="0">
                <a:solidFill>
                  <a:srgbClr val="C00000"/>
                </a:solidFill>
              </a:rPr>
              <a:t> </a:t>
            </a:r>
            <a:r>
              <a:rPr lang="fr-BE" b="1" dirty="0" err="1">
                <a:solidFill>
                  <a:srgbClr val="C00000"/>
                </a:solidFill>
              </a:rPr>
              <a:t>Eenheden</a:t>
            </a:r>
            <a:r>
              <a:rPr lang="fr-BE" b="1" dirty="0">
                <a:solidFill>
                  <a:srgbClr val="C00000"/>
                </a:solidFill>
              </a:rPr>
              <a:t> </a:t>
            </a:r>
            <a:r>
              <a:rPr lang="fr-BE" b="1" dirty="0" err="1" smtClean="0">
                <a:solidFill>
                  <a:srgbClr val="C00000"/>
                </a:solidFill>
              </a:rPr>
              <a:t>KwGp</a:t>
            </a:r>
            <a:endParaRPr lang="fr-BE" b="1" dirty="0" smtClean="0">
              <a:solidFill>
                <a:srgbClr val="C00000"/>
              </a:solidFill>
            </a:endParaRPr>
          </a:p>
          <a:p>
            <a:pPr marL="1028700" lvl="1">
              <a:lnSpc>
                <a:spcPts val="2000"/>
              </a:lnSpc>
            </a:pPr>
            <a:endParaRPr lang="fr-BE" sz="800" b="1" dirty="0"/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fr-BE" b="1" dirty="0" smtClean="0">
                <a:solidFill>
                  <a:srgbClr val="C00000"/>
                </a:solidFill>
              </a:rPr>
              <a:t>&lt; 31 </a:t>
            </a:r>
            <a:r>
              <a:rPr lang="fr-BE" b="1" dirty="0" err="1" smtClean="0">
                <a:solidFill>
                  <a:srgbClr val="C00000"/>
                </a:solidFill>
              </a:rPr>
              <a:t>Dec</a:t>
            </a:r>
            <a:r>
              <a:rPr lang="fr-BE" b="1" dirty="0" smtClean="0">
                <a:solidFill>
                  <a:srgbClr val="C00000"/>
                </a:solidFill>
              </a:rPr>
              <a:t> 23</a:t>
            </a:r>
            <a:endParaRPr lang="fr-BE" b="1" dirty="0">
              <a:solidFill>
                <a:srgbClr val="C00000"/>
              </a:solidFill>
            </a:endParaRPr>
          </a:p>
          <a:p>
            <a:pPr marL="1028700" lvl="1">
              <a:lnSpc>
                <a:spcPts val="2000"/>
              </a:lnSpc>
            </a:pPr>
            <a:r>
              <a:rPr lang="fr-BE" b="1" dirty="0" smtClean="0">
                <a:solidFill>
                  <a:srgbClr val="C00000"/>
                </a:solidFill>
              </a:rPr>
              <a:t>"</a:t>
            </a:r>
            <a:r>
              <a:rPr lang="fr-BE" b="1" dirty="0" err="1" smtClean="0">
                <a:solidFill>
                  <a:srgbClr val="C00000"/>
                </a:solidFill>
              </a:rPr>
              <a:t>Inloopperiode</a:t>
            </a:r>
            <a:r>
              <a:rPr lang="fr-BE" b="1" dirty="0" smtClean="0">
                <a:solidFill>
                  <a:srgbClr val="C00000"/>
                </a:solidFill>
              </a:rPr>
              <a:t>"</a:t>
            </a:r>
            <a:endParaRPr lang="fr-BE" b="1" dirty="0">
              <a:solidFill>
                <a:srgbClr val="C00000"/>
              </a:solidFill>
            </a:endParaRP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fr-BE" dirty="0" err="1" smtClean="0"/>
              <a:t>Timeline</a:t>
            </a:r>
            <a:r>
              <a:rPr lang="fr-BE" dirty="0" smtClean="0"/>
              <a:t> van de </a:t>
            </a:r>
            <a:r>
              <a:rPr lang="fr-BE" dirty="0" err="1" smtClean="0"/>
              <a:t>implementatie</a:t>
            </a:r>
            <a:endParaRPr lang="fr-BE" dirty="0"/>
          </a:p>
        </p:txBody>
      </p:sp>
      <p:sp>
        <p:nvSpPr>
          <p:cNvPr id="5" name="TextBox 4"/>
          <p:cNvSpPr txBox="1"/>
          <p:nvPr/>
        </p:nvSpPr>
        <p:spPr>
          <a:xfrm>
            <a:off x="11913326" y="0"/>
            <a:ext cx="278675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1600" b="1" dirty="0" smtClean="0">
                <a:solidFill>
                  <a:srgbClr val="008995"/>
                </a:solidFill>
                <a:latin typeface="+mj-lt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1317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 err="1" smtClean="0"/>
              <a:t>Besluit</a:t>
            </a:r>
            <a:endParaRPr lang="fr-BE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9" y="1540411"/>
            <a:ext cx="11237400" cy="4557933"/>
          </a:xfrm>
        </p:spPr>
        <p:txBody>
          <a:bodyPr/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nl-BE" sz="2000" dirty="0" smtClean="0"/>
              <a:t>‘Land’-omgeving ≠ Landcomponent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nl-BE" sz="2000" dirty="0" smtClean="0"/>
              <a:t>Chain of </a:t>
            </a:r>
            <a:r>
              <a:rPr lang="nl-BE" sz="2000" dirty="0" err="1" smtClean="0"/>
              <a:t>command</a:t>
            </a:r>
            <a:r>
              <a:rPr lang="nl-BE" sz="2000" dirty="0" smtClean="0"/>
              <a:t> =&gt; Risk </a:t>
            </a:r>
            <a:r>
              <a:rPr lang="nl-BE" sz="2000" dirty="0" err="1" smtClean="0"/>
              <a:t>owner</a:t>
            </a:r>
            <a:endParaRPr lang="nl-BE" sz="2000" dirty="0" smtClean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nl-BE" sz="2000" dirty="0" smtClean="0"/>
              <a:t>Preventiestructuur =&gt; Steun (o.a. toepassing CL, tools)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nl-BE" sz="2000" dirty="0" smtClean="0"/>
              <a:t>Zo vroeg mogelijk betrekken Preventiestructuur in planningsproces</a:t>
            </a:r>
            <a:endParaRPr lang="nl-BE" sz="2000" dirty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fr-BE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1913326" y="0"/>
            <a:ext cx="278675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1600" b="1" dirty="0" smtClean="0">
                <a:solidFill>
                  <a:srgbClr val="008995"/>
                </a:solidFill>
                <a:latin typeface="+mj-lt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66322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r>
              <a:rPr lang="fr-BE" dirty="0" smtClean="0"/>
              <a:t>Questions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24349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 err="1" smtClean="0"/>
              <a:t>Infomanagement</a:t>
            </a:r>
            <a:r>
              <a:rPr lang="fr-BE" dirty="0" smtClean="0"/>
              <a:t> </a:t>
            </a:r>
            <a:r>
              <a:rPr lang="fr-BE" dirty="0" err="1" smtClean="0"/>
              <a:t>intern</a:t>
            </a:r>
            <a:r>
              <a:rPr lang="fr-BE" dirty="0" smtClean="0"/>
              <a:t> IDPBW</a:t>
            </a:r>
            <a:endParaRPr lang="fr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9" y="1540411"/>
            <a:ext cx="11237400" cy="455793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 smtClean="0"/>
              <a:t>Beheer </a:t>
            </a:r>
            <a:r>
              <a:rPr lang="nl-BE" dirty="0"/>
              <a:t>op de N-drive via </a:t>
            </a:r>
            <a:r>
              <a:rPr lang="nl-BE" u="sng" dirty="0">
                <a:hlinkClick r:id="rId3"/>
              </a:rPr>
              <a:t>N:\IDPBW\Collab\010_ORGANISATION\060_WorkGroups\LAND_MIL_EX</a:t>
            </a:r>
            <a:endParaRPr lang="nl-BE" dirty="0"/>
          </a:p>
          <a:p>
            <a:r>
              <a:rPr lang="nl-BE" dirty="0"/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 err="1"/>
              <a:t>Naming</a:t>
            </a:r>
            <a:r>
              <a:rPr lang="nl-BE" dirty="0"/>
              <a:t> </a:t>
            </a:r>
            <a:r>
              <a:rPr lang="nl-BE" dirty="0" err="1"/>
              <a:t>convention</a:t>
            </a:r>
            <a:r>
              <a:rPr lang="nl-BE" dirty="0"/>
              <a:t> voor aanmaken Ex-folder:</a:t>
            </a:r>
          </a:p>
          <a:p>
            <a:pPr marL="1028700" lvl="1"/>
            <a:r>
              <a:rPr lang="nl-BE" dirty="0"/>
              <a:t>Jaar waarin de Ex start</a:t>
            </a:r>
          </a:p>
          <a:p>
            <a:pPr marL="1028700" lvl="1"/>
            <a:r>
              <a:rPr lang="nl-BE" dirty="0"/>
              <a:t>Maand waarin de Ex start</a:t>
            </a:r>
          </a:p>
          <a:p>
            <a:pPr marL="1028700" lvl="1"/>
            <a:r>
              <a:rPr lang="nl-BE" dirty="0"/>
              <a:t>Naam Ex in drukletters</a:t>
            </a:r>
          </a:p>
          <a:p>
            <a:pPr marL="1028700" lvl="1"/>
            <a:r>
              <a:rPr lang="en-GB" dirty="0"/>
              <a:t>Lead + </a:t>
            </a:r>
            <a:r>
              <a:rPr lang="en-GB" dirty="0" err="1"/>
              <a:t>Nr</a:t>
            </a:r>
            <a:r>
              <a:rPr lang="en-GB" dirty="0"/>
              <a:t> LDPBW in Lead</a:t>
            </a:r>
            <a:endParaRPr lang="nl-BE" dirty="0"/>
          </a:p>
          <a:p>
            <a:r>
              <a:rPr lang="en-GB" dirty="0"/>
              <a:t> </a:t>
            </a:r>
            <a:endParaRPr lang="nl-B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Voorbeeld voor Ex COMBINED RESOLVE</a:t>
            </a:r>
          </a:p>
          <a:p>
            <a:pPr marL="1028700" lvl="1"/>
            <a:r>
              <a:rPr lang="nl-BE" dirty="0"/>
              <a:t>Jaar waarin de Ex start : 22</a:t>
            </a:r>
          </a:p>
          <a:p>
            <a:pPr marL="1028700" lvl="1"/>
            <a:r>
              <a:rPr lang="nl-BE" dirty="0"/>
              <a:t>Maand waarin de Ex start : Mei</a:t>
            </a:r>
          </a:p>
          <a:p>
            <a:pPr marL="1028700" lvl="1"/>
            <a:r>
              <a:rPr lang="nl-BE" dirty="0"/>
              <a:t>Naam Ex in drukletters : COMBINED RESOLVE</a:t>
            </a:r>
          </a:p>
          <a:p>
            <a:pPr marL="1028700" lvl="1"/>
            <a:r>
              <a:rPr lang="nl-BE" dirty="0"/>
              <a:t>LDPBW 16 in Lead : Lead 16</a:t>
            </a:r>
          </a:p>
        </p:txBody>
      </p:sp>
      <p:pic>
        <p:nvPicPr>
          <p:cNvPr id="3074" name="Picture 6" descr="image0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3306" y="2263515"/>
            <a:ext cx="5689808" cy="4498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913326" y="0"/>
            <a:ext cx="278675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1600" b="1" dirty="0" smtClean="0">
                <a:solidFill>
                  <a:srgbClr val="008995"/>
                </a:solidFill>
                <a:latin typeface="+mj-lt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73464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nl-BE" altLang="en-US" b="1" dirty="0" smtClean="0"/>
              <a:t>Het proces</a:t>
            </a:r>
            <a:endParaRPr lang="nl-BE" alt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9" y="1540412"/>
            <a:ext cx="11237400" cy="52472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 smtClean="0"/>
              <a:t>.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453715"/>
            <a:ext cx="12192000" cy="54675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913326" y="0"/>
            <a:ext cx="278675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1600" b="1" dirty="0" smtClean="0">
                <a:solidFill>
                  <a:srgbClr val="008995"/>
                </a:solidFill>
                <a:latin typeface="+mj-lt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85659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9" y="1540411"/>
            <a:ext cx="11237400" cy="455793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Criteria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dirty="0"/>
          </a:p>
          <a:p>
            <a:pPr marL="1028700" lvl="1"/>
            <a:r>
              <a:rPr lang="fr-BE" b="1" dirty="0" err="1">
                <a:solidFill>
                  <a:srgbClr val="C00000"/>
                </a:solidFill>
              </a:rPr>
              <a:t>Deelnemers</a:t>
            </a:r>
            <a:r>
              <a:rPr lang="fr-BE" b="1" dirty="0">
                <a:solidFill>
                  <a:srgbClr val="C00000"/>
                </a:solidFill>
              </a:rPr>
              <a:t> </a:t>
            </a:r>
            <a:endParaRPr lang="fr-BE" b="1" dirty="0" smtClean="0">
              <a:solidFill>
                <a:srgbClr val="C00000"/>
              </a:solidFill>
            </a:endParaRPr>
          </a:p>
          <a:p>
            <a:pPr marL="1028700" lvl="1"/>
            <a:endParaRPr lang="fr-BE" dirty="0"/>
          </a:p>
          <a:p>
            <a:pPr marL="1028700" lvl="1"/>
            <a:r>
              <a:rPr lang="fr-BE" dirty="0"/>
              <a:t>Lead </a:t>
            </a:r>
            <a:r>
              <a:rPr lang="fr-BE" dirty="0" smtClean="0"/>
              <a:t>unit</a:t>
            </a:r>
          </a:p>
          <a:p>
            <a:pPr marL="1028700" lvl="1"/>
            <a:endParaRPr lang="fr-BE" dirty="0"/>
          </a:p>
          <a:p>
            <a:pPr marL="1028700" lvl="1"/>
            <a:r>
              <a:rPr lang="fr-BE" dirty="0" err="1" smtClean="0"/>
              <a:t>Trainingslocatie</a:t>
            </a:r>
            <a:endParaRPr lang="fr-BE" dirty="0" smtClean="0"/>
          </a:p>
          <a:p>
            <a:pPr marL="1028700" lvl="1"/>
            <a:endParaRPr lang="fr-BE" dirty="0"/>
          </a:p>
          <a:p>
            <a:pPr marL="1028700" lvl="1"/>
            <a:r>
              <a:rPr lang="fr-BE" dirty="0" smtClean="0"/>
              <a:t>Logement</a:t>
            </a:r>
          </a:p>
          <a:p>
            <a:pPr marL="1028700" lvl="1"/>
            <a:endParaRPr lang="fr-BE" dirty="0"/>
          </a:p>
          <a:p>
            <a:pPr marL="1028700" lvl="1"/>
            <a:r>
              <a:rPr lang="fr-BE" dirty="0" err="1"/>
              <a:t>Uitrusting</a:t>
            </a:r>
            <a:r>
              <a:rPr lang="fr-BE" dirty="0"/>
              <a:t>, </a:t>
            </a:r>
            <a:r>
              <a:rPr lang="fr-BE" dirty="0" err="1"/>
              <a:t>bewapening</a:t>
            </a:r>
            <a:r>
              <a:rPr lang="fr-BE" dirty="0"/>
              <a:t>, </a:t>
            </a:r>
            <a:r>
              <a:rPr lang="fr-BE" dirty="0" smtClean="0"/>
              <a:t>…</a:t>
            </a:r>
          </a:p>
          <a:p>
            <a:pPr marL="1028700" lvl="1"/>
            <a:endParaRPr lang="fr-BE" dirty="0"/>
          </a:p>
          <a:p>
            <a:pPr marL="1028700" lvl="1"/>
            <a:r>
              <a:rPr lang="fr-BE" dirty="0"/>
              <a:t>Transport, </a:t>
            </a:r>
            <a:r>
              <a:rPr lang="fr-BE" dirty="0" err="1" smtClean="0"/>
              <a:t>movement</a:t>
            </a:r>
            <a:endParaRPr lang="fr-BE" dirty="0" smtClean="0"/>
          </a:p>
          <a:p>
            <a:pPr marL="1028700" lvl="1"/>
            <a:endParaRPr lang="fr-BE" dirty="0"/>
          </a:p>
          <a:p>
            <a:pPr marL="1028700" lvl="1"/>
            <a:r>
              <a:rPr lang="fr-BE" dirty="0" err="1"/>
              <a:t>Activiteiten</a:t>
            </a:r>
            <a:r>
              <a:rPr lang="fr-BE" dirty="0"/>
              <a:t>, </a:t>
            </a:r>
            <a:r>
              <a:rPr lang="fr-BE" dirty="0" err="1" smtClean="0"/>
              <a:t>scenario’s</a:t>
            </a:r>
            <a:endParaRPr lang="fr-B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5462" y="1383528"/>
            <a:ext cx="7810764" cy="5120640"/>
          </a:xfrm>
          <a:prstGeom prst="rect">
            <a:avLst/>
          </a:prstGeom>
        </p:spPr>
      </p:pic>
      <p:sp>
        <p:nvSpPr>
          <p:cNvPr id="13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702060" cy="1231106"/>
          </a:xfrm>
        </p:spPr>
        <p:txBody>
          <a:bodyPr/>
          <a:lstStyle/>
          <a:p>
            <a:pPr lvl="0"/>
            <a:r>
              <a:rPr lang="en-US" sz="3800" dirty="0" smtClean="0"/>
              <a:t>De “STAFF </a:t>
            </a:r>
            <a:r>
              <a:rPr lang="en-US" sz="3800" dirty="0"/>
              <a:t>CHECK EXERCISE RISK DOMAINS”</a:t>
            </a:r>
            <a:r>
              <a:rPr lang="fr-BE" sz="3800" dirty="0" smtClean="0"/>
              <a:t> </a:t>
            </a:r>
            <a:r>
              <a:rPr lang="fr-BE" sz="2000" dirty="0"/>
              <a:t>(</a:t>
            </a:r>
            <a:r>
              <a:rPr lang="fr-BE" sz="2000" dirty="0" err="1"/>
              <a:t>Bijl</a:t>
            </a:r>
            <a:r>
              <a:rPr lang="fr-BE" sz="2000" dirty="0"/>
              <a:t> A)</a:t>
            </a:r>
          </a:p>
          <a:p>
            <a:endParaRPr lang="fr-BE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1913326" y="0"/>
            <a:ext cx="278675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1600" b="1" dirty="0" smtClean="0">
                <a:solidFill>
                  <a:srgbClr val="008995"/>
                </a:solidFill>
                <a:latin typeface="+mj-lt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25577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9" y="1540411"/>
            <a:ext cx="11237400" cy="455793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Criteria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dirty="0"/>
          </a:p>
          <a:p>
            <a:pPr marL="1028700" lvl="1"/>
            <a:r>
              <a:rPr lang="fr-BE" dirty="0" err="1"/>
              <a:t>Deelnemers</a:t>
            </a:r>
            <a:r>
              <a:rPr lang="fr-BE" dirty="0"/>
              <a:t> </a:t>
            </a:r>
            <a:endParaRPr lang="fr-BE" dirty="0" smtClean="0"/>
          </a:p>
          <a:p>
            <a:pPr marL="1028700" lvl="1"/>
            <a:endParaRPr lang="fr-BE" dirty="0"/>
          </a:p>
          <a:p>
            <a:pPr marL="1028700" lvl="1"/>
            <a:r>
              <a:rPr lang="fr-BE" b="1" dirty="0">
                <a:solidFill>
                  <a:srgbClr val="C00000"/>
                </a:solidFill>
              </a:rPr>
              <a:t>Lead </a:t>
            </a:r>
            <a:r>
              <a:rPr lang="fr-BE" b="1" dirty="0" smtClean="0">
                <a:solidFill>
                  <a:srgbClr val="C00000"/>
                </a:solidFill>
              </a:rPr>
              <a:t>unit</a:t>
            </a:r>
          </a:p>
          <a:p>
            <a:pPr marL="1028700" lvl="1"/>
            <a:endParaRPr lang="fr-BE" b="1" dirty="0">
              <a:solidFill>
                <a:srgbClr val="C00000"/>
              </a:solidFill>
            </a:endParaRPr>
          </a:p>
          <a:p>
            <a:pPr marL="1028700" lvl="1"/>
            <a:r>
              <a:rPr lang="fr-BE" b="1" dirty="0" err="1" smtClean="0">
                <a:solidFill>
                  <a:srgbClr val="C00000"/>
                </a:solidFill>
              </a:rPr>
              <a:t>Trainingslocatie</a:t>
            </a:r>
            <a:endParaRPr lang="fr-BE" b="1" dirty="0" smtClean="0">
              <a:solidFill>
                <a:srgbClr val="C00000"/>
              </a:solidFill>
            </a:endParaRPr>
          </a:p>
          <a:p>
            <a:pPr marL="1028700" lvl="1"/>
            <a:endParaRPr lang="fr-BE" dirty="0"/>
          </a:p>
          <a:p>
            <a:pPr marL="1028700" lvl="1"/>
            <a:r>
              <a:rPr lang="fr-BE" dirty="0" smtClean="0"/>
              <a:t>Logement</a:t>
            </a:r>
          </a:p>
          <a:p>
            <a:pPr marL="1028700" lvl="1"/>
            <a:endParaRPr lang="fr-BE" dirty="0"/>
          </a:p>
          <a:p>
            <a:pPr marL="1028700" lvl="1"/>
            <a:r>
              <a:rPr lang="fr-BE" dirty="0" err="1"/>
              <a:t>Uitrusting</a:t>
            </a:r>
            <a:r>
              <a:rPr lang="fr-BE" dirty="0"/>
              <a:t>, </a:t>
            </a:r>
            <a:r>
              <a:rPr lang="fr-BE" dirty="0" err="1"/>
              <a:t>bewapening</a:t>
            </a:r>
            <a:r>
              <a:rPr lang="fr-BE" dirty="0"/>
              <a:t>, </a:t>
            </a:r>
            <a:r>
              <a:rPr lang="fr-BE" dirty="0" smtClean="0"/>
              <a:t>…</a:t>
            </a:r>
          </a:p>
          <a:p>
            <a:pPr marL="1028700" lvl="1"/>
            <a:endParaRPr lang="fr-BE" dirty="0"/>
          </a:p>
          <a:p>
            <a:pPr marL="1028700" lvl="1"/>
            <a:r>
              <a:rPr lang="fr-BE" dirty="0"/>
              <a:t>Transport, </a:t>
            </a:r>
            <a:r>
              <a:rPr lang="fr-BE" dirty="0" err="1" smtClean="0"/>
              <a:t>movement</a:t>
            </a:r>
            <a:endParaRPr lang="fr-BE" dirty="0" smtClean="0"/>
          </a:p>
          <a:p>
            <a:pPr marL="1028700" lvl="1"/>
            <a:endParaRPr lang="fr-BE" dirty="0"/>
          </a:p>
          <a:p>
            <a:pPr marL="1028700" lvl="1"/>
            <a:r>
              <a:rPr lang="fr-BE" dirty="0" err="1"/>
              <a:t>Activiteiten</a:t>
            </a:r>
            <a:r>
              <a:rPr lang="fr-BE" dirty="0"/>
              <a:t>, </a:t>
            </a:r>
            <a:r>
              <a:rPr lang="fr-BE" dirty="0" err="1" smtClean="0"/>
              <a:t>scenario’s</a:t>
            </a:r>
            <a:endParaRPr lang="fr-B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5462" y="1453716"/>
            <a:ext cx="7808181" cy="5082256"/>
          </a:xfrm>
          <a:prstGeom prst="rect">
            <a:avLst/>
          </a:prstGeom>
        </p:spPr>
      </p:pic>
      <p:sp>
        <p:nvSpPr>
          <p:cNvPr id="9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702060" cy="1231106"/>
          </a:xfrm>
        </p:spPr>
        <p:txBody>
          <a:bodyPr/>
          <a:lstStyle/>
          <a:p>
            <a:pPr lvl="0"/>
            <a:r>
              <a:rPr lang="en-US" sz="3800" dirty="0" smtClean="0"/>
              <a:t>De “STAFF </a:t>
            </a:r>
            <a:r>
              <a:rPr lang="en-US" sz="3800" dirty="0"/>
              <a:t>CHECK EXERCISE RISK DOMAINS”</a:t>
            </a:r>
            <a:r>
              <a:rPr lang="fr-BE" sz="3800" dirty="0" smtClean="0"/>
              <a:t> </a:t>
            </a:r>
            <a:r>
              <a:rPr lang="fr-BE" sz="2000" dirty="0"/>
              <a:t>(</a:t>
            </a:r>
            <a:r>
              <a:rPr lang="fr-BE" sz="2000" dirty="0" err="1"/>
              <a:t>Bijl</a:t>
            </a:r>
            <a:r>
              <a:rPr lang="fr-BE" sz="2000" dirty="0"/>
              <a:t> A)</a:t>
            </a:r>
          </a:p>
          <a:p>
            <a:endParaRPr lang="fr-BE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1913326" y="0"/>
            <a:ext cx="278675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1600" b="1" dirty="0" smtClean="0">
                <a:solidFill>
                  <a:srgbClr val="008995"/>
                </a:solidFill>
                <a:latin typeface="+mj-lt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27368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8" y="811145"/>
            <a:ext cx="11632318" cy="1138773"/>
          </a:xfrm>
        </p:spPr>
        <p:txBody>
          <a:bodyPr/>
          <a:lstStyle/>
          <a:p>
            <a:r>
              <a:rPr lang="fr-BE" sz="3400" dirty="0" smtClean="0"/>
              <a:t>CLAND-SPS-HSEPP-LOTX-001</a:t>
            </a:r>
            <a:br>
              <a:rPr lang="fr-BE" sz="3400" dirty="0" smtClean="0"/>
            </a:br>
            <a:r>
              <a:rPr lang="nl-BE" sz="3400" dirty="0"/>
              <a:t>OHS Risk </a:t>
            </a:r>
            <a:r>
              <a:rPr lang="nl-BE" sz="3400" dirty="0" err="1"/>
              <a:t>Mgt</a:t>
            </a:r>
            <a:r>
              <a:rPr lang="nl-BE" sz="3400" dirty="0"/>
              <a:t> tijdens Ex in een 'Land'-omgeving</a:t>
            </a:r>
            <a:endParaRPr lang="fr-BE" sz="3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BE" dirty="0" err="1" smtClean="0"/>
              <a:t>Inleiding</a:t>
            </a:r>
            <a:endParaRPr lang="fr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BE" dirty="0" smtClean="0"/>
              <a:t>De </a:t>
            </a:r>
            <a:r>
              <a:rPr lang="fr-BE" dirty="0" err="1" smtClean="0"/>
              <a:t>probleemstelling</a:t>
            </a:r>
            <a:endParaRPr lang="fr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BE" dirty="0" smtClean="0"/>
              <a:t>De </a:t>
            </a:r>
            <a:r>
              <a:rPr lang="fr-BE" dirty="0" err="1" smtClean="0"/>
              <a:t>richtlijn</a:t>
            </a:r>
            <a:endParaRPr lang="fr-B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BE" dirty="0" smtClean="0"/>
              <a:t>De </a:t>
            </a:r>
            <a:r>
              <a:rPr lang="fr-BE" dirty="0" err="1"/>
              <a:t>b</a:t>
            </a:r>
            <a:r>
              <a:rPr lang="fr-BE" dirty="0" err="1" smtClean="0"/>
              <a:t>ijlagen</a:t>
            </a:r>
            <a:endParaRPr lang="fr-B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fr-BE" dirty="0" smtClean="0"/>
              <a:t>1</a:t>
            </a:r>
            <a:endParaRPr lang="fr-BE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BE" dirty="0" smtClean="0"/>
              <a:t>2</a:t>
            </a:r>
            <a:endParaRPr lang="fr-BE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fr-BE" dirty="0" smtClean="0"/>
              <a:t>3</a:t>
            </a:r>
            <a:endParaRPr lang="fr-BE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fr-BE" dirty="0" smtClean="0"/>
              <a:t>4</a:t>
            </a:r>
            <a:endParaRPr lang="fr-BE" dirty="0"/>
          </a:p>
        </p:txBody>
      </p:sp>
      <p:sp>
        <p:nvSpPr>
          <p:cNvPr id="12" name="TextBox 11"/>
          <p:cNvSpPr txBox="1"/>
          <p:nvPr/>
        </p:nvSpPr>
        <p:spPr>
          <a:xfrm>
            <a:off x="11913326" y="0"/>
            <a:ext cx="278675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1600" b="1" dirty="0" smtClean="0">
                <a:solidFill>
                  <a:srgbClr val="008995"/>
                </a:solidFill>
                <a:latin typeface="+mj-lt"/>
              </a:rPr>
              <a:t>N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959338" y="4868696"/>
            <a:ext cx="9488024" cy="369332"/>
          </a:xfrm>
        </p:spPr>
        <p:txBody>
          <a:bodyPr/>
          <a:lstStyle/>
          <a:p>
            <a:r>
              <a:rPr lang="fr-BE" dirty="0" err="1" smtClean="0"/>
              <a:t>Geen</a:t>
            </a:r>
            <a:r>
              <a:rPr lang="fr-BE" dirty="0" smtClean="0"/>
              <a:t> </a:t>
            </a:r>
            <a:r>
              <a:rPr lang="fr-BE" dirty="0" err="1" smtClean="0"/>
              <a:t>kunst</a:t>
            </a:r>
            <a:r>
              <a:rPr lang="fr-BE" dirty="0" smtClean="0"/>
              <a:t> om de </a:t>
            </a:r>
            <a:r>
              <a:rPr lang="fr-BE" dirty="0" err="1" smtClean="0"/>
              <a:t>kunst</a:t>
            </a:r>
            <a:endParaRPr lang="fr-BE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1959338" y="5497389"/>
            <a:ext cx="9488024" cy="369332"/>
          </a:xfrm>
        </p:spPr>
        <p:txBody>
          <a:bodyPr/>
          <a:lstStyle/>
          <a:p>
            <a:r>
              <a:rPr lang="fr-BE" dirty="0" err="1" smtClean="0"/>
              <a:t>Timeline</a:t>
            </a:r>
            <a:r>
              <a:rPr lang="fr-BE" dirty="0" smtClean="0"/>
              <a:t> </a:t>
            </a:r>
            <a:r>
              <a:rPr lang="fr-BE" dirty="0" err="1" smtClean="0"/>
              <a:t>implementatie</a:t>
            </a:r>
            <a:endParaRPr lang="fr-BE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7"/>
          </p:nvPr>
        </p:nvSpPr>
        <p:spPr>
          <a:xfrm>
            <a:off x="1959338" y="6147722"/>
            <a:ext cx="9488024" cy="369332"/>
          </a:xfrm>
        </p:spPr>
        <p:txBody>
          <a:bodyPr/>
          <a:lstStyle/>
          <a:p>
            <a:r>
              <a:rPr lang="fr-BE" dirty="0" err="1" smtClean="0"/>
              <a:t>Besluit</a:t>
            </a:r>
            <a:r>
              <a:rPr lang="fr-BE" dirty="0" smtClean="0"/>
              <a:t> / </a:t>
            </a:r>
            <a:r>
              <a:rPr lang="fr-BE" dirty="0" err="1" smtClean="0"/>
              <a:t>Vragen</a:t>
            </a:r>
            <a:endParaRPr lang="fr-BE" dirty="0"/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1068800" y="4804124"/>
            <a:ext cx="533400" cy="498475"/>
          </a:xfrm>
        </p:spPr>
        <p:txBody>
          <a:bodyPr/>
          <a:lstStyle/>
          <a:p>
            <a:r>
              <a:rPr lang="fr-BE" dirty="0"/>
              <a:t>5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21"/>
          </p:nvPr>
        </p:nvSpPr>
        <p:spPr>
          <a:xfrm>
            <a:off x="1068800" y="5437850"/>
            <a:ext cx="533400" cy="498475"/>
          </a:xfrm>
        </p:spPr>
        <p:txBody>
          <a:bodyPr/>
          <a:lstStyle/>
          <a:p>
            <a:r>
              <a:rPr lang="fr-BE" dirty="0"/>
              <a:t>6</a:t>
            </a:r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22"/>
          </p:nvPr>
        </p:nvSpPr>
        <p:spPr>
          <a:xfrm>
            <a:off x="1068800" y="6083151"/>
            <a:ext cx="533400" cy="498475"/>
          </a:xfrm>
        </p:spPr>
        <p:txBody>
          <a:bodyPr/>
          <a:lstStyle/>
          <a:p>
            <a:r>
              <a:rPr lang="fr-BE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12655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9" y="1540411"/>
            <a:ext cx="11237400" cy="455793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Criteria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dirty="0"/>
          </a:p>
          <a:p>
            <a:pPr marL="1028700" lvl="1"/>
            <a:r>
              <a:rPr lang="fr-BE" dirty="0" err="1"/>
              <a:t>Deelnemers</a:t>
            </a:r>
            <a:r>
              <a:rPr lang="fr-BE" dirty="0"/>
              <a:t> </a:t>
            </a:r>
            <a:endParaRPr lang="fr-BE" dirty="0" smtClean="0"/>
          </a:p>
          <a:p>
            <a:pPr marL="1028700" lvl="1"/>
            <a:endParaRPr lang="fr-BE" dirty="0"/>
          </a:p>
          <a:p>
            <a:pPr marL="1028700" lvl="1"/>
            <a:r>
              <a:rPr lang="fr-BE" dirty="0"/>
              <a:t>Lead </a:t>
            </a:r>
            <a:r>
              <a:rPr lang="fr-BE" dirty="0" smtClean="0"/>
              <a:t>unit</a:t>
            </a:r>
          </a:p>
          <a:p>
            <a:pPr marL="1028700" lvl="1"/>
            <a:endParaRPr lang="fr-BE" dirty="0"/>
          </a:p>
          <a:p>
            <a:pPr marL="1028700" lvl="1"/>
            <a:r>
              <a:rPr lang="fr-BE" dirty="0" err="1" smtClean="0"/>
              <a:t>Trainingslocatie</a:t>
            </a:r>
            <a:endParaRPr lang="fr-BE" dirty="0" smtClean="0"/>
          </a:p>
          <a:p>
            <a:pPr marL="1028700" lvl="1"/>
            <a:endParaRPr lang="fr-BE" dirty="0"/>
          </a:p>
          <a:p>
            <a:pPr marL="1028700" lvl="1"/>
            <a:r>
              <a:rPr lang="fr-BE" b="1" dirty="0" smtClean="0">
                <a:solidFill>
                  <a:srgbClr val="C00000"/>
                </a:solidFill>
              </a:rPr>
              <a:t>Logement</a:t>
            </a:r>
          </a:p>
          <a:p>
            <a:pPr marL="1028700" lvl="1"/>
            <a:endParaRPr lang="fr-BE" b="1" dirty="0">
              <a:solidFill>
                <a:srgbClr val="C00000"/>
              </a:solidFill>
            </a:endParaRPr>
          </a:p>
          <a:p>
            <a:pPr marL="1028700" lvl="1"/>
            <a:r>
              <a:rPr lang="fr-BE" b="1" dirty="0" err="1">
                <a:solidFill>
                  <a:srgbClr val="C00000"/>
                </a:solidFill>
              </a:rPr>
              <a:t>Uitrusting</a:t>
            </a:r>
            <a:r>
              <a:rPr lang="fr-BE" b="1" dirty="0">
                <a:solidFill>
                  <a:srgbClr val="C00000"/>
                </a:solidFill>
              </a:rPr>
              <a:t>, </a:t>
            </a:r>
            <a:r>
              <a:rPr lang="fr-BE" b="1" dirty="0" err="1">
                <a:solidFill>
                  <a:srgbClr val="C00000"/>
                </a:solidFill>
              </a:rPr>
              <a:t>bewapening</a:t>
            </a:r>
            <a:r>
              <a:rPr lang="fr-BE" b="1" dirty="0">
                <a:solidFill>
                  <a:srgbClr val="C00000"/>
                </a:solidFill>
              </a:rPr>
              <a:t>, </a:t>
            </a:r>
            <a:r>
              <a:rPr lang="fr-BE" b="1" dirty="0" smtClean="0">
                <a:solidFill>
                  <a:srgbClr val="C00000"/>
                </a:solidFill>
              </a:rPr>
              <a:t>…</a:t>
            </a:r>
          </a:p>
          <a:p>
            <a:pPr marL="1028700" lvl="1"/>
            <a:endParaRPr lang="fr-BE" dirty="0"/>
          </a:p>
          <a:p>
            <a:pPr marL="1028700" lvl="1"/>
            <a:r>
              <a:rPr lang="fr-BE" dirty="0"/>
              <a:t>Transport, </a:t>
            </a:r>
            <a:r>
              <a:rPr lang="fr-BE" dirty="0" err="1" smtClean="0"/>
              <a:t>movement</a:t>
            </a:r>
            <a:endParaRPr lang="fr-BE" dirty="0" smtClean="0"/>
          </a:p>
          <a:p>
            <a:pPr marL="1028700" lvl="1"/>
            <a:endParaRPr lang="fr-BE" dirty="0"/>
          </a:p>
          <a:p>
            <a:pPr marL="1028700" lvl="1"/>
            <a:r>
              <a:rPr lang="fr-BE" dirty="0" err="1"/>
              <a:t>Activiteiten</a:t>
            </a:r>
            <a:r>
              <a:rPr lang="fr-BE" dirty="0"/>
              <a:t>, </a:t>
            </a:r>
            <a:r>
              <a:rPr lang="fr-BE" dirty="0" err="1" smtClean="0"/>
              <a:t>scenario’s</a:t>
            </a:r>
            <a:endParaRPr lang="fr-B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35462" y="1327867"/>
            <a:ext cx="7808181" cy="5200153"/>
          </a:xfrm>
          <a:prstGeom prst="rect">
            <a:avLst/>
          </a:prstGeom>
        </p:spPr>
      </p:pic>
      <p:sp>
        <p:nvSpPr>
          <p:cNvPr id="9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702060" cy="1231106"/>
          </a:xfrm>
        </p:spPr>
        <p:txBody>
          <a:bodyPr/>
          <a:lstStyle/>
          <a:p>
            <a:pPr lvl="0"/>
            <a:r>
              <a:rPr lang="en-US" sz="3800" dirty="0" smtClean="0"/>
              <a:t>De “STAFF </a:t>
            </a:r>
            <a:r>
              <a:rPr lang="en-US" sz="3800" dirty="0"/>
              <a:t>CHECK EXERCISE RISK DOMAINS”</a:t>
            </a:r>
            <a:r>
              <a:rPr lang="fr-BE" sz="3800" dirty="0" smtClean="0"/>
              <a:t> </a:t>
            </a:r>
            <a:r>
              <a:rPr lang="fr-BE" sz="2000" dirty="0"/>
              <a:t>(</a:t>
            </a:r>
            <a:r>
              <a:rPr lang="fr-BE" sz="2000" dirty="0" err="1"/>
              <a:t>Bijl</a:t>
            </a:r>
            <a:r>
              <a:rPr lang="fr-BE" sz="2000" dirty="0"/>
              <a:t> A)</a:t>
            </a:r>
          </a:p>
          <a:p>
            <a:endParaRPr lang="fr-BE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1913326" y="0"/>
            <a:ext cx="278675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1600" b="1" dirty="0" smtClean="0">
                <a:solidFill>
                  <a:srgbClr val="008995"/>
                </a:solidFill>
                <a:latin typeface="+mj-lt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65629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9" y="1540411"/>
            <a:ext cx="11237400" cy="455793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Criteria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dirty="0"/>
          </a:p>
          <a:p>
            <a:pPr marL="1028700" lvl="1"/>
            <a:r>
              <a:rPr lang="fr-BE" dirty="0" err="1"/>
              <a:t>Deelnemers</a:t>
            </a:r>
            <a:r>
              <a:rPr lang="fr-BE" dirty="0"/>
              <a:t> </a:t>
            </a:r>
            <a:endParaRPr lang="fr-BE" dirty="0" smtClean="0"/>
          </a:p>
          <a:p>
            <a:pPr marL="1028700" lvl="1"/>
            <a:endParaRPr lang="fr-BE" dirty="0"/>
          </a:p>
          <a:p>
            <a:pPr marL="1028700" lvl="1"/>
            <a:r>
              <a:rPr lang="fr-BE" dirty="0"/>
              <a:t>Lead </a:t>
            </a:r>
            <a:r>
              <a:rPr lang="fr-BE" dirty="0" smtClean="0"/>
              <a:t>unit</a:t>
            </a:r>
          </a:p>
          <a:p>
            <a:pPr marL="1028700" lvl="1"/>
            <a:endParaRPr lang="fr-BE" dirty="0"/>
          </a:p>
          <a:p>
            <a:pPr marL="1028700" lvl="1"/>
            <a:r>
              <a:rPr lang="fr-BE" dirty="0" err="1" smtClean="0"/>
              <a:t>Trainingslocatie</a:t>
            </a:r>
            <a:endParaRPr lang="fr-BE" dirty="0" smtClean="0"/>
          </a:p>
          <a:p>
            <a:pPr marL="1028700" lvl="1"/>
            <a:endParaRPr lang="fr-BE" dirty="0"/>
          </a:p>
          <a:p>
            <a:pPr marL="1028700" lvl="1"/>
            <a:r>
              <a:rPr lang="fr-BE" dirty="0" smtClean="0"/>
              <a:t>Logement</a:t>
            </a:r>
          </a:p>
          <a:p>
            <a:pPr marL="1028700" lvl="1"/>
            <a:endParaRPr lang="fr-BE" dirty="0"/>
          </a:p>
          <a:p>
            <a:pPr marL="1028700" lvl="1"/>
            <a:r>
              <a:rPr lang="fr-BE" dirty="0" err="1"/>
              <a:t>Uitrusting</a:t>
            </a:r>
            <a:r>
              <a:rPr lang="fr-BE" dirty="0"/>
              <a:t>, </a:t>
            </a:r>
            <a:r>
              <a:rPr lang="fr-BE" dirty="0" err="1"/>
              <a:t>bewapening</a:t>
            </a:r>
            <a:r>
              <a:rPr lang="fr-BE" dirty="0"/>
              <a:t>, </a:t>
            </a:r>
            <a:r>
              <a:rPr lang="fr-BE" dirty="0" smtClean="0"/>
              <a:t>…</a:t>
            </a:r>
          </a:p>
          <a:p>
            <a:pPr marL="1028700" lvl="1"/>
            <a:endParaRPr lang="fr-BE" dirty="0"/>
          </a:p>
          <a:p>
            <a:pPr marL="1028700" lvl="1"/>
            <a:r>
              <a:rPr lang="fr-BE" b="1" dirty="0">
                <a:solidFill>
                  <a:srgbClr val="C00000"/>
                </a:solidFill>
              </a:rPr>
              <a:t>Transport, </a:t>
            </a:r>
            <a:r>
              <a:rPr lang="fr-BE" b="1" dirty="0" err="1" smtClean="0">
                <a:solidFill>
                  <a:srgbClr val="C00000"/>
                </a:solidFill>
              </a:rPr>
              <a:t>movement</a:t>
            </a:r>
            <a:endParaRPr lang="fr-BE" b="1" dirty="0" smtClean="0">
              <a:solidFill>
                <a:srgbClr val="C00000"/>
              </a:solidFill>
            </a:endParaRPr>
          </a:p>
          <a:p>
            <a:pPr marL="1028700" lvl="1"/>
            <a:endParaRPr lang="fr-BE" b="1" dirty="0">
              <a:solidFill>
                <a:srgbClr val="C00000"/>
              </a:solidFill>
            </a:endParaRPr>
          </a:p>
          <a:p>
            <a:pPr marL="1028700" lvl="1"/>
            <a:r>
              <a:rPr lang="fr-BE" b="1" dirty="0" err="1">
                <a:solidFill>
                  <a:srgbClr val="C00000"/>
                </a:solidFill>
              </a:rPr>
              <a:t>Activiteiten</a:t>
            </a:r>
            <a:r>
              <a:rPr lang="fr-BE" b="1" dirty="0">
                <a:solidFill>
                  <a:srgbClr val="C00000"/>
                </a:solidFill>
              </a:rPr>
              <a:t>, </a:t>
            </a:r>
            <a:r>
              <a:rPr lang="fr-BE" b="1" dirty="0" err="1" smtClean="0">
                <a:solidFill>
                  <a:srgbClr val="C00000"/>
                </a:solidFill>
              </a:rPr>
              <a:t>scenario’s</a:t>
            </a:r>
            <a:endParaRPr lang="fr-BE" b="1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5462" y="1404016"/>
            <a:ext cx="7817114" cy="5116053"/>
          </a:xfrm>
          <a:prstGeom prst="rect">
            <a:avLst/>
          </a:prstGeom>
        </p:spPr>
      </p:pic>
      <p:sp>
        <p:nvSpPr>
          <p:cNvPr id="9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702060" cy="1231106"/>
          </a:xfrm>
        </p:spPr>
        <p:txBody>
          <a:bodyPr/>
          <a:lstStyle/>
          <a:p>
            <a:pPr lvl="0"/>
            <a:r>
              <a:rPr lang="en-US" sz="3800" dirty="0" smtClean="0"/>
              <a:t>De “STAFF </a:t>
            </a:r>
            <a:r>
              <a:rPr lang="en-US" sz="3800" dirty="0"/>
              <a:t>CHECK EXERCISE RISK DOMAINS”</a:t>
            </a:r>
            <a:r>
              <a:rPr lang="fr-BE" sz="3800" dirty="0" smtClean="0"/>
              <a:t> </a:t>
            </a:r>
            <a:r>
              <a:rPr lang="fr-BE" sz="2000" dirty="0"/>
              <a:t>(</a:t>
            </a:r>
            <a:r>
              <a:rPr lang="fr-BE" sz="2000" dirty="0" err="1"/>
              <a:t>Bijl</a:t>
            </a:r>
            <a:r>
              <a:rPr lang="fr-BE" sz="2000" dirty="0"/>
              <a:t> A)</a:t>
            </a:r>
          </a:p>
          <a:p>
            <a:endParaRPr lang="fr-BE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1913326" y="0"/>
            <a:ext cx="278675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1600" b="1" dirty="0" smtClean="0">
                <a:solidFill>
                  <a:srgbClr val="008995"/>
                </a:solidFill>
                <a:latin typeface="+mj-lt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94851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nl-BE" altLang="en-US" b="1" dirty="0" smtClean="0"/>
              <a:t>Inleiding</a:t>
            </a:r>
            <a:endParaRPr lang="nl-BE" alt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9" y="1540412"/>
            <a:ext cx="11502824" cy="5247250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sz="2000" dirty="0"/>
              <a:t>‘Land’-omgeving ≠ Landcomponent</a:t>
            </a:r>
          </a:p>
          <a:p>
            <a:pPr marL="1028700" lvl="1">
              <a:lnSpc>
                <a:spcPct val="150000"/>
              </a:lnSpc>
            </a:pPr>
            <a:r>
              <a:rPr lang="nl-BE" sz="2000" dirty="0"/>
              <a:t>Een militair specifieke activiteit (w.o. Mil Ex) wordt beschouwd als behorend tot de ‘Land’-omgeving:</a:t>
            </a:r>
          </a:p>
          <a:p>
            <a:pPr marL="1485900" lvl="2">
              <a:lnSpc>
                <a:spcPct val="150000"/>
              </a:lnSpc>
            </a:pPr>
            <a:r>
              <a:rPr lang="nl-BE" sz="2000" dirty="0"/>
              <a:t>indien de </a:t>
            </a:r>
            <a:r>
              <a:rPr lang="nl-BE" sz="2000" dirty="0" err="1"/>
              <a:t>tactics</a:t>
            </a:r>
            <a:r>
              <a:rPr lang="nl-BE" sz="2000" dirty="0"/>
              <a:t>, </a:t>
            </a:r>
            <a:r>
              <a:rPr lang="nl-BE" sz="2000" dirty="0" err="1"/>
              <a:t>techniques</a:t>
            </a:r>
            <a:r>
              <a:rPr lang="nl-BE" sz="2000" dirty="0"/>
              <a:t> en/of procedures m.b.t. deze activiteit opgesteld worden door diensten van de Land Component, en/of;</a:t>
            </a:r>
          </a:p>
          <a:p>
            <a:pPr marL="1485900" lvl="2">
              <a:lnSpc>
                <a:spcPct val="150000"/>
              </a:lnSpc>
            </a:pPr>
            <a:r>
              <a:rPr lang="nl-BE" sz="2000" dirty="0"/>
              <a:t>indien materieel tewerkgesteld wordt waarvan de Landcomponent de hoofdgebruiker is.</a:t>
            </a:r>
          </a:p>
          <a:p>
            <a:pPr marL="1485900" lvl="2">
              <a:lnSpc>
                <a:spcPct val="150000"/>
              </a:lnSpc>
            </a:pPr>
            <a:r>
              <a:rPr lang="nl-BE" sz="2000" b="1" dirty="0" smtClean="0">
                <a:solidFill>
                  <a:srgbClr val="C00000"/>
                </a:solidFill>
              </a:rPr>
              <a:t>=&gt; ’Land</a:t>
            </a:r>
            <a:r>
              <a:rPr lang="nl-BE" sz="2000" b="1" dirty="0">
                <a:solidFill>
                  <a:srgbClr val="C00000"/>
                </a:solidFill>
              </a:rPr>
              <a:t>’-omgeving ook bij ‘Ex’ van andere componenten en in ‘</a:t>
            </a:r>
            <a:r>
              <a:rPr lang="nl-BE" sz="2000" b="1" dirty="0" smtClean="0">
                <a:solidFill>
                  <a:srgbClr val="C00000"/>
                </a:solidFill>
              </a:rPr>
              <a:t>JOINT’-</a:t>
            </a:r>
            <a:r>
              <a:rPr lang="nl-BE" sz="2000" b="1" dirty="0">
                <a:solidFill>
                  <a:srgbClr val="C00000"/>
                </a:solidFill>
              </a:rPr>
              <a:t>kader mogelijk.</a:t>
            </a:r>
            <a:r>
              <a:rPr lang="nl-BE" sz="2000" dirty="0" smtClean="0">
                <a:solidFill>
                  <a:srgbClr val="C00000"/>
                </a:solidFill>
              </a:rPr>
              <a:t>‘</a:t>
            </a:r>
            <a:endParaRPr lang="nl-BE" sz="2000" b="1" dirty="0" smtClean="0">
              <a:solidFill>
                <a:srgbClr val="C00000"/>
              </a:solidFill>
            </a:endParaRPr>
          </a:p>
          <a:p>
            <a:pPr marL="1028700" lvl="1">
              <a:lnSpc>
                <a:spcPct val="150000"/>
              </a:lnSpc>
            </a:pPr>
            <a:endParaRPr lang="nl-BE" sz="20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sz="2000" dirty="0" smtClean="0"/>
              <a:t>Ref.: </a:t>
            </a:r>
            <a:br>
              <a:rPr lang="nl-BE" sz="2000" dirty="0" smtClean="0"/>
            </a:br>
            <a:r>
              <a:rPr lang="nl-BE" sz="2000" dirty="0" smtClean="0"/>
              <a:t>Nota </a:t>
            </a:r>
            <a:r>
              <a:rPr lang="nl-BE" sz="2000" dirty="0"/>
              <a:t>18-50126233 "Transformatie Land Accident </a:t>
            </a:r>
            <a:r>
              <a:rPr lang="nl-BE" sz="2000" dirty="0" err="1"/>
              <a:t>Investigation</a:t>
            </a:r>
            <a:r>
              <a:rPr lang="nl-BE" sz="2000" dirty="0"/>
              <a:t> Service (LAIS)" van 18 Feb </a:t>
            </a:r>
            <a:r>
              <a:rPr lang="nl-BE" sz="2000" dirty="0" smtClean="0"/>
              <a:t>2019</a:t>
            </a:r>
            <a:endParaRPr lang="nl-BE" sz="20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BE" sz="2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1913326" y="0"/>
            <a:ext cx="278675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1600" b="1" dirty="0" smtClean="0">
                <a:solidFill>
                  <a:srgbClr val="008995"/>
                </a:solidFill>
                <a:latin typeface="+mj-lt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95771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9" y="1617784"/>
            <a:ext cx="11237400" cy="516987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000" u="sng" dirty="0" smtClean="0">
                <a:solidFill>
                  <a:srgbClr val="0000FF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Nota </a:t>
            </a:r>
            <a:r>
              <a:rPr lang="fr-BE" sz="2000" u="sng" dirty="0">
                <a:solidFill>
                  <a:srgbClr val="0000FF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CHOD 16-50017983</a:t>
            </a:r>
            <a:r>
              <a:rPr lang="fr-BE" sz="2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BE" sz="20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“</a:t>
            </a:r>
            <a:r>
              <a:rPr lang="fr-BE" sz="2000" dirty="0" err="1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lang="fr-BE" sz="2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BE" sz="2000" dirty="0" err="1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Ownership</a:t>
            </a:r>
            <a:r>
              <a:rPr lang="fr-BE" sz="2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en </a:t>
            </a:r>
            <a:r>
              <a:rPr lang="fr-BE" sz="2000" dirty="0" err="1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Welzijn</a:t>
            </a:r>
            <a:r>
              <a:rPr lang="fr-BE" sz="2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op het </a:t>
            </a:r>
            <a:r>
              <a:rPr lang="fr-BE" sz="2000" dirty="0" err="1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werk</a:t>
            </a:r>
            <a:r>
              <a:rPr lang="fr-BE" sz="20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pPr marL="1028700" lvl="1">
              <a:lnSpc>
                <a:spcPct val="100000"/>
              </a:lnSpc>
            </a:pPr>
            <a:r>
              <a:rPr lang="fr-BE" altLang="en-US" sz="2000" dirty="0" err="1" smtClean="0">
                <a:cs typeface="Times New Roman" panose="02020603050405020304" pitchFamily="18" charset="0"/>
              </a:rPr>
              <a:t>Risk</a:t>
            </a:r>
            <a:r>
              <a:rPr lang="fr-BE" altLang="en-US" sz="2000" dirty="0" smtClean="0">
                <a:cs typeface="Times New Roman" panose="02020603050405020304" pitchFamily="18" charset="0"/>
              </a:rPr>
              <a:t> </a:t>
            </a:r>
            <a:r>
              <a:rPr lang="fr-BE" altLang="en-US" sz="2000" dirty="0" err="1" smtClean="0">
                <a:cs typeface="Times New Roman" panose="02020603050405020304" pitchFamily="18" charset="0"/>
              </a:rPr>
              <a:t>Ownership</a:t>
            </a:r>
            <a:r>
              <a:rPr lang="fr-BE" altLang="en-US" sz="2000" dirty="0" smtClean="0">
                <a:cs typeface="Times New Roman" panose="02020603050405020304" pitchFamily="18" charset="0"/>
              </a:rPr>
              <a:t> =&gt; Chain </a:t>
            </a:r>
            <a:r>
              <a:rPr lang="fr-BE" altLang="en-US" sz="2000" dirty="0">
                <a:cs typeface="Times New Roman" panose="02020603050405020304" pitchFamily="18" charset="0"/>
              </a:rPr>
              <a:t>of </a:t>
            </a:r>
            <a:r>
              <a:rPr lang="fr-BE" altLang="en-US" sz="2000" dirty="0" smtClean="0">
                <a:cs typeface="Times New Roman" panose="02020603050405020304" pitchFamily="18" charset="0"/>
              </a:rPr>
              <a:t>Command</a:t>
            </a:r>
          </a:p>
          <a:p>
            <a:pPr marL="1028700" lvl="1">
              <a:lnSpc>
                <a:spcPct val="100000"/>
              </a:lnSpc>
            </a:pPr>
            <a:r>
              <a:rPr lang="fr-BE" altLang="en-US" sz="2000" dirty="0" err="1" smtClean="0">
                <a:cs typeface="Times New Roman" panose="02020603050405020304" pitchFamily="18" charset="0"/>
              </a:rPr>
              <a:t>Risk</a:t>
            </a:r>
            <a:r>
              <a:rPr lang="fr-BE" altLang="en-US" sz="2000" dirty="0" smtClean="0">
                <a:cs typeface="Times New Roman" panose="02020603050405020304" pitchFamily="18" charset="0"/>
              </a:rPr>
              <a:t> </a:t>
            </a:r>
            <a:r>
              <a:rPr lang="fr-BE" altLang="en-US" sz="2000" dirty="0" err="1" smtClean="0">
                <a:cs typeface="Times New Roman" panose="02020603050405020304" pitchFamily="18" charset="0"/>
              </a:rPr>
              <a:t>Acceptance</a:t>
            </a:r>
            <a:r>
              <a:rPr lang="fr-BE" altLang="en-US" sz="2000" dirty="0" smtClean="0">
                <a:cs typeface="Times New Roman" panose="02020603050405020304" pitchFamily="18" charset="0"/>
              </a:rPr>
              <a:t> =&gt; Chain of Command </a:t>
            </a:r>
          </a:p>
          <a:p>
            <a:pPr marL="1028700" lvl="1">
              <a:lnSpc>
                <a:spcPct val="100000"/>
              </a:lnSpc>
            </a:pPr>
            <a:r>
              <a:rPr lang="fr-BE" altLang="en-US" sz="2000" dirty="0" err="1" smtClean="0">
                <a:cs typeface="Times New Roman" panose="02020603050405020304" pitchFamily="18" charset="0"/>
              </a:rPr>
              <a:t>Preventiestructuur</a:t>
            </a:r>
            <a:r>
              <a:rPr lang="fr-BE" altLang="en-US" sz="2000" dirty="0" smtClean="0">
                <a:cs typeface="Times New Roman" panose="02020603050405020304" pitchFamily="18" charset="0"/>
              </a:rPr>
              <a:t> </a:t>
            </a:r>
            <a:r>
              <a:rPr lang="fr-BE" altLang="en-US" sz="2000" dirty="0" err="1" smtClean="0">
                <a:cs typeface="Times New Roman" panose="02020603050405020304" pitchFamily="18" charset="0"/>
              </a:rPr>
              <a:t>ondersteunt</a:t>
            </a:r>
            <a:endParaRPr lang="fr-BE" altLang="en-US" sz="2000" dirty="0" smtClean="0">
              <a:cs typeface="Times New Roman" panose="02020603050405020304" pitchFamily="18" charset="0"/>
            </a:endParaRPr>
          </a:p>
          <a:p>
            <a:pPr marL="1028700" lvl="1">
              <a:lnSpc>
                <a:spcPct val="100000"/>
              </a:lnSpc>
            </a:pPr>
            <a:endParaRPr lang="nl-BE" alt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altLang="en-US" sz="2000" dirty="0" smtClean="0">
                <a:latin typeface="+mn-lt"/>
              </a:rPr>
              <a:t>Kennen</a:t>
            </a:r>
            <a:r>
              <a:rPr lang="nl-BE" altLang="en-US" sz="2000" dirty="0">
                <a:latin typeface="+mn-lt"/>
              </a:rPr>
              <a:t>, beheersen, bewaken van </a:t>
            </a:r>
            <a:r>
              <a:rPr lang="nl-BE" altLang="en-US" sz="2000" dirty="0" smtClean="0">
                <a:latin typeface="+mn-lt"/>
              </a:rPr>
              <a:t>risico’s</a:t>
            </a:r>
          </a:p>
          <a:p>
            <a:pPr marL="1028700" lvl="1">
              <a:lnSpc>
                <a:spcPct val="100000"/>
              </a:lnSpc>
            </a:pPr>
            <a:r>
              <a:rPr lang="nl-BE" altLang="en-US" sz="2000" dirty="0" smtClean="0"/>
              <a:t>Kennen </a:t>
            </a:r>
          </a:p>
          <a:p>
            <a:pPr marL="1485900" lvl="2">
              <a:lnSpc>
                <a:spcPct val="100000"/>
              </a:lnSpc>
            </a:pPr>
            <a:r>
              <a:rPr lang="nl-BE" altLang="en-US" sz="2000" dirty="0" smtClean="0"/>
              <a:t>identificeren gevaren en bepalen/evalueren risico’s</a:t>
            </a:r>
          </a:p>
          <a:p>
            <a:pPr marL="1028700" lvl="1">
              <a:lnSpc>
                <a:spcPct val="100000"/>
              </a:lnSpc>
            </a:pPr>
            <a:r>
              <a:rPr lang="nl-BE" altLang="en-US" sz="2000" dirty="0" smtClean="0"/>
              <a:t>Beheersen </a:t>
            </a:r>
          </a:p>
          <a:p>
            <a:pPr marL="1485900" lvl="2">
              <a:lnSpc>
                <a:spcPct val="100000"/>
              </a:lnSpc>
            </a:pPr>
            <a:r>
              <a:rPr lang="nl-BE" altLang="en-US" sz="2000" dirty="0" smtClean="0"/>
              <a:t>preventiemaatregelen</a:t>
            </a:r>
          </a:p>
          <a:p>
            <a:pPr marL="1028700" lvl="1">
              <a:lnSpc>
                <a:spcPct val="100000"/>
              </a:lnSpc>
            </a:pPr>
            <a:r>
              <a:rPr lang="nl-BE" altLang="en-US" sz="2000" dirty="0" smtClean="0"/>
              <a:t>Bewaken</a:t>
            </a:r>
          </a:p>
          <a:p>
            <a:pPr marL="1485900" lvl="2">
              <a:lnSpc>
                <a:spcPct val="100000"/>
              </a:lnSpc>
            </a:pPr>
            <a:r>
              <a:rPr lang="nl-BE" altLang="en-US" sz="2000" dirty="0" smtClean="0"/>
              <a:t>Toezien op de toepassing van de maatregelen</a:t>
            </a:r>
          </a:p>
          <a:p>
            <a:pPr marL="1485900" lvl="2">
              <a:lnSpc>
                <a:spcPct val="100000"/>
              </a:lnSpc>
            </a:pPr>
            <a:r>
              <a:rPr lang="nl-BE" altLang="en-US" sz="2000" dirty="0" smtClean="0"/>
              <a:t>Regelmatig checken of preventieve maatregelen nog effectief/efficiënt</a:t>
            </a:r>
            <a:br>
              <a:rPr lang="nl-BE" altLang="en-US" sz="2000" dirty="0" smtClean="0"/>
            </a:br>
            <a:r>
              <a:rPr lang="nl-BE" altLang="en-US" sz="2000" dirty="0" smtClean="0"/>
              <a:t>zijn </a:t>
            </a:r>
            <a:endParaRPr lang="nl-BE" altLang="en-US" sz="2000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nl-BE" altLang="en-US" b="1" dirty="0" smtClean="0"/>
              <a:t>De Chain of </a:t>
            </a:r>
            <a:r>
              <a:rPr lang="nl-BE" altLang="en-US" b="1" dirty="0" err="1" smtClean="0"/>
              <a:t>Command</a:t>
            </a:r>
            <a:r>
              <a:rPr lang="nl-BE" altLang="en-US" b="1" dirty="0" smtClean="0"/>
              <a:t> &amp; de Preventiestructuur</a:t>
            </a:r>
            <a:endParaRPr lang="nl-BE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913326" y="0"/>
            <a:ext cx="278675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1600" b="1" dirty="0" smtClean="0">
                <a:solidFill>
                  <a:srgbClr val="008995"/>
                </a:solidFill>
                <a:latin typeface="+mj-lt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172415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 smtClean="0"/>
              <a:t>De </a:t>
            </a:r>
            <a:r>
              <a:rPr lang="fr-BE" dirty="0" err="1" smtClean="0"/>
              <a:t>probleemstelling</a:t>
            </a:r>
            <a:endParaRPr lang="fr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703512" y="1700808"/>
            <a:ext cx="8784976" cy="496855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457178" marR="0" lvl="0" indent="-45717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l-BE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601" b="1"/>
          <a:stretch/>
        </p:blipFill>
        <p:spPr>
          <a:xfrm>
            <a:off x="8850750" y="991772"/>
            <a:ext cx="2247275" cy="5782531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252" y="2223125"/>
            <a:ext cx="4857750" cy="385191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H="1" flipV="1">
            <a:off x="2995128" y="2637402"/>
            <a:ext cx="6047149" cy="29544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4723140" y="4185084"/>
            <a:ext cx="4319137" cy="12635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3438446" y="3022810"/>
            <a:ext cx="5714361" cy="5214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3385549" y="3022810"/>
            <a:ext cx="5656728" cy="365703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3846526" y="4185084"/>
            <a:ext cx="5195752" cy="1753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4035451" y="3022810"/>
            <a:ext cx="5077710" cy="2607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519101" y="3153170"/>
            <a:ext cx="4594060" cy="27454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2868347" y="2708323"/>
            <a:ext cx="6173298" cy="209840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4172597" y="3831412"/>
            <a:ext cx="4904490" cy="84709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3302420" y="4114648"/>
            <a:ext cx="5747350" cy="1403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854440" y="2894587"/>
            <a:ext cx="8203442" cy="136037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997" y="1589710"/>
            <a:ext cx="1591771" cy="80783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961" y="5309410"/>
            <a:ext cx="2965220" cy="137641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873" y="5394626"/>
            <a:ext cx="1350680" cy="135565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2454" y="1273126"/>
            <a:ext cx="2500210" cy="1665597"/>
          </a:xfrm>
          <a:prstGeom prst="rect">
            <a:avLst/>
          </a:prstGeom>
        </p:spPr>
      </p:pic>
      <p:pic>
        <p:nvPicPr>
          <p:cNvPr id="22" name="Picture 21" descr="The first major deadline | Lunatic Laboratorie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4996" y="3258137"/>
            <a:ext cx="2692923" cy="1795281"/>
          </a:xfrm>
          <a:prstGeom prst="rect">
            <a:avLst/>
          </a:prstGeom>
          <a:ln w="63500">
            <a:solidFill>
              <a:srgbClr val="00B0F0">
                <a:alpha val="46000"/>
              </a:srgbClr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11913326" y="0"/>
            <a:ext cx="278675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1600" b="1" dirty="0" smtClean="0">
                <a:solidFill>
                  <a:srgbClr val="008995"/>
                </a:solidFill>
                <a:latin typeface="+mj-lt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30229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nl-BE" altLang="en-US" b="1" dirty="0" smtClean="0"/>
              <a:t>Probleemstelling</a:t>
            </a:r>
            <a:endParaRPr lang="nl-BE" alt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9" y="1741336"/>
            <a:ext cx="11590288" cy="5046326"/>
          </a:xfrm>
        </p:spPr>
        <p:txBody>
          <a:bodyPr/>
          <a:lstStyle/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nl-BE" sz="2000" dirty="0" smtClean="0">
                <a:latin typeface="+mn-lt"/>
              </a:rPr>
              <a:t>Wat werd in aanmerking genomen</a:t>
            </a:r>
            <a:endParaRPr lang="nl-BE" sz="2000" dirty="0">
              <a:latin typeface="+mn-lt"/>
            </a:endParaRPr>
          </a:p>
          <a:p>
            <a:pPr marL="1028700" lvl="1">
              <a:lnSpc>
                <a:spcPct val="150000"/>
              </a:lnSpc>
            </a:pPr>
            <a:r>
              <a:rPr lang="nl-BE" sz="2000" dirty="0"/>
              <a:t>Nood aan </a:t>
            </a:r>
            <a:r>
              <a:rPr lang="nl-BE" sz="2000" dirty="0" err="1"/>
              <a:t>guidance</a:t>
            </a:r>
            <a:r>
              <a:rPr lang="nl-BE" sz="2000" dirty="0"/>
              <a:t> voor </a:t>
            </a:r>
            <a:r>
              <a:rPr lang="nl-BE" sz="2000" dirty="0" smtClean="0"/>
              <a:t>grotere/complexere </a:t>
            </a:r>
            <a:r>
              <a:rPr lang="nl-BE" sz="2000" dirty="0"/>
              <a:t>Ex die de kwartiergroepering overschrijden. </a:t>
            </a:r>
          </a:p>
          <a:p>
            <a:pPr marL="1028700" lvl="1">
              <a:lnSpc>
                <a:spcPct val="150000"/>
              </a:lnSpc>
            </a:pPr>
            <a:r>
              <a:rPr lang="nl-BE" sz="2000" dirty="0" smtClean="0"/>
              <a:t>Middelen </a:t>
            </a:r>
            <a:r>
              <a:rPr lang="nl-BE" sz="2000" dirty="0"/>
              <a:t>van zowel </a:t>
            </a:r>
            <a:r>
              <a:rPr lang="nl-BE" sz="2000" dirty="0" smtClean="0"/>
              <a:t>Chain of </a:t>
            </a:r>
            <a:r>
              <a:rPr lang="nl-BE" sz="2000" dirty="0" err="1" smtClean="0"/>
              <a:t>Command</a:t>
            </a:r>
            <a:r>
              <a:rPr lang="nl-BE" sz="2000" dirty="0" smtClean="0"/>
              <a:t>  </a:t>
            </a:r>
            <a:r>
              <a:rPr lang="nl-BE" sz="2000" dirty="0"/>
              <a:t>als </a:t>
            </a:r>
            <a:r>
              <a:rPr lang="nl-BE" sz="2000" dirty="0" smtClean="0"/>
              <a:t>Preventiestructuur beperkt.</a:t>
            </a:r>
            <a:endParaRPr lang="nl-BE" sz="2000" dirty="0"/>
          </a:p>
          <a:p>
            <a:pPr marL="1028700" lvl="1">
              <a:lnSpc>
                <a:spcPct val="150000"/>
              </a:lnSpc>
            </a:pPr>
            <a:r>
              <a:rPr lang="nl-BE" sz="2000" dirty="0" smtClean="0"/>
              <a:t>Nood aan </a:t>
            </a:r>
            <a:r>
              <a:rPr lang="nl-BE" sz="2000" dirty="0" err="1"/>
              <a:t>guidance</a:t>
            </a:r>
            <a:r>
              <a:rPr lang="nl-BE" sz="2000" dirty="0"/>
              <a:t> m.b.t. de </a:t>
            </a:r>
            <a:r>
              <a:rPr lang="nl-BE" sz="2000" dirty="0" smtClean="0"/>
              <a:t>coördinatie </a:t>
            </a:r>
            <a:r>
              <a:rPr lang="nl-BE" sz="2000" dirty="0"/>
              <a:t>tussen de organisatie van de </a:t>
            </a:r>
            <a:r>
              <a:rPr lang="nl-BE" sz="2000" dirty="0" smtClean="0"/>
              <a:t>Ex en de Preventiestructuur.</a:t>
            </a:r>
            <a:endParaRPr lang="nl-BE" sz="2000" dirty="0"/>
          </a:p>
          <a:p>
            <a:pPr marL="1028700" lvl="1">
              <a:lnSpc>
                <a:spcPct val="150000"/>
              </a:lnSpc>
            </a:pPr>
            <a:r>
              <a:rPr lang="nl-BE" sz="2000" dirty="0" smtClean="0"/>
              <a:t>Nood aan vroegtijdige integratie van de Preventiestructuur in het planningsproces</a:t>
            </a:r>
            <a:br>
              <a:rPr lang="nl-BE" sz="2000" dirty="0" smtClean="0"/>
            </a:br>
            <a:r>
              <a:rPr lang="nl-BE" sz="2000" dirty="0" smtClean="0"/>
              <a:t>(&lt;-&gt; last minute steunaanvragen)</a:t>
            </a:r>
          </a:p>
          <a:p>
            <a:pPr marL="1028700" lvl="1">
              <a:lnSpc>
                <a:spcPct val="150000"/>
              </a:lnSpc>
            </a:pPr>
            <a:r>
              <a:rPr lang="nl-BE" sz="2000" dirty="0" smtClean="0"/>
              <a:t>Nood </a:t>
            </a:r>
            <a:r>
              <a:rPr lang="nl-BE" sz="2000" dirty="0"/>
              <a:t>aan </a:t>
            </a:r>
            <a:r>
              <a:rPr lang="nl-BE" sz="2000" dirty="0" err="1"/>
              <a:t>guidance</a:t>
            </a:r>
            <a:r>
              <a:rPr lang="nl-BE" sz="2000" dirty="0"/>
              <a:t> </a:t>
            </a:r>
            <a:r>
              <a:rPr lang="nl-BE" sz="2000" dirty="0" smtClean="0"/>
              <a:t>en tools inzake overall risicobeheer ‘Land’ Ex</a:t>
            </a:r>
          </a:p>
          <a:p>
            <a:pPr marL="1028700" lvl="1">
              <a:lnSpc>
                <a:spcPct val="150000"/>
              </a:lnSpc>
            </a:pPr>
            <a:endParaRPr lang="nl-BE" sz="2000" dirty="0" smtClean="0">
              <a:latin typeface="+mn-lt"/>
            </a:endParaRPr>
          </a:p>
          <a:p>
            <a:pPr marL="285750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nl-BE" sz="2000" dirty="0" smtClean="0">
                <a:latin typeface="+mn-lt"/>
              </a:rPr>
              <a:t>Doel van de richtlijn</a:t>
            </a:r>
          </a:p>
          <a:p>
            <a:pPr marL="1028700" lvl="1">
              <a:lnSpc>
                <a:spcPct val="150000"/>
              </a:lnSpc>
            </a:pPr>
            <a:r>
              <a:rPr lang="nl-BE" sz="2000" dirty="0" err="1" smtClean="0"/>
              <a:t>Guidance</a:t>
            </a:r>
            <a:r>
              <a:rPr lang="nl-BE" sz="2000" dirty="0" smtClean="0"/>
              <a:t> + tools </a:t>
            </a:r>
            <a:r>
              <a:rPr lang="nl-BE" sz="2000" dirty="0" err="1" smtClean="0"/>
              <a:t>t.v.v</a:t>
            </a:r>
            <a:r>
              <a:rPr lang="nl-BE" sz="2000" dirty="0" smtClean="0"/>
              <a:t>. Chain of </a:t>
            </a:r>
            <a:r>
              <a:rPr lang="nl-BE" sz="2000" dirty="0" err="1" smtClean="0"/>
              <a:t>Command</a:t>
            </a:r>
            <a:r>
              <a:rPr lang="nl-BE" sz="2000" dirty="0" smtClean="0"/>
              <a:t> en Preventiestructuur.</a:t>
            </a:r>
            <a:endParaRPr lang="nl-BE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1913326" y="0"/>
            <a:ext cx="278675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1600" b="1" dirty="0" smtClean="0">
                <a:solidFill>
                  <a:srgbClr val="008995"/>
                </a:solidFill>
                <a:latin typeface="+mj-lt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23789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 smtClean="0"/>
              <a:t>De </a:t>
            </a:r>
            <a:r>
              <a:rPr lang="fr-BE" dirty="0" err="1" smtClean="0"/>
              <a:t>richtlijn</a:t>
            </a:r>
            <a:endParaRPr lang="fr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337284" y="1561513"/>
            <a:ext cx="11237400" cy="499403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+mn-lt"/>
              </a:rPr>
              <a:t>Via EDR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b="1" dirty="0">
              <a:latin typeface="+mn-lt"/>
            </a:endParaRPr>
          </a:p>
          <a:p>
            <a:pPr marL="1028700" lvl="1"/>
            <a:r>
              <a:rPr lang="en-US" sz="2000" b="1" dirty="0" smtClean="0">
                <a:solidFill>
                  <a:srgbClr val="FF0000"/>
                </a:solidFill>
              </a:rPr>
              <a:t>CLAND-SPS-HSEPP-LOTX-001 - “</a:t>
            </a:r>
            <a:r>
              <a:rPr lang="nl-BE" sz="2000" b="1" dirty="0">
                <a:solidFill>
                  <a:srgbClr val="FF0000"/>
                </a:solidFill>
              </a:rPr>
              <a:t>OHS Risk </a:t>
            </a:r>
            <a:r>
              <a:rPr lang="nl-BE" sz="2000" b="1" dirty="0" err="1">
                <a:solidFill>
                  <a:srgbClr val="FF0000"/>
                </a:solidFill>
              </a:rPr>
              <a:t>Mgt</a:t>
            </a:r>
            <a:r>
              <a:rPr lang="nl-BE" sz="2000" b="1" dirty="0">
                <a:solidFill>
                  <a:srgbClr val="FF0000"/>
                </a:solidFill>
              </a:rPr>
              <a:t> tijdens Ex in een 'Land'-omgeving</a:t>
            </a:r>
            <a:r>
              <a:rPr lang="en-US" sz="2000" b="1" dirty="0" smtClean="0">
                <a:solidFill>
                  <a:srgbClr val="FF0000"/>
                </a:solidFill>
              </a:rPr>
              <a:t>”</a:t>
            </a:r>
          </a:p>
          <a:p>
            <a:pPr marL="1485900" lvl="2"/>
            <a:endParaRPr lang="en-US" sz="800" b="1" dirty="0"/>
          </a:p>
          <a:p>
            <a:pPr marL="1485900" lvl="2"/>
            <a:r>
              <a:rPr lang="en-US" sz="2000" b="1" dirty="0" smtClean="0"/>
              <a:t>Het </a:t>
            </a:r>
            <a:r>
              <a:rPr lang="en-US" sz="2000" b="1" dirty="0" err="1" smtClean="0"/>
              <a:t>proces</a:t>
            </a:r>
            <a:endParaRPr lang="en-US" sz="2000" b="1" dirty="0"/>
          </a:p>
          <a:p>
            <a:pPr marL="1028700" lvl="1"/>
            <a:endParaRPr lang="en-US" sz="2000" b="1" dirty="0"/>
          </a:p>
          <a:p>
            <a:pPr marL="1028700" lvl="1"/>
            <a:endParaRPr lang="en-US" sz="2000" b="1" dirty="0" smtClean="0"/>
          </a:p>
          <a:p>
            <a:pPr marL="1028700" lvl="1"/>
            <a:endParaRPr lang="en-US" sz="2000" b="1" dirty="0" smtClean="0"/>
          </a:p>
          <a:p>
            <a:pPr marL="1028700" lvl="1"/>
            <a:endParaRPr lang="en-US" sz="2000" b="1" dirty="0" smtClean="0"/>
          </a:p>
          <a:p>
            <a:pPr marL="1028700" lvl="1"/>
            <a:endParaRPr lang="en-US" sz="2000" b="1" dirty="0"/>
          </a:p>
          <a:p>
            <a:pPr marL="1028700" lvl="1"/>
            <a:endParaRPr lang="en-US" sz="2000" b="1" dirty="0" smtClean="0"/>
          </a:p>
          <a:p>
            <a:pPr marL="1485900" lvl="2"/>
            <a:endParaRPr lang="en-US" sz="800" b="1" dirty="0" smtClean="0"/>
          </a:p>
          <a:p>
            <a:pPr marL="1485900" lvl="2"/>
            <a:r>
              <a:rPr lang="en-US" sz="2000" b="1" dirty="0" err="1" smtClean="0"/>
              <a:t>Bijlagen</a:t>
            </a:r>
            <a:endParaRPr lang="en-US" sz="2000" b="1" dirty="0" smtClean="0"/>
          </a:p>
          <a:p>
            <a:pPr marL="1943100" lvl="3"/>
            <a:r>
              <a:rPr lang="en-US" sz="2000" b="1" dirty="0" smtClean="0"/>
              <a:t>Ann </a:t>
            </a:r>
            <a:r>
              <a:rPr lang="en-US" sz="2000" b="1" dirty="0"/>
              <a:t>A “EX NAME – STAFF CHECK EX RISK DOMAINS</a:t>
            </a:r>
            <a:r>
              <a:rPr lang="en-US" sz="2000" b="1" dirty="0" smtClean="0"/>
              <a:t>”</a:t>
            </a:r>
          </a:p>
          <a:p>
            <a:pPr marL="1943100" lvl="3"/>
            <a:r>
              <a:rPr lang="en-US" sz="2000" b="1" u="sng" dirty="0" smtClean="0">
                <a:solidFill>
                  <a:srgbClr val="0070C0"/>
                </a:solidFill>
              </a:rPr>
              <a:t>Ann </a:t>
            </a:r>
            <a:r>
              <a:rPr lang="en-US" sz="2000" b="1" u="sng" dirty="0">
                <a:solidFill>
                  <a:srgbClr val="0070C0"/>
                </a:solidFill>
              </a:rPr>
              <a:t>B “EX NAME – CHECKLIST SAFETY DURING EXERCISES</a:t>
            </a:r>
            <a:r>
              <a:rPr lang="en-US" sz="2000" b="1" u="sng" dirty="0" smtClean="0">
                <a:solidFill>
                  <a:srgbClr val="0070C0"/>
                </a:solidFill>
              </a:rPr>
              <a:t>” (CWB 508)</a:t>
            </a:r>
          </a:p>
          <a:p>
            <a:pPr marL="1943100" lvl="3"/>
            <a:r>
              <a:rPr lang="en-US" sz="2000" b="1" dirty="0" smtClean="0"/>
              <a:t>Ann </a:t>
            </a:r>
            <a:r>
              <a:rPr lang="en-US" sz="2000" b="1" dirty="0"/>
              <a:t>C “EX NAME – COVID COVERING</a:t>
            </a:r>
            <a:r>
              <a:rPr lang="en-US" sz="2000" b="1" dirty="0" smtClean="0"/>
              <a:t>”</a:t>
            </a:r>
          </a:p>
          <a:p>
            <a:pPr marL="1943100" lvl="3"/>
            <a:r>
              <a:rPr lang="en-US" sz="2000" b="1" dirty="0" smtClean="0"/>
              <a:t>…</a:t>
            </a:r>
            <a:endParaRPr lang="en-US" sz="2000" b="1" dirty="0"/>
          </a:p>
        </p:txBody>
      </p:sp>
      <p:pic>
        <p:nvPicPr>
          <p:cNvPr id="4" name="Picture 3"/>
          <p:cNvPicPr/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3207" y="2899809"/>
            <a:ext cx="9738846" cy="22329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913326" y="0"/>
            <a:ext cx="278675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1600" b="1" dirty="0" smtClean="0">
                <a:solidFill>
                  <a:srgbClr val="008995"/>
                </a:solidFill>
                <a:latin typeface="+mj-lt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86744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9" y="1661823"/>
            <a:ext cx="11237400" cy="5125839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altLang="en-US" sz="1900" dirty="0" smtClean="0"/>
              <a:t>Interactie Chain of </a:t>
            </a:r>
            <a:r>
              <a:rPr lang="nl-BE" altLang="en-US" sz="1900" dirty="0" err="1" smtClean="0"/>
              <a:t>Command</a:t>
            </a:r>
            <a:r>
              <a:rPr lang="nl-BE" altLang="en-US" sz="1900" dirty="0" smtClean="0"/>
              <a:t> met LDPBW bij </a:t>
            </a:r>
            <a:r>
              <a:rPr lang="nl-BE" altLang="en-US" sz="1900" dirty="0"/>
              <a:t>identificatie Ex &amp; </a:t>
            </a:r>
            <a:r>
              <a:rPr lang="nl-BE" altLang="en-US" sz="1900" dirty="0" smtClean="0"/>
              <a:t>prioritering Ex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BE" altLang="en-US" sz="19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altLang="en-US" sz="1900" dirty="0" smtClean="0">
                <a:latin typeface="+mn-lt"/>
              </a:rPr>
              <a:t>Middelen Preventiestructuur zijn zeer beperkt =&gt; zo </a:t>
            </a:r>
            <a:r>
              <a:rPr lang="nl-BE" altLang="en-US" sz="1900" dirty="0">
                <a:latin typeface="+mn-lt"/>
              </a:rPr>
              <a:t>vroeg </a:t>
            </a:r>
            <a:r>
              <a:rPr lang="nl-BE" altLang="en-US" sz="1900" dirty="0" smtClean="0">
                <a:latin typeface="+mn-lt"/>
              </a:rPr>
              <a:t>mogelijk … </a:t>
            </a:r>
          </a:p>
          <a:p>
            <a:pPr marL="1028700" lvl="1">
              <a:lnSpc>
                <a:spcPct val="150000"/>
              </a:lnSpc>
            </a:pPr>
            <a:r>
              <a:rPr lang="nl-BE" altLang="en-US" sz="1900" dirty="0"/>
              <a:t>I</a:t>
            </a:r>
            <a:r>
              <a:rPr lang="nl-BE" altLang="en-US" sz="1900" dirty="0" smtClean="0"/>
              <a:t>ntegratie in het planningsproces</a:t>
            </a:r>
          </a:p>
          <a:p>
            <a:pPr marL="1028700" lvl="1">
              <a:lnSpc>
                <a:spcPct val="150000"/>
              </a:lnSpc>
            </a:pPr>
            <a:r>
              <a:rPr lang="nl-BE" altLang="en-US" sz="1900" dirty="0" smtClean="0"/>
              <a:t>Vastleggen contactmomenten =&gt; voorbeeld grote Ex :</a:t>
            </a:r>
          </a:p>
          <a:p>
            <a:pPr marL="1485900" lvl="2">
              <a:lnSpc>
                <a:spcPct val="150000"/>
              </a:lnSpc>
            </a:pPr>
            <a:r>
              <a:rPr lang="nl-BE" altLang="en-US" sz="1900" dirty="0" err="1" smtClean="0"/>
              <a:t>Initial</a:t>
            </a:r>
            <a:r>
              <a:rPr lang="nl-BE" altLang="en-US" sz="1900" dirty="0" smtClean="0"/>
              <a:t> </a:t>
            </a:r>
            <a:r>
              <a:rPr lang="nl-BE" altLang="en-US" sz="1900" dirty="0"/>
              <a:t>Planning Conference (IPC) of de Kick-off meeting van het Ex planningsproces</a:t>
            </a:r>
          </a:p>
          <a:p>
            <a:pPr marL="1485900" lvl="2">
              <a:lnSpc>
                <a:spcPct val="150000"/>
              </a:lnSpc>
            </a:pPr>
            <a:r>
              <a:rPr lang="nl-BE" altLang="en-US" sz="1900" dirty="0" err="1" smtClean="0"/>
              <a:t>Recce</a:t>
            </a:r>
            <a:r>
              <a:rPr lang="nl-BE" altLang="en-US" sz="1900" dirty="0" smtClean="0"/>
              <a:t> </a:t>
            </a:r>
            <a:r>
              <a:rPr lang="nl-BE" altLang="en-US" sz="1900" dirty="0"/>
              <a:t>(deelname </a:t>
            </a:r>
            <a:r>
              <a:rPr lang="nl-BE" altLang="en-US" sz="1900" dirty="0" err="1"/>
              <a:t>within</a:t>
            </a:r>
            <a:r>
              <a:rPr lang="nl-BE" altLang="en-US" sz="1900" dirty="0"/>
              <a:t> means </a:t>
            </a:r>
            <a:r>
              <a:rPr lang="nl-BE" altLang="en-US" sz="1900" dirty="0" err="1"/>
              <a:t>and</a:t>
            </a:r>
            <a:r>
              <a:rPr lang="nl-BE" altLang="en-US" sz="1900" dirty="0"/>
              <a:t> </a:t>
            </a:r>
            <a:r>
              <a:rPr lang="nl-BE" altLang="en-US" sz="1900" dirty="0" err="1"/>
              <a:t>capabilities</a:t>
            </a:r>
            <a:r>
              <a:rPr lang="nl-BE" altLang="en-US" sz="1900" dirty="0"/>
              <a:t>)</a:t>
            </a:r>
          </a:p>
          <a:p>
            <a:pPr marL="1485900" lvl="2">
              <a:lnSpc>
                <a:spcPct val="150000"/>
              </a:lnSpc>
            </a:pPr>
            <a:r>
              <a:rPr lang="nl-BE" altLang="en-US" sz="1900" dirty="0" err="1" smtClean="0"/>
              <a:t>Main</a:t>
            </a:r>
            <a:r>
              <a:rPr lang="nl-BE" altLang="en-US" sz="1900" dirty="0" smtClean="0"/>
              <a:t> </a:t>
            </a:r>
            <a:r>
              <a:rPr lang="nl-BE" altLang="en-US" sz="1900" dirty="0"/>
              <a:t>Planning Conference (MPC)</a:t>
            </a:r>
          </a:p>
          <a:p>
            <a:pPr marL="1485900" lvl="2">
              <a:lnSpc>
                <a:spcPct val="150000"/>
              </a:lnSpc>
            </a:pPr>
            <a:r>
              <a:rPr lang="nl-BE" altLang="en-US" sz="1900" dirty="0" err="1" smtClean="0"/>
              <a:t>Final</a:t>
            </a:r>
            <a:r>
              <a:rPr lang="nl-BE" altLang="en-US" sz="1900" dirty="0" smtClean="0"/>
              <a:t> </a:t>
            </a:r>
            <a:r>
              <a:rPr lang="nl-BE" altLang="en-US" sz="1900" dirty="0"/>
              <a:t>Planning Conference (FPC</a:t>
            </a:r>
            <a:r>
              <a:rPr lang="nl-BE" altLang="en-US" sz="1900" dirty="0" smtClean="0"/>
              <a:t>)</a:t>
            </a:r>
          </a:p>
          <a:p>
            <a:pPr lvl="2" indent="0">
              <a:lnSpc>
                <a:spcPct val="150000"/>
              </a:lnSpc>
              <a:buNone/>
            </a:pPr>
            <a:r>
              <a:rPr lang="nl-BE" altLang="en-US" sz="1900" dirty="0" smtClean="0"/>
              <a:t>(Andere contactmomenten as </a:t>
            </a:r>
            <a:r>
              <a:rPr lang="nl-BE" altLang="en-US" sz="1900" dirty="0" err="1" smtClean="0"/>
              <a:t>needed</a:t>
            </a:r>
            <a:r>
              <a:rPr lang="nl-BE" altLang="en-US" sz="1900" dirty="0" smtClean="0"/>
              <a:t>)</a:t>
            </a:r>
            <a:endParaRPr lang="nl-BE" altLang="en-US" sz="1900" dirty="0"/>
          </a:p>
          <a:p>
            <a:pPr marL="1028700" lvl="1">
              <a:lnSpc>
                <a:spcPct val="150000"/>
              </a:lnSpc>
            </a:pPr>
            <a:endParaRPr lang="nl-BE" altLang="en-US" sz="1900" dirty="0" smtClean="0"/>
          </a:p>
          <a:p>
            <a:pPr marL="1028700" lvl="1">
              <a:lnSpc>
                <a:spcPct val="150000"/>
              </a:lnSpc>
            </a:pPr>
            <a:endParaRPr lang="nl-BE" altLang="en-US" sz="1900" dirty="0" smtClean="0"/>
          </a:p>
        </p:txBody>
      </p:sp>
      <p:sp>
        <p:nvSpPr>
          <p:cNvPr id="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nl-BE" altLang="en-US" b="1" dirty="0" smtClean="0"/>
              <a:t>De integratie preventie in het planningsproces</a:t>
            </a:r>
            <a:endParaRPr lang="nl-BE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913326" y="0"/>
            <a:ext cx="278675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1600" b="1" dirty="0" smtClean="0">
                <a:solidFill>
                  <a:srgbClr val="008995"/>
                </a:solidFill>
                <a:latin typeface="+mj-lt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33439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702060" cy="677108"/>
          </a:xfrm>
        </p:spPr>
        <p:txBody>
          <a:bodyPr/>
          <a:lstStyle/>
          <a:p>
            <a:pPr lvl="0"/>
            <a:r>
              <a:rPr lang="en-US" sz="3800" dirty="0" smtClean="0"/>
              <a:t>De “STAFF </a:t>
            </a:r>
            <a:r>
              <a:rPr lang="en-US" sz="3800" dirty="0"/>
              <a:t>CHECK EXERCISE RISK DOMAINS”</a:t>
            </a:r>
            <a:r>
              <a:rPr lang="fr-BE" sz="3800" dirty="0" smtClean="0"/>
              <a:t> </a:t>
            </a:r>
            <a:r>
              <a:rPr lang="fr-BE" sz="2000" dirty="0"/>
              <a:t>(</a:t>
            </a:r>
            <a:r>
              <a:rPr lang="fr-BE" sz="2000" dirty="0" err="1"/>
              <a:t>Bijl</a:t>
            </a:r>
            <a:r>
              <a:rPr lang="fr-BE" sz="2000" dirty="0"/>
              <a:t> A</a:t>
            </a:r>
            <a:r>
              <a:rPr lang="fr-BE" sz="2000" dirty="0" smtClean="0"/>
              <a:t>)</a:t>
            </a:r>
            <a:endParaRPr lang="fr-BE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270977" y="1838585"/>
            <a:ext cx="3768918" cy="5019415"/>
          </a:xfrm>
        </p:spPr>
        <p:txBody>
          <a:bodyPr/>
          <a:lstStyle/>
          <a:p>
            <a:endParaRPr lang="fr-BE" dirty="0"/>
          </a:p>
          <a:p>
            <a:pPr algn="ctr"/>
            <a:r>
              <a:rPr lang="fr-BE" b="1" u="sng" dirty="0" smtClean="0">
                <a:solidFill>
                  <a:srgbClr val="C00000"/>
                </a:solidFill>
              </a:rPr>
              <a:t>Criteria</a:t>
            </a:r>
            <a:br>
              <a:rPr lang="fr-BE" b="1" u="sng" dirty="0" smtClean="0">
                <a:solidFill>
                  <a:srgbClr val="C00000"/>
                </a:solidFill>
              </a:rPr>
            </a:br>
            <a:r>
              <a:rPr lang="fr-BE" dirty="0" smtClean="0"/>
              <a:t>(2 </a:t>
            </a:r>
            <a:r>
              <a:rPr lang="fr-BE" dirty="0" err="1" smtClean="0"/>
              <a:t>blz</a:t>
            </a:r>
            <a:r>
              <a:rPr lang="fr-BE" dirty="0" smtClean="0"/>
              <a:t>.)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fr-BE" dirty="0"/>
          </a:p>
          <a:p>
            <a:pPr algn="ctr"/>
            <a:r>
              <a:rPr lang="fr-BE" dirty="0" err="1">
                <a:solidFill>
                  <a:srgbClr val="C00000"/>
                </a:solidFill>
              </a:rPr>
              <a:t>Deelnemers</a:t>
            </a:r>
            <a:r>
              <a:rPr lang="fr-BE" dirty="0">
                <a:solidFill>
                  <a:srgbClr val="C00000"/>
                </a:solidFill>
              </a:rPr>
              <a:t> </a:t>
            </a:r>
          </a:p>
          <a:p>
            <a:pPr algn="ctr"/>
            <a:endParaRPr lang="fr-BE" dirty="0">
              <a:solidFill>
                <a:srgbClr val="C00000"/>
              </a:solidFill>
            </a:endParaRPr>
          </a:p>
          <a:p>
            <a:pPr algn="ctr"/>
            <a:r>
              <a:rPr lang="fr-BE" dirty="0">
                <a:solidFill>
                  <a:srgbClr val="C00000"/>
                </a:solidFill>
              </a:rPr>
              <a:t>Lead unit</a:t>
            </a:r>
          </a:p>
          <a:p>
            <a:pPr algn="ctr"/>
            <a:endParaRPr lang="fr-BE" dirty="0">
              <a:solidFill>
                <a:srgbClr val="C00000"/>
              </a:solidFill>
            </a:endParaRPr>
          </a:p>
          <a:p>
            <a:pPr algn="ctr"/>
            <a:r>
              <a:rPr lang="fr-BE" dirty="0" err="1">
                <a:solidFill>
                  <a:srgbClr val="C00000"/>
                </a:solidFill>
              </a:rPr>
              <a:t>Trainingslocatie</a:t>
            </a:r>
            <a:endParaRPr lang="fr-BE" dirty="0">
              <a:solidFill>
                <a:srgbClr val="C00000"/>
              </a:solidFill>
            </a:endParaRPr>
          </a:p>
          <a:p>
            <a:pPr algn="ctr"/>
            <a:endParaRPr lang="fr-BE" dirty="0">
              <a:solidFill>
                <a:srgbClr val="C00000"/>
              </a:solidFill>
            </a:endParaRPr>
          </a:p>
          <a:p>
            <a:pPr algn="ctr"/>
            <a:r>
              <a:rPr lang="fr-BE" dirty="0">
                <a:solidFill>
                  <a:srgbClr val="C00000"/>
                </a:solidFill>
              </a:rPr>
              <a:t>Logement</a:t>
            </a:r>
          </a:p>
          <a:p>
            <a:pPr algn="ctr"/>
            <a:endParaRPr lang="fr-BE" dirty="0">
              <a:solidFill>
                <a:srgbClr val="C00000"/>
              </a:solidFill>
            </a:endParaRPr>
          </a:p>
          <a:p>
            <a:pPr algn="ctr"/>
            <a:r>
              <a:rPr lang="fr-BE" dirty="0" err="1">
                <a:solidFill>
                  <a:srgbClr val="C00000"/>
                </a:solidFill>
              </a:rPr>
              <a:t>Uitrusting</a:t>
            </a:r>
            <a:r>
              <a:rPr lang="fr-BE" dirty="0">
                <a:solidFill>
                  <a:srgbClr val="C00000"/>
                </a:solidFill>
              </a:rPr>
              <a:t>, </a:t>
            </a:r>
            <a:r>
              <a:rPr lang="fr-BE" dirty="0" err="1">
                <a:solidFill>
                  <a:srgbClr val="C00000"/>
                </a:solidFill>
              </a:rPr>
              <a:t>bewapening</a:t>
            </a:r>
            <a:r>
              <a:rPr lang="fr-BE" dirty="0">
                <a:solidFill>
                  <a:srgbClr val="C00000"/>
                </a:solidFill>
              </a:rPr>
              <a:t>, …</a:t>
            </a:r>
          </a:p>
          <a:p>
            <a:pPr algn="ctr"/>
            <a:endParaRPr lang="fr-BE" dirty="0">
              <a:solidFill>
                <a:srgbClr val="C00000"/>
              </a:solidFill>
            </a:endParaRPr>
          </a:p>
          <a:p>
            <a:pPr algn="ctr"/>
            <a:r>
              <a:rPr lang="fr-BE" dirty="0">
                <a:solidFill>
                  <a:srgbClr val="C00000"/>
                </a:solidFill>
              </a:rPr>
              <a:t>Transport, </a:t>
            </a:r>
            <a:r>
              <a:rPr lang="fr-BE" dirty="0" err="1">
                <a:solidFill>
                  <a:srgbClr val="C00000"/>
                </a:solidFill>
              </a:rPr>
              <a:t>movement</a:t>
            </a:r>
            <a:endParaRPr lang="fr-BE" dirty="0">
              <a:solidFill>
                <a:srgbClr val="C00000"/>
              </a:solidFill>
            </a:endParaRPr>
          </a:p>
          <a:p>
            <a:pPr algn="ctr"/>
            <a:endParaRPr lang="fr-BE" dirty="0">
              <a:solidFill>
                <a:srgbClr val="C00000"/>
              </a:solidFill>
            </a:endParaRPr>
          </a:p>
          <a:p>
            <a:pPr algn="ctr"/>
            <a:r>
              <a:rPr lang="fr-BE" dirty="0" err="1">
                <a:solidFill>
                  <a:srgbClr val="C00000"/>
                </a:solidFill>
              </a:rPr>
              <a:t>Activiteiten</a:t>
            </a:r>
            <a:r>
              <a:rPr lang="fr-BE" dirty="0">
                <a:solidFill>
                  <a:srgbClr val="C00000"/>
                </a:solidFill>
              </a:rPr>
              <a:t>, </a:t>
            </a:r>
            <a:r>
              <a:rPr lang="fr-BE" dirty="0" err="1">
                <a:solidFill>
                  <a:srgbClr val="C00000"/>
                </a:solidFill>
              </a:rPr>
              <a:t>scenario’s</a:t>
            </a:r>
            <a:endParaRPr lang="fr-BE" dirty="0">
              <a:solidFill>
                <a:srgbClr val="C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009" y="1540411"/>
            <a:ext cx="3696806" cy="50194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3058" y="1540411"/>
            <a:ext cx="3650011" cy="501941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2019633" y="1995778"/>
            <a:ext cx="3498572" cy="1081377"/>
          </a:xfrm>
          <a:prstGeom prst="straightConnector1">
            <a:avLst/>
          </a:prstGeom>
          <a:ln w="19050">
            <a:solidFill>
              <a:srgbClr val="1A465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956023" y="3681454"/>
            <a:ext cx="3665549" cy="683812"/>
          </a:xfrm>
          <a:prstGeom prst="straightConnector1">
            <a:avLst/>
          </a:prstGeom>
          <a:ln w="19050">
            <a:solidFill>
              <a:srgbClr val="1A465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956023" y="4182386"/>
            <a:ext cx="3357612" cy="795131"/>
          </a:xfrm>
          <a:prstGeom prst="straightConnector1">
            <a:avLst/>
          </a:prstGeom>
          <a:ln w="19050">
            <a:solidFill>
              <a:srgbClr val="1A465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6774511" y="1606165"/>
            <a:ext cx="1478943" cy="3132812"/>
          </a:xfrm>
          <a:prstGeom prst="straightConnector1">
            <a:avLst/>
          </a:prstGeom>
          <a:ln w="19050">
            <a:solidFill>
              <a:srgbClr val="1A465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7354957" y="3220279"/>
            <a:ext cx="898497" cy="2067338"/>
          </a:xfrm>
          <a:prstGeom prst="straightConnector1">
            <a:avLst/>
          </a:prstGeom>
          <a:ln w="19050">
            <a:solidFill>
              <a:srgbClr val="1A465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7299297" y="4738977"/>
            <a:ext cx="954157" cy="1113183"/>
          </a:xfrm>
          <a:prstGeom prst="straightConnector1">
            <a:avLst/>
          </a:prstGeom>
          <a:ln w="19050">
            <a:solidFill>
              <a:srgbClr val="1A465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7354957" y="5231959"/>
            <a:ext cx="898497" cy="1152938"/>
          </a:xfrm>
          <a:prstGeom prst="straightConnector1">
            <a:avLst/>
          </a:prstGeom>
          <a:ln w="19050">
            <a:solidFill>
              <a:srgbClr val="1A465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1913326" y="0"/>
            <a:ext cx="278675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1600" b="1" dirty="0" smtClean="0">
                <a:solidFill>
                  <a:srgbClr val="008995"/>
                </a:solidFill>
                <a:latin typeface="+mj-lt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78628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Belgian Defence">
      <a:dk1>
        <a:srgbClr val="184652"/>
      </a:dk1>
      <a:lt1>
        <a:srgbClr val="FFFFFF"/>
      </a:lt1>
      <a:dk2>
        <a:srgbClr val="184652"/>
      </a:dk2>
      <a:lt2>
        <a:srgbClr val="F5F1E7"/>
      </a:lt2>
      <a:accent1>
        <a:srgbClr val="008991"/>
      </a:accent1>
      <a:accent2>
        <a:srgbClr val="E2EDF0"/>
      </a:accent2>
      <a:accent3>
        <a:srgbClr val="343531"/>
      </a:accent3>
      <a:accent4>
        <a:srgbClr val="6DA3C7"/>
      </a:accent4>
      <a:accent5>
        <a:srgbClr val="5E8541"/>
      </a:accent5>
      <a:accent6>
        <a:srgbClr val="4862A5"/>
      </a:accent6>
      <a:hlink>
        <a:srgbClr val="3B9EBA"/>
      </a:hlink>
      <a:folHlink>
        <a:srgbClr val="521C21"/>
      </a:folHlink>
    </a:clrScheme>
    <a:fontScheme name="Palanquin">
      <a:majorFont>
        <a:latin typeface="Palanquin Bold"/>
        <a:ea typeface=""/>
        <a:cs typeface=""/>
      </a:majorFont>
      <a:minorFont>
        <a:latin typeface="Palanquin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0B6DE016680F674DBC9DAEE4783B6637" ma:contentTypeVersion="3" ma:contentTypeDescription="Upload an image." ma:contentTypeScope="" ma:versionID="0161e275c92e5df4f53d46597c9c8080">
  <xsd:schema xmlns:xsd="http://www.w3.org/2001/XMLSchema" xmlns:xs="http://www.w3.org/2001/XMLSchema" xmlns:p="http://schemas.microsoft.com/office/2006/metadata/properties" xmlns:ns1="http://schemas.microsoft.com/sharepoint/v3" xmlns:ns2="C64C079A-ABBC-4A11-A430-DE1D177D1884" xmlns:ns3="6aaf9d74-94c3-42e3-8811-9db25e5c3289" xmlns:ns4="http://schemas.microsoft.com/sharepoint/v3/fields" xmlns:ns5="c64c079a-abbc-4a11-a430-de1d177d1884" targetNamespace="http://schemas.microsoft.com/office/2006/metadata/properties" ma:root="true" ma:fieldsID="58ce0466a3f6a43d641e35b8c9f7f0a1" ns1:_="" ns2:_="" ns3:_="" ns4:_="" ns5:_="">
    <xsd:import namespace="http://schemas.microsoft.com/sharepoint/v3"/>
    <xsd:import namespace="C64C079A-ABBC-4A11-A430-DE1D177D1884"/>
    <xsd:import namespace="6aaf9d74-94c3-42e3-8811-9db25e5c3289"/>
    <xsd:import namespace="http://schemas.microsoft.com/sharepoint/v3/fields"/>
    <xsd:import namespace="c64c079a-abbc-4a11-a430-de1d177d1884"/>
    <xsd:element name="properties">
      <xsd:complexType>
        <xsd:sequence>
          <xsd:element name="documentManagement">
            <xsd:complexType>
              <xsd:all>
                <xsd:element ref="ns3:lang"/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4:wic_System_Copyright" minOccurs="0"/>
                <xsd:element ref="ns5:Category" minOccurs="0"/>
                <xsd:element ref="ns5:Sub_x002d_Category" minOccurs="0"/>
                <xsd:element ref="ns5:Layout_x0020_Fil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9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10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1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2" nillable="true" ma:displayName="Item Type" ma:hidden="true" ma:list="Docs" ma:internalName="FSObjType" ma:readOnly="true" ma:showField="FSTyp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4C079A-ABBC-4A11-A430-DE1D177D1884" elementFormDefault="qualified">
    <xsd:import namespace="http://schemas.microsoft.com/office/2006/documentManagement/types"/>
    <xsd:import namespace="http://schemas.microsoft.com/office/infopath/2007/PartnerControls"/>
    <xsd:element name="ThumbnailExists" ma:index="19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20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1" nillable="true" ma:displayName="Width" ma:internalName="ImageWidth" ma:readOnly="true">
      <xsd:simpleType>
        <xsd:restriction base="dms:Unknown"/>
      </xsd:simpleType>
    </xsd:element>
    <xsd:element name="ImageHeight" ma:index="23" nillable="true" ma:displayName="Height" ma:internalName="ImageHeight" ma:readOnly="true">
      <xsd:simpleType>
        <xsd:restriction base="dms:Unknown"/>
      </xsd:simpleType>
    </xsd:element>
    <xsd:element name="ImageCreateDate" ma:index="24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af9d74-94c3-42e3-8811-9db25e5c3289" elementFormDefault="qualified">
    <xsd:import namespace="http://schemas.microsoft.com/office/2006/documentManagement/types"/>
    <xsd:import namespace="http://schemas.microsoft.com/office/infopath/2007/PartnerControls"/>
    <xsd:element name="lang" ma:index="8" ma:displayName="Lang" ma:default="-" ma:format="RadioButtons" ma:internalName="lang">
      <xsd:simpleType>
        <xsd:restriction base="dms:Choice">
          <xsd:enumeration value="N"/>
          <xsd:enumeration value="F"/>
          <xsd:enumeration value="NF"/>
          <xsd:enumeration value="D"/>
          <xsd:enumeration value="E"/>
          <xsd:enumeration value="-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5" nillable="true" ma:displayName="Copyright" ma:internalName="wic_System_Copyrigh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4c079a-abbc-4a11-a430-de1d177d1884" elementFormDefault="qualified">
    <xsd:import namespace="http://schemas.microsoft.com/office/2006/documentManagement/types"/>
    <xsd:import namespace="http://schemas.microsoft.com/office/infopath/2007/PartnerControls"/>
    <xsd:element name="Category" ma:index="26" nillable="true" ma:displayName="Category" ma:format="RadioButtons" ma:internalName="Category">
      <xsd:simpleType>
        <xsd:restriction base="dms:Choice">
          <xsd:enumeration value="Logo"/>
          <xsd:enumeration value="Asset"/>
          <xsd:enumeration value="Powerpoint"/>
        </xsd:restriction>
      </xsd:simpleType>
    </xsd:element>
    <xsd:element name="Sub_x002d_Category" ma:index="27" nillable="true" ma:displayName="Sub-Category" ma:format="RadioButtons" ma:internalName="Sub_x002d_Category">
      <xsd:simpleType>
        <xsd:restriction base="dms:Choice">
          <xsd:enumeration value="Components"/>
          <xsd:enumeration value="Defence"/>
          <xsd:enumeration value="Employer Branding"/>
          <xsd:enumeration value="Other Government assets"/>
          <xsd:enumeration value="------------------------------"/>
          <xsd:enumeration value="Defence 0800 Number"/>
          <xsd:enumeration value="Icons"/>
          <xsd:enumeration value="Patterns"/>
          <xsd:enumeration value="QR-Code"/>
          <xsd:enumeration value="Signature banner"/>
        </xsd:restriction>
      </xsd:simpleType>
    </xsd:element>
    <xsd:element name="Layout_x0020_Files" ma:index="28" nillable="true" ma:displayName="Layout Files" ma:default="0" ma:internalName="Layout_x0020_File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15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mageCreateDate xmlns="C64C079A-ABBC-4A11-A430-DE1D177D1884" xsi:nil="true"/>
    <lang xmlns="6aaf9d74-94c3-42e3-8811-9db25e5c3289">NF</lang>
    <Category xmlns="c64c079a-abbc-4a11-a430-de1d177d1884">Powerpoint</Category>
    <Sub_x002d_Category xmlns="c64c079a-abbc-4a11-a430-de1d177d1884">Defence</Sub_x002d_Category>
    <wic_System_Copyright xmlns="http://schemas.microsoft.com/sharepoint/v3/fields" xsi:nil="true"/>
    <Layout_x0020_Files xmlns="c64c079a-abbc-4a11-a430-de1d177d1884">false</Layout_x0020_File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6E590EE-E408-4190-AD81-B4294F8193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64C079A-ABBC-4A11-A430-DE1D177D1884"/>
    <ds:schemaRef ds:uri="6aaf9d74-94c3-42e3-8811-9db25e5c3289"/>
    <ds:schemaRef ds:uri="http://schemas.microsoft.com/sharepoint/v3/fields"/>
    <ds:schemaRef ds:uri="c64c079a-abbc-4a11-a430-de1d177d188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3F3C0E8-E326-430D-8731-B44C323F7E76}">
  <ds:schemaRefs>
    <ds:schemaRef ds:uri="http://schemas.microsoft.com/sharepoint/v3/fields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6aaf9d74-94c3-42e3-8811-9db25e5c3289"/>
    <ds:schemaRef ds:uri="c64c079a-abbc-4a11-a430-de1d177d1884"/>
    <ds:schemaRef ds:uri="http://purl.org/dc/elements/1.1/"/>
    <ds:schemaRef ds:uri="C64C079A-ABBC-4A11-A430-DE1D177D1884"/>
    <ds:schemaRef ds:uri="http://schemas.microsoft.com/sharepoint/v3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9878537-B9A3-4EF0-AAB4-30C4ECFD62C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6469</TotalTime>
  <Words>1200</Words>
  <Application>Microsoft Office PowerPoint</Application>
  <PresentationFormat>Widescreen</PresentationFormat>
  <Paragraphs>296</Paragraphs>
  <Slides>21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Palanquin</vt:lpstr>
      <vt:lpstr>Palanquin Bold</vt:lpstr>
      <vt:lpstr>Palanquin Regular</vt:lpstr>
      <vt:lpstr>Times New Roman</vt:lpstr>
      <vt:lpstr>Trebuchet MS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Belgian 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Delbouille Julie</dc:creator>
  <cp:keywords/>
  <cp:lastModifiedBy>Choubane Housene</cp:lastModifiedBy>
  <cp:revision>151</cp:revision>
  <dcterms:created xsi:type="dcterms:W3CDTF">2021-07-19T11:03:08Z</dcterms:created>
  <dcterms:modified xsi:type="dcterms:W3CDTF">2023-06-13T06:10:35Z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0x0101009148F5A04DDD49CBA7127AADA5FB792B00AADE34325A8B49CDA8BB4DB53328F214000B6DE016680F674DBC9DAEE4783B6637</vt:lpwstr>
  </property>
  <property fmtid="{D5CDD505-2E9C-101B-9397-08002B2CF9AE}" pid="3" name="Order">
    <vt:r8>13100</vt:r8>
  </property>
</Properties>
</file>