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5"/>
  </p:notesMasterIdLst>
  <p:handoutMasterIdLst>
    <p:handoutMasterId r:id="rId16"/>
  </p:handoutMasterIdLst>
  <p:sldIdLst>
    <p:sldId id="256" r:id="rId5"/>
    <p:sldId id="282" r:id="rId6"/>
    <p:sldId id="287" r:id="rId7"/>
    <p:sldId id="283" r:id="rId8"/>
    <p:sldId id="284" r:id="rId9"/>
    <p:sldId id="285" r:id="rId10"/>
    <p:sldId id="286" r:id="rId11"/>
    <p:sldId id="288" r:id="rId12"/>
    <p:sldId id="289" r:id="rId13"/>
    <p:sldId id="258" r:id="rId14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BBE0E3"/>
    <a:srgbClr val="FFFF99"/>
    <a:srgbClr val="7575D1"/>
    <a:srgbClr val="FFFFCC"/>
    <a:srgbClr val="66FF33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12" autoAdjust="0"/>
    <p:restoredTop sz="92362" autoAdjust="0"/>
  </p:normalViewPr>
  <p:slideViewPr>
    <p:cSldViewPr>
      <p:cViewPr>
        <p:scale>
          <a:sx n="70" d="100"/>
          <a:sy n="70" d="100"/>
        </p:scale>
        <p:origin x="-133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0" d="100"/>
        <a:sy n="130" d="100"/>
      </p:scale>
      <p:origin x="0" y="1554"/>
    </p:cViewPr>
  </p:sorterViewPr>
  <p:notesViewPr>
    <p:cSldViewPr>
      <p:cViewPr>
        <p:scale>
          <a:sx n="100" d="100"/>
          <a:sy n="100" d="100"/>
        </p:scale>
        <p:origin x="-1908" y="-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04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35E39C0-CF2E-4579-BD97-9F194D5CC1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172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38C5F27-409B-49A3-A4FA-17148FB448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4378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49FA2E-DE6D-483D-A067-10AAD84A01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063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D87092-8BA1-494A-AEB4-8EB83832B7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8399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DFDB0B-542F-42F7-9B19-2BAFBFB8D1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021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Dept G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C2C86F-B8A7-4F23-A048-BF0900F3E6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356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0388AD-95C9-4E0F-ADAE-F7CE12CF5D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9331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BD9A5F-D238-4BF2-99F5-AD0BDC8A9D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5118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B2C20B-0CD9-4C33-8815-24250420E2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610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DF6C2E-3D26-4B6A-A692-6AF1D921A9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926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06143E-9EA8-4030-958A-AC21419290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260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D62DF9-F4D9-4E70-911C-9B71A88616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860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8AA010-E78A-4D39-A595-168CDA3ADE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811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267FA2CE-52C5-4A35-B35F-D67289B810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7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8650" y="90488"/>
            <a:ext cx="811213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3216275" y="3582988"/>
            <a:ext cx="426720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1400" dirty="0">
                <a:latin typeface="+mn-lt"/>
              </a:rPr>
              <a:t>Lt Col BEM JACQUES-HOUSSA</a:t>
            </a:r>
          </a:p>
        </p:txBody>
      </p:sp>
      <p:pic>
        <p:nvPicPr>
          <p:cNvPr id="2051" name="Picture 8" descr="logoegncouleu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2781300"/>
            <a:ext cx="808037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87450" y="3657600"/>
            <a:ext cx="1168910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fr-BE" sz="1400" dirty="0" smtClean="0">
                <a:latin typeface="+mn-lt"/>
              </a:rPr>
              <a:t>26 Jan 2017</a:t>
            </a:r>
            <a:endParaRPr lang="en-US" sz="1400" dirty="0">
              <a:latin typeface="+mn-lt"/>
            </a:endParaRPr>
          </a:p>
        </p:txBody>
      </p:sp>
      <p:sp>
        <p:nvSpPr>
          <p:cNvPr id="2053" name="TextBox 1"/>
          <p:cNvSpPr txBox="1">
            <a:spLocks noChangeArrowheads="1"/>
          </p:cNvSpPr>
          <p:nvPr/>
        </p:nvSpPr>
        <p:spPr bwMode="auto">
          <a:xfrm>
            <a:off x="2813070" y="2852738"/>
            <a:ext cx="285270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BE" altLang="en-US" sz="2400" b="1" dirty="0" smtClean="0"/>
              <a:t>Travail en Hauteur</a:t>
            </a:r>
            <a:endParaRPr lang="en-US" altLang="en-US" sz="2400" b="1" dirty="0"/>
          </a:p>
        </p:txBody>
      </p:sp>
      <p:sp>
        <p:nvSpPr>
          <p:cNvPr id="2" name="TextBox 6"/>
          <p:cNvSpPr txBox="1">
            <a:spLocks noChangeArrowheads="1"/>
          </p:cNvSpPr>
          <p:nvPr/>
        </p:nvSpPr>
        <p:spPr bwMode="auto">
          <a:xfrm>
            <a:off x="2374900" y="2020888"/>
            <a:ext cx="46878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BE" altLang="en-US" sz="2000" b="1" dirty="0"/>
              <a:t>ENGINEER SCHOOL</a:t>
            </a:r>
            <a:endParaRPr lang="en-US" alt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E:\Back Up PC Bureau_10Oct2014\Mes images\Peintures\Sapeurs à la tranchée - Detail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781050"/>
            <a:ext cx="7094537" cy="567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AGENDA</a:t>
            </a:r>
            <a:endParaRPr lang="fr-BE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fr-BE" dirty="0" smtClean="0"/>
              <a:t>Groupe de travail « Travail en Hauteur »</a:t>
            </a:r>
          </a:p>
          <a:p>
            <a:pPr marL="514350" indent="-514350">
              <a:buFont typeface="+mj-lt"/>
              <a:buAutoNum type="arabicPeriod"/>
            </a:pPr>
            <a:r>
              <a:rPr lang="fr-BE" dirty="0" smtClean="0"/>
              <a:t>Concept de Formation</a:t>
            </a:r>
          </a:p>
          <a:p>
            <a:pPr marL="514350" indent="-514350">
              <a:buFont typeface="+mj-lt"/>
              <a:buAutoNum type="arabicPeriod"/>
            </a:pPr>
            <a:r>
              <a:rPr lang="fr-BE" dirty="0" smtClean="0"/>
              <a:t>Exemple d’action prise</a:t>
            </a:r>
          </a:p>
          <a:p>
            <a:pPr marL="514350" indent="-514350">
              <a:buFont typeface="+mj-lt"/>
              <a:buAutoNum type="arabicPeriod"/>
            </a:pPr>
            <a:r>
              <a:rPr lang="fr-BE" dirty="0" err="1" smtClean="0"/>
              <a:t>Way</a:t>
            </a:r>
            <a:r>
              <a:rPr lang="fr-BE" dirty="0" smtClean="0"/>
              <a:t> </a:t>
            </a:r>
            <a:r>
              <a:rPr lang="fr-BE" dirty="0" err="1" smtClean="0"/>
              <a:t>Ahead</a:t>
            </a:r>
            <a:r>
              <a:rPr lang="fr-BE" dirty="0" smtClean="0"/>
              <a:t> DGMR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178023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sz="3600" b="1" dirty="0" smtClean="0"/>
              <a:t>Références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altLang="en-US" sz="2400" dirty="0" smtClean="0"/>
              <a:t>Fiche </a:t>
            </a:r>
            <a:r>
              <a:rPr lang="fr-BE" altLang="en-US" sz="2400" dirty="0"/>
              <a:t>GPP 09-MR-02 Travaux en </a:t>
            </a:r>
            <a:r>
              <a:rPr lang="fr-BE" altLang="en-US" sz="2400" dirty="0" smtClean="0"/>
              <a:t>Hauteur</a:t>
            </a:r>
          </a:p>
          <a:p>
            <a:r>
              <a:rPr lang="fr-BE" sz="2400" dirty="0" smtClean="0"/>
              <a:t>« Politique de sécurité dans le cadre des travaux temporaires en hauteur » (MITS 13-00128460 du 12 Mar 2013)</a:t>
            </a:r>
          </a:p>
          <a:p>
            <a:r>
              <a:rPr lang="fr-BE" sz="2400" dirty="0" smtClean="0"/>
              <a:t>« </a:t>
            </a:r>
            <a:r>
              <a:rPr lang="fr-BE" sz="2400" dirty="0" err="1" smtClean="0"/>
              <a:t>Complementaire</a:t>
            </a:r>
            <a:r>
              <a:rPr lang="fr-BE" sz="2400" dirty="0" smtClean="0"/>
              <a:t> </a:t>
            </a:r>
            <a:r>
              <a:rPr lang="fr-BE" sz="2400" dirty="0" err="1" smtClean="0"/>
              <a:t>vormingen</a:t>
            </a:r>
            <a:r>
              <a:rPr lang="fr-BE" sz="2400" dirty="0" smtClean="0"/>
              <a:t> in </a:t>
            </a:r>
            <a:r>
              <a:rPr lang="fr-BE" sz="2400" dirty="0" err="1" smtClean="0"/>
              <a:t>het</a:t>
            </a:r>
            <a:r>
              <a:rPr lang="fr-BE" sz="2400" dirty="0" smtClean="0"/>
              <a:t> </a:t>
            </a:r>
            <a:r>
              <a:rPr lang="fr-BE" sz="2400" dirty="0" err="1" smtClean="0"/>
              <a:t>kader</a:t>
            </a:r>
            <a:r>
              <a:rPr lang="fr-BE" sz="2400" dirty="0" smtClean="0"/>
              <a:t> van </a:t>
            </a:r>
            <a:r>
              <a:rPr lang="fr-BE" sz="2400" dirty="0" err="1" smtClean="0"/>
              <a:t>tijdelijke</a:t>
            </a:r>
            <a:r>
              <a:rPr lang="fr-BE" sz="2400" dirty="0" smtClean="0"/>
              <a:t> </a:t>
            </a:r>
            <a:r>
              <a:rPr lang="fr-BE" sz="2400" dirty="0" err="1" smtClean="0"/>
              <a:t>werkzaamheden</a:t>
            </a:r>
            <a:r>
              <a:rPr lang="fr-BE" sz="2400" dirty="0" smtClean="0"/>
              <a:t> op </a:t>
            </a:r>
            <a:r>
              <a:rPr lang="fr-BE" sz="2400" dirty="0" err="1" smtClean="0"/>
              <a:t>hoogte</a:t>
            </a:r>
            <a:r>
              <a:rPr lang="fr-BE" sz="2400" dirty="0" smtClean="0"/>
              <a:t> » (MITS 13-00046075 du 28 Jan 2013)</a:t>
            </a:r>
          </a:p>
          <a:p>
            <a:pPr lvl="1"/>
            <a:r>
              <a:rPr lang="fr-BE" sz="2000" dirty="0" smtClean="0"/>
              <a:t>Matrice des formations</a:t>
            </a:r>
          </a:p>
          <a:p>
            <a:pPr lvl="1"/>
            <a:r>
              <a:rPr lang="fr-BE" sz="2000" dirty="0" smtClean="0"/>
              <a:t>Niveaux de formation par type de moyen mis en œuvre</a:t>
            </a:r>
          </a:p>
          <a:p>
            <a:r>
              <a:rPr lang="fr-BE" sz="2400" dirty="0" smtClean="0"/>
              <a:t>DGHR-GID-FMNP-001 « Plan de Formations Externes – Planification et Exécution »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899252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7794"/>
            <a:ext cx="8229600" cy="1301006"/>
          </a:xfrm>
        </p:spPr>
        <p:txBody>
          <a:bodyPr/>
          <a:lstStyle/>
          <a:p>
            <a:r>
              <a:rPr lang="fr-FR" sz="3600" b="1" dirty="0"/>
              <a:t>Groupe de travail « Travail en Hauteur </a:t>
            </a:r>
            <a:r>
              <a:rPr lang="fr-FR" sz="3600" b="1" dirty="0" smtClean="0"/>
              <a:t>» (2011-2012)</a:t>
            </a:r>
            <a:endParaRPr lang="en-US" sz="3600" b="1" dirty="0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692275" y="1761132"/>
            <a:ext cx="5327650" cy="3762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cs typeface="Arial" charset="0"/>
              </a:rPr>
              <a:t>Piloot 09-MR-02: LtKol F. Martel (MR-Mgt/R)</a:t>
            </a:r>
            <a:endParaRPr kumimoji="0" lang="en-US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cs typeface="Arial" charset="0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2843213" y="2281832"/>
            <a:ext cx="5040312" cy="3762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cs typeface="Arial" charset="0"/>
              </a:rPr>
              <a:t>Sp WB: Mr M. Dessambre (MR-Mgt/R/WB)</a:t>
            </a:r>
            <a:endParaRPr kumimoji="0" lang="en-US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cs typeface="Arial" charset="0"/>
            </a:endParaRP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611188" y="2786657"/>
            <a:ext cx="8208962" cy="6508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alt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cs typeface="Arial" charset="0"/>
              </a:rPr>
              <a:t>Piloot</a:t>
            </a:r>
            <a:r>
              <a:rPr kumimoji="0" lang="fr-BE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cs typeface="Arial" charset="0"/>
              </a:rPr>
              <a:t> </a:t>
            </a:r>
            <a:r>
              <a:rPr kumimoji="0" lang="fr-BE" alt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cs typeface="Arial" charset="0"/>
              </a:rPr>
              <a:t>gedeelte</a:t>
            </a:r>
            <a:r>
              <a:rPr kumimoji="0" lang="fr-BE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cs typeface="Arial" charset="0"/>
              </a:rPr>
              <a:t> Sys: Cdt J. De </a:t>
            </a:r>
            <a:r>
              <a:rPr kumimoji="0" lang="fr-BE" alt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cs typeface="Arial" charset="0"/>
              </a:rPr>
              <a:t>Ghellinck</a:t>
            </a:r>
            <a:r>
              <a:rPr kumimoji="0" lang="fr-BE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cs typeface="Arial" charset="0"/>
              </a:rPr>
              <a:t> (</a:t>
            </a:r>
            <a:r>
              <a:rPr kumimoji="0" lang="fr-BE" alt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cs typeface="Arial" charset="0"/>
              </a:rPr>
              <a:t>MRSys</a:t>
            </a:r>
            <a:r>
              <a:rPr kumimoji="0" lang="fr-BE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cs typeface="Arial" charset="0"/>
              </a:rPr>
              <a:t>-S/U/O)</a:t>
            </a:r>
            <a:br>
              <a:rPr kumimoji="0" lang="fr-BE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cs typeface="Arial" charset="0"/>
              </a:rPr>
            </a:br>
            <a:r>
              <a:rPr kumimoji="0" lang="fr-BE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cs typeface="Arial" charset="0"/>
              </a:rPr>
              <a:t>+ </a:t>
            </a:r>
            <a:r>
              <a:rPr kumimoji="0" lang="fr-BE" alt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cs typeface="Arial" charset="0"/>
              </a:rPr>
              <a:t>Sp</a:t>
            </a:r>
            <a:r>
              <a:rPr kumimoji="0" lang="fr-BE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cs typeface="Arial" charset="0"/>
              </a:rPr>
              <a:t> </a:t>
            </a:r>
            <a:r>
              <a:rPr kumimoji="0" lang="fr-BE" alt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cs typeface="Arial" charset="0"/>
              </a:rPr>
              <a:t>LtKol</a:t>
            </a:r>
            <a:r>
              <a:rPr kumimoji="0" lang="fr-BE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cs typeface="Arial" charset="0"/>
              </a:rPr>
              <a:t> R. Van </a:t>
            </a:r>
            <a:r>
              <a:rPr kumimoji="0" lang="fr-BE" alt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cs typeface="Arial" charset="0"/>
              </a:rPr>
              <a:t>Cauwenbergh</a:t>
            </a:r>
            <a:r>
              <a:rPr kumimoji="0" lang="fr-BE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cs typeface="Arial" charset="0"/>
              </a:rPr>
              <a:t> (</a:t>
            </a:r>
            <a:r>
              <a:rPr kumimoji="0" lang="fr-BE" alt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cs typeface="Arial" charset="0"/>
              </a:rPr>
              <a:t>MRSys</a:t>
            </a:r>
            <a:r>
              <a:rPr kumimoji="0" lang="fr-BE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cs typeface="Arial" charset="0"/>
              </a:rPr>
              <a:t>-L) + FKP J. Bergez (</a:t>
            </a:r>
            <a:r>
              <a:rPr kumimoji="0" lang="fr-BE" alt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cs typeface="Arial" charset="0"/>
              </a:rPr>
              <a:t>MRSys</a:t>
            </a:r>
            <a:r>
              <a:rPr kumimoji="0" lang="fr-BE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cs typeface="Arial" charset="0"/>
              </a:rPr>
              <a:t>-N)</a:t>
            </a:r>
            <a:endParaRPr kumimoji="0" lang="en-US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cs typeface="Arial" charset="0"/>
            </a:endParaRP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611188" y="3472457"/>
            <a:ext cx="8208962" cy="6508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cs typeface="Arial" charset="0"/>
              </a:rPr>
              <a:t>Piloot </a:t>
            </a:r>
            <a:r>
              <a:rPr kumimoji="0" lang="fr-BE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gedeelte</a:t>
            </a:r>
            <a:r>
              <a:rPr kumimoji="0" lang="fr-BE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cs typeface="Arial" charset="0"/>
              </a:rPr>
              <a:t> C&amp;I: Kol Y. Goessens (MRC&amp;I-I)</a:t>
            </a:r>
            <a:br>
              <a:rPr kumimoji="0" lang="fr-BE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cs typeface="Arial" charset="0"/>
              </a:rPr>
            </a:br>
            <a:r>
              <a:rPr kumimoji="0" lang="fr-BE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+ Sp LtKol H. Dessers (MRC&amp;I-CIS)</a:t>
            </a:r>
            <a:endParaRPr kumimoji="0" lang="en-US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cs typeface="Arial" charset="0"/>
            </a:endParaRP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611188" y="4282082"/>
            <a:ext cx="8208962" cy="20272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alt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Tahoma" pitchFamily="34" charset="0"/>
                <a:cs typeface="Arial" charset="0"/>
              </a:rPr>
              <a:t>WGp</a:t>
            </a:r>
            <a:r>
              <a:rPr kumimoji="0" lang="fr-BE" altLang="en-US" sz="1800" b="0" i="0" u="none" strike="noStrike" kern="0" cap="none" spc="0" normalizeH="0" baseline="3000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Tahoma" pitchFamily="34" charset="0"/>
                <a:cs typeface="Arial" charset="0"/>
              </a:rPr>
              <a:t>+ </a:t>
            </a:r>
            <a:r>
              <a:rPr kumimoji="0" lang="fr-BE" alt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cs typeface="Arial" charset="0"/>
              </a:rPr>
              <a:t>voor</a:t>
            </a:r>
            <a:r>
              <a:rPr kumimoji="0" lang="fr-BE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cs typeface="Arial" charset="0"/>
              </a:rPr>
              <a:t> </a:t>
            </a:r>
            <a:r>
              <a:rPr kumimoji="0" lang="fr-BE" alt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cs typeface="Arial" charset="0"/>
              </a:rPr>
              <a:t>gedeelte</a:t>
            </a:r>
            <a:r>
              <a:rPr kumimoji="0" lang="fr-BE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Tahoma" pitchFamily="34" charset="0"/>
                <a:cs typeface="Arial" charset="0"/>
              </a:rPr>
              <a:t> </a:t>
            </a:r>
            <a:r>
              <a:rPr kumimoji="0" lang="fr-BE" alt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Tahoma" pitchFamily="34" charset="0"/>
                <a:cs typeface="Arial" charset="0"/>
              </a:rPr>
              <a:t>Vmg</a:t>
            </a:r>
            <a:r>
              <a:rPr kumimoji="0" lang="fr-BE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Tahoma" pitchFamily="34" charset="0"/>
                <a:cs typeface="Arial" charset="0"/>
              </a:rPr>
              <a:t> (</a:t>
            </a:r>
            <a:r>
              <a:rPr kumimoji="0" lang="fr-BE" alt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Tahoma" pitchFamily="34" charset="0"/>
                <a:cs typeface="Arial" charset="0"/>
              </a:rPr>
              <a:t>vanaf</a:t>
            </a:r>
            <a:r>
              <a:rPr kumimoji="0" lang="fr-BE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Tahoma" pitchFamily="34" charset="0"/>
                <a:cs typeface="Arial" charset="0"/>
              </a:rPr>
              <a:t> Jun 12):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alt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Tahoma" pitchFamily="34" charset="0"/>
                <a:cs typeface="Arial" charset="0"/>
              </a:rPr>
              <a:t>Afg</a:t>
            </a:r>
            <a:r>
              <a:rPr kumimoji="0" lang="fr-BE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Tahoma" pitchFamily="34" charset="0"/>
                <a:cs typeface="Arial" charset="0"/>
              </a:rPr>
              <a:t> DGHR: LTZ C. Rutten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alt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Tahoma" pitchFamily="34" charset="0"/>
                <a:cs typeface="Arial" charset="0"/>
              </a:rPr>
              <a:t>Afg</a:t>
            </a:r>
            <a:r>
              <a:rPr kumimoji="0" lang="fr-BE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Tahoma" pitchFamily="34" charset="0"/>
                <a:cs typeface="Arial" charset="0"/>
              </a:rPr>
              <a:t> CC WB: Cdt M. Van Britsom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alt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Tahoma" pitchFamily="34" charset="0"/>
                <a:cs typeface="Arial" charset="0"/>
              </a:rPr>
              <a:t>Afg</a:t>
            </a:r>
            <a:r>
              <a:rPr kumimoji="0" lang="fr-BE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Tahoma" pitchFamily="34" charset="0"/>
                <a:cs typeface="Arial" charset="0"/>
              </a:rPr>
              <a:t> </a:t>
            </a:r>
            <a:r>
              <a:rPr kumimoji="0" lang="fr-BE" alt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Tahoma" pitchFamily="34" charset="0"/>
                <a:cs typeface="Arial" charset="0"/>
              </a:rPr>
              <a:t>DGVmg</a:t>
            </a:r>
            <a:r>
              <a:rPr kumimoji="0" lang="fr-BE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Tahoma" pitchFamily="34" charset="0"/>
                <a:cs typeface="Arial" charset="0"/>
              </a:rPr>
              <a:t>: Cdt P. </a:t>
            </a:r>
            <a:r>
              <a:rPr kumimoji="0" lang="fr-BE" alt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Tahoma" pitchFamily="34" charset="0"/>
                <a:cs typeface="Arial" charset="0"/>
              </a:rPr>
              <a:t>Masset</a:t>
            </a:r>
            <a:endParaRPr kumimoji="0" lang="fr-BE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Tahoma" pitchFamily="34" charset="0"/>
              <a:cs typeface="Arial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alt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Tahoma" pitchFamily="34" charset="0"/>
                <a:cs typeface="Arial" charset="0"/>
              </a:rPr>
              <a:t>Afg</a:t>
            </a:r>
            <a:r>
              <a:rPr kumimoji="0" lang="fr-BE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Tahoma" pitchFamily="34" charset="0"/>
                <a:cs typeface="Arial" charset="0"/>
              </a:rPr>
              <a:t> ACOS O&amp;T: </a:t>
            </a:r>
            <a:r>
              <a:rPr kumimoji="0" lang="fr-BE" alt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Tahoma" pitchFamily="34" charset="0"/>
                <a:cs typeface="Arial" charset="0"/>
              </a:rPr>
              <a:t>Lt</a:t>
            </a:r>
            <a:r>
              <a:rPr kumimoji="0" lang="fr-BE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Tahoma" pitchFamily="34" charset="0"/>
                <a:cs typeface="Arial" charset="0"/>
              </a:rPr>
              <a:t> </a:t>
            </a:r>
            <a:r>
              <a:rPr kumimoji="0" lang="en-US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Tahoma" pitchFamily="34" charset="0"/>
                <a:cs typeface="Arial" charset="0"/>
              </a:rPr>
              <a:t>Laurent CIARCELLUTO</a:t>
            </a:r>
            <a:r>
              <a:rPr kumimoji="0" lang="en-US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 </a:t>
            </a:r>
            <a:endParaRPr kumimoji="0" lang="en-US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Tahoma" pitchFamily="34" charset="0"/>
              <a:cs typeface="Arial" charset="0"/>
            </a:endParaRPr>
          </a:p>
        </p:txBody>
      </p:sp>
      <p:sp>
        <p:nvSpPr>
          <p:cNvPr id="10" name="Slide Number Placeholder 5"/>
          <p:cNvSpPr txBox="1">
            <a:spLocks noGrp="1"/>
          </p:cNvSpPr>
          <p:nvPr/>
        </p:nvSpPr>
        <p:spPr bwMode="auto">
          <a:xfrm>
            <a:off x="6553200" y="6245225"/>
            <a:ext cx="16906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6ACA3148-48DF-4DBD-93F8-7550830ACB8A}" type="slidenum">
              <a:rPr lang="en-US" altLang="en-US" sz="1400" smtClean="0">
                <a:solidFill>
                  <a:srgbClr val="000000"/>
                </a:solidFill>
                <a:latin typeface="Arial" charset="0"/>
                <a:cs typeface="Arial" charset="0"/>
              </a:rPr>
              <a:pPr algn="r" eaLnBrk="1" hangingPunct="1">
                <a:spcBef>
                  <a:spcPct val="0"/>
                </a:spcBef>
                <a:buFontTx/>
                <a:buNone/>
              </a:pPr>
              <a:t>4</a:t>
            </a:fld>
            <a:endParaRPr lang="en-US" altLang="en-US" sz="1400" smtClean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53020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BE" u="sng" dirty="0" smtClean="0"/>
              <a:t>Objectifs</a:t>
            </a:r>
          </a:p>
          <a:p>
            <a:r>
              <a:rPr lang="fr-BE" dirty="0" smtClean="0"/>
              <a:t>Inventaire générique</a:t>
            </a:r>
          </a:p>
          <a:p>
            <a:r>
              <a:rPr lang="fr-BE" dirty="0" smtClean="0"/>
              <a:t>Inspections et contrôles</a:t>
            </a:r>
          </a:p>
          <a:p>
            <a:r>
              <a:rPr lang="fr-BE" dirty="0" smtClean="0"/>
              <a:t>Concept de formation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301006"/>
          </a:xfrm>
        </p:spPr>
        <p:txBody>
          <a:bodyPr/>
          <a:lstStyle/>
          <a:p>
            <a:r>
              <a:rPr lang="fr-FR" sz="3600" b="1" dirty="0"/>
              <a:t>Groupe de travail « Travail en Hauteur </a:t>
            </a:r>
            <a:r>
              <a:rPr lang="fr-FR" sz="3600" b="1" dirty="0" smtClean="0"/>
              <a:t>» (2011-2012)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723450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sz="3600" b="1" dirty="0" smtClean="0"/>
              <a:t>Concept de formation</a:t>
            </a:r>
            <a:endParaRPr lang="en-US" sz="3600" b="1" dirty="0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468657" y="1557338"/>
            <a:ext cx="357237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nl-BE" altLang="en-US" u="none"/>
              <a:t>Définitions des niveaux</a:t>
            </a: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211388"/>
            <a:ext cx="9036496" cy="39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795582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8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75184"/>
            <a:ext cx="8712967" cy="430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18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738" y="5794772"/>
            <a:ext cx="2808551" cy="1090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fr-BE" sz="3600" b="1" dirty="0" smtClean="0"/>
              <a:t>Concept de formation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249026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sz="3600" b="1" dirty="0" smtClean="0"/>
              <a:t>Exemple d’action prise</a:t>
            </a:r>
            <a:endParaRPr lang="en-US" sz="3600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1516932"/>
              </p:ext>
            </p:extLst>
          </p:nvPr>
        </p:nvGraphicFramePr>
        <p:xfrm>
          <a:off x="101538" y="1556792"/>
          <a:ext cx="9042462" cy="2448272"/>
        </p:xfrm>
        <a:graphic>
          <a:graphicData uri="http://schemas.openxmlformats.org/drawingml/2006/table">
            <a:tbl>
              <a:tblPr firstRow="1" firstCol="1" bandRow="1"/>
              <a:tblGrid>
                <a:gridCol w="625231"/>
                <a:gridCol w="628373"/>
                <a:gridCol w="675018"/>
                <a:gridCol w="482156"/>
                <a:gridCol w="543160"/>
                <a:gridCol w="908365"/>
                <a:gridCol w="766392"/>
                <a:gridCol w="972301"/>
                <a:gridCol w="578587"/>
                <a:gridCol w="482156"/>
                <a:gridCol w="450094"/>
                <a:gridCol w="633988"/>
                <a:gridCol w="581449"/>
                <a:gridCol w="715192"/>
              </a:tblGrid>
              <a:tr h="12663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600" b="1" dirty="0" err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IliasCode</a:t>
                      </a:r>
                      <a:endParaRPr lang="en-US" sz="6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36395" marR="363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6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Contractant</a:t>
                      </a:r>
                      <a:endParaRPr lang="en-US" sz="600">
                        <a:effectLst/>
                        <a:latin typeface="Calibri"/>
                        <a:ea typeface="Calibri"/>
                      </a:endParaRPr>
                    </a:p>
                  </a:txBody>
                  <a:tcPr marL="36395" marR="363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600" b="1" dirty="0" err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CourseYear</a:t>
                      </a:r>
                      <a:endParaRPr lang="en-US" sz="6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36395" marR="363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6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Pilote</a:t>
                      </a:r>
                      <a:endParaRPr lang="en-US" sz="600">
                        <a:effectLst/>
                        <a:latin typeface="Calibri"/>
                        <a:ea typeface="Calibri"/>
                      </a:endParaRPr>
                    </a:p>
                  </a:txBody>
                  <a:tcPr marL="36395" marR="363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6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Unit</a:t>
                      </a:r>
                      <a:endParaRPr lang="en-US" sz="600">
                        <a:effectLst/>
                        <a:latin typeface="Calibri"/>
                        <a:ea typeface="Calibri"/>
                      </a:endParaRPr>
                    </a:p>
                  </a:txBody>
                  <a:tcPr marL="36395" marR="363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6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CourseName</a:t>
                      </a:r>
                      <a:endParaRPr lang="en-US" sz="600">
                        <a:effectLst/>
                        <a:latin typeface="Calibri"/>
                        <a:ea typeface="Calibri"/>
                      </a:endParaRPr>
                    </a:p>
                  </a:txBody>
                  <a:tcPr marL="36395" marR="363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6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ServiceNumber</a:t>
                      </a:r>
                      <a:endParaRPr lang="en-US" sz="600">
                        <a:effectLst/>
                        <a:latin typeface="Calibri"/>
                        <a:ea typeface="Calibri"/>
                      </a:endParaRPr>
                    </a:p>
                  </a:txBody>
                  <a:tcPr marL="36395" marR="363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6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CourseCenterName</a:t>
                      </a:r>
                      <a:endParaRPr lang="en-US" sz="600">
                        <a:effectLst/>
                        <a:latin typeface="Calibri"/>
                        <a:ea typeface="Calibri"/>
                      </a:endParaRPr>
                    </a:p>
                  </a:txBody>
                  <a:tcPr marL="36395" marR="363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Course Fee</a:t>
                      </a:r>
                      <a:endParaRPr lang="en-US" sz="6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36395" marR="363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Type de </a:t>
                      </a:r>
                      <a:r>
                        <a:rPr lang="en-US" sz="600" b="1" dirty="0" err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Tpt</a:t>
                      </a:r>
                      <a:endParaRPr lang="en-US" sz="6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36395" marR="363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Name</a:t>
                      </a:r>
                      <a:endParaRPr lang="en-US" sz="6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36395" marR="363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6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StartDate</a:t>
                      </a:r>
                      <a:endParaRPr lang="en-US" sz="600">
                        <a:effectLst/>
                        <a:latin typeface="Calibri"/>
                        <a:ea typeface="Calibri"/>
                      </a:endParaRPr>
                    </a:p>
                  </a:txBody>
                  <a:tcPr marL="36395" marR="363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6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EndDate</a:t>
                      </a:r>
                      <a:endParaRPr lang="en-US" sz="600">
                        <a:effectLst/>
                        <a:latin typeface="Calibri"/>
                        <a:ea typeface="Calibri"/>
                      </a:endParaRPr>
                    </a:p>
                  </a:txBody>
                  <a:tcPr marL="36395" marR="363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6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Ordernumber</a:t>
                      </a:r>
                      <a:endParaRPr lang="en-US" sz="600">
                        <a:effectLst/>
                        <a:latin typeface="Calibri"/>
                        <a:ea typeface="Calibri"/>
                      </a:endParaRPr>
                    </a:p>
                  </a:txBody>
                  <a:tcPr marL="36395" marR="363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11819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6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EN1166</a:t>
                      </a:r>
                      <a:endParaRPr lang="en-US" sz="600">
                        <a:effectLst/>
                        <a:latin typeface="Calibri"/>
                        <a:ea typeface="Calibri"/>
                      </a:endParaRPr>
                    </a:p>
                  </a:txBody>
                  <a:tcPr marL="36395" marR="363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6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BE001508</a:t>
                      </a:r>
                      <a:endParaRPr lang="en-US" sz="600">
                        <a:effectLst/>
                        <a:latin typeface="Calibri"/>
                        <a:ea typeface="Calibri"/>
                      </a:endParaRPr>
                    </a:p>
                  </a:txBody>
                  <a:tcPr marL="36395" marR="363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6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2016</a:t>
                      </a:r>
                      <a:endParaRPr lang="en-US" sz="600">
                        <a:effectLst/>
                        <a:latin typeface="Calibri"/>
                        <a:ea typeface="Calibri"/>
                      </a:endParaRPr>
                    </a:p>
                  </a:txBody>
                  <a:tcPr marL="36395" marR="363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6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COMOPSLAND (MILENG)</a:t>
                      </a:r>
                      <a:endParaRPr lang="en-US" sz="600">
                        <a:effectLst/>
                        <a:latin typeface="Calibri"/>
                        <a:ea typeface="Calibri"/>
                      </a:endParaRPr>
                    </a:p>
                  </a:txBody>
                  <a:tcPr marL="36395" marR="363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6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11 Bn Gn</a:t>
                      </a:r>
                      <a:endParaRPr lang="en-US" sz="600">
                        <a:effectLst/>
                        <a:latin typeface="Calibri"/>
                        <a:ea typeface="Calibri"/>
                      </a:endParaRPr>
                    </a:p>
                  </a:txBody>
                  <a:tcPr marL="36395" marR="363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6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Werken op hoogte Mod 3</a:t>
                      </a:r>
                      <a:endParaRPr lang="en-US" sz="600">
                        <a:effectLst/>
                        <a:latin typeface="Calibri"/>
                        <a:ea typeface="Calibri"/>
                      </a:endParaRPr>
                    </a:p>
                  </a:txBody>
                  <a:tcPr marL="36395" marR="363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6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0801590</a:t>
                      </a:r>
                      <a:endParaRPr lang="en-US" sz="600">
                        <a:effectLst/>
                        <a:latin typeface="Calibri"/>
                        <a:ea typeface="Calibri"/>
                      </a:endParaRPr>
                    </a:p>
                  </a:txBody>
                  <a:tcPr marL="36395" marR="363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6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BE-CONSULT</a:t>
                      </a:r>
                      <a:endParaRPr lang="en-US" sz="600">
                        <a:effectLst/>
                        <a:latin typeface="Calibri"/>
                        <a:ea typeface="Calibri"/>
                      </a:endParaRPr>
                    </a:p>
                  </a:txBody>
                  <a:tcPr marL="36395" marR="363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6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€ 169,40</a:t>
                      </a:r>
                      <a:endParaRPr lang="en-US" sz="600">
                        <a:effectLst/>
                        <a:latin typeface="Calibri"/>
                        <a:ea typeface="Calibri"/>
                      </a:endParaRPr>
                    </a:p>
                  </a:txBody>
                  <a:tcPr marL="36395" marR="363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6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Veh Mil</a:t>
                      </a:r>
                      <a:endParaRPr lang="en-US" sz="600">
                        <a:effectLst/>
                        <a:latin typeface="Calibri"/>
                        <a:ea typeface="Calibri"/>
                      </a:endParaRPr>
                    </a:p>
                  </a:txBody>
                  <a:tcPr marL="36395" marR="363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6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JANSSENS</a:t>
                      </a:r>
                      <a:endParaRPr lang="en-US" sz="600">
                        <a:effectLst/>
                        <a:latin typeface="Calibri"/>
                        <a:ea typeface="Calibri"/>
                      </a:endParaRPr>
                    </a:p>
                  </a:txBody>
                  <a:tcPr marL="36395" marR="363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6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16/02/16</a:t>
                      </a:r>
                      <a:endParaRPr lang="en-US" sz="600">
                        <a:effectLst/>
                        <a:latin typeface="Calibri"/>
                        <a:ea typeface="Calibri"/>
                      </a:endParaRPr>
                    </a:p>
                  </a:txBody>
                  <a:tcPr marL="36395" marR="363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6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16/02/16</a:t>
                      </a:r>
                      <a:endParaRPr lang="en-US" sz="600">
                        <a:effectLst/>
                        <a:latin typeface="Calibri"/>
                        <a:ea typeface="Calibri"/>
                      </a:endParaRPr>
                    </a:p>
                  </a:txBody>
                  <a:tcPr marL="36395" marR="363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6T600001</a:t>
                      </a:r>
                      <a:endParaRPr lang="en-US" sz="6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36395" marR="363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51520" y="4653136"/>
            <a:ext cx="65527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BE" dirty="0" smtClean="0"/>
              <a:t>BE-CONSULT (modules 1-2-3) (+/- 170 € par module)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BE" dirty="0" smtClean="0"/>
              <a:t>CONSTRUTEC – WALLONIE (modules 1-2-3) (+/- 170 € par module)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5579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sz="3600" b="1" dirty="0" smtClean="0"/>
              <a:t>WAY AHEAD DGMR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err="1" smtClean="0"/>
              <a:t>Maj</a:t>
            </a:r>
            <a:r>
              <a:rPr lang="nl-NL" dirty="0" smtClean="0"/>
              <a:t> PLOVIE (MR-</a:t>
            </a:r>
            <a:r>
              <a:rPr lang="nl-NL" dirty="0" err="1" smtClean="0"/>
              <a:t>Mgt</a:t>
            </a:r>
            <a:r>
              <a:rPr lang="nl-NL" dirty="0" smtClean="0"/>
              <a:t>/Risk)</a:t>
            </a:r>
          </a:p>
          <a:p>
            <a:pPr marL="0" indent="0">
              <a:buNone/>
            </a:pPr>
            <a:r>
              <a:rPr lang="nl-NL" sz="2800" dirty="0" smtClean="0"/>
              <a:t>“</a:t>
            </a:r>
            <a:r>
              <a:rPr lang="nl-NL" sz="2800" dirty="0" err="1" smtClean="0"/>
              <a:t>Mgt</a:t>
            </a:r>
            <a:r>
              <a:rPr lang="nl-NL" sz="2800" dirty="0" smtClean="0"/>
              <a:t>-R </a:t>
            </a:r>
            <a:r>
              <a:rPr lang="nl-NL" sz="2800" dirty="0"/>
              <a:t>neemt dit verder in </a:t>
            </a:r>
            <a:r>
              <a:rPr lang="nl-NL" sz="2800" dirty="0" smtClean="0"/>
              <a:t>handen.” </a:t>
            </a:r>
            <a:endParaRPr lang="nl-NL" sz="2800" dirty="0"/>
          </a:p>
          <a:p>
            <a:pPr marL="0" indent="0">
              <a:buNone/>
            </a:pPr>
            <a:r>
              <a:rPr lang="nl-NL" sz="2800" dirty="0" smtClean="0"/>
              <a:t>“Eerste </a:t>
            </a:r>
            <a:r>
              <a:rPr lang="nl-NL" sz="2800" dirty="0"/>
              <a:t>meeting intern </a:t>
            </a:r>
            <a:r>
              <a:rPr lang="nl-NL" sz="2800" dirty="0" err="1"/>
              <a:t>Mgt</a:t>
            </a:r>
            <a:r>
              <a:rPr lang="nl-NL" sz="2800" dirty="0"/>
              <a:t>-R is reeds gepland (07 Feb 17) en ik zal je ook uitnodigen</a:t>
            </a:r>
            <a:r>
              <a:rPr lang="nl-NL" sz="2800" dirty="0" smtClean="0"/>
              <a:t>.”</a:t>
            </a:r>
          </a:p>
          <a:p>
            <a:r>
              <a:rPr lang="nl-NL" dirty="0" err="1" smtClean="0"/>
              <a:t>Objectifs</a:t>
            </a:r>
            <a:r>
              <a:rPr lang="nl-NL" dirty="0" smtClean="0"/>
              <a:t> :</a:t>
            </a:r>
          </a:p>
          <a:p>
            <a:pPr lvl="1"/>
            <a:r>
              <a:rPr lang="nl-NL" dirty="0" err="1" smtClean="0"/>
              <a:t>Déterminer</a:t>
            </a:r>
            <a:r>
              <a:rPr lang="nl-NL" dirty="0" smtClean="0"/>
              <a:t> les </a:t>
            </a:r>
            <a:r>
              <a:rPr lang="nl-NL" dirty="0" err="1" smtClean="0"/>
              <a:t>besoins</a:t>
            </a:r>
            <a:r>
              <a:rPr lang="nl-NL" dirty="0" smtClean="0"/>
              <a:t> des </a:t>
            </a:r>
            <a:r>
              <a:rPr lang="nl-NL" dirty="0" err="1" smtClean="0"/>
              <a:t>Unités</a:t>
            </a:r>
            <a:endParaRPr lang="nl-NL" dirty="0" smtClean="0"/>
          </a:p>
          <a:p>
            <a:pPr lvl="1"/>
            <a:r>
              <a:rPr lang="nl-NL" dirty="0" smtClean="0"/>
              <a:t>En f(</a:t>
            </a:r>
            <a:r>
              <a:rPr lang="nl-NL" dirty="0" err="1" smtClean="0"/>
              <a:t>législation</a:t>
            </a:r>
            <a:r>
              <a:rPr lang="nl-NL" dirty="0" smtClean="0"/>
              <a:t>), </a:t>
            </a:r>
            <a:r>
              <a:rPr lang="nl-NL" dirty="0" err="1" smtClean="0"/>
              <a:t>planifier</a:t>
            </a:r>
            <a:r>
              <a:rPr lang="nl-NL" dirty="0" smtClean="0"/>
              <a:t> </a:t>
            </a:r>
            <a:r>
              <a:rPr lang="nl-NL" dirty="0" smtClean="0"/>
              <a:t>les </a:t>
            </a:r>
            <a:r>
              <a:rPr lang="nl-NL" dirty="0" err="1" smtClean="0"/>
              <a:t>Fmn</a:t>
            </a:r>
            <a:endParaRPr lang="nl-NL" dirty="0" smtClean="0"/>
          </a:p>
          <a:p>
            <a:pPr lvl="1"/>
            <a:r>
              <a:rPr lang="nl-NL" dirty="0" err="1" smtClean="0"/>
              <a:t>Prévoir</a:t>
            </a:r>
            <a:r>
              <a:rPr lang="nl-NL" dirty="0" smtClean="0"/>
              <a:t> </a:t>
            </a:r>
            <a:r>
              <a:rPr lang="nl-NL" dirty="0" err="1" smtClean="0"/>
              <a:t>le</a:t>
            </a:r>
            <a:r>
              <a:rPr lang="nl-NL" dirty="0" smtClean="0"/>
              <a:t> budget</a:t>
            </a:r>
          </a:p>
          <a:p>
            <a:pPr lvl="1"/>
            <a:endParaRPr lang="nl-NL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7620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pt Gn presentation">
  <a:themeElements>
    <a:clrScheme name="DGIP-SPS-PROLAY-PLCD-001-Appendix 4_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GIP-SPS-PROLAY-PLCD-001-Appendix 4_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GIP-SPS-PROLAY-PLCD-001-Appendix 4_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GIP-SPS-PROLAY-PLCD-001-Appendix 4_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GIP-SPS-PROLAY-PLCD-001-Appendix 4_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GIP-SPS-PROLAY-PLCD-001-Appendix 4_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GIP-SPS-PROLAY-PLCD-001-Appendix 4_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GIP-SPS-PROLAY-PLCD-001-Appendix 4_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GIP-SPS-PROLAY-PLCD-001-Appendix 4_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GIP-SPS-PROLAY-PLCD-001-Appendix 4_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GIP-SPS-PROLAY-PLCD-001-Appendix 4_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GIP-SPS-PROLAY-PLCD-001-Appendix 4_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GIP-SPS-PROLAY-PLCD-001-Appendix 4_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GIP-SPS-PROLAY-PLCD-001-Appendix 4_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6A9B0060F9AE247B869A12A0776C3CF" ma:contentTypeVersion="0" ma:contentTypeDescription="Create a new document." ma:contentTypeScope="" ma:versionID="1f92cf9610ff3c25cf1e2aeb8bb5323f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1873DB5-F31C-4F51-87C3-CB4A7EB646B0}">
  <ds:schemaRefs>
    <ds:schemaRef ds:uri="http://purl.org/dc/dcmitype/"/>
    <ds:schemaRef ds:uri="http://schemas.microsoft.com/office/2006/metadata/properties"/>
    <ds:schemaRef ds:uri="http://purl.org/dc/elements/1.1/"/>
    <ds:schemaRef ds:uri="http://www.w3.org/XML/1998/namespace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5A1CEDB2-E846-498B-AA23-F77703C016B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FC3416F-FF5F-4B53-89DD-43529BBB41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DGIP-SPS-PROLAY-PLCD-001-Appendix 4_Presentation</Template>
  <TotalTime>4193</TotalTime>
  <Words>256</Words>
  <Application>Microsoft Office PowerPoint</Application>
  <PresentationFormat>On-screen Show (4:3)</PresentationFormat>
  <Paragraphs>74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Dept Gn presentation</vt:lpstr>
      <vt:lpstr>PowerPoint Presentation</vt:lpstr>
      <vt:lpstr>AGENDA</vt:lpstr>
      <vt:lpstr>Références</vt:lpstr>
      <vt:lpstr>Groupe de travail « Travail en Hauteur » (2011-2012)</vt:lpstr>
      <vt:lpstr>Groupe de travail « Travail en Hauteur » (2011-2012)</vt:lpstr>
      <vt:lpstr>Concept de formation</vt:lpstr>
      <vt:lpstr>Concept de formation</vt:lpstr>
      <vt:lpstr>Exemple d’action prise</vt:lpstr>
      <vt:lpstr>WAY AHEAD DGMR</vt:lpstr>
      <vt:lpstr>PowerPoint Presentation</vt:lpstr>
    </vt:vector>
  </TitlesOfParts>
  <Manager>Lt Col BEM Jean-Albert LEGROS</Manager>
  <Company>FAU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Infra Ops</dc:title>
  <dc:subject>Formation</dc:subject>
  <dc:creator>Lt Col BEM Jean-Albert LEGROS</dc:creator>
  <cp:keywords>Formation, Trg, Mat PSO,Environnement</cp:keywords>
  <dc:description>Briefing Dept Gn : problématique environnement</dc:description>
  <cp:lastModifiedBy>Jacques-Houssa Vincent</cp:lastModifiedBy>
  <cp:revision>251</cp:revision>
  <cp:lastPrinted>2015-01-05T10:58:01Z</cp:lastPrinted>
  <dcterms:created xsi:type="dcterms:W3CDTF">2008-11-12T13:34:20Z</dcterms:created>
  <dcterms:modified xsi:type="dcterms:W3CDTF">2017-01-26T07:50:20Z</dcterms:modified>
  <cp:category>Fmn;Trg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utorités Rédactionnelle">
    <vt:lpwstr>IPRS3</vt:lpwstr>
  </property>
  <property fmtid="{D5CDD505-2E9C-101B-9397-08002B2CF9AE}" pid="3" name="Codes WXYZ">
    <vt:lpwstr>PLCD</vt:lpwstr>
  </property>
  <property fmtid="{D5CDD505-2E9C-101B-9397-08002B2CF9AE}" pid="4" name="Date approbation">
    <vt:filetime>2005-10-12T12:00:00Z</vt:filetime>
  </property>
  <property fmtid="{D5CDD505-2E9C-101B-9397-08002B2CF9AE}" pid="5" name="Edition">
    <vt:i4>1</vt:i4>
  </property>
  <property fmtid="{D5CDD505-2E9C-101B-9397-08002B2CF9AE}" pid="6" name="Item">
    <vt:lpwstr>PROLAY</vt:lpwstr>
  </property>
  <property fmtid="{D5CDD505-2E9C-101B-9397-08002B2CF9AE}" pid="7" name="Numérotage">
    <vt:i4>1</vt:i4>
  </property>
  <property fmtid="{D5CDD505-2E9C-101B-9397-08002B2CF9AE}" pid="8" name="Révision">
    <vt:i4>0</vt:i4>
  </property>
</Properties>
</file>