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4"/>
  </p:sldMasterIdLst>
  <p:notesMasterIdLst>
    <p:notesMasterId r:id="rId28"/>
  </p:notesMasterIdLst>
  <p:handoutMasterIdLst>
    <p:handoutMasterId r:id="rId29"/>
  </p:handoutMasterIdLst>
  <p:sldIdLst>
    <p:sldId id="271" r:id="rId5"/>
    <p:sldId id="272" r:id="rId6"/>
    <p:sldId id="273" r:id="rId7"/>
    <p:sldId id="274" r:id="rId8"/>
    <p:sldId id="276" r:id="rId9"/>
    <p:sldId id="277" r:id="rId10"/>
    <p:sldId id="278" r:id="rId11"/>
    <p:sldId id="279" r:id="rId12"/>
    <p:sldId id="280" r:id="rId13"/>
    <p:sldId id="281" r:id="rId14"/>
    <p:sldId id="282" r:id="rId15"/>
    <p:sldId id="283" r:id="rId16"/>
    <p:sldId id="284" r:id="rId17"/>
    <p:sldId id="285" r:id="rId18"/>
    <p:sldId id="286" r:id="rId19"/>
    <p:sldId id="287" r:id="rId20"/>
    <p:sldId id="288" r:id="rId21"/>
    <p:sldId id="289" r:id="rId22"/>
    <p:sldId id="290" r:id="rId23"/>
    <p:sldId id="291" r:id="rId24"/>
    <p:sldId id="292" r:id="rId25"/>
    <p:sldId id="265" r:id="rId26"/>
    <p:sldId id="293" r:id="rId2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E4E8"/>
    <a:srgbClr val="0A4F5B"/>
    <a:srgbClr val="BFE2E7"/>
    <a:srgbClr val="3B9EBA"/>
    <a:srgbClr val="6DA3C7"/>
    <a:srgbClr val="E6E6E6"/>
    <a:srgbClr val="196373"/>
    <a:srgbClr val="BCE1E6"/>
    <a:srgbClr val="99D2D9"/>
    <a:srgbClr val="328A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77306" autoAdjust="0"/>
  </p:normalViewPr>
  <p:slideViewPr>
    <p:cSldViewPr snapToGrid="0">
      <p:cViewPr varScale="1">
        <p:scale>
          <a:sx n="69" d="100"/>
          <a:sy n="69" d="100"/>
        </p:scale>
        <p:origin x="1205" y="5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346"/>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4179AA-4A50-4F90-80DA-F8289B511D89}" type="datetimeFigureOut">
              <a:rPr lang="fr-BE" smtClean="0"/>
              <a:t>06-03-23</a:t>
            </a:fld>
            <a:endParaRPr lang="fr-BE"/>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658E8E4-87F3-420F-8B16-5A2047EAB20C}" type="slidenum">
              <a:rPr lang="fr-BE" smtClean="0"/>
              <a:t>‹#›</a:t>
            </a:fld>
            <a:endParaRPr lang="fr-BE"/>
          </a:p>
        </p:txBody>
      </p:sp>
    </p:spTree>
    <p:extLst>
      <p:ext uri="{BB962C8B-B14F-4D97-AF65-F5344CB8AC3E}">
        <p14:creationId xmlns:p14="http://schemas.microsoft.com/office/powerpoint/2010/main" val="19474422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7556EB-5C46-4556-B6B9-ADE43D09CF46}" type="datetimeFigureOut">
              <a:rPr lang="fr-BE" smtClean="0"/>
              <a:t>06-03-23</a:t>
            </a:fld>
            <a:endParaRPr lang="fr-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4F2C25-99DC-4E03-B761-F0DD23C54933}" type="slidenum">
              <a:rPr lang="fr-BE" smtClean="0"/>
              <a:t>‹#›</a:t>
            </a:fld>
            <a:endParaRPr lang="fr-BE"/>
          </a:p>
        </p:txBody>
      </p:sp>
    </p:spTree>
    <p:extLst>
      <p:ext uri="{BB962C8B-B14F-4D97-AF65-F5344CB8AC3E}">
        <p14:creationId xmlns:p14="http://schemas.microsoft.com/office/powerpoint/2010/main" val="4228317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file:///\\idcn.mil.intra\UnitData\2WTAC\0_SAFETY\ANTI_FEU\01.%20Dossiers%20incendie\R&#233;vision%20annuelle%20dossiers%20incendie.xlsx"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s://units.mil.intra/sites/2WTac/Pages/Pompiers.aspx" TargetMode="External"/><Relationship Id="rId5" Type="http://schemas.openxmlformats.org/officeDocument/2006/relationships/hyperlink" Target="file:///\\idcn.mil.intra\UnitData\2WTAC\0_SAFETY\ANTI_FEU\02.%20Evacuations%20b&#226;timents\exercices%202022\Sit%20Ex%20Incendie%202022.xlsx" TargetMode="External"/><Relationship Id="rId4" Type="http://schemas.openxmlformats.org/officeDocument/2006/relationships/hyperlink" Target="file:///\\idcn.mil.intra\UnitData\2WTAC\0_SAFETY\ANTI_FEU\01.%20Dossiers%20incendie"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dekast.mil.intra/Records/ArchiefLijn/158/2021/20211222_IU_21-50240456_Analyses_des_risques_exposition_amiante_maintenances_correctives_12_5_et_45_kVa.docx"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dekast.mil.intra/Records/ArchiefLijn/11/COMOPSAIR/2022/20220119_IU_22-50009690-guidelines_asbestos_on_power_generators_erratum.docx"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dekast.mil.intra/Records/ArchiefLijn/158/2021/20210414_IU_21-50067887-Pr%C3%A9vention%20silice.docx"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intranet.mil.intra/sites/Portal/Documents/2021/20210309_DGHWB_CampagneOSGW_01_F.pdf"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dekast.mil.intra/Records/ArchiefLijn/689/2018/20180807_BU_18-50038561-S%C3%A9curit%C3%A9%20des%20machines.docx" TargetMode="External"/><Relationship Id="rId2" Type="http://schemas.openxmlformats.org/officeDocument/2006/relationships/slide" Target="../slides/slide5.xml"/><Relationship Id="rId1" Type="http://schemas.openxmlformats.org/officeDocument/2006/relationships/notesMaster" Target="../notesMasters/notesMaster1.xml"/><Relationship Id="rId5" Type="http://schemas.openxmlformats.org/officeDocument/2006/relationships/hyperlink" Target="file:///\\idcn.mil.intra\UnitData\2WTAC\FLS\00.COMMON\08.BIEN-ETRE\07.SLPPT\01.CCB\CCB%202019\DEC19\Ateliers%20fer" TargetMode="External"/><Relationship Id="rId4" Type="http://schemas.openxmlformats.org/officeDocument/2006/relationships/hyperlink" Target="https://dekast.mil.intra/Records/ArchiefLijn/689/2019/20191129_BU_19-50267247-Machineveiligheid_StaVaZa.docx"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mailto:TSS-FLS-INFRA@mil.be"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s://qrnode.mil.intra/LRF/XMLWeb/ProcessDescriptor/descriptor/ILIAS/budget/Budget_Pord.xml?@BudgetYear=2020&amp;@Catalog=518&amp;@PR=42UT&amp;@SubSys=TVX&amp;@PurOrg=02UC&amp;@DOPA=5031&amp;@BA=720001&amp;@ProcOff=VISO&amp;execute=TRUE&amp;collapse=TRUE" TargetMode="External"/><Relationship Id="rId4" Type="http://schemas.openxmlformats.org/officeDocument/2006/relationships/hyperlink" Target="https://qrnode.mil.intra/LRF/XMLWeb/ProcessDescriptor/descriptor/ILIAS/budget/Budget_Pord.xml?@BudgetYear=2020&amp;@Catalog=288&amp;@PR=EBUT&amp;@SubSys=TVX&amp;@PurOrg=02UC&amp;@DOPA=5003&amp;@BA=121101&amp;@ProcOff=VISO&amp;execute=TRUE&amp;collapse=TRUE"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file:///\\idcn.mil.intra\UnitData\2WTAC\0_ORG\GPM\QUAL_MGNT\02.PREVENTION\Produits%20dangereux\Prod%20Dang%20FS.xlsx"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a:t>
            </a:fld>
            <a:endParaRPr lang="fr-BE"/>
          </a:p>
        </p:txBody>
      </p:sp>
    </p:spTree>
    <p:extLst>
      <p:ext uri="{BB962C8B-B14F-4D97-AF65-F5344CB8AC3E}">
        <p14:creationId xmlns:p14="http://schemas.microsoft.com/office/powerpoint/2010/main" val="3384004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Maj d’Avi DEPREZ Caroline (GovSp)</a:t>
            </a:r>
          </a:p>
          <a:p>
            <a:endParaRPr lang="fr-BE" dirty="0" smtClean="0"/>
          </a:p>
        </p:txBody>
      </p:sp>
      <p:sp>
        <p:nvSpPr>
          <p:cNvPr id="4" name="Slide Number Placeholder 3"/>
          <p:cNvSpPr>
            <a:spLocks noGrp="1"/>
          </p:cNvSpPr>
          <p:nvPr>
            <p:ph type="sldNum" sz="quarter" idx="10"/>
          </p:nvPr>
        </p:nvSpPr>
        <p:spPr/>
        <p:txBody>
          <a:bodyPr/>
          <a:lstStyle/>
          <a:p>
            <a:fld id="{D64F2C25-99DC-4E03-B761-F0DD23C54933}" type="slidenum">
              <a:rPr lang="fr-BE" smtClean="0"/>
              <a:t>11</a:t>
            </a:fld>
            <a:endParaRPr lang="fr-BE"/>
          </a:p>
        </p:txBody>
      </p:sp>
    </p:spTree>
    <p:extLst>
      <p:ext uri="{BB962C8B-B14F-4D97-AF65-F5344CB8AC3E}">
        <p14:creationId xmlns:p14="http://schemas.microsoft.com/office/powerpoint/2010/main" val="14597669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12</a:t>
            </a:fld>
            <a:endParaRPr lang="fr-BE"/>
          </a:p>
        </p:txBody>
      </p:sp>
    </p:spTree>
    <p:extLst>
      <p:ext uri="{BB962C8B-B14F-4D97-AF65-F5344CB8AC3E}">
        <p14:creationId xmlns:p14="http://schemas.microsoft.com/office/powerpoint/2010/main" val="1595801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IED = Inspecteur Engins Dangereux</a:t>
            </a:r>
          </a:p>
          <a:p>
            <a:r>
              <a:rPr lang="fr-BE" dirty="0" smtClean="0"/>
              <a:t>25 Nov 19 (Cdt d’Avi S. VERAST) : La SABCA/SONACA s’occupe personnellement des contrôles si ceux-ci doivent être réalisés (donc, pas pour Adjt E. Duchemin)</a:t>
            </a:r>
          </a:p>
          <a:p>
            <a:r>
              <a:rPr lang="fr-BE" dirty="0" smtClean="0"/>
              <a:t>151027 Mar 2021 – S.</a:t>
            </a:r>
            <a:r>
              <a:rPr lang="fr-BE" baseline="0" dirty="0" smtClean="0"/>
              <a:t> Verast:  Le </a:t>
            </a:r>
            <a:r>
              <a:rPr lang="fr-BE" sz="1200" kern="1200" dirty="0" smtClean="0">
                <a:solidFill>
                  <a:schemeClr val="tx1"/>
                </a:solidFill>
                <a:effectLst/>
                <a:latin typeface="+mn-lt"/>
                <a:ea typeface="+mn-ea"/>
                <a:cs typeface="+mn-cs"/>
              </a:rPr>
              <a:t>09</a:t>
            </a:r>
            <a:r>
              <a:rPr lang="fr-BE" sz="1200" kern="1200" baseline="0" dirty="0" smtClean="0">
                <a:solidFill>
                  <a:schemeClr val="tx1"/>
                </a:solidFill>
                <a:effectLst/>
                <a:latin typeface="+mn-lt"/>
                <a:ea typeface="+mn-ea"/>
                <a:cs typeface="+mn-cs"/>
              </a:rPr>
              <a:t> Fev </a:t>
            </a:r>
            <a:r>
              <a:rPr lang="fr-BE" sz="1200" kern="1200" dirty="0" smtClean="0">
                <a:solidFill>
                  <a:schemeClr val="tx1"/>
                </a:solidFill>
                <a:effectLst/>
                <a:latin typeface="+mn-lt"/>
                <a:ea typeface="+mn-ea"/>
                <a:cs typeface="+mn-cs"/>
              </a:rPr>
              <a:t>2021, le SLPPT a rendu un avis négatif sur la mise en service d’une grue d’atelier (girafe) au G67 WFB. La grue, peu utilisée, a été fortement modifiée par le Pers (allongement de la flèche), sans avis du fabriquant.</a:t>
            </a:r>
          </a:p>
          <a:p>
            <a:r>
              <a:rPr lang="fr-BE" sz="1200" kern="1200" dirty="0" smtClean="0">
                <a:solidFill>
                  <a:schemeClr val="tx1"/>
                </a:solidFill>
                <a:effectLst/>
                <a:latin typeface="+mn-lt"/>
                <a:ea typeface="+mn-ea"/>
                <a:cs typeface="+mn-cs"/>
              </a:rPr>
              <a:t>221141 Mar 21 – E. Duchemin: Les contrôles ont bien eu lieu en janvier. Prochains les 28, 29 et 30 avril. Comme demandé par l’OST, ces contrôles vont être délégués. 3 grandes entités ont été relevées : le GSE, l’Armt et le Fl moteur, ils possèdent les plus grandes quantités de Mat à contrôler. Pour la clôture des ODM le batch du bureau analyse sera utilisé par le GSE (à voir ce vendredi 19/3, que lui ou chaque entité ?) pour tous les ODM. Pour les petites entités elles seront soit intégrées dans une grande (Ex : F43 = Armt), soit dévolues à un responsable (MAvn Sud= F </a:t>
            </a:r>
            <a:r>
              <a:rPr lang="fr-BE" sz="1200" kern="1200" dirty="0" err="1" smtClean="0">
                <a:solidFill>
                  <a:schemeClr val="tx1"/>
                </a:solidFill>
                <a:effectLst/>
                <a:latin typeface="+mn-lt"/>
                <a:ea typeface="+mn-ea"/>
                <a:cs typeface="+mn-cs"/>
              </a:rPr>
              <a:t>Hérin</a:t>
            </a:r>
            <a:r>
              <a:rPr lang="fr-BE" sz="1200" kern="1200" dirty="0" smtClean="0">
                <a:solidFill>
                  <a:schemeClr val="tx1"/>
                </a:solidFill>
                <a:effectLst/>
                <a:latin typeface="+mn-lt"/>
                <a:ea typeface="+mn-ea"/>
                <a:cs typeface="+mn-cs"/>
              </a:rPr>
              <a:t>). Les contacts ont été pris, les minutes de réunions sont à la correction du Pers impliqué.</a:t>
            </a:r>
          </a:p>
          <a:p>
            <a:r>
              <a:rPr lang="fr-BE" dirty="0" smtClean="0"/>
              <a:t>231305 Mar 21 – S. Verast : Nouveaux</a:t>
            </a:r>
            <a:r>
              <a:rPr lang="fr-BE" baseline="0" dirty="0" smtClean="0"/>
              <a:t> rapports trimestriels DG-H&amp;WB</a:t>
            </a:r>
            <a:r>
              <a:rPr lang="fr-BE" sz="1200" kern="1200" dirty="0" smtClean="0">
                <a:solidFill>
                  <a:schemeClr val="tx1"/>
                </a:solidFill>
                <a:effectLst/>
                <a:latin typeface="+mn-lt"/>
                <a:ea typeface="+mn-ea"/>
                <a:cs typeface="+mn-cs"/>
              </a:rPr>
              <a:t>.</a:t>
            </a:r>
          </a:p>
          <a:p>
            <a:r>
              <a:rPr lang="fr-BE" sz="1200" kern="1200" dirty="0" smtClean="0">
                <a:solidFill>
                  <a:schemeClr val="tx1"/>
                </a:solidFill>
                <a:effectLst/>
                <a:latin typeface="+mn-lt"/>
                <a:ea typeface="+mn-ea"/>
                <a:cs typeface="+mn-cs"/>
              </a:rPr>
              <a:t>- DG H&amp;WB dispose maintenant d’un nouvel outil pour l’encodage des activités de ses services. En conséquence, la structure du rapport </a:t>
            </a:r>
            <a:r>
              <a:rPr lang="fr-BE" sz="1200" kern="1200" dirty="0" err="1" smtClean="0">
                <a:solidFill>
                  <a:schemeClr val="tx1"/>
                </a:solidFill>
                <a:effectLst/>
                <a:latin typeface="+mn-lt"/>
                <a:ea typeface="+mn-ea"/>
                <a:cs typeface="+mn-cs"/>
              </a:rPr>
              <a:t>Trim</a:t>
            </a:r>
            <a:r>
              <a:rPr lang="fr-BE" sz="1200" kern="1200" dirty="0" smtClean="0">
                <a:solidFill>
                  <a:schemeClr val="tx1"/>
                </a:solidFill>
                <a:effectLst/>
                <a:latin typeface="+mn-lt"/>
                <a:ea typeface="+mn-ea"/>
                <a:cs typeface="+mn-cs"/>
              </a:rPr>
              <a:t> en est modifiée et se trouve maintenant sous une forme Excel. Par facilité, Sylvain a créé 2 onglets dans le rapport :</a:t>
            </a:r>
          </a:p>
          <a:p>
            <a:pPr marL="171450" lvl="0" indent="-171450">
              <a:buFontTx/>
              <a:buChar char="-"/>
            </a:pPr>
            <a:r>
              <a:rPr lang="fr-BE" sz="1200" kern="1200" dirty="0" smtClean="0">
                <a:solidFill>
                  <a:schemeClr val="tx1"/>
                </a:solidFill>
                <a:effectLst/>
                <a:latin typeface="+mn-lt"/>
                <a:ea typeface="+mn-ea"/>
                <a:cs typeface="+mn-cs"/>
              </a:rPr>
              <a:t>Onglet 1 : résumé des éléments importants du rapport</a:t>
            </a:r>
          </a:p>
          <a:p>
            <a:pPr marL="171450" lvl="0" indent="-171450">
              <a:buFontTx/>
              <a:buChar char="-"/>
            </a:pPr>
            <a:r>
              <a:rPr lang="fr-BE" sz="1200" kern="1200" dirty="0" smtClean="0">
                <a:solidFill>
                  <a:schemeClr val="tx1"/>
                </a:solidFill>
                <a:effectLst/>
                <a:latin typeface="+mn-lt"/>
                <a:ea typeface="+mn-ea"/>
                <a:cs typeface="+mn-cs"/>
              </a:rPr>
              <a:t>Onglet 2 : le rapport complet.</a:t>
            </a:r>
          </a:p>
          <a:p>
            <a:pPr marL="0" lvl="0" indent="0">
              <a:buFontTx/>
              <a:buNone/>
            </a:pPr>
            <a:r>
              <a:rPr lang="fr-BE" sz="1200" kern="1200" dirty="0" smtClean="0">
                <a:solidFill>
                  <a:schemeClr val="tx1"/>
                </a:solidFill>
                <a:effectLst/>
                <a:latin typeface="+mn-lt"/>
                <a:ea typeface="+mn-ea"/>
                <a:cs typeface="+mn-cs"/>
              </a:rPr>
              <a:t>31 Mar (durant CCB)</a:t>
            </a:r>
            <a:r>
              <a:rPr lang="fr-BE" sz="1200" kern="1200" baseline="0" dirty="0" smtClean="0">
                <a:solidFill>
                  <a:schemeClr val="tx1"/>
                </a:solidFill>
                <a:effectLst/>
                <a:latin typeface="+mn-lt"/>
                <a:ea typeface="+mn-ea"/>
                <a:cs typeface="+mn-cs"/>
              </a:rPr>
              <a:t> : Besoin de sensibiliser le Pers par la LH quant à l’interdiction de modification du matériel (exemple: grue) sans autorisation</a:t>
            </a:r>
          </a:p>
          <a:p>
            <a:pPr marL="0" lvl="0" indent="0">
              <a:buFontTx/>
              <a:buNone/>
            </a:pPr>
            <a:r>
              <a:rPr lang="fr-BE" sz="1200" kern="1200" dirty="0" smtClean="0">
                <a:solidFill>
                  <a:schemeClr val="tx1"/>
                </a:solidFill>
                <a:effectLst/>
                <a:latin typeface="+mn-lt"/>
                <a:ea typeface="+mn-ea"/>
                <a:cs typeface="+mn-cs"/>
              </a:rPr>
              <a:t>090848 Jun 21 – E. Duchemin:</a:t>
            </a:r>
            <a:r>
              <a:rPr lang="fr-BE" sz="1200" kern="1200" baseline="0" dirty="0" smtClean="0">
                <a:solidFill>
                  <a:schemeClr val="tx1"/>
                </a:solidFill>
                <a:effectLst/>
                <a:latin typeface="+mn-lt"/>
                <a:ea typeface="+mn-ea"/>
                <a:cs typeface="+mn-cs"/>
              </a:rPr>
              <a:t> Suite à la délégation de responsabilité vers le </a:t>
            </a:r>
            <a:r>
              <a:rPr lang="fr-BE" sz="1200" kern="1200" dirty="0" smtClean="0">
                <a:solidFill>
                  <a:schemeClr val="tx1"/>
                </a:solidFill>
                <a:effectLst/>
                <a:latin typeface="+mn-lt"/>
                <a:ea typeface="+mn-ea"/>
                <a:cs typeface="+mn-cs"/>
              </a:rPr>
              <a:t>GSE, l’Armt ainsi que le Fl moteur au lieu d’un seul contrôleur au niveau du GpM, 88% du Mat a pu être contrôlé. Le prochain contrôle trimestriel</a:t>
            </a:r>
            <a:r>
              <a:rPr lang="fr-BE" sz="1200" kern="1200" baseline="0" dirty="0" smtClean="0">
                <a:solidFill>
                  <a:schemeClr val="tx1"/>
                </a:solidFill>
                <a:effectLst/>
                <a:latin typeface="+mn-lt"/>
                <a:ea typeface="+mn-ea"/>
                <a:cs typeface="+mn-cs"/>
              </a:rPr>
              <a:t> par la firme civile aura lieu du 02 au 04 Aou.</a:t>
            </a:r>
          </a:p>
          <a:p>
            <a:pPr marL="0" lvl="0" indent="0">
              <a:buFontTx/>
              <a:buNone/>
            </a:pPr>
            <a:r>
              <a:rPr lang="fr-BE" sz="1200" kern="1200" baseline="0" dirty="0" smtClean="0">
                <a:solidFill>
                  <a:schemeClr val="tx1"/>
                </a:solidFill>
                <a:effectLst/>
                <a:latin typeface="+mn-lt"/>
                <a:ea typeface="+mn-ea"/>
                <a:cs typeface="+mn-cs"/>
              </a:rPr>
              <a:t>221446 Sep 21 – E. Duchemin: </a:t>
            </a:r>
            <a:r>
              <a:rPr lang="fr-BE" sz="1200" kern="1200" dirty="0" smtClean="0">
                <a:solidFill>
                  <a:schemeClr val="tx1"/>
                </a:solidFill>
                <a:effectLst/>
                <a:latin typeface="+mn-lt"/>
                <a:ea typeface="+mn-ea"/>
                <a:cs typeface="+mn-cs"/>
              </a:rPr>
              <a:t>91% des engins de levage ont été contrôlés en juillet. A titre d’information, nos inspecteurs engins dangereux</a:t>
            </a:r>
            <a:r>
              <a:rPr lang="fr-BE" sz="1200" kern="1200" baseline="0" dirty="0" smtClean="0">
                <a:solidFill>
                  <a:schemeClr val="tx1"/>
                </a:solidFill>
                <a:effectLst/>
                <a:latin typeface="+mn-lt"/>
                <a:ea typeface="+mn-ea"/>
                <a:cs typeface="+mn-cs"/>
              </a:rPr>
              <a:t> ont réalisé</a:t>
            </a:r>
            <a:r>
              <a:rPr lang="fr-BE" sz="1200" kern="1200" dirty="0" smtClean="0">
                <a:solidFill>
                  <a:schemeClr val="tx1"/>
                </a:solidFill>
                <a:effectLst/>
                <a:latin typeface="+mn-lt"/>
                <a:ea typeface="+mn-ea"/>
                <a:cs typeface="+mn-cs"/>
              </a:rPr>
              <a:t> 97% de leurs inspections annuelles.</a:t>
            </a:r>
          </a:p>
          <a:p>
            <a:pPr marL="0" lvl="0" indent="0">
              <a:buFontTx/>
              <a:buNone/>
            </a:pPr>
            <a:r>
              <a:rPr lang="fr-BE" sz="1200" kern="1200" baseline="0" dirty="0" smtClean="0">
                <a:solidFill>
                  <a:schemeClr val="tx1"/>
                </a:solidFill>
                <a:effectLst/>
                <a:latin typeface="+mn-lt"/>
                <a:ea typeface="+mn-ea"/>
                <a:cs typeface="+mn-cs"/>
              </a:rPr>
              <a:t>- Il y a 4 matériels en C (c’est-à-dire à réparer avant de réutiliser) : 3 pour fuite d’huile ( 2 plates-formes et 1 climax) et 1 palan dont il faut changer 1 crochet.</a:t>
            </a:r>
            <a:br>
              <a:rPr lang="fr-BE" sz="1200" kern="1200" baseline="0" dirty="0" smtClean="0">
                <a:solidFill>
                  <a:schemeClr val="tx1"/>
                </a:solidFill>
                <a:effectLst/>
                <a:latin typeface="+mn-lt"/>
                <a:ea typeface="+mn-ea"/>
                <a:cs typeface="+mn-cs"/>
              </a:rPr>
            </a:br>
            <a:r>
              <a:rPr lang="fr-BE" sz="1200" kern="1200" baseline="0" dirty="0" smtClean="0">
                <a:solidFill>
                  <a:schemeClr val="tx1"/>
                </a:solidFill>
                <a:effectLst/>
                <a:latin typeface="+mn-lt"/>
                <a:ea typeface="+mn-ea"/>
                <a:cs typeface="+mn-cs"/>
              </a:rPr>
              <a:t>- Le contrôleur a souligné que le matériel était très bien entretenu et que l’on voyait que le Pers en prenait soin.</a:t>
            </a:r>
          </a:p>
          <a:p>
            <a:pPr marL="0" lvl="0" indent="0">
              <a:buFontTx/>
              <a:buNone/>
            </a:pPr>
            <a:r>
              <a:rPr lang="fr-BE" sz="1200" kern="1200" baseline="0" dirty="0" smtClean="0">
                <a:solidFill>
                  <a:schemeClr val="tx1"/>
                </a:solidFill>
                <a:effectLst/>
                <a:latin typeface="+mn-lt"/>
                <a:ea typeface="+mn-ea"/>
                <a:cs typeface="+mn-cs"/>
              </a:rPr>
              <a:t>- Les rapports sont placés ici : N:\0_MAT\ENGNS_DNGX\01.Engins de Levage\Rapports Officiels  BTI + Adjt </a:t>
            </a:r>
            <a:r>
              <a:rPr lang="fr-BE" sz="1200" kern="1200" baseline="0" dirty="0" err="1" smtClean="0">
                <a:solidFill>
                  <a:schemeClr val="tx1"/>
                </a:solidFill>
                <a:effectLst/>
                <a:latin typeface="+mn-lt"/>
                <a:ea typeface="+mn-ea"/>
                <a:cs typeface="+mn-cs"/>
              </a:rPr>
              <a:t>Godfrin</a:t>
            </a:r>
            <a:endParaRPr lang="fr-BE" sz="1200" kern="1200" baseline="0" dirty="0" smtClean="0">
              <a:solidFill>
                <a:schemeClr val="tx1"/>
              </a:solidFill>
              <a:effectLst/>
              <a:latin typeface="+mn-lt"/>
              <a:ea typeface="+mn-ea"/>
              <a:cs typeface="+mn-cs"/>
            </a:endParaRPr>
          </a:p>
          <a:p>
            <a:r>
              <a:rPr lang="fr-BE" sz="1200" kern="1200" baseline="0" dirty="0" smtClean="0">
                <a:solidFill>
                  <a:schemeClr val="tx1"/>
                </a:solidFill>
                <a:effectLst/>
                <a:latin typeface="+mn-lt"/>
                <a:ea typeface="+mn-ea"/>
                <a:cs typeface="+mn-cs"/>
              </a:rPr>
              <a:t>141204 Dec 2021 – E. Duchemin: </a:t>
            </a:r>
            <a:r>
              <a:rPr lang="fr-BE" sz="1200" kern="1200" dirty="0" smtClean="0">
                <a:solidFill>
                  <a:schemeClr val="tx1"/>
                </a:solidFill>
                <a:effectLst/>
                <a:latin typeface="+mn-lt"/>
                <a:ea typeface="+mn-ea"/>
                <a:cs typeface="+mn-cs"/>
              </a:rPr>
              <a:t>Les contrôles des 27/28/29 Oct ont eu lieu.</a:t>
            </a:r>
          </a:p>
          <a:p>
            <a:pPr marL="171450" indent="-171450">
              <a:buFontTx/>
              <a:buChar char="-"/>
            </a:pPr>
            <a:r>
              <a:rPr lang="fr-BE" sz="1200" kern="1200" dirty="0" smtClean="0">
                <a:solidFill>
                  <a:schemeClr val="tx1"/>
                </a:solidFill>
                <a:effectLst/>
                <a:latin typeface="+mn-lt"/>
                <a:ea typeface="+mn-ea"/>
                <a:cs typeface="+mn-cs"/>
              </a:rPr>
              <a:t>4 matériels (2 plateformes, 1 palan et 1 MJ1) sont écartés d’utilisation et mis en réparation.</a:t>
            </a:r>
          </a:p>
          <a:p>
            <a:pPr marL="171450" indent="-171450">
              <a:buFontTx/>
              <a:buChar char="-"/>
            </a:pPr>
            <a:r>
              <a:rPr lang="fr-BE" sz="1200" kern="1200" dirty="0" smtClean="0">
                <a:solidFill>
                  <a:schemeClr val="tx1"/>
                </a:solidFill>
                <a:effectLst/>
                <a:latin typeface="+mn-lt"/>
                <a:ea typeface="+mn-ea"/>
                <a:cs typeface="+mn-cs"/>
              </a:rPr>
              <a:t>Un climax, toujours utilisable,  nécessite</a:t>
            </a:r>
            <a:r>
              <a:rPr lang="fr-BE" sz="1200" kern="1200" baseline="0" dirty="0" smtClean="0">
                <a:solidFill>
                  <a:schemeClr val="tx1"/>
                </a:solidFill>
                <a:effectLst/>
                <a:latin typeface="+mn-lt"/>
                <a:ea typeface="+mn-ea"/>
                <a:cs typeface="+mn-cs"/>
              </a:rPr>
              <a:t> la réparation d’un</a:t>
            </a:r>
            <a:r>
              <a:rPr lang="fr-BE" sz="1200" kern="1200" dirty="0" smtClean="0">
                <a:solidFill>
                  <a:schemeClr val="tx1"/>
                </a:solidFill>
                <a:effectLst/>
                <a:latin typeface="+mn-lt"/>
                <a:ea typeface="+mn-ea"/>
                <a:cs typeface="+mn-cs"/>
              </a:rPr>
              <a:t> spot de travail et du gyrophare.</a:t>
            </a:r>
          </a:p>
          <a:p>
            <a:pPr marL="171450" indent="-171450">
              <a:buFontTx/>
              <a:buChar char="-"/>
            </a:pPr>
            <a:r>
              <a:rPr lang="fr-BE" sz="1200" kern="1200" dirty="0" smtClean="0">
                <a:solidFill>
                  <a:schemeClr val="tx1"/>
                </a:solidFill>
                <a:effectLst/>
                <a:latin typeface="+mn-lt"/>
                <a:ea typeface="+mn-ea"/>
                <a:cs typeface="+mn-cs"/>
              </a:rPr>
              <a:t>Le</a:t>
            </a:r>
            <a:r>
              <a:rPr lang="fr-BE" sz="1200" kern="1200" baseline="0" dirty="0" smtClean="0">
                <a:solidFill>
                  <a:schemeClr val="tx1"/>
                </a:solidFill>
                <a:effectLst/>
                <a:latin typeface="+mn-lt"/>
                <a:ea typeface="+mn-ea"/>
                <a:cs typeface="+mn-cs"/>
              </a:rPr>
              <a:t> planning des contrôles 2022 a été demandé auprès de la firme en date le</a:t>
            </a:r>
            <a:r>
              <a:rPr lang="fr-BE" sz="1200" kern="1200" dirty="0" smtClean="0">
                <a:solidFill>
                  <a:schemeClr val="tx1"/>
                </a:solidFill>
                <a:effectLst/>
                <a:latin typeface="+mn-lt"/>
                <a:ea typeface="+mn-ea"/>
                <a:cs typeface="+mn-cs"/>
              </a:rPr>
              <a:t> 26 Oct,</a:t>
            </a:r>
            <a:r>
              <a:rPr lang="fr-BE" sz="1200" kern="1200" baseline="0" dirty="0" smtClean="0">
                <a:solidFill>
                  <a:schemeClr val="tx1"/>
                </a:solidFill>
                <a:effectLst/>
                <a:latin typeface="+mn-lt"/>
                <a:ea typeface="+mn-ea"/>
                <a:cs typeface="+mn-cs"/>
              </a:rPr>
              <a:t> mai</a:t>
            </a:r>
            <a:r>
              <a:rPr lang="fr-BE" sz="1200" kern="1200" dirty="0" smtClean="0">
                <a:solidFill>
                  <a:schemeClr val="tx1"/>
                </a:solidFill>
                <a:effectLst/>
                <a:latin typeface="+mn-lt"/>
                <a:ea typeface="+mn-ea"/>
                <a:cs typeface="+mn-cs"/>
              </a:rPr>
              <a:t>s nous n’avons toujours pas reçu de réponse. Un</a:t>
            </a:r>
            <a:r>
              <a:rPr lang="fr-BE" sz="1200" kern="1200" baseline="0" dirty="0" smtClean="0">
                <a:solidFill>
                  <a:schemeClr val="tx1"/>
                </a:solidFill>
                <a:effectLst/>
                <a:latin typeface="+mn-lt"/>
                <a:ea typeface="+mn-ea"/>
                <a:cs typeface="+mn-cs"/>
              </a:rPr>
              <a:t> rappel sera envoyé à la firme début janvier si les dates n’ont pas été fournies d’ici-là.</a:t>
            </a:r>
          </a:p>
          <a:p>
            <a:r>
              <a:rPr lang="fr-BE" sz="1200" kern="1200" baseline="0" dirty="0" smtClean="0">
                <a:solidFill>
                  <a:schemeClr val="tx1"/>
                </a:solidFill>
                <a:effectLst/>
                <a:latin typeface="+mn-lt"/>
                <a:ea typeface="+mn-ea"/>
                <a:cs typeface="+mn-cs"/>
              </a:rPr>
              <a:t>281143 Jan 2022 – BCO : (20220119_IU_21-50233829_Directives_pour_la_désignation_du_personnel_compétent_pour_les_inspections_réglementaires.docx - https://dekast.mil.intra/Records/ArchiefLijn/669/2022/20220119_IU_21-50233829_Directives_pour_la_d%C3%A9signation_du_personnel_comp%C3%A9tent_pour_les_inspections_r%C3%A9glementaires.docx)</a:t>
            </a:r>
            <a:br>
              <a:rPr lang="fr-BE" sz="1200" kern="1200" baseline="0" dirty="0" smtClean="0">
                <a:solidFill>
                  <a:schemeClr val="tx1"/>
                </a:solidFill>
                <a:effectLst/>
                <a:latin typeface="+mn-lt"/>
                <a:ea typeface="+mn-ea"/>
                <a:cs typeface="+mn-cs"/>
              </a:rPr>
            </a:b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La note en Ref ne demande pas porter la désignation du Pers au sein du CCB mais de discuter de cette note de manière générale au CCB, ce que nous ferons.</a:t>
            </a:r>
          </a:p>
          <a:p>
            <a:pPr marL="171450" indent="-171450">
              <a:buFontTx/>
              <a:buChar char="-"/>
            </a:pPr>
            <a:r>
              <a:rPr lang="fr-BE" sz="1200" kern="1200" dirty="0" smtClean="0">
                <a:solidFill>
                  <a:schemeClr val="tx1"/>
                </a:solidFill>
                <a:effectLst/>
                <a:latin typeface="+mn-lt"/>
                <a:ea typeface="+mn-ea"/>
                <a:cs typeface="+mn-cs"/>
              </a:rPr>
              <a:t>D’autre part, le BCO demande au SLPPT de lui fournir la liste du matériel (registre des équipements » soumis à ces inspections réglementaires.</a:t>
            </a:r>
          </a:p>
          <a:p>
            <a:pPr marL="0" indent="0">
              <a:buFontTx/>
              <a:buNone/>
            </a:pPr>
            <a:r>
              <a:rPr lang="fr-BE" sz="1200" kern="1200" dirty="0" smtClean="0">
                <a:solidFill>
                  <a:schemeClr val="tx1"/>
                </a:solidFill>
                <a:effectLst/>
                <a:latin typeface="+mn-lt"/>
                <a:ea typeface="+mn-ea"/>
                <a:cs typeface="+mn-cs"/>
              </a:rPr>
              <a:t>221234</a:t>
            </a:r>
            <a:r>
              <a:rPr lang="fr-BE" sz="1200" kern="1200" baseline="0" dirty="0" smtClean="0">
                <a:solidFill>
                  <a:schemeClr val="tx1"/>
                </a:solidFill>
                <a:effectLst/>
                <a:latin typeface="+mn-lt"/>
                <a:ea typeface="+mn-ea"/>
                <a:cs typeface="+mn-cs"/>
              </a:rPr>
              <a:t> Fev 2022 – S. Verast : a</a:t>
            </a:r>
            <a:r>
              <a:rPr lang="fr-BE" sz="1200" kern="1200" dirty="0" smtClean="0">
                <a:solidFill>
                  <a:schemeClr val="tx1"/>
                </a:solidFill>
                <a:effectLst/>
                <a:latin typeface="+mn-lt"/>
                <a:ea typeface="+mn-ea"/>
                <a:cs typeface="+mn-cs"/>
              </a:rPr>
              <a:t> répondu au Chef de Corps par email du 28/01/2022</a:t>
            </a:r>
            <a:r>
              <a:rPr lang="fr-BE" sz="1200" kern="1200" baseline="0" dirty="0" smtClean="0">
                <a:solidFill>
                  <a:schemeClr val="tx1"/>
                </a:solidFill>
                <a:effectLst/>
                <a:latin typeface="+mn-lt"/>
                <a:ea typeface="+mn-ea"/>
                <a:cs typeface="+mn-cs"/>
              </a:rPr>
              <a:t> contenant les</a:t>
            </a:r>
            <a:r>
              <a:rPr lang="fr-BE" sz="1200" kern="1200" dirty="0" smtClean="0">
                <a:solidFill>
                  <a:schemeClr val="tx1"/>
                </a:solidFill>
                <a:effectLst/>
                <a:latin typeface="+mn-lt"/>
                <a:ea typeface="+mn-ea"/>
                <a:cs typeface="+mn-cs"/>
              </a:rPr>
              <a:t> liens vers les fichiers/listes du mat concerné, listes gérées par le 2 W Tac (+/-</a:t>
            </a:r>
            <a:r>
              <a:rPr lang="fr-BE" sz="1200" kern="1200" baseline="0" dirty="0" smtClean="0">
                <a:solidFill>
                  <a:schemeClr val="tx1"/>
                </a:solidFill>
                <a:effectLst/>
                <a:latin typeface="+mn-lt"/>
                <a:ea typeface="+mn-ea"/>
                <a:cs typeface="+mn-cs"/>
              </a:rPr>
              <a:t> 500 fiches)</a:t>
            </a:r>
            <a:r>
              <a:rPr lang="fr-BE" sz="1200" kern="1200" dirty="0" smtClean="0">
                <a:solidFill>
                  <a:schemeClr val="tx1"/>
                </a:solidFill>
                <a:effectLst/>
                <a:latin typeface="+mn-lt"/>
                <a:ea typeface="+mn-ea"/>
                <a:cs typeface="+mn-cs"/>
              </a:rPr>
              <a:t>. Inventaire BQM</a:t>
            </a:r>
            <a:r>
              <a:rPr lang="fr-BE" sz="1200" kern="1200" baseline="0" dirty="0" smtClean="0">
                <a:solidFill>
                  <a:schemeClr val="tx1"/>
                </a:solidFill>
                <a:effectLst/>
                <a:latin typeface="+mn-lt"/>
                <a:ea typeface="+mn-ea"/>
                <a:cs typeface="+mn-cs"/>
              </a:rPr>
              <a:t> des produits dangereux.</a:t>
            </a:r>
          </a:p>
          <a:p>
            <a:pPr marL="0" indent="0">
              <a:buFontTx/>
              <a:buNone/>
            </a:pPr>
            <a:r>
              <a:rPr lang="fr-BE" sz="1200" kern="1200" baseline="0" dirty="0" smtClean="0">
                <a:solidFill>
                  <a:schemeClr val="tx1"/>
                </a:solidFill>
                <a:effectLst/>
                <a:latin typeface="+mn-lt"/>
                <a:ea typeface="+mn-ea"/>
                <a:cs typeface="+mn-cs"/>
              </a:rPr>
              <a:t>+ Réponse 22-10-OM-06 durant CCB du 09 Mar (présentation des actions par OST).</a:t>
            </a:r>
          </a:p>
          <a:p>
            <a:pPr lvl="0"/>
            <a:r>
              <a:rPr lang="fr-BE" sz="1200" kern="1200" baseline="0" dirty="0" smtClean="0">
                <a:solidFill>
                  <a:schemeClr val="tx1"/>
                </a:solidFill>
                <a:effectLst/>
                <a:latin typeface="+mn-lt"/>
                <a:ea typeface="+mn-ea"/>
                <a:cs typeface="+mn-cs"/>
              </a:rPr>
              <a:t>020757 Mar 2022 – E. Duchemin: </a:t>
            </a:r>
            <a:r>
              <a:rPr lang="fr-BE" sz="1200" kern="1200" dirty="0" smtClean="0">
                <a:solidFill>
                  <a:schemeClr val="tx1"/>
                </a:solidFill>
                <a:effectLst/>
                <a:latin typeface="+mn-lt"/>
                <a:ea typeface="+mn-ea"/>
                <a:cs typeface="+mn-cs"/>
              </a:rPr>
              <a:t>Les contrôles « 3 jours » pour 2022 sont planifiés :</a:t>
            </a:r>
          </a:p>
          <a:p>
            <a:pPr lvl="1"/>
            <a:r>
              <a:rPr lang="fr-BE" sz="1200" kern="1200" dirty="0" smtClean="0">
                <a:solidFill>
                  <a:schemeClr val="tx1"/>
                </a:solidFill>
                <a:effectLst/>
                <a:latin typeface="+mn-lt"/>
                <a:ea typeface="+mn-ea"/>
                <a:cs typeface="+mn-cs"/>
              </a:rPr>
              <a:t>Du 26 au 28 Jan</a:t>
            </a:r>
          </a:p>
          <a:p>
            <a:pPr lvl="1"/>
            <a:r>
              <a:rPr lang="fr-BE" sz="1200" kern="1200" dirty="0" smtClean="0">
                <a:solidFill>
                  <a:schemeClr val="tx1"/>
                </a:solidFill>
                <a:effectLst/>
                <a:latin typeface="+mn-lt"/>
                <a:ea typeface="+mn-ea"/>
                <a:cs typeface="+mn-cs"/>
              </a:rPr>
              <a:t>Du 27 au 29 Avr</a:t>
            </a:r>
          </a:p>
          <a:p>
            <a:pPr lvl="1"/>
            <a:r>
              <a:rPr lang="fr-BE" sz="1200" kern="1200" dirty="0" smtClean="0">
                <a:solidFill>
                  <a:schemeClr val="tx1"/>
                </a:solidFill>
                <a:effectLst/>
                <a:latin typeface="+mn-lt"/>
                <a:ea typeface="+mn-ea"/>
                <a:cs typeface="+mn-cs"/>
              </a:rPr>
              <a:t>Du 01 au 03 Aou</a:t>
            </a:r>
          </a:p>
          <a:p>
            <a:pPr lvl="1"/>
            <a:r>
              <a:rPr lang="fr-BE" sz="1200" kern="1200" dirty="0" smtClean="0">
                <a:solidFill>
                  <a:schemeClr val="tx1"/>
                </a:solidFill>
                <a:effectLst/>
                <a:latin typeface="+mn-lt"/>
                <a:ea typeface="+mn-ea"/>
                <a:cs typeface="+mn-cs"/>
              </a:rPr>
              <a:t>Du 19 au 21 Oct</a:t>
            </a:r>
          </a:p>
          <a:p>
            <a:pPr lvl="0"/>
            <a:r>
              <a:rPr lang="fr-BE" sz="1200" kern="1200" dirty="0" smtClean="0">
                <a:solidFill>
                  <a:schemeClr val="tx1"/>
                </a:solidFill>
                <a:effectLst/>
                <a:latin typeface="+mn-lt"/>
                <a:ea typeface="+mn-ea"/>
                <a:cs typeface="+mn-cs"/>
              </a:rPr>
              <a:t>Résultat du contrôle de janvier : 4 matériels ont été retiré d’emploi</a:t>
            </a:r>
          </a:p>
          <a:p>
            <a:pPr lvl="1"/>
            <a:r>
              <a:rPr lang="fr-BE" sz="1200" kern="1200" dirty="0" smtClean="0">
                <a:solidFill>
                  <a:schemeClr val="tx1"/>
                </a:solidFill>
                <a:effectLst/>
                <a:latin typeface="+mn-lt"/>
                <a:ea typeface="+mn-ea"/>
                <a:cs typeface="+mn-cs"/>
              </a:rPr>
              <a:t>Une plateforme présentant une fuite d’huile</a:t>
            </a:r>
          </a:p>
          <a:p>
            <a:pPr lvl="1"/>
            <a:r>
              <a:rPr lang="fr-BE" sz="1200" kern="1200" dirty="0" smtClean="0">
                <a:solidFill>
                  <a:schemeClr val="tx1"/>
                </a:solidFill>
                <a:effectLst/>
                <a:latin typeface="+mn-lt"/>
                <a:ea typeface="+mn-ea"/>
                <a:cs typeface="+mn-cs"/>
              </a:rPr>
              <a:t>Une 2</a:t>
            </a:r>
            <a:r>
              <a:rPr lang="fr-BE" sz="1200" kern="1200" baseline="30000" dirty="0" smtClean="0">
                <a:solidFill>
                  <a:schemeClr val="tx1"/>
                </a:solidFill>
                <a:effectLst/>
                <a:latin typeface="+mn-lt"/>
                <a:ea typeface="+mn-ea"/>
                <a:cs typeface="+mn-cs"/>
              </a:rPr>
              <a:t>ème</a:t>
            </a:r>
            <a:r>
              <a:rPr lang="fr-BE" sz="1200" kern="1200" dirty="0" smtClean="0">
                <a:solidFill>
                  <a:schemeClr val="tx1"/>
                </a:solidFill>
                <a:effectLst/>
                <a:latin typeface="+mn-lt"/>
                <a:ea typeface="+mn-ea"/>
                <a:cs typeface="+mn-cs"/>
              </a:rPr>
              <a:t> plateforme présentant une fuite d’huile ainsi qu’un vérin de levage hors service</a:t>
            </a:r>
          </a:p>
          <a:p>
            <a:pPr lvl="1"/>
            <a:r>
              <a:rPr lang="fr-BE" sz="1200" kern="1200" dirty="0" smtClean="0">
                <a:solidFill>
                  <a:schemeClr val="tx1"/>
                </a:solidFill>
                <a:effectLst/>
                <a:latin typeface="+mn-lt"/>
                <a:ea typeface="+mn-ea"/>
                <a:cs typeface="+mn-cs"/>
              </a:rPr>
              <a:t>Une 3</a:t>
            </a:r>
            <a:r>
              <a:rPr lang="fr-BE" sz="1200" kern="1200" baseline="30000" dirty="0" smtClean="0">
                <a:solidFill>
                  <a:schemeClr val="tx1"/>
                </a:solidFill>
                <a:effectLst/>
                <a:latin typeface="+mn-lt"/>
                <a:ea typeface="+mn-ea"/>
                <a:cs typeface="+mn-cs"/>
              </a:rPr>
              <a:t>ème</a:t>
            </a:r>
            <a:r>
              <a:rPr lang="fr-BE" sz="1200" kern="1200" dirty="0" smtClean="0">
                <a:solidFill>
                  <a:schemeClr val="tx1"/>
                </a:solidFill>
                <a:effectLst/>
                <a:latin typeface="+mn-lt"/>
                <a:ea typeface="+mn-ea"/>
                <a:cs typeface="+mn-cs"/>
              </a:rPr>
              <a:t> plateforme présentant un stabilisateur hors service</a:t>
            </a:r>
          </a:p>
          <a:p>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Un palan dont le crochet de levage fait défaut</a:t>
            </a:r>
          </a:p>
          <a:p>
            <a:r>
              <a:rPr lang="fr-BE" sz="1400" kern="1200" baseline="0" dirty="0" smtClean="0">
                <a:solidFill>
                  <a:schemeClr val="tx1"/>
                </a:solidFill>
                <a:effectLst/>
                <a:latin typeface="+mn-lt"/>
                <a:ea typeface="+mn-ea"/>
                <a:cs typeface="+mn-cs"/>
              </a:rPr>
              <a:t>301035 Mai 22 – E. Duchemin:</a:t>
            </a:r>
          </a:p>
          <a:p>
            <a:pPr marL="285750" indent="-285750">
              <a:buFontTx/>
              <a:buChar char="-"/>
            </a:pPr>
            <a:r>
              <a:rPr lang="fr-BE" sz="1400" kern="1200" baseline="0" dirty="0" smtClean="0">
                <a:solidFill>
                  <a:schemeClr val="tx1"/>
                </a:solidFill>
                <a:effectLst/>
                <a:latin typeface="+mn-lt"/>
                <a:ea typeface="+mn-ea"/>
                <a:cs typeface="+mn-cs"/>
              </a:rPr>
              <a:t>Le contrôle 3 jours du 27 au 29 Avr s’est déroulé comme prévu.</a:t>
            </a:r>
          </a:p>
          <a:p>
            <a:pPr marL="285750" indent="-285750">
              <a:buFontTx/>
              <a:buChar char="-"/>
            </a:pPr>
            <a:r>
              <a:rPr lang="fr-BE" sz="1400" kern="1200" baseline="0" dirty="0" smtClean="0">
                <a:solidFill>
                  <a:schemeClr val="tx1"/>
                </a:solidFill>
                <a:effectLst/>
                <a:latin typeface="+mn-lt"/>
                <a:ea typeface="+mn-ea"/>
                <a:cs typeface="+mn-cs"/>
              </a:rPr>
              <a:t>2 plateformes de levage présentant des fuites d’huile et un MJE. Les matériels ont été retiré d’emploi dans l’attente de leur mise en conformité.</a:t>
            </a:r>
          </a:p>
          <a:p>
            <a:pPr marL="0" indent="0">
              <a:buFontTx/>
              <a:buNone/>
            </a:pPr>
            <a:r>
              <a:rPr lang="fr-BE" sz="1400" kern="1200" baseline="0" dirty="0" smtClean="0">
                <a:solidFill>
                  <a:schemeClr val="tx1"/>
                </a:solidFill>
                <a:effectLst/>
                <a:latin typeface="+mn-lt"/>
                <a:ea typeface="+mn-ea"/>
                <a:cs typeface="+mn-cs"/>
              </a:rPr>
              <a:t>290910 Aou 22 – E. Duchemin (sera repris par Adjt BONIFACI Olivier - *2WTAC-GPM-MT_GSE-COMDT-BEX-GSE &lt;2WTAC-GPM-MT_GSE-COMDT-BEX-GSE-DL@mil.be&gt; début janvier 2023 au plus tard)</a:t>
            </a:r>
          </a:p>
          <a:p>
            <a:pPr marL="285750" indent="-285750">
              <a:buFontTx/>
              <a:buChar char="-"/>
            </a:pPr>
            <a:r>
              <a:rPr lang="fr-BE" sz="1400" kern="1200" baseline="0" dirty="0" smtClean="0">
                <a:solidFill>
                  <a:schemeClr val="tx1"/>
                </a:solidFill>
                <a:effectLst/>
                <a:latin typeface="+mn-lt"/>
                <a:ea typeface="+mn-ea"/>
                <a:cs typeface="+mn-cs"/>
              </a:rPr>
              <a:t>Le contrôle 3 jours du 01 au 03 Aou s’est déroulé comme prévu.</a:t>
            </a:r>
          </a:p>
          <a:p>
            <a:pPr marL="285750" indent="-285750">
              <a:buFontTx/>
              <a:buChar char="-"/>
            </a:pPr>
            <a:r>
              <a:rPr lang="fr-BE" sz="1200" kern="1200" dirty="0" smtClean="0">
                <a:solidFill>
                  <a:schemeClr val="tx1"/>
                </a:solidFill>
                <a:effectLst/>
                <a:latin typeface="+mn-lt"/>
                <a:ea typeface="+mn-ea"/>
                <a:cs typeface="+mn-cs"/>
              </a:rPr>
              <a:t>2 Mat ont été déclassés (1 manille ainsi qu’une potence dont le marquage CE n’est plus présent, étiquette décollée)</a:t>
            </a:r>
          </a:p>
          <a:p>
            <a:pPr marL="0" indent="0">
              <a:buFontTx/>
              <a:buNone/>
            </a:pPr>
            <a:r>
              <a:rPr lang="fr-BE" sz="1400" kern="1200" baseline="0" dirty="0" smtClean="0">
                <a:solidFill>
                  <a:schemeClr val="tx1"/>
                </a:solidFill>
                <a:effectLst/>
                <a:latin typeface="+mn-lt"/>
                <a:ea typeface="+mn-ea"/>
                <a:cs typeface="+mn-cs"/>
              </a:rPr>
              <a:t>020857 Mar 2023 – Adjt JANSSENS Fabrice (GpM/RTC/Maintenance): </a:t>
            </a:r>
            <a:r>
              <a:rPr lang="fr-BE" sz="1400" kern="1200" dirty="0" smtClean="0">
                <a:solidFill>
                  <a:schemeClr val="tx1"/>
                </a:solidFill>
                <a:effectLst/>
                <a:latin typeface="+mn-lt"/>
                <a:ea typeface="+mn-ea"/>
                <a:cs typeface="+mn-cs"/>
              </a:rPr>
              <a:t>Les contrôles par la firme BTI pour l’année 2023 ont été planifiés :</a:t>
            </a:r>
          </a:p>
          <a:p>
            <a:pPr marL="285750" indent="-285750">
              <a:buFontTx/>
              <a:buChar char="-"/>
            </a:pPr>
            <a:r>
              <a:rPr lang="fr-BE" sz="1400" dirty="0" smtClean="0">
                <a:solidFill>
                  <a:srgbClr val="FF0000"/>
                </a:solidFill>
              </a:rPr>
              <a:t>Du 23/24 Jan 2023 (2 jours car les contrôleurs BTI étaient plus nombreux et l’ensemble du matériel à contrôler a pu</a:t>
            </a:r>
            <a:r>
              <a:rPr lang="fr-BE" sz="1400" baseline="0" dirty="0" smtClean="0">
                <a:solidFill>
                  <a:srgbClr val="FF0000"/>
                </a:solidFill>
              </a:rPr>
              <a:t> l’être sur 2 jours au lieu de 3</a:t>
            </a:r>
            <a:r>
              <a:rPr lang="fr-BE" sz="1400" dirty="0" smtClean="0">
                <a:solidFill>
                  <a:srgbClr val="FF0000"/>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solidFill>
                  <a:srgbClr val="FF0000"/>
                </a:solidFill>
              </a:rPr>
              <a:t>&gt;&gt;&gt; 1 couvercle</a:t>
            </a:r>
            <a:r>
              <a:rPr lang="fr-BE" sz="1400" baseline="0" dirty="0" smtClean="0">
                <a:solidFill>
                  <a:srgbClr val="FF0000"/>
                </a:solidFill>
              </a:rPr>
              <a:t> de crochet défectueux sur 1 </a:t>
            </a:r>
            <a:r>
              <a:rPr lang="fr-BE" sz="1400" dirty="0" smtClean="0">
                <a:solidFill>
                  <a:srgbClr val="FF0000"/>
                </a:solidFill>
              </a:rPr>
              <a:t>Palan. La mise en conformité du</a:t>
            </a:r>
            <a:r>
              <a:rPr lang="fr-BE" sz="1400" baseline="0" dirty="0" smtClean="0">
                <a:solidFill>
                  <a:srgbClr val="FF0000"/>
                </a:solidFill>
              </a:rPr>
              <a:t> matériel est </a:t>
            </a:r>
            <a:r>
              <a:rPr lang="fr-BE" sz="1400" baseline="0" smtClean="0">
                <a:solidFill>
                  <a:srgbClr val="FF0000"/>
                </a:solidFill>
              </a:rPr>
              <a:t>en cours.</a:t>
            </a:r>
            <a:endParaRPr lang="fr-BE" sz="1400" dirty="0" smtClean="0">
              <a:solidFill>
                <a:srgbClr val="FF0000"/>
              </a:solidFill>
            </a:endParaRPr>
          </a:p>
          <a:p>
            <a:pPr marL="0" indent="0">
              <a:buFontTx/>
              <a:buNone/>
            </a:pPr>
            <a:r>
              <a:rPr lang="fr-BE" sz="1400" dirty="0" smtClean="0">
                <a:solidFill>
                  <a:srgbClr val="FF0000"/>
                </a:solidFill>
              </a:rPr>
              <a:t>&gt;&gt;&gt; Le rapport indique que les charges de levage sont à identifier sur 3 matériels, mais après contrôle par notre</a:t>
            </a:r>
            <a:r>
              <a:rPr lang="fr-BE" sz="1400" baseline="0" dirty="0" smtClean="0">
                <a:solidFill>
                  <a:srgbClr val="FF0000"/>
                </a:solidFill>
              </a:rPr>
              <a:t> Inspecteur Engins Dangereux</a:t>
            </a:r>
            <a:r>
              <a:rPr lang="fr-BE" sz="1400" dirty="0" smtClean="0">
                <a:solidFill>
                  <a:srgbClr val="FF0000"/>
                </a:solidFill>
              </a:rPr>
              <a:t>, il s’agit d’une erreur car ces mentions sont bien présentes (</a:t>
            </a:r>
            <a:r>
              <a:rPr lang="fr-BE" sz="1400" dirty="0" err="1" smtClean="0">
                <a:solidFill>
                  <a:srgbClr val="FF0000"/>
                </a:solidFill>
              </a:rPr>
              <a:t>sling</a:t>
            </a:r>
            <a:r>
              <a:rPr lang="fr-BE" sz="1400" dirty="0" smtClean="0">
                <a:solidFill>
                  <a:srgbClr val="FF0000"/>
                </a:solidFill>
              </a:rPr>
              <a:t> </a:t>
            </a:r>
            <a:r>
              <a:rPr lang="fr-BE" sz="1400" dirty="0" err="1" smtClean="0">
                <a:solidFill>
                  <a:srgbClr val="FF0000"/>
                </a:solidFill>
              </a:rPr>
              <a:t>cannopy</a:t>
            </a:r>
            <a:r>
              <a:rPr lang="fr-BE" sz="1400" dirty="0" smtClean="0">
                <a:solidFill>
                  <a:srgbClr val="FF0000"/>
                </a:solidFill>
              </a:rPr>
              <a:t> F16 </a:t>
            </a:r>
            <a:r>
              <a:rPr lang="fr-BE" sz="1400" dirty="0" err="1" smtClean="0">
                <a:solidFill>
                  <a:srgbClr val="FF0000"/>
                </a:solidFill>
              </a:rPr>
              <a:t>asset</a:t>
            </a:r>
            <a:r>
              <a:rPr lang="fr-BE" sz="1400" dirty="0" smtClean="0">
                <a:solidFill>
                  <a:srgbClr val="FF0000"/>
                </a:solidFill>
              </a:rPr>
              <a:t> n° SA3352 - </a:t>
            </a:r>
            <a:r>
              <a:rPr lang="fr-BE" sz="1400" dirty="0" err="1" smtClean="0">
                <a:solidFill>
                  <a:srgbClr val="FF0000"/>
                </a:solidFill>
              </a:rPr>
              <a:t>Sling</a:t>
            </a:r>
            <a:r>
              <a:rPr lang="fr-BE" sz="1400" dirty="0" smtClean="0">
                <a:solidFill>
                  <a:srgbClr val="FF0000"/>
                </a:solidFill>
              </a:rPr>
              <a:t> air </a:t>
            </a:r>
            <a:r>
              <a:rPr lang="fr-BE" sz="1400" dirty="0" err="1" smtClean="0">
                <a:solidFill>
                  <a:srgbClr val="FF0000"/>
                </a:solidFill>
              </a:rPr>
              <a:t>craft</a:t>
            </a:r>
            <a:r>
              <a:rPr lang="fr-BE" sz="1400" dirty="0" smtClean="0">
                <a:solidFill>
                  <a:srgbClr val="FF0000"/>
                </a:solidFill>
              </a:rPr>
              <a:t> maint </a:t>
            </a:r>
            <a:r>
              <a:rPr lang="fr-BE" sz="1400" dirty="0" err="1" smtClean="0">
                <a:solidFill>
                  <a:srgbClr val="FF0000"/>
                </a:solidFill>
              </a:rPr>
              <a:t>asset</a:t>
            </a:r>
            <a:r>
              <a:rPr lang="fr-BE" sz="1400" dirty="0" smtClean="0">
                <a:solidFill>
                  <a:srgbClr val="FF0000"/>
                </a:solidFill>
              </a:rPr>
              <a:t> : 100225371 - Quelques Elingues), cela sera montré au personnel de la firme</a:t>
            </a:r>
            <a:r>
              <a:rPr lang="fr-BE" sz="1400" baseline="0" dirty="0" smtClean="0">
                <a:solidFill>
                  <a:srgbClr val="FF0000"/>
                </a:solidFill>
              </a:rPr>
              <a:t> lors du contrôle d’av</a:t>
            </a:r>
            <a:r>
              <a:rPr lang="fr-BE" sz="1400" dirty="0" smtClean="0">
                <a:solidFill>
                  <a:srgbClr val="FF0000"/>
                </a:solidFill>
              </a:rPr>
              <a:t>ril.</a:t>
            </a:r>
          </a:p>
          <a:p>
            <a:r>
              <a:rPr lang="fr-BE" sz="1400" dirty="0" smtClean="0">
                <a:solidFill>
                  <a:srgbClr val="FF0000"/>
                </a:solidFill>
              </a:rPr>
              <a:t>- Du 11 au 13 Avr 2023</a:t>
            </a:r>
          </a:p>
          <a:p>
            <a:r>
              <a:rPr lang="fr-BE" sz="1400" dirty="0" smtClean="0">
                <a:solidFill>
                  <a:srgbClr val="FF0000"/>
                </a:solidFill>
              </a:rPr>
              <a:t>- Du 04 au 06 Jul 2023</a:t>
            </a:r>
          </a:p>
          <a:p>
            <a:pPr marL="0" indent="0">
              <a:buFontTx/>
              <a:buNone/>
            </a:pPr>
            <a:r>
              <a:rPr lang="fr-BE" sz="1400" dirty="0" smtClean="0">
                <a:solidFill>
                  <a:srgbClr val="FF0000"/>
                </a:solidFill>
              </a:rPr>
              <a:t>- Du 02 au 04 Oct 2023</a:t>
            </a:r>
          </a:p>
          <a:p>
            <a:pPr marL="0" indent="0">
              <a:buFontTx/>
              <a:buNone/>
            </a:pPr>
            <a:r>
              <a:rPr lang="fr-BE" sz="1400" dirty="0" smtClean="0">
                <a:solidFill>
                  <a:srgbClr val="FF0000"/>
                </a:solidFill>
              </a:rPr>
              <a:t>Après</a:t>
            </a:r>
            <a:r>
              <a:rPr lang="fr-BE" sz="1400" baseline="0" dirty="0" smtClean="0">
                <a:solidFill>
                  <a:srgbClr val="FF0000"/>
                </a:solidFill>
              </a:rPr>
              <a:t> Fabrice, en janvier 2024, il sera pensionné et remplacé par une autre Pers.</a:t>
            </a:r>
            <a:endParaRPr lang="fr-BE" sz="1400" dirty="0" smtClean="0">
              <a:solidFill>
                <a:srgbClr val="FF0000"/>
              </a:solidFill>
            </a:endParaRPr>
          </a:p>
          <a:p>
            <a:pPr marL="0" indent="0">
              <a:buFontTx/>
              <a:buNone/>
            </a:pPr>
            <a:endParaRPr lang="fr-BE" sz="14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64F2C25-99DC-4E03-B761-F0DD23C54933}" type="slidenum">
              <a:rPr lang="fr-BE" smtClean="0"/>
              <a:t>13</a:t>
            </a:fld>
            <a:endParaRPr lang="fr-BE"/>
          </a:p>
        </p:txBody>
      </p:sp>
    </p:spTree>
    <p:extLst>
      <p:ext uri="{BB962C8B-B14F-4D97-AF65-F5344CB8AC3E}">
        <p14:creationId xmlns:p14="http://schemas.microsoft.com/office/powerpoint/2010/main" val="14346328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dirty="0" smtClean="0"/>
              <a:t>2</a:t>
            </a:r>
            <a:r>
              <a:rPr lang="fr-BE" baseline="0" dirty="0" smtClean="0"/>
              <a:t>2 Sep 2020 : </a:t>
            </a:r>
            <a:r>
              <a:rPr kumimoji="0" lang="fr-BE" sz="1200" b="0" i="0" u="none" strike="noStrike" kern="1200" cap="none" normalizeH="0" baseline="0" dirty="0" smtClean="0">
                <a:ln>
                  <a:noFill/>
                </a:ln>
                <a:solidFill>
                  <a:schemeClr val="tx1"/>
                </a:solidFill>
                <a:effectLst/>
                <a:latin typeface="+mn-lt"/>
                <a:ea typeface="+mn-ea"/>
                <a:cs typeface="+mn-cs"/>
              </a:rPr>
              <a:t>Remarques récurrentes VLT : extincteurs non attachés à leur Sp, non signalés par un </a:t>
            </a:r>
            <a:r>
              <a:rPr kumimoji="0" lang="fr-BE" sz="1200" b="0" i="0" u="none" strike="noStrike" kern="1200" cap="none" normalizeH="0" baseline="0" dirty="0" err="1" smtClean="0">
                <a:ln>
                  <a:noFill/>
                </a:ln>
                <a:solidFill>
                  <a:schemeClr val="tx1"/>
                </a:solidFill>
                <a:effectLst/>
                <a:latin typeface="+mn-lt"/>
                <a:ea typeface="+mn-ea"/>
                <a:cs typeface="+mn-cs"/>
              </a:rPr>
              <a:t>picto</a:t>
            </a:r>
            <a:r>
              <a:rPr kumimoji="0" lang="fr-BE" sz="1200" b="0" i="0" u="none" strike="noStrike" kern="1200" cap="none" normalizeH="0" baseline="0" dirty="0" smtClean="0">
                <a:ln>
                  <a:noFill/>
                </a:ln>
                <a:solidFill>
                  <a:schemeClr val="tx1"/>
                </a:solidFill>
                <a:effectLst/>
                <a:latin typeface="+mn-lt"/>
                <a:ea typeface="+mn-ea"/>
                <a:cs typeface="+mn-cs"/>
              </a:rPr>
              <a:t>, non accessibilité (objets devant) + éclairage de sécurité à faire vérifier =&gt; Point Attn particulier et rappel AMU 21 Sep</a:t>
            </a:r>
            <a:endParaRPr lang="fr-B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smtClean="0">
                <a:solidFill>
                  <a:schemeClr val="tx1"/>
                </a:solidFill>
                <a:effectLst/>
                <a:latin typeface="+mn-lt"/>
                <a:ea typeface="+mn-ea"/>
                <a:cs typeface="+mn-cs"/>
              </a:rPr>
              <a:t>101523 Mai 21 (EDT) : https://dekast.mil.intra/Records/ArchiefLijn/11/MRC&amp;I/2021/20210414_IU_21-50070800-brandveiligheid%20kwartieren.docx, note parue pour sensibiliser à la vérification du matériel anti-feu,</a:t>
            </a:r>
            <a:r>
              <a:rPr lang="fr-BE" sz="1200" kern="1200" baseline="0" dirty="0" smtClean="0">
                <a:solidFill>
                  <a:schemeClr val="tx1"/>
                </a:solidFill>
                <a:effectLst/>
                <a:latin typeface="+mn-lt"/>
                <a:ea typeface="+mn-ea"/>
                <a:cs typeface="+mn-cs"/>
              </a:rPr>
              <a:t> les hydrants, … Transmise ALL Esc pour sensibilisation du Pers (délégués Infra, responsables anti-feu des Esc/Gp).</a:t>
            </a:r>
          </a:p>
          <a:p>
            <a:r>
              <a:rPr lang="fr-BE" dirty="0" smtClean="0"/>
              <a:t>281143 Jan 2022 – BCO: Les inspections réglementaires annuelles du Mat incendie sera désormais pris en charge par la Sec Pompier</a:t>
            </a:r>
            <a:r>
              <a:rPr lang="fr-BE" baseline="0" dirty="0" smtClean="0"/>
              <a:t>. L’OSN coordonne avec la Sec FF.</a:t>
            </a:r>
          </a:p>
          <a:p>
            <a:r>
              <a:rPr lang="fr-BE" dirty="0" smtClean="0"/>
              <a:t>231208 Mai 2022 – S. Verast:</a:t>
            </a:r>
          </a:p>
          <a:p>
            <a:pPr marL="171450" indent="-171450">
              <a:buFontTx/>
              <a:buChar char="-"/>
            </a:pPr>
            <a:r>
              <a:rPr lang="fr-BE" sz="1200" kern="1200" dirty="0" smtClean="0">
                <a:solidFill>
                  <a:schemeClr val="tx1"/>
                </a:solidFill>
                <a:effectLst/>
                <a:latin typeface="+mn-lt"/>
                <a:ea typeface="+mn-ea"/>
                <a:cs typeface="+mn-cs"/>
              </a:rPr>
              <a:t>Dans le cadre de la rénovation du BM F62 (Esc FP), un ensemble de containers ont été montés sur le parking du F62 par une firme privée. Ces containers serviront de vestiaires (avec douches et WC) pour le Pers Esc FP le temps de la rénovation (durée d’occupation des containers : 4</a:t>
            </a:r>
            <a:r>
              <a:rPr lang="fr-BE" sz="1200" kern="1200" baseline="0" dirty="0" smtClean="0">
                <a:solidFill>
                  <a:schemeClr val="tx1"/>
                </a:solidFill>
                <a:effectLst/>
                <a:latin typeface="+mn-lt"/>
                <a:ea typeface="+mn-ea"/>
                <a:cs typeface="+mn-cs"/>
              </a:rPr>
              <a:t> à </a:t>
            </a:r>
            <a:r>
              <a:rPr lang="fr-BE" sz="1200" kern="1200" dirty="0" smtClean="0">
                <a:solidFill>
                  <a:schemeClr val="tx1"/>
                </a:solidFill>
                <a:effectLst/>
                <a:latin typeface="+mn-lt"/>
                <a:ea typeface="+mn-ea"/>
                <a:cs typeface="+mn-cs"/>
              </a:rPr>
              <a:t>5 ans).</a:t>
            </a:r>
          </a:p>
          <a:p>
            <a:pPr marL="171450" indent="-171450">
              <a:buFontTx/>
              <a:buChar char="-"/>
            </a:pPr>
            <a:r>
              <a:rPr lang="fr-BE" sz="1200" kern="1200" dirty="0" smtClean="0">
                <a:solidFill>
                  <a:schemeClr val="tx1"/>
                </a:solidFill>
                <a:effectLst/>
                <a:latin typeface="+mn-lt"/>
                <a:ea typeface="+mn-ea"/>
                <a:cs typeface="+mn-cs"/>
              </a:rPr>
              <a:t>Sur demande du Cdt d’Avi Gillet (Comd Esc FP), le SLPPT a réalisé une analyse de risque le 26</a:t>
            </a:r>
            <a:r>
              <a:rPr lang="fr-BE" sz="1200" kern="1200" baseline="0" dirty="0" smtClean="0">
                <a:solidFill>
                  <a:schemeClr val="tx1"/>
                </a:solidFill>
                <a:effectLst/>
                <a:latin typeface="+mn-lt"/>
                <a:ea typeface="+mn-ea"/>
                <a:cs typeface="+mn-cs"/>
              </a:rPr>
              <a:t> Avr</a:t>
            </a:r>
            <a:r>
              <a:rPr lang="fr-BE" sz="1200" kern="1200" dirty="0" smtClean="0">
                <a:solidFill>
                  <a:schemeClr val="tx1"/>
                </a:solidFill>
                <a:effectLst/>
                <a:latin typeface="+mn-lt"/>
                <a:ea typeface="+mn-ea"/>
                <a:cs typeface="+mn-cs"/>
              </a:rPr>
              <a:t> en compagnie du Cdt d’Avi Gillet, des coordinateurs incendie de la Sec AFA (Adjt Marongiu et 1SgtMaj Gravez) ainsi que de l’AssPrev de l’Esc FP (1CplChef Watrisse).</a:t>
            </a:r>
          </a:p>
          <a:p>
            <a:pPr marL="171450" indent="-171450">
              <a:buFontTx/>
              <a:buChar char="-"/>
            </a:pPr>
            <a:r>
              <a:rPr lang="fr-BE" sz="1200" kern="1200" dirty="0" smtClean="0">
                <a:solidFill>
                  <a:schemeClr val="tx1"/>
                </a:solidFill>
                <a:effectLst/>
                <a:latin typeface="+mn-lt"/>
                <a:ea typeface="+mn-ea"/>
                <a:cs typeface="+mn-cs"/>
              </a:rPr>
              <a:t>L’analyse des risques a porté sur les risques incendie et l’évacuation urgente, mais également sur les autres risques (chute, électricité, hygiène, sanitaires, aération, 1</a:t>
            </a:r>
            <a:r>
              <a:rPr lang="fr-BE" sz="1200" kern="1200" baseline="30000" dirty="0" smtClean="0">
                <a:solidFill>
                  <a:schemeClr val="tx1"/>
                </a:solidFill>
                <a:effectLst/>
                <a:latin typeface="+mn-lt"/>
                <a:ea typeface="+mn-ea"/>
                <a:cs typeface="+mn-cs"/>
              </a:rPr>
              <a:t>er</a:t>
            </a:r>
            <a:r>
              <a:rPr lang="fr-BE" sz="1200" kern="1200" dirty="0" smtClean="0">
                <a:solidFill>
                  <a:schemeClr val="tx1"/>
                </a:solidFill>
                <a:effectLst/>
                <a:latin typeface="+mn-lt"/>
                <a:ea typeface="+mn-ea"/>
                <a:cs typeface="+mn-cs"/>
              </a:rPr>
              <a:t> soins, éclairage).</a:t>
            </a:r>
          </a:p>
          <a:p>
            <a:pPr marL="171450" indent="-171450">
              <a:buFontTx/>
              <a:buChar char="-"/>
            </a:pPr>
            <a:r>
              <a:rPr lang="fr-BE" sz="1200" kern="1200" dirty="0" smtClean="0">
                <a:solidFill>
                  <a:schemeClr val="tx1"/>
                </a:solidFill>
                <a:effectLst/>
                <a:latin typeface="+mn-lt"/>
                <a:ea typeface="+mn-ea"/>
                <a:cs typeface="+mn-cs"/>
              </a:rPr>
              <a:t>Les remarques et conseils ont fait l’objet d’un rapport auprès de la LH concernée.</a:t>
            </a:r>
          </a:p>
          <a:p>
            <a:pPr marL="171450" indent="-171450">
              <a:buFontTx/>
              <a:buChar char="-"/>
            </a:pPr>
            <a:r>
              <a:rPr lang="fr-BE" sz="1200" kern="1200" dirty="0" smtClean="0">
                <a:solidFill>
                  <a:schemeClr val="tx1"/>
                </a:solidFill>
                <a:effectLst/>
                <a:latin typeface="+mn-lt"/>
                <a:ea typeface="+mn-ea"/>
                <a:cs typeface="+mn-cs"/>
              </a:rPr>
              <a:t>Les containers feront l’objet d’une visite des lieux de travail en 2023, en même temps que le F62.</a:t>
            </a:r>
          </a:p>
          <a:p>
            <a:pPr marL="0" indent="0">
              <a:buFontTx/>
              <a:buNone/>
            </a:pPr>
            <a:r>
              <a:rPr lang="fr-BE" dirty="0" smtClean="0"/>
              <a:t>250952 Mai 22 – Ch. GRAVEZ:</a:t>
            </a:r>
          </a:p>
          <a:p>
            <a:pPr marL="0" indent="0">
              <a:buFontTx/>
              <a:buNone/>
            </a:pPr>
            <a:r>
              <a:rPr lang="fr-BE" dirty="0" smtClean="0"/>
              <a:t>Fmn Niv 1 :</a:t>
            </a:r>
          </a:p>
          <a:p>
            <a:pPr marL="0" indent="0">
              <a:buFontTx/>
              <a:buNone/>
            </a:pPr>
            <a:r>
              <a:rPr lang="fr-BE" dirty="0" smtClean="0"/>
              <a:t>- 2 nouveaux POC ont été assignés à la Fmn du personnel Niv</a:t>
            </a:r>
            <a:r>
              <a:rPr lang="fr-BE" baseline="0" dirty="0" smtClean="0"/>
              <a:t> 1</a:t>
            </a:r>
            <a:r>
              <a:rPr lang="fr-BE" dirty="0" smtClean="0"/>
              <a:t> : 1SgtMaj </a:t>
            </a:r>
            <a:r>
              <a:rPr lang="fr-BE" dirty="0" err="1" smtClean="0"/>
              <a:t>Assenzio</a:t>
            </a:r>
            <a:r>
              <a:rPr lang="fr-BE" dirty="0" smtClean="0"/>
              <a:t> Cédric &amp; 1Sgt </a:t>
            </a:r>
            <a:r>
              <a:rPr lang="fr-BE" dirty="0" err="1" smtClean="0"/>
              <a:t>Dumonceau</a:t>
            </a:r>
            <a:r>
              <a:rPr lang="fr-BE" baseline="0" dirty="0" smtClean="0"/>
              <a:t> Steve de la Sec AFA du GpV</a:t>
            </a:r>
            <a:endParaRPr lang="fr-BE" dirty="0" smtClean="0"/>
          </a:p>
          <a:p>
            <a:pPr marL="0" indent="0">
              <a:buFontTx/>
              <a:buNone/>
            </a:pPr>
            <a:r>
              <a:rPr lang="fr-BE" dirty="0" smtClean="0"/>
              <a:t>- Leur mission est de</a:t>
            </a:r>
            <a:r>
              <a:rPr lang="fr-BE" baseline="0" dirty="0" smtClean="0"/>
              <a:t> redynamiser la Fmn Niv 1, établir le planning annuel et mettre à jour </a:t>
            </a:r>
            <a:r>
              <a:rPr lang="fr-BE" dirty="0" smtClean="0"/>
              <a:t>les</a:t>
            </a:r>
            <a:r>
              <a:rPr lang="fr-BE" baseline="0" dirty="0" smtClean="0"/>
              <a:t> moyens </a:t>
            </a:r>
            <a:r>
              <a:rPr lang="fr-BE" dirty="0" smtClean="0"/>
              <a:t>logistiques nécessaires à la Fmn.</a:t>
            </a:r>
          </a:p>
          <a:p>
            <a:pPr marL="0" indent="0">
              <a:buFontTx/>
              <a:buNone/>
            </a:pPr>
            <a:r>
              <a:rPr lang="fr-BE" dirty="0" smtClean="0"/>
              <a:t>- Le nouveau planning de Fmn</a:t>
            </a:r>
            <a:r>
              <a:rPr lang="fr-BE" baseline="0" dirty="0" smtClean="0"/>
              <a:t> </a:t>
            </a:r>
            <a:r>
              <a:rPr lang="fr-BE" dirty="0" smtClean="0"/>
              <a:t>est en cours</a:t>
            </a:r>
            <a:r>
              <a:rPr lang="fr-BE" baseline="0" dirty="0" smtClean="0"/>
              <a:t> d’élaboration et sera communiqué aux Esc dès qu’il sera finalisé</a:t>
            </a:r>
            <a:r>
              <a:rPr lang="fr-BE" dirty="0" smtClean="0"/>
              <a:t>.</a:t>
            </a:r>
          </a:p>
          <a:p>
            <a:pPr marL="0" indent="0">
              <a:buFontTx/>
              <a:buNone/>
            </a:pPr>
            <a:r>
              <a:rPr lang="fr-BE" dirty="0" smtClean="0"/>
              <a:t>Mise à jour des dossiers incendie</a:t>
            </a:r>
            <a:r>
              <a:rPr lang="fr-BE" baseline="0" dirty="0" smtClean="0"/>
              <a:t> :</a:t>
            </a:r>
            <a:endParaRPr lang="fr-BE" dirty="0" smtClean="0"/>
          </a:p>
          <a:p>
            <a:pPr lvl="0"/>
            <a:r>
              <a:rPr lang="fr-BE" sz="1200" kern="1200" dirty="0" smtClean="0">
                <a:solidFill>
                  <a:schemeClr val="tx1"/>
                </a:solidFill>
                <a:effectLst/>
                <a:latin typeface="+mn-lt"/>
                <a:ea typeface="+mn-ea"/>
                <a:cs typeface="+mn-cs"/>
              </a:rPr>
              <a:t>- Compte tenu du fait que notre base a fait l’objet de plusieurs travaux Infra avec</a:t>
            </a:r>
            <a:r>
              <a:rPr lang="fr-BE" sz="1200" kern="1200" baseline="0" dirty="0" smtClean="0">
                <a:solidFill>
                  <a:schemeClr val="tx1"/>
                </a:solidFill>
                <a:effectLst/>
                <a:latin typeface="+mn-lt"/>
                <a:ea typeface="+mn-ea"/>
                <a:cs typeface="+mn-cs"/>
              </a:rPr>
              <a:t> réorganisation/déménagement de certains lieux de travail</a:t>
            </a:r>
            <a:r>
              <a:rPr lang="fr-BE" sz="1200" kern="1200" dirty="0" smtClean="0">
                <a:solidFill>
                  <a:schemeClr val="tx1"/>
                </a:solidFill>
                <a:effectLst/>
                <a:latin typeface="+mn-lt"/>
                <a:ea typeface="+mn-ea"/>
                <a:cs typeface="+mn-cs"/>
              </a:rPr>
              <a:t>, le nouveau Resp AFA en charge des dossiers incendie (1Sgt Gravez) a souhaité d’abord réaliser</a:t>
            </a:r>
            <a:r>
              <a:rPr lang="fr-BE" sz="1200" kern="1200" baseline="0" dirty="0" smtClean="0">
                <a:solidFill>
                  <a:schemeClr val="tx1"/>
                </a:solidFill>
                <a:effectLst/>
                <a:latin typeface="+mn-lt"/>
                <a:ea typeface="+mn-ea"/>
                <a:cs typeface="+mn-cs"/>
              </a:rPr>
              <a:t> un cadastre d</a:t>
            </a:r>
            <a:r>
              <a:rPr lang="fr-BE" sz="1200" kern="1200" dirty="0" smtClean="0">
                <a:solidFill>
                  <a:schemeClr val="tx1"/>
                </a:solidFill>
                <a:effectLst/>
                <a:latin typeface="+mn-lt"/>
                <a:ea typeface="+mn-ea"/>
                <a:cs typeface="+mn-cs"/>
              </a:rPr>
              <a:t>es bâtiments nécessitant un dossier incendie. Ce lour</a:t>
            </a:r>
            <a:r>
              <a:rPr lang="fr-BE" sz="1200" kern="1200" baseline="0" dirty="0" smtClean="0">
                <a:solidFill>
                  <a:schemeClr val="tx1"/>
                </a:solidFill>
                <a:effectLst/>
                <a:latin typeface="+mn-lt"/>
                <a:ea typeface="+mn-ea"/>
                <a:cs typeface="+mn-cs"/>
              </a:rPr>
              <a:t>d travail de fond </a:t>
            </a:r>
            <a:r>
              <a:rPr lang="fr-BE" sz="1200" kern="1200" dirty="0" smtClean="0">
                <a:solidFill>
                  <a:schemeClr val="tx1"/>
                </a:solidFill>
                <a:effectLst/>
                <a:latin typeface="+mn-lt"/>
                <a:ea typeface="+mn-ea"/>
                <a:cs typeface="+mn-cs"/>
              </a:rPr>
              <a:t>est maintenant</a:t>
            </a:r>
            <a:r>
              <a:rPr lang="fr-BE" sz="1200" kern="1200" baseline="0" dirty="0" smtClean="0">
                <a:solidFill>
                  <a:schemeClr val="tx1"/>
                </a:solidFill>
                <a:effectLst/>
                <a:latin typeface="+mn-lt"/>
                <a:ea typeface="+mn-ea"/>
                <a:cs typeface="+mn-cs"/>
              </a:rPr>
              <a:t> réalisé ce qui a fait passer le nombre de BM nécessitant un dossier incendie de 54 à 65.</a:t>
            </a:r>
            <a:endParaRPr lang="fr-BE" sz="1200" kern="1200" dirty="0" smtClean="0">
              <a:solidFill>
                <a:schemeClr val="tx1"/>
              </a:solidFill>
              <a:effectLst/>
              <a:latin typeface="+mn-lt"/>
              <a:ea typeface="+mn-ea"/>
              <a:cs typeface="+mn-cs"/>
            </a:endParaRPr>
          </a:p>
          <a:p>
            <a:pPr lvl="0"/>
            <a:r>
              <a:rPr lang="fr-BE" sz="1200" kern="1200" dirty="0" smtClean="0">
                <a:solidFill>
                  <a:schemeClr val="tx1"/>
                </a:solidFill>
                <a:effectLst/>
                <a:latin typeface="+mn-lt"/>
                <a:ea typeface="+mn-ea"/>
                <a:cs typeface="+mn-cs"/>
              </a:rPr>
              <a:t>- Il dispose à présent d’une nouvelle liste reprenant</a:t>
            </a:r>
            <a:r>
              <a:rPr lang="fr-BE" sz="1200" kern="1200" baseline="0" dirty="0" smtClean="0">
                <a:solidFill>
                  <a:schemeClr val="tx1"/>
                </a:solidFill>
                <a:effectLst/>
                <a:latin typeface="+mn-lt"/>
                <a:ea typeface="+mn-ea"/>
                <a:cs typeface="+mn-cs"/>
              </a:rPr>
              <a:t> le numéro du BM, l’identité du Resp Dossier Incendie de l’Esc concernée, la date de révision du dossier ainsi qu’un lien direct vers le dossier incendie du BM</a:t>
            </a:r>
            <a:r>
              <a:rPr lang="fr-BE" sz="1200" kern="1200" dirty="0" smtClean="0">
                <a:solidFill>
                  <a:schemeClr val="tx1"/>
                </a:solidFill>
                <a:effectLst/>
                <a:latin typeface="+mn-lt"/>
                <a:ea typeface="+mn-ea"/>
                <a:cs typeface="+mn-cs"/>
              </a:rPr>
              <a:t> (</a:t>
            </a:r>
            <a:r>
              <a:rPr lang="fr-BE" sz="1200" u="sng" kern="1200" dirty="0" smtClean="0">
                <a:solidFill>
                  <a:schemeClr val="tx1"/>
                </a:solidFill>
                <a:effectLst/>
                <a:latin typeface="+mn-lt"/>
                <a:ea typeface="+mn-ea"/>
                <a:cs typeface="+mn-cs"/>
                <a:hlinkClick r:id="rId3"/>
              </a:rPr>
              <a:t>Révision annuelle dossiers incendie</a:t>
            </a:r>
            <a:r>
              <a:rPr lang="fr-BE" sz="1200" kern="1200" dirty="0" smtClean="0">
                <a:solidFill>
                  <a:schemeClr val="tx1"/>
                </a:solidFill>
                <a:effectLst/>
                <a:latin typeface="+mn-lt"/>
                <a:ea typeface="+mn-ea"/>
                <a:cs typeface="+mn-cs"/>
              </a:rPr>
              <a:t>).</a:t>
            </a:r>
          </a:p>
          <a:p>
            <a:pPr lvl="0"/>
            <a:r>
              <a:rPr lang="fr-BE" sz="1200" kern="1200" dirty="0" smtClean="0">
                <a:solidFill>
                  <a:schemeClr val="tx1"/>
                </a:solidFill>
                <a:effectLst/>
                <a:latin typeface="+mn-lt"/>
                <a:ea typeface="+mn-ea"/>
                <a:cs typeface="+mn-cs"/>
              </a:rPr>
              <a:t>- Tous ces dossiers sont triés par Gp/Esc sur le N-Drive (</a:t>
            </a:r>
            <a:r>
              <a:rPr lang="fr-BE" sz="1200" u="sng" kern="1200" dirty="0" smtClean="0">
                <a:solidFill>
                  <a:schemeClr val="tx1"/>
                </a:solidFill>
                <a:effectLst/>
                <a:latin typeface="+mn-lt"/>
                <a:ea typeface="+mn-ea"/>
                <a:cs typeface="+mn-cs"/>
                <a:hlinkClick r:id="rId4"/>
              </a:rPr>
              <a:t>Dossiers incendie</a:t>
            </a:r>
            <a:r>
              <a:rPr lang="fr-BE" sz="1200" kern="1200" dirty="0" smtClean="0">
                <a:solidFill>
                  <a:schemeClr val="tx1"/>
                </a:solidFill>
                <a:effectLst/>
                <a:latin typeface="+mn-lt"/>
                <a:ea typeface="+mn-ea"/>
                <a:cs typeface="+mn-cs"/>
              </a:rPr>
              <a:t>)</a:t>
            </a:r>
            <a:r>
              <a:rPr lang="fr-BE" sz="1200" kern="1200" baseline="0" dirty="0" smtClean="0">
                <a:solidFill>
                  <a:schemeClr val="tx1"/>
                </a:solidFill>
                <a:effectLst/>
                <a:latin typeface="+mn-lt"/>
                <a:ea typeface="+mn-ea"/>
                <a:cs typeface="+mn-cs"/>
              </a:rPr>
              <a:t> au même endroit qu’auparavant afin de ne pas perturber les Esc par un changement de lieu de stockage.</a:t>
            </a:r>
            <a:endParaRPr lang="fr-BE" sz="1200" kern="1200" dirty="0" smtClean="0">
              <a:solidFill>
                <a:schemeClr val="tx1"/>
              </a:solidFill>
              <a:effectLst/>
              <a:latin typeface="+mn-lt"/>
              <a:ea typeface="+mn-ea"/>
              <a:cs typeface="+mn-cs"/>
            </a:endParaRPr>
          </a:p>
          <a:p>
            <a:pPr lvl="0"/>
            <a:r>
              <a:rPr lang="fr-BE" sz="1200" kern="1200" dirty="0" smtClean="0">
                <a:solidFill>
                  <a:schemeClr val="tx1"/>
                </a:solidFill>
                <a:effectLst/>
                <a:latin typeface="+mn-lt"/>
                <a:ea typeface="+mn-ea"/>
                <a:cs typeface="+mn-cs"/>
              </a:rPr>
              <a:t>- A ce jour, 57% des dossiers sont en ordre. On devrait atteindre les 80% pour fin juin 2022.</a:t>
            </a:r>
          </a:p>
          <a:p>
            <a:pPr marL="171450" indent="-171450">
              <a:buFontTx/>
              <a:buChar char="-"/>
            </a:pPr>
            <a:r>
              <a:rPr lang="fr-BE" sz="1200" kern="1200" dirty="0" smtClean="0">
                <a:solidFill>
                  <a:schemeClr val="tx1"/>
                </a:solidFill>
                <a:effectLst/>
                <a:latin typeface="+mn-lt"/>
                <a:ea typeface="+mn-ea"/>
                <a:cs typeface="+mn-cs"/>
              </a:rPr>
              <a:t>Tous les responsables de dossiers des Esc ont été informés par le Resp AFA qui leur laisse le temps</a:t>
            </a:r>
            <a:r>
              <a:rPr lang="fr-BE" sz="1200" kern="1200" baseline="0" dirty="0" smtClean="0">
                <a:solidFill>
                  <a:schemeClr val="tx1"/>
                </a:solidFill>
                <a:effectLst/>
                <a:latin typeface="+mn-lt"/>
                <a:ea typeface="+mn-ea"/>
                <a:cs typeface="+mn-cs"/>
              </a:rPr>
              <a:t> nécessaire à la mise à jour de leur dossier incendie.</a:t>
            </a:r>
          </a:p>
          <a:p>
            <a:pPr marL="0" indent="0">
              <a:buFontTx/>
              <a:buNone/>
            </a:pPr>
            <a:r>
              <a:rPr lang="fr-BE" sz="1200" kern="1200" baseline="0" dirty="0" smtClean="0">
                <a:solidFill>
                  <a:schemeClr val="tx1"/>
                </a:solidFill>
                <a:effectLst/>
                <a:latin typeface="+mn-lt"/>
                <a:ea typeface="+mn-ea"/>
                <a:cs typeface="+mn-cs"/>
              </a:rPr>
              <a:t>Exercices d’évacuation (POC 1Sgt GRAVEZ)</a:t>
            </a:r>
          </a:p>
          <a:p>
            <a:pPr lvl="0"/>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Nouvelle liste a aussi été faite (</a:t>
            </a:r>
            <a:r>
              <a:rPr lang="fr-BE" sz="1200" u="sng" kern="1200" dirty="0" smtClean="0">
                <a:solidFill>
                  <a:schemeClr val="tx1"/>
                </a:solidFill>
                <a:effectLst/>
                <a:latin typeface="+mn-lt"/>
                <a:ea typeface="+mn-ea"/>
                <a:cs typeface="+mn-cs"/>
                <a:hlinkClick r:id="rId5"/>
              </a:rPr>
              <a:t>Sit Ex Incendie 2022</a:t>
            </a:r>
            <a:r>
              <a:rPr lang="fr-BE" sz="1200" kern="1200" dirty="0" smtClean="0">
                <a:solidFill>
                  <a:schemeClr val="tx1"/>
                </a:solidFill>
                <a:effectLst/>
                <a:latin typeface="+mn-lt"/>
                <a:ea typeface="+mn-ea"/>
                <a:cs typeface="+mn-cs"/>
              </a:rPr>
              <a:t>).</a:t>
            </a:r>
          </a:p>
          <a:p>
            <a:pPr lvl="0"/>
            <a:r>
              <a:rPr lang="fr-BE" sz="1200" kern="1200" dirty="0" smtClean="0">
                <a:solidFill>
                  <a:schemeClr val="tx1"/>
                </a:solidFill>
                <a:effectLst/>
                <a:latin typeface="+mn-lt"/>
                <a:ea typeface="+mn-ea"/>
                <a:cs typeface="+mn-cs"/>
              </a:rPr>
              <a:t>- Le planning des Ex est établi en accord avec les Resp anti-feu des bâtiments.</a:t>
            </a:r>
          </a:p>
          <a:p>
            <a:pPr marL="171450" lvl="0" indent="-171450">
              <a:buFontTx/>
              <a:buChar char="-"/>
            </a:pPr>
            <a:r>
              <a:rPr lang="fr-BE" sz="1200" kern="1200" dirty="0" smtClean="0">
                <a:solidFill>
                  <a:schemeClr val="tx1"/>
                </a:solidFill>
                <a:effectLst/>
                <a:latin typeface="+mn-lt"/>
                <a:ea typeface="+mn-ea"/>
                <a:cs typeface="+mn-cs"/>
              </a:rPr>
              <a:t>Les premiers exercices de l’année</a:t>
            </a:r>
            <a:r>
              <a:rPr lang="fr-BE" sz="1200" kern="1200" baseline="0" dirty="0" smtClean="0">
                <a:solidFill>
                  <a:schemeClr val="tx1"/>
                </a:solidFill>
                <a:effectLst/>
                <a:latin typeface="+mn-lt"/>
                <a:ea typeface="+mn-ea"/>
                <a:cs typeface="+mn-cs"/>
              </a:rPr>
              <a:t> (15 BM) se tiendront </a:t>
            </a:r>
            <a:r>
              <a:rPr lang="fr-BE" sz="1200" kern="1200" dirty="0" smtClean="0">
                <a:solidFill>
                  <a:schemeClr val="tx1"/>
                </a:solidFill>
                <a:effectLst/>
                <a:latin typeface="+mn-lt"/>
                <a:ea typeface="+mn-ea"/>
                <a:cs typeface="+mn-cs"/>
              </a:rPr>
              <a:t>durant le</a:t>
            </a:r>
            <a:r>
              <a:rPr lang="fr-BE" sz="1200" kern="1200" baseline="0" dirty="0" smtClean="0">
                <a:solidFill>
                  <a:schemeClr val="tx1"/>
                </a:solidFill>
                <a:effectLst/>
                <a:latin typeface="+mn-lt"/>
                <a:ea typeface="+mn-ea"/>
                <a:cs typeface="+mn-cs"/>
              </a:rPr>
              <a:t> mois </a:t>
            </a:r>
            <a:r>
              <a:rPr lang="fr-BE" sz="1200" kern="1200" dirty="0" smtClean="0">
                <a:solidFill>
                  <a:schemeClr val="tx1"/>
                </a:solidFill>
                <a:effectLst/>
                <a:latin typeface="+mn-lt"/>
                <a:ea typeface="+mn-ea"/>
                <a:cs typeface="+mn-cs"/>
              </a:rPr>
              <a:t>de juin (généralement</a:t>
            </a: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du lundi au jeudi). A l’issue de ces Ex, les lessons learned serviront à affiner les dossiers incendie concernés</a:t>
            </a:r>
            <a:r>
              <a:rPr lang="fr-BE" sz="1200" kern="1200" baseline="0" dirty="0" smtClean="0">
                <a:solidFill>
                  <a:schemeClr val="tx1"/>
                </a:solidFill>
                <a:effectLst/>
                <a:latin typeface="+mn-lt"/>
                <a:ea typeface="+mn-ea"/>
                <a:cs typeface="+mn-cs"/>
              </a:rPr>
              <a:t> ainsi que la Fmn du Pers.</a:t>
            </a:r>
          </a:p>
          <a:p>
            <a:pPr marL="0" lvl="0" indent="0">
              <a:buFontTx/>
              <a:buNone/>
            </a:pPr>
            <a:r>
              <a:rPr lang="fr-BE" sz="1200" kern="1200" baseline="0" dirty="0" smtClean="0">
                <a:solidFill>
                  <a:schemeClr val="tx1"/>
                </a:solidFill>
                <a:effectLst/>
                <a:latin typeface="+mn-lt"/>
                <a:ea typeface="+mn-ea"/>
                <a:cs typeface="+mn-cs"/>
              </a:rPr>
              <a:t>Nouvelle page SharePoint :</a:t>
            </a:r>
          </a:p>
          <a:p>
            <a:pPr lvl="0"/>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La Sec AFA du GpV démarre</a:t>
            </a:r>
            <a:r>
              <a:rPr lang="fr-BE" sz="1200" kern="1200" baseline="0" dirty="0" smtClean="0">
                <a:solidFill>
                  <a:schemeClr val="tx1"/>
                </a:solidFill>
                <a:effectLst/>
                <a:latin typeface="+mn-lt"/>
                <a:ea typeface="+mn-ea"/>
                <a:cs typeface="+mn-cs"/>
              </a:rPr>
              <a:t> le développement d’une nouvelle page</a:t>
            </a:r>
            <a:r>
              <a:rPr lang="fr-BE" sz="1200" kern="1200" dirty="0" smtClean="0">
                <a:solidFill>
                  <a:schemeClr val="tx1"/>
                </a:solidFill>
                <a:effectLst/>
                <a:latin typeface="+mn-lt"/>
                <a:ea typeface="+mn-ea"/>
                <a:cs typeface="+mn-cs"/>
              </a:rPr>
              <a:t> </a:t>
            </a:r>
            <a:r>
              <a:rPr lang="fr-BE" sz="1200" kern="1200" dirty="0" err="1" smtClean="0">
                <a:solidFill>
                  <a:schemeClr val="tx1"/>
                </a:solidFill>
                <a:effectLst/>
                <a:latin typeface="+mn-lt"/>
                <a:ea typeface="+mn-ea"/>
                <a:cs typeface="+mn-cs"/>
              </a:rPr>
              <a:t>sharepoint</a:t>
            </a:r>
            <a:r>
              <a:rPr lang="fr-BE" sz="1200" kern="1200" dirty="0" smtClean="0">
                <a:solidFill>
                  <a:schemeClr val="tx1"/>
                </a:solidFill>
                <a:effectLst/>
                <a:latin typeface="+mn-lt"/>
                <a:ea typeface="+mn-ea"/>
                <a:cs typeface="+mn-cs"/>
              </a:rPr>
              <a:t> </a:t>
            </a:r>
            <a:r>
              <a:rPr lang="fr-BE" sz="1200" u="sng" kern="1200" dirty="0" smtClean="0">
                <a:solidFill>
                  <a:schemeClr val="tx1"/>
                </a:solidFill>
                <a:effectLst/>
                <a:latin typeface="+mn-lt"/>
                <a:ea typeface="+mn-ea"/>
                <a:cs typeface="+mn-cs"/>
                <a:hlinkClick r:id="rId6"/>
              </a:rPr>
              <a:t>Pompiers</a:t>
            </a:r>
            <a:r>
              <a:rPr lang="fr-BE" sz="1200" kern="1200" dirty="0" smtClean="0">
                <a:solidFill>
                  <a:schemeClr val="tx1"/>
                </a:solidFill>
                <a:effectLst/>
                <a:latin typeface="+mn-lt"/>
                <a:ea typeface="+mn-ea"/>
                <a:cs typeface="+mn-cs"/>
              </a:rPr>
              <a:t>.</a:t>
            </a:r>
          </a:p>
          <a:p>
            <a:pPr marL="171450" lvl="0" indent="-171450">
              <a:buFontTx/>
              <a:buChar char="-"/>
            </a:pPr>
            <a:r>
              <a:rPr lang="fr-BE" sz="1200" kern="1200" dirty="0" smtClean="0">
                <a:solidFill>
                  <a:schemeClr val="tx1"/>
                </a:solidFill>
                <a:effectLst/>
                <a:latin typeface="+mn-lt"/>
                <a:ea typeface="+mn-ea"/>
                <a:cs typeface="+mn-cs"/>
              </a:rPr>
              <a:t>Cette page, non encore disponible pour tout un chacun, disposera d’un agenda reprenant les dates de Fmn Niv 1 avec</a:t>
            </a:r>
            <a:r>
              <a:rPr lang="fr-BE" sz="1200" kern="1200" baseline="0" dirty="0" smtClean="0">
                <a:solidFill>
                  <a:schemeClr val="tx1"/>
                </a:solidFill>
                <a:effectLst/>
                <a:latin typeface="+mn-lt"/>
                <a:ea typeface="+mn-ea"/>
                <a:cs typeface="+mn-cs"/>
              </a:rPr>
              <a:t> un système d’inscription similaire à celui utilisé par l’O&amp;T du GpDS pour </a:t>
            </a:r>
            <a:r>
              <a:rPr lang="fr-BE" sz="1200" kern="1200" dirty="0" smtClean="0">
                <a:solidFill>
                  <a:schemeClr val="tx1"/>
                </a:solidFill>
                <a:effectLst/>
                <a:latin typeface="+mn-lt"/>
                <a:ea typeface="+mn-ea"/>
                <a:cs typeface="+mn-cs"/>
              </a:rPr>
              <a:t>les MEFISTO.</a:t>
            </a:r>
          </a:p>
          <a:p>
            <a:pPr marL="171450" lvl="0" indent="-171450">
              <a:buFontTx/>
              <a:buChar char="-"/>
            </a:pPr>
            <a:r>
              <a:rPr lang="fr-BE" sz="1200" kern="1200" dirty="0" smtClean="0">
                <a:solidFill>
                  <a:schemeClr val="tx1"/>
                </a:solidFill>
                <a:effectLst/>
                <a:latin typeface="+mn-lt"/>
                <a:ea typeface="+mn-ea"/>
                <a:cs typeface="+mn-cs"/>
              </a:rPr>
              <a:t>On pourra également y retrouver les </a:t>
            </a:r>
            <a:r>
              <a:rPr lang="fr-BE" sz="1200" kern="1200" dirty="0" err="1" smtClean="0">
                <a:solidFill>
                  <a:schemeClr val="tx1"/>
                </a:solidFill>
                <a:effectLst/>
                <a:latin typeface="+mn-lt"/>
                <a:ea typeface="+mn-ea"/>
                <a:cs typeface="+mn-cs"/>
              </a:rPr>
              <a:t>POC’s</a:t>
            </a:r>
            <a:r>
              <a:rPr lang="fr-BE" sz="1200" kern="1200" dirty="0" smtClean="0">
                <a:solidFill>
                  <a:schemeClr val="tx1"/>
                </a:solidFill>
                <a:effectLst/>
                <a:latin typeface="+mn-lt"/>
                <a:ea typeface="+mn-ea"/>
                <a:cs typeface="+mn-cs"/>
              </a:rPr>
              <a:t> et informations importantes au niveau prévention anti-feu de la base.</a:t>
            </a:r>
          </a:p>
          <a:p>
            <a:r>
              <a:rPr lang="fr-BE" dirty="0" smtClean="0"/>
              <a:t>291006 Aou 22 – S. Verast:</a:t>
            </a:r>
          </a:p>
          <a:p>
            <a:r>
              <a:rPr lang="fr-BE" sz="1200" kern="1200" dirty="0" smtClean="0">
                <a:solidFill>
                  <a:schemeClr val="tx1"/>
                </a:solidFill>
                <a:effectLst/>
                <a:latin typeface="+mn-lt"/>
                <a:ea typeface="+mn-ea"/>
                <a:cs typeface="+mn-cs"/>
              </a:rPr>
              <a:t>- Lors de la</a:t>
            </a:r>
            <a:r>
              <a:rPr lang="fr-BE" sz="1200" kern="1200" baseline="0" dirty="0" smtClean="0">
                <a:solidFill>
                  <a:schemeClr val="tx1"/>
                </a:solidFill>
                <a:effectLst/>
                <a:latin typeface="+mn-lt"/>
                <a:ea typeface="+mn-ea"/>
                <a:cs typeface="+mn-cs"/>
              </a:rPr>
              <a:t> VLT du Cx Massaux le</a:t>
            </a:r>
            <a:r>
              <a:rPr lang="fr-BE" sz="1200" kern="1200" dirty="0" smtClean="0">
                <a:solidFill>
                  <a:schemeClr val="tx1"/>
                </a:solidFill>
                <a:effectLst/>
                <a:latin typeface="+mn-lt"/>
                <a:ea typeface="+mn-ea"/>
                <a:cs typeface="+mn-cs"/>
              </a:rPr>
              <a:t> 14 Jun 2022, le SLPPT a détecté un risque d’incendie (déjà mentionné au</a:t>
            </a:r>
            <a:r>
              <a:rPr lang="fr-BE" sz="1200" kern="1200" baseline="0" dirty="0" smtClean="0">
                <a:solidFill>
                  <a:schemeClr val="tx1"/>
                </a:solidFill>
                <a:effectLst/>
                <a:latin typeface="+mn-lt"/>
                <a:ea typeface="+mn-ea"/>
                <a:cs typeface="+mn-cs"/>
              </a:rPr>
              <a:t> 21-MR-03 traitant de la sécurité électrique)</a:t>
            </a:r>
            <a:r>
              <a:rPr lang="fr-BE" sz="1200" kern="1200" dirty="0" smtClean="0">
                <a:solidFill>
                  <a:schemeClr val="tx1"/>
                </a:solidFill>
                <a:effectLst/>
                <a:latin typeface="+mn-lt"/>
                <a:ea typeface="+mn-ea"/>
                <a:cs typeface="+mn-cs"/>
              </a:rPr>
              <a:t>, ainsi qu’en cas d’évacuation urgente par</a:t>
            </a:r>
            <a:r>
              <a:rPr lang="fr-BE" sz="1200" kern="1200" baseline="0" dirty="0" smtClean="0">
                <a:solidFill>
                  <a:schemeClr val="tx1"/>
                </a:solidFill>
                <a:effectLst/>
                <a:latin typeface="+mn-lt"/>
                <a:ea typeface="+mn-ea"/>
                <a:cs typeface="+mn-cs"/>
              </a:rPr>
              <a:t> la présence d’une </a:t>
            </a:r>
            <a:r>
              <a:rPr lang="fr-BE" sz="1200" kern="1200" dirty="0" smtClean="0">
                <a:solidFill>
                  <a:schemeClr val="tx1"/>
                </a:solidFill>
                <a:effectLst/>
                <a:latin typeface="+mn-lt"/>
                <a:ea typeface="+mn-ea"/>
                <a:cs typeface="+mn-cs"/>
              </a:rPr>
              <a:t>porte de secours bloquée, des défauts à la centrale de détection incendie</a:t>
            </a:r>
            <a:r>
              <a:rPr lang="fr-BE" sz="1200" kern="1200" baseline="0" dirty="0" smtClean="0">
                <a:solidFill>
                  <a:schemeClr val="tx1"/>
                </a:solidFill>
                <a:effectLst/>
                <a:latin typeface="+mn-lt"/>
                <a:ea typeface="+mn-ea"/>
                <a:cs typeface="+mn-cs"/>
              </a:rPr>
              <a:t> ainsi que</a:t>
            </a:r>
            <a:r>
              <a:rPr lang="fr-BE" sz="1200" kern="1200" dirty="0" smtClean="0">
                <a:solidFill>
                  <a:schemeClr val="tx1"/>
                </a:solidFill>
                <a:effectLst/>
                <a:latin typeface="+mn-lt"/>
                <a:ea typeface="+mn-ea"/>
                <a:cs typeface="+mn-cs"/>
              </a:rPr>
              <a:t> l’éclairage de sécurité défaillant. La LH a été directement contactée par email le jour même, en plus du rapport de visite, afin de prendre les mesures immédiates et introduire les WO nécessaires à la mise en conformité.</a:t>
            </a:r>
          </a:p>
          <a:p>
            <a:r>
              <a:rPr lang="fr-BE" dirty="0" smtClean="0"/>
              <a:t>020924 Sep 2022</a:t>
            </a:r>
            <a:r>
              <a:rPr lang="fr-BE" baseline="0" dirty="0" smtClean="0"/>
              <a:t> – C. Gravez:</a:t>
            </a:r>
            <a:endParaRPr lang="fr-BE" dirty="0" smtClean="0"/>
          </a:p>
          <a:p>
            <a:pPr marL="171450" indent="-171450">
              <a:buFontTx/>
              <a:buChar char="-"/>
            </a:pPr>
            <a:r>
              <a:rPr lang="fr-BE" dirty="0" smtClean="0"/>
              <a:t>75% des dossiers</a:t>
            </a:r>
            <a:r>
              <a:rPr lang="fr-BE" baseline="0" dirty="0" smtClean="0"/>
              <a:t> incendie ont été mis à jour et contrôlés par la Sec AFA du GpV</a:t>
            </a:r>
          </a:p>
          <a:p>
            <a:pPr marL="171450" indent="-171450">
              <a:buFontTx/>
              <a:buChar char="-"/>
            </a:pPr>
            <a:r>
              <a:rPr lang="fr-BE" baseline="0" dirty="0" smtClean="0"/>
              <a:t>26 Ex évacuation ont été exécutés entre juin et début Sep.</a:t>
            </a:r>
          </a:p>
          <a:p>
            <a:pPr marL="171450" indent="-171450">
              <a:buFontTx/>
              <a:buChar char="-"/>
            </a:pPr>
            <a:r>
              <a:rPr lang="fr-BE" baseline="0" dirty="0" smtClean="0"/>
              <a:t>2 Ex évacuation sont planifiés en Sep</a:t>
            </a:r>
          </a:p>
          <a:p>
            <a:pPr lvl="0"/>
            <a:r>
              <a:rPr lang="fr-BE" sz="1200" kern="1200" dirty="0" smtClean="0">
                <a:solidFill>
                  <a:schemeClr val="tx1"/>
                </a:solidFill>
                <a:effectLst/>
                <a:latin typeface="+mn-lt"/>
                <a:ea typeface="+mn-ea"/>
                <a:cs typeface="+mn-cs"/>
              </a:rPr>
              <a:t>Mise à jour des dossiers incendie</a:t>
            </a:r>
          </a:p>
          <a:p>
            <a:pPr marL="171450" lvl="0" indent="-171450">
              <a:buFontTx/>
              <a:buChar char="-"/>
            </a:pPr>
            <a:r>
              <a:rPr lang="fr-BE" sz="1200" kern="1200" dirty="0" smtClean="0">
                <a:solidFill>
                  <a:schemeClr val="tx1"/>
                </a:solidFill>
                <a:effectLst/>
                <a:latin typeface="+mn-lt"/>
                <a:ea typeface="+mn-ea"/>
                <a:cs typeface="+mn-cs"/>
              </a:rPr>
              <a:t>La période des vacances a ralenti quelque peu le processus de mise à jour, mais celle-ci se poursuit de manière correcte avec néanmoins 75% de dossiers en ordre.</a:t>
            </a:r>
          </a:p>
          <a:p>
            <a:pPr marL="171450" lvl="0" indent="-171450">
              <a:buFontTx/>
              <a:buChar char="-"/>
            </a:pPr>
            <a:r>
              <a:rPr lang="fr-BE" sz="1200" kern="1200" dirty="0" smtClean="0">
                <a:solidFill>
                  <a:schemeClr val="tx1"/>
                </a:solidFill>
                <a:effectLst/>
                <a:latin typeface="+mn-lt"/>
                <a:ea typeface="+mn-ea"/>
                <a:cs typeface="+mn-cs"/>
              </a:rPr>
              <a:t>Chaque bâtiment fait à présent l’objet d’au moins 1 responsable identifié pour la tenue à jour des dossiers incendie.</a:t>
            </a:r>
          </a:p>
          <a:p>
            <a:pPr marL="171450" lvl="0" indent="-171450">
              <a:buFontTx/>
              <a:buChar char="-"/>
            </a:pPr>
            <a:r>
              <a:rPr lang="fr-BE" sz="1200" kern="1200" dirty="0" smtClean="0">
                <a:solidFill>
                  <a:schemeClr val="tx1"/>
                </a:solidFill>
                <a:effectLst/>
                <a:latin typeface="+mn-lt"/>
                <a:ea typeface="+mn-ea"/>
                <a:cs typeface="+mn-cs"/>
              </a:rPr>
              <a:t>Exercices d’évacuation (POC 1Sgt GRAVEZ)</a:t>
            </a:r>
          </a:p>
          <a:p>
            <a:pPr marL="0" lvl="0" indent="0">
              <a:buFontTx/>
              <a:buNone/>
            </a:pPr>
            <a:r>
              <a:rPr lang="fr-BE" sz="1200" kern="1200" dirty="0" smtClean="0">
                <a:solidFill>
                  <a:schemeClr val="tx1"/>
                </a:solidFill>
                <a:effectLst/>
                <a:latin typeface="+mn-lt"/>
                <a:ea typeface="+mn-ea"/>
                <a:cs typeface="+mn-cs"/>
              </a:rPr>
              <a:t>Le planning des Ex se complète au fur et à mesure en accord avec les Resp anti-feu des bâtiments.</a:t>
            </a:r>
          </a:p>
          <a:p>
            <a:pPr marL="171450" lvl="0" indent="-171450">
              <a:buFontTx/>
              <a:buChar char="-"/>
            </a:pPr>
            <a:r>
              <a:rPr lang="fr-BE" sz="1200" kern="1200" dirty="0" smtClean="0">
                <a:solidFill>
                  <a:schemeClr val="tx1"/>
                </a:solidFill>
                <a:effectLst/>
                <a:latin typeface="+mn-lt"/>
                <a:ea typeface="+mn-ea"/>
                <a:cs typeface="+mn-cs"/>
              </a:rPr>
              <a:t>Une semaine d’exercice a été tenue fin août et nous sommes à présent à +/- 70 % de réalisation. Fort de son expérience 2022, la Sec AFA du GpV adaptera son planning pour l’année 2023 afin de mieux répartir tout au long de l’année l’ensemble des exercices</a:t>
            </a:r>
          </a:p>
          <a:p>
            <a:pPr marL="0" lvl="0" indent="0">
              <a:buFontTx/>
              <a:buNone/>
            </a:pPr>
            <a:r>
              <a:rPr lang="fr-BE" baseline="0" dirty="0" smtClean="0"/>
              <a:t>021204 Sep 2022 – C. </a:t>
            </a:r>
            <a:r>
              <a:rPr lang="fr-BE" baseline="0" dirty="0" err="1" smtClean="0"/>
              <a:t>Assenzio</a:t>
            </a:r>
            <a:r>
              <a:rPr lang="fr-BE" baseline="0" dirty="0" smtClean="0"/>
              <a:t>: </a:t>
            </a:r>
            <a:r>
              <a:rPr lang="fr-BE" sz="1200" kern="1200" dirty="0" smtClean="0">
                <a:solidFill>
                  <a:schemeClr val="tx1"/>
                </a:solidFill>
                <a:effectLst/>
                <a:latin typeface="+mn-lt"/>
                <a:ea typeface="+mn-ea"/>
                <a:cs typeface="+mn-cs"/>
              </a:rPr>
              <a:t>Fmn Niv 1</a:t>
            </a:r>
          </a:p>
          <a:p>
            <a:pPr marL="171450" indent="-171450">
              <a:buFontTx/>
              <a:buChar char="-"/>
            </a:pPr>
            <a:r>
              <a:rPr lang="fr-BE" sz="1200" kern="1200" dirty="0" smtClean="0">
                <a:solidFill>
                  <a:schemeClr val="tx1"/>
                </a:solidFill>
                <a:effectLst/>
                <a:latin typeface="+mn-lt"/>
                <a:ea typeface="+mn-ea"/>
                <a:cs typeface="+mn-cs"/>
              </a:rPr>
              <a:t>La Sec AFA (1SgtMaj ASSENZIO Cédric) a consulté l’UTE (Cdt FINET) afin de trouver un accord concernant l’utilisation des agents d’extinction et les combustibles.</a:t>
            </a:r>
          </a:p>
          <a:p>
            <a:pPr marL="171450" indent="-171450">
              <a:buFontTx/>
              <a:buChar char="-"/>
            </a:pPr>
            <a:r>
              <a:rPr lang="fr-BE" sz="1200" kern="1200" dirty="0" smtClean="0">
                <a:solidFill>
                  <a:schemeClr val="tx1"/>
                </a:solidFill>
                <a:effectLst/>
                <a:latin typeface="+mn-lt"/>
                <a:ea typeface="+mn-ea"/>
                <a:cs typeface="+mn-cs"/>
              </a:rPr>
              <a:t>Le nécessaire a été fait afin de commander et obtenir le matériel nécessaire à la Fmn Niv 1 auprès du Mag responsable.</a:t>
            </a:r>
          </a:p>
          <a:p>
            <a:pPr marL="171450" indent="-171450">
              <a:buFontTx/>
              <a:buChar char="-"/>
            </a:pPr>
            <a:r>
              <a:rPr lang="fr-BE" sz="1200" kern="1200" dirty="0" smtClean="0">
                <a:solidFill>
                  <a:schemeClr val="tx1"/>
                </a:solidFill>
                <a:effectLst/>
                <a:latin typeface="+mn-lt"/>
                <a:ea typeface="+mn-ea"/>
                <a:cs typeface="+mn-cs"/>
              </a:rPr>
              <a:t>DG-H&amp;WB, en la personne du Cdt d’Avi Arnaud DAMART, apporte également soutien et conseil à notre Sec AFA dans le domaine</a:t>
            </a:r>
          </a:p>
          <a:p>
            <a:pPr marL="0" indent="0">
              <a:buFontTx/>
              <a:buNone/>
            </a:pPr>
            <a:r>
              <a:rPr lang="fr-BE" dirty="0" smtClean="0"/>
              <a:t>14</a:t>
            </a:r>
            <a:r>
              <a:rPr lang="fr-BE" baseline="0" dirty="0" smtClean="0"/>
              <a:t> Dec 2022 - :</a:t>
            </a:r>
          </a:p>
          <a:p>
            <a:pPr lvl="0"/>
            <a:r>
              <a:rPr lang="fr-BE" baseline="0" dirty="0" smtClean="0"/>
              <a:t>- </a:t>
            </a:r>
            <a:r>
              <a:rPr lang="fr-BE" sz="1200" kern="1200" dirty="0" smtClean="0">
                <a:solidFill>
                  <a:schemeClr val="tx1"/>
                </a:solidFill>
                <a:effectLst/>
                <a:latin typeface="+mn-lt"/>
                <a:ea typeface="+mn-ea"/>
                <a:cs typeface="+mn-cs"/>
              </a:rPr>
              <a:t>Mise à jour des dossiers incendie : 95% des dossiers ont été révisés à ce jour.</a:t>
            </a:r>
          </a:p>
          <a:p>
            <a:pPr lvl="0"/>
            <a:r>
              <a:rPr lang="fr-BE" sz="1200" kern="1200" dirty="0" smtClean="0">
                <a:solidFill>
                  <a:schemeClr val="tx1"/>
                </a:solidFill>
                <a:effectLst/>
                <a:latin typeface="+mn-lt"/>
                <a:ea typeface="+mn-ea"/>
                <a:cs typeface="+mn-cs"/>
              </a:rPr>
              <a:t>- Exercices d’évacuation (POC 1Sgt GRAVEZ) :</a:t>
            </a:r>
          </a:p>
          <a:p>
            <a:pPr lvl="1"/>
            <a:r>
              <a:rPr lang="fr-BE" sz="1200" kern="1200" dirty="0" smtClean="0">
                <a:solidFill>
                  <a:schemeClr val="tx1"/>
                </a:solidFill>
                <a:effectLst/>
                <a:latin typeface="+mn-lt"/>
                <a:ea typeface="+mn-ea"/>
                <a:cs typeface="+mn-cs"/>
              </a:rPr>
              <a:t>97% des exercices ont été exécutés à ce jour.</a:t>
            </a:r>
          </a:p>
          <a:p>
            <a:pPr lvl="1"/>
            <a:r>
              <a:rPr lang="fr-BE" sz="1200" kern="1200" dirty="0" smtClean="0">
                <a:solidFill>
                  <a:schemeClr val="tx1"/>
                </a:solidFill>
                <a:effectLst/>
                <a:latin typeface="+mn-lt"/>
                <a:ea typeface="+mn-ea"/>
                <a:cs typeface="+mn-cs"/>
              </a:rPr>
              <a:t>Le planning 2023 sera établi en priorisant les bâtiments qui n’auront pas pu être évalués en 2022.</a:t>
            </a:r>
          </a:p>
          <a:p>
            <a:pPr lvl="0"/>
            <a:r>
              <a:rPr lang="fr-BE" sz="1200" kern="1200" dirty="0" smtClean="0">
                <a:solidFill>
                  <a:schemeClr val="tx1"/>
                </a:solidFill>
                <a:effectLst/>
                <a:latin typeface="+mn-lt"/>
                <a:ea typeface="+mn-ea"/>
                <a:cs typeface="+mn-cs"/>
              </a:rPr>
              <a:t>- En raison de 2 portes de secours défectueuses, le Théâtre Désirotte (bâtiment F50) a été fermé à toute utilisation ce 10 Nov sur ordre du Commandement. Les travaux nécessaires à la remise en ordre de ces 2 portes ont été commandés via le 2Ech Infra ; ils sont actuellement planifiés dans le courant du 2</a:t>
            </a:r>
            <a:r>
              <a:rPr lang="fr-BE" sz="1200" kern="1200" baseline="30000" dirty="0" smtClean="0">
                <a:solidFill>
                  <a:schemeClr val="tx1"/>
                </a:solidFill>
                <a:effectLst/>
                <a:latin typeface="+mn-lt"/>
                <a:ea typeface="+mn-ea"/>
                <a:cs typeface="+mn-cs"/>
              </a:rPr>
              <a:t>ème</a:t>
            </a:r>
            <a:r>
              <a:rPr lang="fr-BE" sz="1200" kern="1200" dirty="0" smtClean="0">
                <a:solidFill>
                  <a:schemeClr val="tx1"/>
                </a:solidFill>
                <a:effectLst/>
                <a:latin typeface="+mn-lt"/>
                <a:ea typeface="+mn-ea"/>
                <a:cs typeface="+mn-cs"/>
              </a:rPr>
              <a:t> semestre 2023. Toutes les activités qui avaient été planifiées dans ce bâtiment ont donc été relocalisées en coordination avec les responsables de celles-ci.</a:t>
            </a:r>
          </a:p>
          <a:p>
            <a:pPr marL="0" indent="0">
              <a:buFontTx/>
              <a:buNone/>
            </a:pPr>
            <a:r>
              <a:rPr lang="fr-BE" dirty="0" smtClean="0"/>
              <a:t>Fmn Niv 1:</a:t>
            </a:r>
          </a:p>
          <a:p>
            <a:pPr marL="171450" indent="-171450">
              <a:buFontTx/>
              <a:buChar char="-"/>
            </a:pPr>
            <a:r>
              <a:rPr lang="fr-BE" sz="1200" kern="1200" dirty="0" smtClean="0">
                <a:solidFill>
                  <a:schemeClr val="tx1"/>
                </a:solidFill>
                <a:effectLst/>
                <a:latin typeface="+mn-lt"/>
                <a:ea typeface="+mn-ea"/>
                <a:cs typeface="+mn-cs"/>
              </a:rPr>
              <a:t>La Sec AFA transmettra dans</a:t>
            </a:r>
            <a:r>
              <a:rPr lang="fr-BE" sz="1200" kern="1200" baseline="0" dirty="0" smtClean="0">
                <a:solidFill>
                  <a:schemeClr val="tx1"/>
                </a:solidFill>
                <a:effectLst/>
                <a:latin typeface="+mn-lt"/>
                <a:ea typeface="+mn-ea"/>
                <a:cs typeface="+mn-cs"/>
              </a:rPr>
              <a:t> le courant du mois de janvier</a:t>
            </a:r>
            <a:r>
              <a:rPr lang="fr-BE" sz="1200" kern="1200" dirty="0" smtClean="0">
                <a:solidFill>
                  <a:schemeClr val="tx1"/>
                </a:solidFill>
                <a:effectLst/>
                <a:latin typeface="+mn-lt"/>
                <a:ea typeface="+mn-ea"/>
                <a:cs typeface="+mn-cs"/>
              </a:rPr>
              <a:t> les invitations aux Esc.</a:t>
            </a:r>
          </a:p>
          <a:p>
            <a:pPr marL="171450" indent="-171450">
              <a:buFontTx/>
              <a:buChar char="-"/>
            </a:pPr>
            <a:r>
              <a:rPr lang="fr-BE" sz="1200" kern="1200" dirty="0" smtClean="0">
                <a:solidFill>
                  <a:schemeClr val="tx1"/>
                </a:solidFill>
                <a:effectLst/>
                <a:latin typeface="+mn-lt"/>
                <a:ea typeface="+mn-ea"/>
                <a:cs typeface="+mn-cs"/>
              </a:rPr>
              <a:t>Elle attend la livraison des extincteurs nécessaires à la Fmn Niv 1.</a:t>
            </a:r>
          </a:p>
          <a:p>
            <a:pPr marL="0" indent="0">
              <a:buFontTx/>
              <a:buNone/>
            </a:pPr>
            <a:r>
              <a:rPr lang="fr-BE" dirty="0" smtClean="0"/>
              <a:t>27</a:t>
            </a:r>
            <a:r>
              <a:rPr lang="fr-BE" baseline="0" dirty="0" smtClean="0"/>
              <a:t> Fev 2023 – 1Sgt Gravez Ch.:</a:t>
            </a:r>
          </a:p>
          <a:p>
            <a:pPr marL="0" indent="0">
              <a:buFontTx/>
              <a:buNone/>
            </a:pPr>
            <a:r>
              <a:rPr lang="fr-BE" baseline="0" dirty="0" smtClean="0"/>
              <a:t>Fmn Niv 1</a:t>
            </a:r>
          </a:p>
          <a:p>
            <a:pPr marL="171450" indent="-171450">
              <a:buFontTx/>
              <a:buChar char="-"/>
            </a:pPr>
            <a:r>
              <a:rPr lang="fr-BE" baseline="0" dirty="0" smtClean="0"/>
              <a:t>Le Mat nécessaire à la Fmn a été reçu.</a:t>
            </a:r>
          </a:p>
          <a:p>
            <a:pPr marL="171450" indent="-171450">
              <a:buFontTx/>
              <a:buChar char="-"/>
            </a:pPr>
            <a:r>
              <a:rPr lang="fr-BE" baseline="0" dirty="0" smtClean="0"/>
              <a:t>La Sec AFA a diffusé ALL Esc la note Formation Niv1 (23-50007040) en date du 03 Fev à l’attention de tous les responsables anti-feu et équipiers 1</a:t>
            </a:r>
            <a:r>
              <a:rPr lang="fr-BE" baseline="30000" dirty="0" smtClean="0"/>
              <a:t>ère</a:t>
            </a:r>
            <a:r>
              <a:rPr lang="fr-BE" baseline="0" dirty="0" smtClean="0"/>
              <a:t> intervention. Clôture des inscriptions au 15 Mar.</a:t>
            </a:r>
          </a:p>
          <a:p>
            <a:pPr marL="171450" indent="-171450">
              <a:buFontTx/>
              <a:buChar char="-"/>
            </a:pPr>
            <a:r>
              <a:rPr lang="fr-BE" baseline="0" dirty="0" smtClean="0"/>
              <a:t>La Fmn Niv1 sera dispensée fin Avril.</a:t>
            </a:r>
          </a:p>
          <a:p>
            <a:pPr marL="0" indent="0">
              <a:buFontTx/>
              <a:buNone/>
            </a:pPr>
            <a:r>
              <a:rPr lang="fr-BE" baseline="0" dirty="0" smtClean="0"/>
              <a:t>Exercices d’évacuation</a:t>
            </a:r>
          </a:p>
          <a:p>
            <a:pPr marL="0" indent="0">
              <a:buFontTx/>
              <a:buNone/>
            </a:pPr>
            <a:r>
              <a:rPr lang="fr-BE" baseline="0" dirty="0" smtClean="0"/>
              <a:t>- Afin de répartir la charge de travail, </a:t>
            </a:r>
            <a:r>
              <a:rPr lang="fr-BE" sz="1200" kern="1200" dirty="0" smtClean="0">
                <a:solidFill>
                  <a:schemeClr val="tx1"/>
                </a:solidFill>
                <a:effectLst/>
                <a:latin typeface="+mn-lt"/>
                <a:ea typeface="+mn-ea"/>
                <a:cs typeface="+mn-cs"/>
              </a:rPr>
              <a:t>2 SOffr</a:t>
            </a:r>
            <a:r>
              <a:rPr lang="fr-BE" sz="1200" kern="1200" baseline="0" dirty="0" smtClean="0">
                <a:solidFill>
                  <a:schemeClr val="tx1"/>
                </a:solidFill>
                <a:effectLst/>
                <a:latin typeface="+mn-lt"/>
                <a:ea typeface="+mn-ea"/>
                <a:cs typeface="+mn-cs"/>
              </a:rPr>
              <a:t> récemment arrivés au sein de la Sec AFA viennent d’être mis en charge des </a:t>
            </a:r>
            <a:r>
              <a:rPr lang="fr-BE" sz="1200" kern="1200" dirty="0" smtClean="0">
                <a:solidFill>
                  <a:schemeClr val="tx1"/>
                </a:solidFill>
                <a:effectLst/>
                <a:latin typeface="+mn-lt"/>
                <a:ea typeface="+mn-ea"/>
                <a:cs typeface="+mn-cs"/>
              </a:rPr>
              <a:t>exercices d’évacuation.</a:t>
            </a:r>
            <a:endParaRPr lang="fr-BE" dirty="0" smtClean="0"/>
          </a:p>
        </p:txBody>
      </p:sp>
      <p:sp>
        <p:nvSpPr>
          <p:cNvPr id="4" name="Slide Number Placeholder 3"/>
          <p:cNvSpPr>
            <a:spLocks noGrp="1"/>
          </p:cNvSpPr>
          <p:nvPr>
            <p:ph type="sldNum" sz="quarter" idx="10"/>
          </p:nvPr>
        </p:nvSpPr>
        <p:spPr/>
        <p:txBody>
          <a:bodyPr/>
          <a:lstStyle/>
          <a:p>
            <a:fld id="{D64F2C25-99DC-4E03-B761-F0DD23C54933}" type="slidenum">
              <a:rPr lang="fr-BE" smtClean="0"/>
              <a:t>14</a:t>
            </a:fld>
            <a:endParaRPr lang="fr-BE"/>
          </a:p>
        </p:txBody>
      </p:sp>
    </p:spTree>
    <p:extLst>
      <p:ext uri="{BB962C8B-B14F-4D97-AF65-F5344CB8AC3E}">
        <p14:creationId xmlns:p14="http://schemas.microsoft.com/office/powerpoint/2010/main" val="27985195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aseline="0" dirty="0" smtClean="0"/>
              <a:t>12 Dec 19 : Tâche effectuée sur contrat via WO, ceci est actuellement dans les mains du </a:t>
            </a:r>
            <a:r>
              <a:rPr lang="fr-BE" baseline="0" dirty="0" err="1" smtClean="0"/>
              <a:t>Capt</a:t>
            </a:r>
            <a:r>
              <a:rPr lang="fr-BE" baseline="0" dirty="0" smtClean="0"/>
              <a:t> d’Avi R. Marchal qui en fait le suivi récurrent, en substitution du contrat piste &amp; route. La suite des marquages sera effectuée via le contrat P&amp;R (pistes et Taxi) en fonction des budgets disponibles.</a:t>
            </a:r>
            <a:br>
              <a:rPr lang="fr-BE" baseline="0" dirty="0" smtClean="0"/>
            </a:br>
            <a:r>
              <a:rPr lang="fr-BE" sz="1200" kern="1200" dirty="0" smtClean="0">
                <a:solidFill>
                  <a:schemeClr val="tx1"/>
                </a:solidFill>
                <a:effectLst/>
                <a:latin typeface="+mn-lt"/>
                <a:ea typeface="+mn-ea"/>
                <a:cs typeface="+mn-cs"/>
              </a:rPr>
              <a:t>090903 Dec 2020 (OSDS)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baseline="0" dirty="0" smtClean="0">
                <a:solidFill>
                  <a:schemeClr val="tx1"/>
                </a:solidFill>
                <a:effectLst/>
                <a:latin typeface="+mn-lt"/>
                <a:ea typeface="+mn-ea"/>
                <a:cs typeface="+mn-cs"/>
              </a:rPr>
              <a:t>L</a:t>
            </a:r>
            <a:r>
              <a:rPr lang="fr-BE" sz="1200" kern="1200" dirty="0" smtClean="0">
                <a:solidFill>
                  <a:schemeClr val="tx1"/>
                </a:solidFill>
                <a:effectLst/>
                <a:latin typeface="+mn-lt"/>
                <a:ea typeface="+mn-ea"/>
                <a:cs typeface="+mn-cs"/>
              </a:rPr>
              <a:t>es campagnes de sensibilisation de l’AWSR sont désormais reçues sous format digital et transmises systématiquement par AMU.</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Pour les grandes affiches destinées aux 2 postes de garde, en attente d’info de l’AWSR</a:t>
            </a:r>
            <a:r>
              <a:rPr lang="fr-BE" sz="1200" kern="1200" baseline="0" dirty="0" smtClean="0">
                <a:solidFill>
                  <a:schemeClr val="tx1"/>
                </a:solidFill>
                <a:effectLst/>
                <a:latin typeface="+mn-lt"/>
                <a:ea typeface="+mn-ea"/>
                <a:cs typeface="+mn-cs"/>
              </a:rPr>
              <a:t> qui essaie d’intégrer cela dans sa campagne 2021.</a:t>
            </a:r>
            <a:endParaRPr lang="fr-BE" sz="16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140955 Dec 21 – Rudy</a:t>
            </a:r>
            <a:r>
              <a:rPr lang="fr-BE" sz="1200" kern="1200" baseline="0" dirty="0" smtClean="0">
                <a:solidFill>
                  <a:schemeClr val="tx1"/>
                </a:solidFill>
                <a:effectLst/>
                <a:latin typeface="+mn-lt"/>
                <a:ea typeface="+mn-ea"/>
                <a:cs typeface="+mn-cs"/>
              </a:rPr>
              <a:t> Marchal: plus de budget pour le marquage au sol des parkings, tout a été utilisé pour les pistes et routes. Il conseille à la Sécurité de réintroduire le besoin via WO attendu la mise en place du nouveau contrat y lié.</a:t>
            </a:r>
            <a:endParaRPr lang="fr-BE" sz="12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141828 Dec 21 – Offr Sécurité</a:t>
            </a:r>
            <a:r>
              <a:rPr lang="fr-BE" sz="1200" kern="1200" baseline="0" dirty="0" smtClean="0">
                <a:solidFill>
                  <a:schemeClr val="tx1"/>
                </a:solidFill>
                <a:effectLst/>
                <a:latin typeface="+mn-lt"/>
                <a:ea typeface="+mn-ea"/>
                <a:cs typeface="+mn-cs"/>
              </a:rPr>
              <a:t> (</a:t>
            </a:r>
            <a:r>
              <a:rPr lang="fr-BE" sz="1200" kern="1200" baseline="0" dirty="0" err="1" smtClean="0">
                <a:solidFill>
                  <a:schemeClr val="tx1"/>
                </a:solidFill>
                <a:effectLst/>
                <a:latin typeface="+mn-lt"/>
                <a:ea typeface="+mn-ea"/>
                <a:cs typeface="+mn-cs"/>
              </a:rPr>
              <a:t>Capt</a:t>
            </a:r>
            <a:r>
              <a:rPr lang="fr-BE" sz="1200" kern="1200" baseline="0" dirty="0" smtClean="0">
                <a:solidFill>
                  <a:schemeClr val="tx1"/>
                </a:solidFill>
                <a:effectLst/>
                <a:latin typeface="+mn-lt"/>
                <a:ea typeface="+mn-ea"/>
                <a:cs typeface="+mn-cs"/>
              </a:rPr>
              <a:t> d’Avi VAN NUFFEL):</a:t>
            </a:r>
          </a:p>
          <a:p>
            <a:pPr marL="171450" lvl="0" indent="-171450">
              <a:buFontTx/>
              <a:buChar char="-"/>
            </a:pPr>
            <a:r>
              <a:rPr lang="fr-BE" sz="1200" kern="1200" dirty="0" smtClean="0">
                <a:solidFill>
                  <a:schemeClr val="tx1"/>
                </a:solidFill>
                <a:effectLst/>
                <a:latin typeface="+mn-lt"/>
                <a:ea typeface="+mn-ea"/>
                <a:cs typeface="+mn-cs"/>
              </a:rPr>
              <a:t>Campagne de sensibilisation du 08 Nov 21 au 24 Dec 21 (Interrompue au vu de l’annulation des festivités);</a:t>
            </a:r>
          </a:p>
          <a:p>
            <a:pPr marL="171450" lvl="0" indent="-171450">
              <a:buFontTx/>
              <a:buChar char="-"/>
            </a:pPr>
            <a:r>
              <a:rPr lang="fr-BE" sz="1200" kern="1200" dirty="0" smtClean="0">
                <a:solidFill>
                  <a:schemeClr val="tx1"/>
                </a:solidFill>
                <a:effectLst/>
                <a:latin typeface="+mn-lt"/>
                <a:ea typeface="+mn-ea"/>
                <a:cs typeface="+mn-cs"/>
              </a:rPr>
              <a:t>Inventaire en cours pour une commande de nouveau matériel (panneaux, ralentisseurs, lampes de signalisation, etc.) afin d’améliorer la signalisation des futurs travaux -&gt; Réunion de coordination avec la CTD déjà réalisée ;</a:t>
            </a:r>
          </a:p>
          <a:p>
            <a:pPr marL="171450" lvl="0" indent="-171450">
              <a:buFontTx/>
              <a:buChar char="-"/>
            </a:pPr>
            <a:r>
              <a:rPr lang="fr-BE" sz="1200" kern="1200" dirty="0" smtClean="0">
                <a:solidFill>
                  <a:schemeClr val="tx1"/>
                </a:solidFill>
                <a:effectLst/>
                <a:latin typeface="+mn-lt"/>
                <a:ea typeface="+mn-ea"/>
                <a:cs typeface="+mn-cs"/>
              </a:rPr>
              <a:t>Etude réalisée par l’ADC PIRET afin d’améliorer la circulation sur Base, notamment, les panneaux « STOP » à remplacer par des « Céder le passage » ou à ajouter à certains carrefours dangereux</a:t>
            </a:r>
          </a:p>
          <a:p>
            <a:r>
              <a:rPr lang="fr-BE" sz="1200" kern="1200" dirty="0" smtClean="0">
                <a:solidFill>
                  <a:schemeClr val="tx1"/>
                </a:solidFill>
                <a:effectLst/>
                <a:latin typeface="+mn-lt"/>
                <a:ea typeface="+mn-ea"/>
                <a:cs typeface="+mn-cs"/>
              </a:rPr>
              <a:t>232053 Mai 22</a:t>
            </a:r>
            <a:r>
              <a:rPr lang="fr-BE" sz="1200" kern="1200" baseline="0" dirty="0" smtClean="0">
                <a:solidFill>
                  <a:schemeClr val="tx1"/>
                </a:solidFill>
                <a:effectLst/>
                <a:latin typeface="+mn-lt"/>
                <a:ea typeface="+mn-ea"/>
                <a:cs typeface="+mn-cs"/>
              </a:rPr>
              <a:t> – Ch. Van Nuffel:</a:t>
            </a:r>
          </a:p>
          <a:p>
            <a:pPr marL="171450" indent="-171450">
              <a:buFontTx/>
              <a:buChar char="-"/>
            </a:pPr>
            <a:r>
              <a:rPr lang="fr-BE" sz="1200" kern="1200" baseline="0" dirty="0" smtClean="0">
                <a:solidFill>
                  <a:schemeClr val="tx1"/>
                </a:solidFill>
                <a:effectLst/>
                <a:latin typeface="+mn-lt"/>
                <a:ea typeface="+mn-ea"/>
                <a:cs typeface="+mn-cs"/>
              </a:rPr>
              <a:t>La Sécurité de la Base effectue régulièrement des</a:t>
            </a:r>
            <a:r>
              <a:rPr lang="fr-BE" sz="1200" kern="1200" dirty="0" smtClean="0">
                <a:solidFill>
                  <a:schemeClr val="tx1"/>
                </a:solidFill>
                <a:effectLst/>
                <a:latin typeface="+mn-lt"/>
                <a:ea typeface="+mn-ea"/>
                <a:cs typeface="+mn-cs"/>
              </a:rPr>
              <a:t> contrôles (vitesse, feux de piste ou « stop » non respectés) et convoque</a:t>
            </a:r>
            <a:r>
              <a:rPr lang="fr-BE" sz="1200" kern="1200" baseline="0" dirty="0" smtClean="0">
                <a:solidFill>
                  <a:schemeClr val="tx1"/>
                </a:solidFill>
                <a:effectLst/>
                <a:latin typeface="+mn-lt"/>
                <a:ea typeface="+mn-ea"/>
                <a:cs typeface="+mn-cs"/>
              </a:rPr>
              <a:t> systématiquement chez l’Offr Sécurité le contrevenant afin de le sensibiliser à l’importance du bon respect de</a:t>
            </a:r>
            <a:r>
              <a:rPr lang="fr-BE" sz="1200" kern="1200" dirty="0" smtClean="0">
                <a:solidFill>
                  <a:schemeClr val="tx1"/>
                </a:solidFill>
                <a:effectLst/>
                <a:latin typeface="+mn-lt"/>
                <a:ea typeface="+mn-ea"/>
                <a:cs typeface="+mn-cs"/>
              </a:rPr>
              <a:t>s règles de circulation sur la base et les</a:t>
            </a:r>
            <a:r>
              <a:rPr lang="fr-BE" sz="1200" kern="1200" baseline="0" dirty="0" smtClean="0">
                <a:solidFill>
                  <a:schemeClr val="tx1"/>
                </a:solidFill>
                <a:effectLst/>
                <a:latin typeface="+mn-lt"/>
                <a:ea typeface="+mn-ea"/>
                <a:cs typeface="+mn-cs"/>
              </a:rPr>
              <a:t> conséquences que cela peut entraîner pour l’environnement, le matériel, la sécurité aérienne ainsi que la sécurité physique du Pers</a:t>
            </a:r>
            <a:r>
              <a:rPr lang="fr-BE" sz="1200" kern="1200" dirty="0" smtClean="0">
                <a:solidFill>
                  <a:schemeClr val="tx1"/>
                </a:solidFill>
                <a:effectLst/>
                <a:latin typeface="+mn-lt"/>
                <a:ea typeface="+mn-ea"/>
                <a:cs typeface="+mn-cs"/>
              </a:rPr>
              <a:t>.</a:t>
            </a:r>
          </a:p>
          <a:p>
            <a:pPr marL="171450" indent="-171450">
              <a:buFontTx/>
              <a:buChar char="-"/>
            </a:pPr>
            <a:r>
              <a:rPr lang="fr-BE" sz="1200" kern="1200" dirty="0" smtClean="0">
                <a:solidFill>
                  <a:schemeClr val="tx1"/>
                </a:solidFill>
                <a:effectLst/>
                <a:latin typeface="+mn-lt"/>
                <a:ea typeface="+mn-ea"/>
                <a:cs typeface="+mn-cs"/>
              </a:rPr>
              <a:t>L’inventaire du matériel de signalisation a été réalisé et l’analyse de l’obtention de nouveau matériel est toujours en cours</a:t>
            </a:r>
            <a:r>
              <a:rPr lang="fr-BE" sz="1200" kern="1200" baseline="0" dirty="0" smtClean="0">
                <a:solidFill>
                  <a:schemeClr val="tx1"/>
                </a:solidFill>
                <a:effectLst/>
                <a:latin typeface="+mn-lt"/>
                <a:ea typeface="+mn-ea"/>
                <a:cs typeface="+mn-cs"/>
              </a:rPr>
              <a:t> sur base</a:t>
            </a:r>
            <a:r>
              <a:rPr lang="fr-BE" sz="1200" kern="1200" dirty="0" smtClean="0">
                <a:solidFill>
                  <a:schemeClr val="tx1"/>
                </a:solidFill>
                <a:effectLst/>
                <a:latin typeface="+mn-lt"/>
                <a:ea typeface="+mn-ea"/>
                <a:cs typeface="+mn-cs"/>
              </a:rPr>
              <a:t> d’un « catalogue du matériel</a:t>
            </a:r>
            <a:r>
              <a:rPr lang="fr-BE" sz="1200" kern="1200" baseline="0" dirty="0" smtClean="0">
                <a:solidFill>
                  <a:schemeClr val="tx1"/>
                </a:solidFill>
                <a:effectLst/>
                <a:latin typeface="+mn-lt"/>
                <a:ea typeface="+mn-ea"/>
                <a:cs typeface="+mn-cs"/>
              </a:rPr>
              <a:t> disponible</a:t>
            </a:r>
            <a:r>
              <a:rPr lang="fr-BE" sz="1200" kern="1200" dirty="0" smtClean="0">
                <a:solidFill>
                  <a:schemeClr val="tx1"/>
                </a:solidFill>
                <a:effectLst/>
                <a:latin typeface="+mn-lt"/>
                <a:ea typeface="+mn-ea"/>
                <a:cs typeface="+mn-cs"/>
              </a:rPr>
              <a:t> » transmis</a:t>
            </a:r>
            <a:r>
              <a:rPr lang="fr-BE" sz="1200" kern="1200" baseline="0" dirty="0" smtClean="0">
                <a:solidFill>
                  <a:schemeClr val="tx1"/>
                </a:solidFill>
                <a:effectLst/>
                <a:latin typeface="+mn-lt"/>
                <a:ea typeface="+mn-ea"/>
                <a:cs typeface="+mn-cs"/>
              </a:rPr>
              <a:t> par le</a:t>
            </a:r>
            <a:r>
              <a:rPr lang="fr-BE" sz="1200" kern="1200" dirty="0" smtClean="0">
                <a:solidFill>
                  <a:schemeClr val="tx1"/>
                </a:solidFill>
                <a:effectLst/>
                <a:latin typeface="+mn-lt"/>
                <a:ea typeface="+mn-ea"/>
                <a:cs typeface="+mn-cs"/>
              </a:rPr>
              <a:t> MUG.</a:t>
            </a:r>
          </a:p>
          <a:p>
            <a:r>
              <a:rPr lang="fr-BE" sz="1200" kern="1200" dirty="0" smtClean="0">
                <a:solidFill>
                  <a:schemeClr val="tx1"/>
                </a:solidFill>
                <a:effectLst/>
                <a:latin typeface="+mn-lt"/>
                <a:ea typeface="+mn-ea"/>
                <a:cs typeface="+mn-cs"/>
              </a:rPr>
              <a:t>291456 Aou 22 – Ch. Van Nuffel:</a:t>
            </a:r>
          </a:p>
          <a:p>
            <a:pPr marL="171450" indent="-171450">
              <a:buFontTx/>
              <a:buChar char="-"/>
            </a:pPr>
            <a:r>
              <a:rPr lang="fr-BE" sz="1200" kern="1200" dirty="0" smtClean="0">
                <a:solidFill>
                  <a:schemeClr val="tx1"/>
                </a:solidFill>
                <a:effectLst/>
                <a:latin typeface="+mn-lt"/>
                <a:ea typeface="+mn-ea"/>
                <a:cs typeface="+mn-cs"/>
              </a:rPr>
              <a:t>Le Bureau</a:t>
            </a:r>
            <a:r>
              <a:rPr lang="fr-BE" sz="1200" kern="1200" baseline="0" dirty="0" smtClean="0">
                <a:solidFill>
                  <a:schemeClr val="tx1"/>
                </a:solidFill>
                <a:effectLst/>
                <a:latin typeface="+mn-lt"/>
                <a:ea typeface="+mn-ea"/>
                <a:cs typeface="+mn-cs"/>
              </a:rPr>
              <a:t> Sécurité a rappelé au personnel l</a:t>
            </a:r>
            <a:r>
              <a:rPr lang="fr-BE" sz="1200" kern="1200" dirty="0" smtClean="0">
                <a:solidFill>
                  <a:schemeClr val="tx1"/>
                </a:solidFill>
                <a:effectLst/>
                <a:latin typeface="+mn-lt"/>
                <a:ea typeface="+mn-ea"/>
                <a:cs typeface="+mn-cs"/>
              </a:rPr>
              <a:t>es règles importantes de circulation sur base sous forme d’une carte postale envoyée en AMU le 14 Jul dernier.</a:t>
            </a:r>
          </a:p>
          <a:p>
            <a:pPr marL="171450" indent="-171450">
              <a:buFontTx/>
              <a:buChar char="-"/>
            </a:pPr>
            <a:r>
              <a:rPr lang="fr-BE" sz="1200" kern="1200" dirty="0" smtClean="0">
                <a:solidFill>
                  <a:schemeClr val="tx1"/>
                </a:solidFill>
                <a:effectLst/>
                <a:latin typeface="+mn-lt"/>
                <a:ea typeface="+mn-ea"/>
                <a:cs typeface="+mn-cs"/>
              </a:rPr>
              <a:t>Ces sensibilisations via carte postale vont devenir récurrente (en moyenne 1x/mois).</a:t>
            </a:r>
          </a:p>
          <a:p>
            <a:pPr marL="171450" indent="-171450">
              <a:buFontTx/>
              <a:buChar char="-"/>
            </a:pPr>
            <a:r>
              <a:rPr lang="fr-BE" sz="1200" kern="1200" dirty="0" smtClean="0">
                <a:solidFill>
                  <a:schemeClr val="tx1"/>
                </a:solidFill>
                <a:effectLst/>
                <a:latin typeface="+mn-lt"/>
                <a:ea typeface="+mn-ea"/>
                <a:cs typeface="+mn-cs"/>
              </a:rPr>
              <a:t>De plus, elles seront distribuées aux</a:t>
            </a:r>
            <a:r>
              <a:rPr lang="fr-BE" sz="1200" kern="1200" baseline="0" dirty="0" smtClean="0">
                <a:solidFill>
                  <a:schemeClr val="tx1"/>
                </a:solidFill>
                <a:effectLst/>
                <a:latin typeface="+mn-lt"/>
                <a:ea typeface="+mn-ea"/>
                <a:cs typeface="+mn-cs"/>
              </a:rPr>
              <a:t> CdG</a:t>
            </a:r>
            <a:r>
              <a:rPr lang="fr-BE" sz="1200" kern="1200" dirty="0" smtClean="0">
                <a:solidFill>
                  <a:schemeClr val="tx1"/>
                </a:solidFill>
                <a:effectLst/>
                <a:latin typeface="+mn-lt"/>
                <a:ea typeface="+mn-ea"/>
                <a:cs typeface="+mn-cs"/>
              </a:rPr>
              <a:t> à toutes les personnes qui se présenteront au bureau des entrées à partir de fin septembre.</a:t>
            </a:r>
          </a:p>
          <a:p>
            <a:pPr marL="0" indent="0">
              <a:buFontTx/>
              <a:buNone/>
            </a:pPr>
            <a:r>
              <a:rPr lang="fr-BE" sz="1200" kern="1200" dirty="0" smtClean="0">
                <a:solidFill>
                  <a:schemeClr val="tx1"/>
                </a:solidFill>
                <a:effectLst/>
                <a:latin typeface="+mn-lt"/>
                <a:ea typeface="+mn-ea"/>
                <a:cs typeface="+mn-cs"/>
              </a:rPr>
              <a:t>141218 Dec 2022 – Ch. Van Nuffel:</a:t>
            </a:r>
          </a:p>
          <a:p>
            <a:pPr lvl="0"/>
            <a:r>
              <a:rPr lang="fr-BE" sz="1200" kern="1200" dirty="0" smtClean="0">
                <a:solidFill>
                  <a:schemeClr val="tx1"/>
                </a:solidFill>
                <a:effectLst/>
                <a:latin typeface="+mn-lt"/>
                <a:ea typeface="+mn-ea"/>
                <a:cs typeface="+mn-cs"/>
              </a:rPr>
              <a:t>- Des contrôles vitesse et « STOP » ont été effectués de manière préventive. Les personnes en infraction ont toutes été convoquées chez l’Offr Sécurité afin d’y recevoir un briefing rappelant les règles de sécurité routière en vigueur sur la base. D’autres contrôles sont encore planifiés afin de poursuivre la sensibilisation du Pers.</a:t>
            </a:r>
          </a:p>
          <a:p>
            <a:pPr lvl="0"/>
            <a:r>
              <a:rPr lang="fr-BE" sz="1200" kern="1200" dirty="0" smtClean="0">
                <a:solidFill>
                  <a:schemeClr val="tx1"/>
                </a:solidFill>
                <a:effectLst/>
                <a:latin typeface="+mn-lt"/>
                <a:ea typeface="+mn-ea"/>
                <a:cs typeface="+mn-cs"/>
              </a:rPr>
              <a:t>- La commande de matériel de signalisation (casse vitesse amovible, panneaux de signalisation, lampes de chantier, etc.) a été lancée via le MUG et est en attente de budget. </a:t>
            </a:r>
          </a:p>
          <a:p>
            <a:pPr lvl="0"/>
            <a:r>
              <a:rPr lang="fr-BE" sz="1200" kern="1200" dirty="0" smtClean="0">
                <a:solidFill>
                  <a:schemeClr val="tx1"/>
                </a:solidFill>
                <a:effectLst/>
                <a:latin typeface="+mn-lt"/>
                <a:ea typeface="+mn-ea"/>
                <a:cs typeface="+mn-cs"/>
              </a:rPr>
              <a:t>- Des lampes de chantiers ont été fournies par la firme Jan De Nul et placées par la police d’aérodrome sur toutes les barrières Nadar afin d’améliorer la visibilité de celles-ci, surtout à proximité des travaux en cours.</a:t>
            </a:r>
          </a:p>
          <a:p>
            <a:pPr lvl="0"/>
            <a:r>
              <a:rPr lang="fr-BE" sz="1200" kern="1200" dirty="0" smtClean="0">
                <a:solidFill>
                  <a:schemeClr val="tx1"/>
                </a:solidFill>
                <a:effectLst/>
                <a:latin typeface="+mn-lt"/>
                <a:ea typeface="+mn-ea"/>
                <a:cs typeface="+mn-cs"/>
              </a:rPr>
              <a:t>- Un EDLux a été placé et est allumé tous les soirs afin d’améliorer la visibilité au niveau du Taxi de la 1Esc. </a:t>
            </a:r>
          </a:p>
          <a:p>
            <a:pPr lvl="0"/>
            <a:r>
              <a:rPr lang="fr-BE" sz="1200" kern="1200" dirty="0" smtClean="0">
                <a:solidFill>
                  <a:schemeClr val="tx1"/>
                </a:solidFill>
                <a:effectLst/>
                <a:latin typeface="+mn-lt"/>
                <a:ea typeface="+mn-ea"/>
                <a:cs typeface="+mn-cs"/>
              </a:rPr>
              <a:t>- À l’approche des fêtes de fin d’année (repas de corps, fêtes patronales, Noël, …), une campagne de sensibilisation a été mise en place depuis mi-novembre. Cette campagne prévoit : </a:t>
            </a:r>
          </a:p>
          <a:p>
            <a:pPr lvl="1"/>
            <a:r>
              <a:rPr lang="fr-BE" sz="1200" kern="1200" dirty="0" smtClean="0">
                <a:solidFill>
                  <a:schemeClr val="tx1"/>
                </a:solidFill>
                <a:effectLst/>
                <a:latin typeface="+mn-lt"/>
                <a:ea typeface="+mn-ea"/>
                <a:cs typeface="+mn-cs"/>
              </a:rPr>
              <a:t>La distribution de flyers aux corps de garde</a:t>
            </a:r>
          </a:p>
          <a:p>
            <a:pPr lvl="1"/>
            <a:r>
              <a:rPr lang="fr-BE" sz="1200" kern="1200" dirty="0" smtClean="0">
                <a:solidFill>
                  <a:schemeClr val="tx1"/>
                </a:solidFill>
                <a:effectLst/>
                <a:latin typeface="+mn-lt"/>
                <a:ea typeface="+mn-ea"/>
                <a:cs typeface="+mn-cs"/>
              </a:rPr>
              <a:t>La mise en place de panneaux de sensibilisation aux corps de garde</a:t>
            </a:r>
          </a:p>
          <a:p>
            <a:pPr lvl="1"/>
            <a:r>
              <a:rPr lang="fr-BE" sz="1200" kern="1200" dirty="0" smtClean="0">
                <a:solidFill>
                  <a:schemeClr val="tx1"/>
                </a:solidFill>
                <a:effectLst/>
                <a:latin typeface="+mn-lt"/>
                <a:ea typeface="+mn-ea"/>
                <a:cs typeface="+mn-cs"/>
              </a:rPr>
              <a:t>La mise à disposition de 10 chambres transit supplémentaires pour la période 22 Nov – 05 Dec afin d’avoir la possibilité de faire dormir les personnes sur base si elles ne sont pas en état de reprendre la route en toute sécurité </a:t>
            </a:r>
          </a:p>
          <a:p>
            <a:pPr lvl="1"/>
            <a:r>
              <a:rPr lang="fr-BE" sz="1200" kern="1200" dirty="0" smtClean="0">
                <a:solidFill>
                  <a:schemeClr val="tx1"/>
                </a:solidFill>
                <a:effectLst/>
                <a:latin typeface="+mn-lt"/>
                <a:ea typeface="+mn-ea"/>
                <a:cs typeface="+mn-cs"/>
              </a:rPr>
              <a:t>La présence des policiers d’aérodrome aux corps de garde le jour de la St Eloi afin de sensibiliser les personnes qui quittent la base et proposer une chambre transit le cas échéant.</a:t>
            </a:r>
          </a:p>
          <a:p>
            <a:r>
              <a:rPr lang="fr-BE" sz="1200" kern="1200" dirty="0" smtClean="0">
                <a:solidFill>
                  <a:schemeClr val="tx1"/>
                </a:solidFill>
                <a:effectLst/>
                <a:latin typeface="+mn-lt"/>
                <a:ea typeface="+mn-ea"/>
                <a:cs typeface="+mn-cs"/>
              </a:rPr>
              <a:t>- Enfin, suite à l’ouverture de l’accès via le Corps de Garde Philippeville pour les véhicules de chantiers, une coordination avec la Police Fédérale a été réalisée afin d’adapter la signalisation routière sur le tronçon concerné de la Route Charlemagne avec une diminution de la vitesse maximale autorisée à 50 Km/h et la tenue de contrôles de vitesse réguliers</a:t>
            </a:r>
            <a:r>
              <a:rPr lang="fr-BE" sz="1400" kern="1200" dirty="0" smtClean="0">
                <a:solidFill>
                  <a:schemeClr val="tx1"/>
                </a:solidFill>
                <a:effectLst/>
                <a:latin typeface="+mn-lt"/>
                <a:ea typeface="+mn-ea"/>
                <a:cs typeface="+mn-cs"/>
              </a:rPr>
              <a:t>.</a:t>
            </a:r>
          </a:p>
          <a:p>
            <a:pPr marL="0" indent="0">
              <a:buFontTx/>
              <a:buNone/>
            </a:pPr>
            <a:endParaRPr lang="fr-BE"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64F2C25-99DC-4E03-B761-F0DD23C54933}" type="slidenum">
              <a:rPr lang="fr-BE" smtClean="0"/>
              <a:t>15</a:t>
            </a:fld>
            <a:endParaRPr lang="fr-BE"/>
          </a:p>
        </p:txBody>
      </p:sp>
    </p:spTree>
    <p:extLst>
      <p:ext uri="{BB962C8B-B14F-4D97-AF65-F5344CB8AC3E}">
        <p14:creationId xmlns:p14="http://schemas.microsoft.com/office/powerpoint/2010/main" val="3631688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28 Jan 2020</a:t>
            </a:r>
            <a:r>
              <a:rPr lang="fr-BE" baseline="0" dirty="0" smtClean="0"/>
              <a:t> : Processus relancé par Offr Synth auprès de l’Adjt Y. BERTRAND le 091120 Jan 2020</a:t>
            </a:r>
            <a:br>
              <a:rPr lang="fr-BE" baseline="0" dirty="0" smtClean="0"/>
            </a:br>
            <a:r>
              <a:rPr lang="fr-BE" sz="1200" kern="1200" dirty="0" smtClean="0">
                <a:solidFill>
                  <a:schemeClr val="tx1"/>
                </a:solidFill>
                <a:effectLst/>
                <a:latin typeface="+mn-lt"/>
                <a:ea typeface="+mn-ea"/>
                <a:cs typeface="+mn-cs"/>
              </a:rPr>
              <a:t>151027 Mar 2021 – S.</a:t>
            </a:r>
            <a:r>
              <a:rPr lang="fr-BE" sz="1200" kern="1200" baseline="0" dirty="0" smtClean="0">
                <a:solidFill>
                  <a:schemeClr val="tx1"/>
                </a:solidFill>
                <a:effectLst/>
                <a:latin typeface="+mn-lt"/>
                <a:ea typeface="+mn-ea"/>
                <a:cs typeface="+mn-cs"/>
              </a:rPr>
              <a:t> Verast : Le </a:t>
            </a:r>
            <a:r>
              <a:rPr lang="fr-BE" sz="1200" kern="1200" dirty="0" smtClean="0">
                <a:solidFill>
                  <a:schemeClr val="tx1"/>
                </a:solidFill>
                <a:effectLst/>
                <a:latin typeface="+mn-lt"/>
                <a:ea typeface="+mn-ea"/>
                <a:cs typeface="+mn-cs"/>
              </a:rPr>
              <a:t>08/01/2021, le SLPPT a assisté à une réunion préparatoire du CC Infra concernant le retrait de plaques d’amiante au BM G10</a:t>
            </a:r>
          </a:p>
          <a:p>
            <a:r>
              <a:rPr lang="fr-BE" sz="1200" kern="1200" dirty="0" smtClean="0">
                <a:solidFill>
                  <a:schemeClr val="tx1"/>
                </a:solidFill>
                <a:effectLst/>
                <a:latin typeface="+mn-lt"/>
                <a:ea typeface="+mn-ea"/>
                <a:cs typeface="+mn-cs"/>
              </a:rPr>
              <a:t>240809 Mar 21 – eNote</a:t>
            </a:r>
            <a:r>
              <a:rPr lang="fr-BE" sz="1200" kern="1200" baseline="0" dirty="0" smtClean="0">
                <a:solidFill>
                  <a:schemeClr val="tx1"/>
                </a:solidFill>
                <a:effectLst/>
                <a:latin typeface="+mn-lt"/>
                <a:ea typeface="+mn-ea"/>
                <a:cs typeface="+mn-cs"/>
              </a:rPr>
              <a:t> 21-50056066, désamiantage du 11 au 22 Jan 21 terminé (+/- 42m²)</a:t>
            </a:r>
          </a:p>
          <a:p>
            <a:r>
              <a:rPr lang="fr-BE" dirty="0" smtClean="0"/>
              <a:t>061518 Dec 21 – S. Verast : P</a:t>
            </a:r>
            <a:r>
              <a:rPr lang="fr-BE" sz="1200" kern="1200" dirty="0" smtClean="0">
                <a:solidFill>
                  <a:schemeClr val="tx1"/>
                </a:solidFill>
                <a:effectLst/>
                <a:latin typeface="+mn-lt"/>
                <a:ea typeface="+mn-ea"/>
                <a:cs typeface="+mn-cs"/>
              </a:rPr>
              <a:t>résence possible d’amiante sur les freins des remorques de Gp électrogènes 45 et 12,5 </a:t>
            </a:r>
            <a:r>
              <a:rPr lang="fr-BE" sz="1200" kern="1200" dirty="0" err="1" smtClean="0">
                <a:solidFill>
                  <a:schemeClr val="tx1"/>
                </a:solidFill>
                <a:effectLst/>
                <a:latin typeface="+mn-lt"/>
                <a:ea typeface="+mn-ea"/>
                <a:cs typeface="+mn-cs"/>
              </a:rPr>
              <a:t>kva</a:t>
            </a:r>
            <a:r>
              <a:rPr lang="fr-BE" sz="1200" kern="1200" dirty="0" smtClean="0">
                <a:solidFill>
                  <a:schemeClr val="tx1"/>
                </a:solidFill>
                <a:effectLst/>
                <a:latin typeface="+mn-lt"/>
                <a:ea typeface="+mn-ea"/>
                <a:cs typeface="+mn-cs"/>
              </a:rPr>
              <a:t>: diffusion des directives COA et Gest Mat vers les unités (précédemment un </a:t>
            </a:r>
            <a:r>
              <a:rPr lang="fr-BE" sz="1200" kern="1200" dirty="0" err="1" smtClean="0">
                <a:solidFill>
                  <a:schemeClr val="tx1"/>
                </a:solidFill>
                <a:effectLst/>
                <a:latin typeface="+mn-lt"/>
                <a:ea typeface="+mn-ea"/>
                <a:cs typeface="+mn-cs"/>
              </a:rPr>
              <a:t>OAvert</a:t>
            </a:r>
            <a:r>
              <a:rPr lang="fr-BE" sz="1200" kern="1200" dirty="0" smtClean="0">
                <a:solidFill>
                  <a:schemeClr val="tx1"/>
                </a:solidFill>
                <a:effectLst/>
                <a:latin typeface="+mn-lt"/>
                <a:ea typeface="+mn-ea"/>
                <a:cs typeface="+mn-cs"/>
              </a:rPr>
              <a:t> d’arrêt de la Maint des freins de ces remorques avait été demandé par le Gest Mat en attendant la diffusion de directives).</a:t>
            </a:r>
          </a:p>
          <a:p>
            <a:r>
              <a:rPr lang="fr-BE" sz="1200" kern="1200" dirty="0" smtClean="0">
                <a:solidFill>
                  <a:schemeClr val="tx1"/>
                </a:solidFill>
                <a:effectLst/>
                <a:latin typeface="+mn-lt"/>
                <a:ea typeface="+mn-ea"/>
                <a:cs typeface="+mn-cs"/>
              </a:rPr>
              <a:t>231144 Dec 21 – S. Verast : SPPT MR a rédigé une analyse de risque pour l’Expo aux fibres d’amiante pour la Maint de ce Mat. </a:t>
            </a:r>
          </a:p>
          <a:p>
            <a:r>
              <a:rPr lang="fr-BE" sz="1200" u="sng" kern="1200" dirty="0" smtClean="0">
                <a:solidFill>
                  <a:schemeClr val="tx1"/>
                </a:solidFill>
                <a:effectLst/>
                <a:latin typeface="+mn-lt"/>
                <a:ea typeface="+mn-ea"/>
                <a:cs typeface="+mn-cs"/>
              </a:rPr>
              <a:t>Résumé</a:t>
            </a:r>
            <a:r>
              <a:rPr lang="fr-BE" sz="1200" kern="1200" dirty="0" smtClean="0">
                <a:solidFill>
                  <a:schemeClr val="tx1"/>
                </a:solidFill>
                <a:effectLst/>
                <a:latin typeface="+mn-lt"/>
                <a:ea typeface="+mn-ea"/>
                <a:cs typeface="+mn-cs"/>
              </a:rPr>
              <a:t> : </a:t>
            </a:r>
          </a:p>
          <a:p>
            <a:r>
              <a:rPr lang="fr-BE" sz="1200" kern="1200" dirty="0" smtClean="0">
                <a:solidFill>
                  <a:schemeClr val="tx1"/>
                </a:solidFill>
                <a:effectLst/>
                <a:latin typeface="+mn-lt"/>
                <a:ea typeface="+mn-ea"/>
                <a:cs typeface="+mn-cs"/>
              </a:rPr>
              <a:t>Dans l’attente d’analyse des risques supplémentaires, seuls ces procédés sont donc encore considérés sans risques de contamination inhalatrice par les fibres d’amiante :</a:t>
            </a:r>
          </a:p>
          <a:p>
            <a:pPr marL="228600" indent="-228600">
              <a:buAutoNum type="alphaLcPeriod"/>
            </a:pPr>
            <a:r>
              <a:rPr lang="fr-BE" sz="1200" kern="1200" baseline="0" dirty="0" smtClean="0">
                <a:solidFill>
                  <a:schemeClr val="tx1"/>
                </a:solidFill>
                <a:effectLst/>
                <a:latin typeface="+mn-lt"/>
                <a:ea typeface="+mn-ea"/>
                <a:cs typeface="+mn-cs"/>
              </a:rPr>
              <a:t>L</a:t>
            </a:r>
            <a:r>
              <a:rPr lang="fr-BE" sz="1200" kern="1200" dirty="0" smtClean="0">
                <a:solidFill>
                  <a:schemeClr val="tx1"/>
                </a:solidFill>
                <a:effectLst/>
                <a:latin typeface="+mn-lt"/>
                <a:ea typeface="+mn-ea"/>
                <a:cs typeface="+mn-cs"/>
              </a:rPr>
              <a:t>e démontage et remplacement des roues des remorques </a:t>
            </a:r>
            <a:r>
              <a:rPr lang="fr-BE" sz="1200" kern="1200" dirty="0" err="1" smtClean="0">
                <a:solidFill>
                  <a:schemeClr val="tx1"/>
                </a:solidFill>
                <a:effectLst/>
                <a:latin typeface="+mn-lt"/>
                <a:ea typeface="+mn-ea"/>
                <a:cs typeface="+mn-cs"/>
              </a:rPr>
              <a:t>kVA</a:t>
            </a:r>
            <a:r>
              <a:rPr lang="fr-BE" sz="1200" kern="1200" dirty="0" smtClean="0">
                <a:solidFill>
                  <a:schemeClr val="tx1"/>
                </a:solidFill>
                <a:effectLst/>
                <a:latin typeface="+mn-lt"/>
                <a:ea typeface="+mn-ea"/>
                <a:cs typeface="+mn-cs"/>
              </a:rPr>
              <a:t> à l’air libre.</a:t>
            </a:r>
          </a:p>
          <a:p>
            <a:pPr marL="228600" indent="-228600">
              <a:buAutoNum type="alphaLcPeriod"/>
            </a:pPr>
            <a:r>
              <a:rPr lang="fr-BE" sz="1200" kern="1200" dirty="0" smtClean="0">
                <a:solidFill>
                  <a:schemeClr val="tx1"/>
                </a:solidFill>
                <a:effectLst/>
                <a:latin typeface="+mn-lt"/>
                <a:ea typeface="+mn-ea"/>
                <a:cs typeface="+mn-cs"/>
              </a:rPr>
              <a:t>L’inspection visuelle sans démontage des roues en extérieur</a:t>
            </a:r>
          </a:p>
          <a:p>
            <a:pPr marL="228600" indent="-228600">
              <a:buAutoNum type="alphaLcPeriod"/>
            </a:pPr>
            <a:r>
              <a:rPr lang="fr-BE" sz="1200" kern="1200" dirty="0" smtClean="0">
                <a:solidFill>
                  <a:schemeClr val="tx1"/>
                </a:solidFill>
                <a:effectLst/>
                <a:latin typeface="+mn-lt"/>
                <a:ea typeface="+mn-ea"/>
                <a:cs typeface="+mn-cs"/>
              </a:rPr>
              <a:t>L’inspection visuelle du châssis en extérieur</a:t>
            </a:r>
          </a:p>
          <a:p>
            <a:r>
              <a:rPr lang="fr-BE" sz="1200" kern="1200" dirty="0" smtClean="0">
                <a:solidFill>
                  <a:schemeClr val="tx1"/>
                </a:solidFill>
                <a:effectLst/>
                <a:latin typeface="+mn-lt"/>
                <a:ea typeface="+mn-ea"/>
                <a:cs typeface="+mn-cs"/>
              </a:rPr>
              <a:t>Pour ces processus, les conditions de ventilation sont telles que le recours à des EPI dédicacés n’est pas obligatoire mais peut faire l’objet de mesures de précaution. </a:t>
            </a:r>
          </a:p>
          <a:p>
            <a:r>
              <a:rPr lang="fr-BE" sz="1200" kern="1200" dirty="0" smtClean="0">
                <a:solidFill>
                  <a:schemeClr val="tx1"/>
                </a:solidFill>
                <a:effectLst/>
                <a:latin typeface="+mn-lt"/>
                <a:ea typeface="+mn-ea"/>
                <a:cs typeface="+mn-cs"/>
              </a:rPr>
              <a:t>Pour plus de détails, voir la note complète </a:t>
            </a:r>
            <a:r>
              <a:rPr lang="fr-BE" sz="1200" u="none" strike="noStrike" kern="1200" dirty="0" smtClean="0">
                <a:solidFill>
                  <a:schemeClr val="tx1"/>
                </a:solidFill>
                <a:effectLst/>
                <a:latin typeface="+mn-lt"/>
                <a:ea typeface="+mn-ea"/>
                <a:cs typeface="+mn-cs"/>
                <a:hlinkClick r:id="rId3"/>
              </a:rPr>
              <a:t>20211222 IU Analyses des risques exposition amiante maintenances correctives 12 5 et 45 k Va.docx (21-50240456)</a:t>
            </a:r>
            <a:r>
              <a:rPr lang="fr-BE" sz="1200" u="none" strike="noStrike" kern="1200" baseline="0" dirty="0" smtClean="0">
                <a:solidFill>
                  <a:schemeClr val="tx1"/>
                </a:solidFill>
                <a:effectLst/>
                <a:latin typeface="+mn-lt"/>
                <a:ea typeface="+mn-ea"/>
                <a:cs typeface="+mn-cs"/>
              </a:rPr>
              <a:t> (https://dekast.mil.intra/Records/ArchiefLijn/158/2021/20211222_IU_21-50240456_Analyses_des_risques_exposition_amiante_maintenances_correctives_12_5_et_45_kVa.docx)</a:t>
            </a:r>
            <a:r>
              <a:rPr lang="fr-BE" sz="1200" kern="1200" dirty="0" smtClean="0">
                <a:solidFill>
                  <a:schemeClr val="tx1"/>
                </a:solidFill>
                <a:effectLst/>
                <a:latin typeface="+mn-lt"/>
                <a:ea typeface="+mn-ea"/>
                <a:cs typeface="+mn-cs"/>
              </a:rPr>
              <a:t>.</a:t>
            </a:r>
          </a:p>
          <a:p>
            <a:r>
              <a:rPr lang="fr-BE" sz="1200" kern="1200" dirty="0" smtClean="0">
                <a:solidFill>
                  <a:schemeClr val="tx1"/>
                </a:solidFill>
                <a:effectLst/>
                <a:latin typeface="+mn-lt"/>
                <a:ea typeface="+mn-ea"/>
                <a:cs typeface="+mn-cs"/>
              </a:rPr>
              <a:t>Le Pers/ La LH concerné(e) en a été informé(e). N’oubliez pas que l’Esc MT/GSE dispose d’un assistant en prévention (Sgt Gilson B).</a:t>
            </a:r>
          </a:p>
          <a:p>
            <a:r>
              <a:rPr lang="fr-BE" sz="1200" kern="1200" dirty="0" smtClean="0">
                <a:solidFill>
                  <a:schemeClr val="tx1"/>
                </a:solidFill>
                <a:effectLst/>
                <a:latin typeface="+mn-lt"/>
                <a:ea typeface="+mn-ea"/>
                <a:cs typeface="+mn-cs"/>
              </a:rPr>
              <a:t>+ Erratum </a:t>
            </a:r>
            <a:r>
              <a:rPr lang="fr-BE" sz="1200" u="none" strike="noStrike" kern="1200" dirty="0" smtClean="0">
                <a:solidFill>
                  <a:schemeClr val="tx1"/>
                </a:solidFill>
                <a:effectLst/>
                <a:latin typeface="+mn-lt"/>
                <a:ea typeface="+mn-ea"/>
                <a:cs typeface="+mn-cs"/>
                <a:hlinkClick r:id="rId4"/>
              </a:rPr>
              <a:t>20220119 IU -guidelines </a:t>
            </a:r>
            <a:r>
              <a:rPr lang="fr-BE" sz="1200" u="none" strike="noStrike" kern="1200" dirty="0" err="1" smtClean="0">
                <a:solidFill>
                  <a:schemeClr val="tx1"/>
                </a:solidFill>
                <a:effectLst/>
                <a:latin typeface="+mn-lt"/>
                <a:ea typeface="+mn-ea"/>
                <a:cs typeface="+mn-cs"/>
                <a:hlinkClick r:id="rId4"/>
              </a:rPr>
              <a:t>asbestos</a:t>
            </a:r>
            <a:r>
              <a:rPr lang="fr-BE" sz="1200" u="none" strike="noStrike" kern="1200" dirty="0" smtClean="0">
                <a:solidFill>
                  <a:schemeClr val="tx1"/>
                </a:solidFill>
                <a:effectLst/>
                <a:latin typeface="+mn-lt"/>
                <a:ea typeface="+mn-ea"/>
                <a:cs typeface="+mn-cs"/>
                <a:hlinkClick r:id="rId4"/>
              </a:rPr>
              <a:t> on power </a:t>
            </a:r>
            <a:r>
              <a:rPr lang="fr-BE" sz="1200" u="none" strike="noStrike" kern="1200" dirty="0" err="1" smtClean="0">
                <a:solidFill>
                  <a:schemeClr val="tx1"/>
                </a:solidFill>
                <a:effectLst/>
                <a:latin typeface="+mn-lt"/>
                <a:ea typeface="+mn-ea"/>
                <a:cs typeface="+mn-cs"/>
                <a:hlinkClick r:id="rId4"/>
              </a:rPr>
              <a:t>generators</a:t>
            </a:r>
            <a:r>
              <a:rPr lang="fr-BE" sz="1200" u="none" strike="noStrike" kern="1200" dirty="0" smtClean="0">
                <a:solidFill>
                  <a:schemeClr val="tx1"/>
                </a:solidFill>
                <a:effectLst/>
                <a:latin typeface="+mn-lt"/>
                <a:ea typeface="+mn-ea"/>
                <a:cs typeface="+mn-cs"/>
                <a:hlinkClick r:id="rId4"/>
              </a:rPr>
              <a:t> erratum.docx (22-50009690) </a:t>
            </a:r>
            <a:r>
              <a:rPr lang="fr-BE" sz="1200" kern="1200" baseline="0" dirty="0" smtClean="0">
                <a:solidFill>
                  <a:schemeClr val="tx1"/>
                </a:solidFill>
                <a:effectLst/>
                <a:latin typeface="+mn-lt"/>
                <a:ea typeface="+mn-ea"/>
                <a:cs typeface="+mn-cs"/>
              </a:rPr>
              <a:t>(https://dekast.mil.intra/Records/ArchiefLijn/11/COMOPSAIR/2022/20220119_IU_22-50009690-guidelines_asbestos_on_power_generators_erratum.docx) qui concerne les Dir pour l’entretien et les réparations des Sys de freins sur les Gp Electro 12,5 et 45 </a:t>
            </a:r>
            <a:r>
              <a:rPr lang="fr-BE" sz="1200" kern="1200" baseline="0" dirty="0" err="1" smtClean="0">
                <a:solidFill>
                  <a:schemeClr val="tx1"/>
                </a:solidFill>
                <a:effectLst/>
                <a:latin typeface="+mn-lt"/>
                <a:ea typeface="+mn-ea"/>
                <a:cs typeface="+mn-cs"/>
              </a:rPr>
              <a:t>kVA</a:t>
            </a:r>
            <a:r>
              <a:rPr lang="fr-BE" sz="1200" kern="1200" baseline="0" dirty="0" smtClean="0">
                <a:solidFill>
                  <a:schemeClr val="tx1"/>
                </a:solidFill>
                <a:effectLst/>
                <a:latin typeface="+mn-lt"/>
                <a:ea typeface="+mn-ea"/>
                <a:cs typeface="+mn-cs"/>
              </a:rPr>
              <a:t>.</a:t>
            </a:r>
          </a:p>
          <a:p>
            <a:r>
              <a:rPr lang="fr-BE" sz="1200" kern="1200" baseline="0" dirty="0" smtClean="0">
                <a:solidFill>
                  <a:schemeClr val="tx1"/>
                </a:solidFill>
                <a:effectLst/>
                <a:latin typeface="+mn-lt"/>
                <a:ea typeface="+mn-ea"/>
                <a:cs typeface="+mn-cs"/>
              </a:rPr>
              <a:t>OST a donné ACK et diffusé les directives en interne (211350 Jan 22)</a:t>
            </a:r>
          </a:p>
          <a:p>
            <a:r>
              <a:rPr lang="fr-BE" sz="1200" kern="1200" dirty="0" smtClean="0">
                <a:solidFill>
                  <a:schemeClr val="tx1"/>
                </a:solidFill>
                <a:effectLst/>
                <a:latin typeface="+mn-lt"/>
                <a:ea typeface="+mn-ea"/>
                <a:cs typeface="+mn-cs"/>
              </a:rPr>
              <a:t>221234 Fev 2022 – S. Verast : Lors de la </a:t>
            </a:r>
            <a:r>
              <a:rPr lang="fr-BE" sz="1200" kern="1200" dirty="0" err="1" smtClean="0">
                <a:solidFill>
                  <a:schemeClr val="tx1"/>
                </a:solidFill>
                <a:effectLst/>
                <a:latin typeface="+mn-lt"/>
                <a:ea typeface="+mn-ea"/>
                <a:cs typeface="+mn-cs"/>
              </a:rPr>
              <a:t>VLTdu</a:t>
            </a:r>
            <a:r>
              <a:rPr lang="fr-BE" sz="1200" kern="1200" dirty="0" smtClean="0">
                <a:solidFill>
                  <a:schemeClr val="tx1"/>
                </a:solidFill>
                <a:effectLst/>
                <a:latin typeface="+mn-lt"/>
                <a:ea typeface="+mn-ea"/>
                <a:cs typeface="+mn-cs"/>
              </a:rPr>
              <a:t> G10 (15 Fev), il a été constaté que la porte du container POL placé à proximité était cassée et l’isolation visible. La présence d’amiante est suspectée. Un échantillon d’amiante a été pris et envoyé au laboratoire de l’ERM pour infirmer ou confirmer la présence d’amiante. En attendant, sur demande du SLPPT, la ligne hiérarchique a pris les mesures suivantes : container fermé, zone balisée (interdiction de circulation), Pers informé du risque. L’unité sera prévenue des résultats de l’analyse dès qu’ils seront connus.</a:t>
            </a:r>
          </a:p>
          <a:p>
            <a:r>
              <a:rPr lang="fr-BE" sz="1200" kern="1200" dirty="0" smtClean="0">
                <a:solidFill>
                  <a:schemeClr val="tx1"/>
                </a:solidFill>
                <a:effectLst/>
                <a:latin typeface="+mn-lt"/>
                <a:ea typeface="+mn-ea"/>
                <a:cs typeface="+mn-cs"/>
              </a:rPr>
              <a:t>10 Mar 2022: eNote COA-A4</a:t>
            </a:r>
            <a:r>
              <a:rPr lang="fr-BE" sz="1200" kern="1200" baseline="0" dirty="0" smtClean="0">
                <a:solidFill>
                  <a:schemeClr val="tx1"/>
                </a:solidFill>
                <a:effectLst/>
                <a:latin typeface="+mn-lt"/>
                <a:ea typeface="+mn-ea"/>
                <a:cs typeface="+mn-cs"/>
              </a:rPr>
              <a:t> 22-500556202 (https://dekast.mil.intra/Records/ArchiefLijn/11/COMOPSAIR/2022/20220309_IU_22-50055602-guidelines-asbestos_on_power_generators_update.docx) demandant de suivre les Dir DGMR après réunion entre responsables MT/GSE des Unités et </a:t>
            </a:r>
            <a:r>
              <a:rPr lang="fr-BE" sz="1200" kern="1200" baseline="0" dirty="0" err="1" smtClean="0">
                <a:solidFill>
                  <a:schemeClr val="tx1"/>
                </a:solidFill>
                <a:effectLst/>
                <a:latin typeface="+mn-lt"/>
                <a:ea typeface="+mn-ea"/>
                <a:cs typeface="+mn-cs"/>
              </a:rPr>
              <a:t>GestMat</a:t>
            </a:r>
            <a:r>
              <a:rPr lang="fr-BE" sz="1200" kern="1200" baseline="0" dirty="0" smtClean="0">
                <a:solidFill>
                  <a:schemeClr val="tx1"/>
                </a:solidFill>
                <a:effectLst/>
                <a:latin typeface="+mn-lt"/>
                <a:ea typeface="+mn-ea"/>
                <a:cs typeface="+mn-cs"/>
              </a:rPr>
              <a:t> le 07 Mar. Note diffusée et ACK demandé pour COA-A4.</a:t>
            </a:r>
          </a:p>
          <a:p>
            <a:r>
              <a:rPr lang="fr-BE" sz="1200" kern="1200" dirty="0" smtClean="0">
                <a:solidFill>
                  <a:schemeClr val="tx1"/>
                </a:solidFill>
                <a:effectLst/>
                <a:latin typeface="+mn-lt"/>
                <a:ea typeface="+mn-ea"/>
                <a:cs typeface="+mn-cs"/>
              </a:rPr>
              <a:t>251006 Mar 2022 – S. Verast: Résultat NEGATIF</a:t>
            </a:r>
            <a:r>
              <a:rPr lang="fr-BE" sz="1200" kern="1200" baseline="0" dirty="0" smtClean="0">
                <a:solidFill>
                  <a:schemeClr val="tx1"/>
                </a:solidFill>
                <a:effectLst/>
                <a:latin typeface="+mn-lt"/>
                <a:ea typeface="+mn-ea"/>
                <a:cs typeface="+mn-cs"/>
              </a:rPr>
              <a:t> pour analyse de l’isolation de la porte du container au G10 (VLT du 15 Fev). Les mesures de sécurité ont été levées.</a:t>
            </a:r>
          </a:p>
          <a:p>
            <a:r>
              <a:rPr lang="fr-BE" sz="1200" kern="1200" baseline="0" dirty="0" smtClean="0">
                <a:solidFill>
                  <a:schemeClr val="tx1"/>
                </a:solidFill>
                <a:effectLst/>
                <a:latin typeface="+mn-lt"/>
                <a:ea typeface="+mn-ea"/>
                <a:cs typeface="+mn-cs"/>
              </a:rPr>
              <a:t>231208 Mai 2022 – S. Verast:</a:t>
            </a:r>
          </a:p>
          <a:p>
            <a:r>
              <a:rPr lang="fr-BE" sz="1200" kern="1200" dirty="0" smtClean="0">
                <a:solidFill>
                  <a:schemeClr val="tx1"/>
                </a:solidFill>
                <a:effectLst/>
                <a:latin typeface="+mn-lt"/>
                <a:ea typeface="+mn-ea"/>
                <a:cs typeface="+mn-cs"/>
              </a:rPr>
              <a:t>Le 19 Mai, le Cdt d’Avi VERAST s’est rendu au D60 (Maint Veh) afin de répondre à des questions lors de la réalisation des contrôles visuels. </a:t>
            </a:r>
          </a:p>
          <a:p>
            <a:pPr marL="171450" indent="-171450">
              <a:buFontTx/>
              <a:buChar char="-"/>
            </a:pPr>
            <a:r>
              <a:rPr lang="fr-BE" sz="1200" kern="1200" dirty="0" smtClean="0">
                <a:solidFill>
                  <a:schemeClr val="tx1"/>
                </a:solidFill>
                <a:effectLst/>
                <a:latin typeface="+mn-lt"/>
                <a:ea typeface="+mn-ea"/>
                <a:cs typeface="+mn-cs"/>
              </a:rPr>
              <a:t>La personne en charge du contrôle se posait des questions quant au risque pour le Pers concernant des dalles de sol (dalles contenant de l’amiante dans la dalle même et la colle) ainsi que pour des plaques de plafond (où la présence d’amiante était suspectée) qui</a:t>
            </a:r>
            <a:r>
              <a:rPr lang="fr-BE" sz="1200" kern="1200" baseline="0" dirty="0" smtClean="0">
                <a:solidFill>
                  <a:schemeClr val="tx1"/>
                </a:solidFill>
                <a:effectLst/>
                <a:latin typeface="+mn-lt"/>
                <a:ea typeface="+mn-ea"/>
                <a:cs typeface="+mn-cs"/>
              </a:rPr>
              <a:t> sont</a:t>
            </a:r>
            <a:r>
              <a:rPr lang="fr-BE" sz="1200" kern="1200" dirty="0" smtClean="0">
                <a:solidFill>
                  <a:schemeClr val="tx1"/>
                </a:solidFill>
                <a:effectLst/>
                <a:latin typeface="+mn-lt"/>
                <a:ea typeface="+mn-ea"/>
                <a:cs typeface="+mn-cs"/>
              </a:rPr>
              <a:t> dégradées/cassées dans un bureau occupé, un couloir et un magasin.</a:t>
            </a:r>
          </a:p>
          <a:p>
            <a:pPr marL="171450" indent="-171450">
              <a:buFontTx/>
              <a:buChar char="-"/>
            </a:pPr>
            <a:r>
              <a:rPr lang="fr-BE" sz="1200" kern="1200" dirty="0" smtClean="0">
                <a:solidFill>
                  <a:schemeClr val="tx1"/>
                </a:solidFill>
                <a:effectLst/>
                <a:latin typeface="+mn-lt"/>
                <a:ea typeface="+mn-ea"/>
                <a:cs typeface="+mn-cs"/>
              </a:rPr>
              <a:t>Après avoir</a:t>
            </a: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contacté personnellement le </a:t>
            </a:r>
            <a:r>
              <a:rPr lang="fr-BE" sz="1200" kern="1200" dirty="0" err="1" smtClean="0">
                <a:solidFill>
                  <a:schemeClr val="tx1"/>
                </a:solidFill>
                <a:effectLst/>
                <a:latin typeface="+mn-lt"/>
                <a:ea typeface="+mn-ea"/>
                <a:cs typeface="+mn-cs"/>
              </a:rPr>
              <a:t>GestMat</a:t>
            </a:r>
            <a:r>
              <a:rPr lang="fr-BE" sz="1200" kern="1200" dirty="0" smtClean="0">
                <a:solidFill>
                  <a:schemeClr val="tx1"/>
                </a:solidFill>
                <a:effectLst/>
                <a:latin typeface="+mn-lt"/>
                <a:ea typeface="+mn-ea"/>
                <a:cs typeface="+mn-cs"/>
              </a:rPr>
              <a:t> amiante (à</a:t>
            </a: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MR C&amp;I), le Cdt d’Avi Verast a pu confirmer qu’il n’y avait pas de risque pour le Pers.</a:t>
            </a:r>
          </a:p>
          <a:p>
            <a:r>
              <a:rPr lang="fr-BE" sz="1200" kern="1200" dirty="0" smtClean="0">
                <a:solidFill>
                  <a:schemeClr val="tx1"/>
                </a:solidFill>
                <a:effectLst/>
                <a:latin typeface="+mn-lt"/>
                <a:ea typeface="+mn-ea"/>
                <a:cs typeface="+mn-cs"/>
              </a:rPr>
              <a:t>En</a:t>
            </a:r>
            <a:r>
              <a:rPr lang="fr-BE" sz="1200" kern="1200" baseline="0" dirty="0" smtClean="0">
                <a:solidFill>
                  <a:schemeClr val="tx1"/>
                </a:solidFill>
                <a:effectLst/>
                <a:latin typeface="+mn-lt"/>
                <a:ea typeface="+mn-ea"/>
                <a:cs typeface="+mn-cs"/>
              </a:rPr>
              <a:t> effet :</a:t>
            </a:r>
          </a:p>
          <a:p>
            <a:pPr marL="171450" indent="-171450">
              <a:buFontTx/>
              <a:buChar char="-"/>
            </a:pPr>
            <a:r>
              <a:rPr lang="fr-BE" sz="1200" kern="1200" baseline="0" dirty="0" smtClean="0">
                <a:solidFill>
                  <a:schemeClr val="tx1"/>
                </a:solidFill>
                <a:effectLst/>
                <a:latin typeface="+mn-lt"/>
                <a:ea typeface="+mn-ea"/>
                <a:cs typeface="+mn-cs"/>
              </a:rPr>
              <a:t>Les d</a:t>
            </a:r>
            <a:r>
              <a:rPr lang="fr-BE" sz="1200" kern="1200" dirty="0" smtClean="0">
                <a:solidFill>
                  <a:schemeClr val="tx1"/>
                </a:solidFill>
                <a:effectLst/>
                <a:latin typeface="+mn-lt"/>
                <a:ea typeface="+mn-ea"/>
                <a:cs typeface="+mn-cs"/>
              </a:rPr>
              <a:t>alles de sols en </a:t>
            </a:r>
            <a:r>
              <a:rPr lang="fr-BE" sz="1200" kern="1200" dirty="0" err="1" smtClean="0">
                <a:solidFill>
                  <a:schemeClr val="tx1"/>
                </a:solidFill>
                <a:effectLst/>
                <a:latin typeface="+mn-lt"/>
                <a:ea typeface="+mn-ea"/>
                <a:cs typeface="+mn-cs"/>
              </a:rPr>
              <a:t>Floorflex</a:t>
            </a:r>
            <a:r>
              <a:rPr lang="fr-BE" sz="1200" kern="1200" dirty="0" smtClean="0">
                <a:solidFill>
                  <a:schemeClr val="tx1"/>
                </a:solidFill>
                <a:effectLst/>
                <a:latin typeface="+mn-lt"/>
                <a:ea typeface="+mn-ea"/>
                <a:cs typeface="+mn-cs"/>
              </a:rPr>
              <a:t> sont</a:t>
            </a: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reprises dans l’inventaire. Après recherche sur Internet et sur l’inventaire </a:t>
            </a:r>
            <a:r>
              <a:rPr lang="fr-BE" sz="1200" kern="1200" dirty="0" err="1" smtClean="0">
                <a:solidFill>
                  <a:schemeClr val="tx1"/>
                </a:solidFill>
                <a:effectLst/>
                <a:latin typeface="+mn-lt"/>
                <a:ea typeface="+mn-ea"/>
                <a:cs typeface="+mn-cs"/>
              </a:rPr>
              <a:t>Vincotte</a:t>
            </a:r>
            <a:r>
              <a:rPr lang="fr-BE" sz="1200" kern="1200" dirty="0" smtClean="0">
                <a:solidFill>
                  <a:schemeClr val="tx1"/>
                </a:solidFill>
                <a:effectLst/>
                <a:latin typeface="+mn-lt"/>
                <a:ea typeface="+mn-ea"/>
                <a:cs typeface="+mn-cs"/>
              </a:rPr>
              <a:t> de 2006, il y a peu de risque pour le Pers lorsque les dalles sont dégradées (aucune libération de fibres amiante par la dalle) et peu de risque si amiante dans la colle (car les fibres sont liées dans la colle).</a:t>
            </a:r>
          </a:p>
          <a:p>
            <a:pPr marL="171450" indent="-171450">
              <a:buFontTx/>
              <a:buChar char="-"/>
            </a:pPr>
            <a:r>
              <a:rPr lang="fr-BE" sz="1200" kern="1200" dirty="0" smtClean="0">
                <a:solidFill>
                  <a:schemeClr val="tx1"/>
                </a:solidFill>
                <a:effectLst/>
                <a:latin typeface="+mn-lt"/>
                <a:ea typeface="+mn-ea"/>
                <a:cs typeface="+mn-cs"/>
              </a:rPr>
              <a:t>Pour les plaques de plafond : il y a eu analyse par un labo en 2021 de plaques identiques à </a:t>
            </a:r>
            <a:r>
              <a:rPr lang="fr-BE" sz="1200" kern="1200" dirty="0" err="1" smtClean="0">
                <a:solidFill>
                  <a:schemeClr val="tx1"/>
                </a:solidFill>
                <a:effectLst/>
                <a:latin typeface="+mn-lt"/>
                <a:ea typeface="+mn-ea"/>
                <a:cs typeface="+mn-cs"/>
              </a:rPr>
              <a:t>Roccourt</a:t>
            </a:r>
            <a:r>
              <a:rPr lang="fr-BE" sz="1200" kern="1200" dirty="0" smtClean="0">
                <a:solidFill>
                  <a:schemeClr val="tx1"/>
                </a:solidFill>
                <a:effectLst/>
                <a:latin typeface="+mn-lt"/>
                <a:ea typeface="+mn-ea"/>
                <a:cs typeface="+mn-cs"/>
              </a:rPr>
              <a:t>.</a:t>
            </a:r>
            <a:r>
              <a:rPr lang="fr-BE" sz="1200" kern="1200" baseline="0" dirty="0" smtClean="0">
                <a:solidFill>
                  <a:schemeClr val="tx1"/>
                </a:solidFill>
                <a:effectLst/>
                <a:latin typeface="+mn-lt"/>
                <a:ea typeface="+mn-ea"/>
                <a:cs typeface="+mn-cs"/>
              </a:rPr>
              <a:t> Ces plaques</a:t>
            </a:r>
            <a:r>
              <a:rPr lang="fr-BE" sz="1200" kern="1200" dirty="0" smtClean="0">
                <a:solidFill>
                  <a:schemeClr val="tx1"/>
                </a:solidFill>
                <a:effectLst/>
                <a:latin typeface="+mn-lt"/>
                <a:ea typeface="+mn-ea"/>
                <a:cs typeface="+mn-cs"/>
              </a:rPr>
              <a:t> ne contiennent pas d’amiante.</a:t>
            </a:r>
            <a:r>
              <a:rPr lang="fr-BE" sz="1200" kern="1200" baseline="0" dirty="0" smtClean="0">
                <a:solidFill>
                  <a:schemeClr val="tx1"/>
                </a:solidFill>
                <a:effectLst/>
                <a:latin typeface="+mn-lt"/>
                <a:ea typeface="+mn-ea"/>
                <a:cs typeface="+mn-cs"/>
              </a:rPr>
              <a:t> Par ailleurs, ces plaques n’avaient pas été</a:t>
            </a:r>
            <a:r>
              <a:rPr lang="fr-BE" sz="1200" kern="1200" dirty="0" smtClean="0">
                <a:solidFill>
                  <a:schemeClr val="tx1"/>
                </a:solidFill>
                <a:effectLst/>
                <a:latin typeface="+mn-lt"/>
                <a:ea typeface="+mn-ea"/>
                <a:cs typeface="+mn-cs"/>
              </a:rPr>
              <a:t> reprises dans les inventaires de 2021 et de 2006 réalisés par la société </a:t>
            </a:r>
            <a:r>
              <a:rPr lang="fr-BE" sz="1200" kern="1200" dirty="0" err="1" smtClean="0">
                <a:solidFill>
                  <a:schemeClr val="tx1"/>
                </a:solidFill>
                <a:effectLst/>
                <a:latin typeface="+mn-lt"/>
                <a:ea typeface="+mn-ea"/>
                <a:cs typeface="+mn-cs"/>
              </a:rPr>
              <a:t>Vincotte</a:t>
            </a:r>
            <a:r>
              <a:rPr lang="fr-BE" sz="1200" kern="1200" dirty="0" smtClean="0">
                <a:solidFill>
                  <a:schemeClr val="tx1"/>
                </a:solidFill>
                <a:effectLst/>
                <a:latin typeface="+mn-lt"/>
                <a:ea typeface="+mn-ea"/>
                <a:cs typeface="+mn-cs"/>
              </a:rPr>
              <a:t>.</a:t>
            </a:r>
          </a:p>
          <a:p>
            <a:pPr lvl="0"/>
            <a:r>
              <a:rPr lang="fr-BE" sz="1200" kern="1200" dirty="0" smtClean="0">
                <a:solidFill>
                  <a:schemeClr val="tx1"/>
                </a:solidFill>
                <a:effectLst/>
                <a:latin typeface="+mn-lt"/>
                <a:ea typeface="+mn-ea"/>
                <a:cs typeface="+mn-cs"/>
              </a:rPr>
              <a:t>Les informations ont</a:t>
            </a:r>
            <a:r>
              <a:rPr lang="fr-BE" sz="1200" kern="1200" baseline="0" dirty="0" smtClean="0">
                <a:solidFill>
                  <a:schemeClr val="tx1"/>
                </a:solidFill>
                <a:effectLst/>
                <a:latin typeface="+mn-lt"/>
                <a:ea typeface="+mn-ea"/>
                <a:cs typeface="+mn-cs"/>
              </a:rPr>
              <a:t> été </a:t>
            </a:r>
            <a:r>
              <a:rPr lang="fr-BE" sz="1200" kern="1200" dirty="0" smtClean="0">
                <a:solidFill>
                  <a:schemeClr val="tx1"/>
                </a:solidFill>
                <a:effectLst/>
                <a:latin typeface="+mn-lt"/>
                <a:ea typeface="+mn-ea"/>
                <a:cs typeface="+mn-cs"/>
              </a:rPr>
              <a:t>communiquées aux Pers concernées (LH et contrôleur amiante).</a:t>
            </a:r>
          </a:p>
          <a:p>
            <a:r>
              <a:rPr lang="fr-BE" sz="1200" kern="1200" baseline="0" dirty="0" smtClean="0">
                <a:solidFill>
                  <a:schemeClr val="tx1"/>
                </a:solidFill>
                <a:effectLst/>
                <a:latin typeface="+mn-lt"/>
                <a:ea typeface="+mn-ea"/>
                <a:cs typeface="+mn-cs"/>
              </a:rPr>
              <a:t>250952 Mai 22 – Ch. Gravez:</a:t>
            </a:r>
          </a:p>
          <a:p>
            <a:pPr lvl="0"/>
            <a:r>
              <a:rPr lang="fr-BE" sz="1200" kern="1200" dirty="0" smtClean="0">
                <a:solidFill>
                  <a:schemeClr val="tx1"/>
                </a:solidFill>
                <a:effectLst/>
                <a:latin typeface="+mn-lt"/>
                <a:ea typeface="+mn-ea"/>
                <a:cs typeface="+mn-cs"/>
              </a:rPr>
              <a:t>- Les nouveaux </a:t>
            </a:r>
            <a:r>
              <a:rPr lang="fr-BE" sz="1200" kern="1200" dirty="0" err="1" smtClean="0">
                <a:solidFill>
                  <a:schemeClr val="tx1"/>
                </a:solidFill>
                <a:effectLst/>
                <a:latin typeface="+mn-lt"/>
                <a:ea typeface="+mn-ea"/>
                <a:cs typeface="+mn-cs"/>
              </a:rPr>
              <a:t>POC’s</a:t>
            </a:r>
            <a:r>
              <a:rPr lang="fr-BE" sz="1200" kern="1200" dirty="0" smtClean="0">
                <a:solidFill>
                  <a:schemeClr val="tx1"/>
                </a:solidFill>
                <a:effectLst/>
                <a:latin typeface="+mn-lt"/>
                <a:ea typeface="+mn-ea"/>
                <a:cs typeface="+mn-cs"/>
              </a:rPr>
              <a:t> (Adjt Marongiu &amp; 1Sgt </a:t>
            </a:r>
            <a:r>
              <a:rPr lang="fr-BE" sz="1200" kern="1200" dirty="0" err="1" smtClean="0">
                <a:solidFill>
                  <a:schemeClr val="tx1"/>
                </a:solidFill>
                <a:effectLst/>
                <a:latin typeface="+mn-lt"/>
                <a:ea typeface="+mn-ea"/>
                <a:cs typeface="+mn-cs"/>
              </a:rPr>
              <a:t>Maffioli</a:t>
            </a:r>
            <a:r>
              <a:rPr lang="fr-BE" sz="1200" kern="1200" dirty="0" smtClean="0">
                <a:solidFill>
                  <a:schemeClr val="tx1"/>
                </a:solidFill>
                <a:effectLst/>
                <a:latin typeface="+mn-lt"/>
                <a:ea typeface="+mn-ea"/>
                <a:cs typeface="+mn-cs"/>
              </a:rPr>
              <a:t>)</a:t>
            </a:r>
            <a:r>
              <a:rPr lang="fr-BE" sz="1200" kern="1200" baseline="0" dirty="0" smtClean="0">
                <a:solidFill>
                  <a:schemeClr val="tx1"/>
                </a:solidFill>
                <a:effectLst/>
                <a:latin typeface="+mn-lt"/>
                <a:ea typeface="+mn-ea"/>
                <a:cs typeface="+mn-cs"/>
              </a:rPr>
              <a:t> ont reçu leur accès à l’application MRE afin de gérer le processus annuel.</a:t>
            </a:r>
            <a:endParaRPr lang="fr-BE" sz="1200" kern="1200" dirty="0" smtClean="0">
              <a:solidFill>
                <a:schemeClr val="tx1"/>
              </a:solidFill>
              <a:effectLst/>
              <a:latin typeface="+mn-lt"/>
              <a:ea typeface="+mn-ea"/>
              <a:cs typeface="+mn-cs"/>
            </a:endParaRPr>
          </a:p>
          <a:p>
            <a:pPr lvl="0"/>
            <a:r>
              <a:rPr lang="fr-BE" sz="1200" kern="1200" dirty="0" smtClean="0">
                <a:solidFill>
                  <a:schemeClr val="tx1"/>
                </a:solidFill>
                <a:effectLst/>
                <a:latin typeface="+mn-lt"/>
                <a:ea typeface="+mn-ea"/>
                <a:cs typeface="+mn-cs"/>
              </a:rPr>
              <a:t>- Les différents délégués </a:t>
            </a:r>
            <a:r>
              <a:rPr lang="fr-BE" sz="1200" kern="1200" dirty="0" err="1" smtClean="0">
                <a:solidFill>
                  <a:schemeClr val="tx1"/>
                </a:solidFill>
                <a:effectLst/>
                <a:latin typeface="+mn-lt"/>
                <a:ea typeface="+mn-ea"/>
                <a:cs typeface="+mn-cs"/>
              </a:rPr>
              <a:t>d’Esc</a:t>
            </a:r>
            <a:r>
              <a:rPr lang="fr-BE" sz="1200" kern="1200" dirty="0" smtClean="0">
                <a:solidFill>
                  <a:schemeClr val="tx1"/>
                </a:solidFill>
                <a:effectLst/>
                <a:latin typeface="+mn-lt"/>
                <a:ea typeface="+mn-ea"/>
                <a:cs typeface="+mn-cs"/>
              </a:rPr>
              <a:t> sont actuellement occupés à réaliser leur contrôle visuel.</a:t>
            </a:r>
          </a:p>
          <a:p>
            <a:pPr marL="171450" indent="-171450">
              <a:buFontTx/>
              <a:buChar char="-"/>
            </a:pPr>
            <a:r>
              <a:rPr lang="fr-BE" sz="1200" kern="1200" dirty="0" smtClean="0">
                <a:solidFill>
                  <a:schemeClr val="tx1"/>
                </a:solidFill>
                <a:effectLst/>
                <a:latin typeface="+mn-lt"/>
                <a:ea typeface="+mn-ea"/>
                <a:cs typeface="+mn-cs"/>
              </a:rPr>
              <a:t>L’encodage en MRE dans le nouvel outil</a:t>
            </a:r>
            <a:r>
              <a:rPr lang="fr-BE" sz="1200" kern="1200" baseline="0" dirty="0" smtClean="0">
                <a:solidFill>
                  <a:schemeClr val="tx1"/>
                </a:solidFill>
                <a:effectLst/>
                <a:latin typeface="+mn-lt"/>
                <a:ea typeface="+mn-ea"/>
                <a:cs typeface="+mn-cs"/>
              </a:rPr>
              <a:t> de suivi se déroule en parallèle de ces contrôles afin que le tout soit disponible pour Sep 2022 comme prévu dans les directives de MR-C&amp;I.</a:t>
            </a:r>
          </a:p>
          <a:p>
            <a:pPr marL="0" indent="0">
              <a:buFontTx/>
              <a:buNone/>
            </a:pPr>
            <a:r>
              <a:rPr lang="fr-BE" sz="1200" kern="1200" baseline="0" dirty="0" smtClean="0">
                <a:solidFill>
                  <a:schemeClr val="tx1"/>
                </a:solidFill>
                <a:effectLst/>
                <a:latin typeface="+mn-lt"/>
                <a:ea typeface="+mn-ea"/>
                <a:cs typeface="+mn-cs"/>
              </a:rPr>
              <a:t>01 Sep 22:</a:t>
            </a:r>
          </a:p>
          <a:p>
            <a:pPr marL="171450" lvl="0" indent="-171450">
              <a:buFontTx/>
              <a:buChar char="-"/>
            </a:pPr>
            <a:r>
              <a:rPr lang="fr-BE" sz="1200" kern="1200" dirty="0" smtClean="0">
                <a:solidFill>
                  <a:schemeClr val="tx1"/>
                </a:solidFill>
                <a:effectLst/>
                <a:latin typeface="+mn-lt"/>
                <a:ea typeface="+mn-ea"/>
                <a:cs typeface="+mn-cs"/>
              </a:rPr>
              <a:t>Les contrôles visuels amiante ont été réalisés pour l’année 2022. Aucune aggravation/détérioration n’a été constatée par rapport à l’année 2021.</a:t>
            </a:r>
          </a:p>
          <a:p>
            <a:pPr marL="171450" lvl="0" indent="-171450">
              <a:buFontTx/>
              <a:buChar char="-"/>
            </a:pPr>
            <a:r>
              <a:rPr lang="fr-BE" sz="1200" kern="1200" dirty="0" smtClean="0">
                <a:solidFill>
                  <a:schemeClr val="tx1"/>
                </a:solidFill>
                <a:effectLst/>
                <a:latin typeface="+mn-lt"/>
                <a:ea typeface="+mn-ea"/>
                <a:cs typeface="+mn-cs"/>
              </a:rPr>
              <a:t>La situation est disponible en MRE pour MR-C&amp;I comme le prévoient les directives en la matière et le rapport est actuellement dans son processus de signature (AMT / SLPPT / Chef de Corps).</a:t>
            </a:r>
          </a:p>
          <a:p>
            <a:pPr marL="0" lvl="0" indent="0">
              <a:buFontTx/>
              <a:buNone/>
            </a:pPr>
            <a:r>
              <a:rPr lang="fr-BE" sz="1200" kern="1200" baseline="0" dirty="0" smtClean="0">
                <a:solidFill>
                  <a:schemeClr val="tx1"/>
                </a:solidFill>
                <a:effectLst/>
                <a:latin typeface="+mn-lt"/>
                <a:ea typeface="+mn-ea"/>
                <a:cs typeface="+mn-cs"/>
              </a:rPr>
              <a:t>27 Fev 2023 – 1Sgt GRAVEZ Ch. :</a:t>
            </a:r>
          </a:p>
          <a:p>
            <a:pPr marL="0" lvl="0" indent="0">
              <a:buFontTx/>
              <a:buNone/>
            </a:pPr>
            <a:r>
              <a:rPr lang="fr-BE" sz="1200" kern="1200" baseline="0" dirty="0" smtClean="0">
                <a:solidFill>
                  <a:schemeClr val="tx1"/>
                </a:solidFill>
                <a:effectLst/>
                <a:latin typeface="+mn-lt"/>
                <a:ea typeface="+mn-ea"/>
                <a:cs typeface="+mn-cs"/>
              </a:rPr>
              <a:t>Afin de pallier aux départs naturels mais aussi, afin de mieux répartir la charge de travail liée aux contrôles annuels, 16 Pers ont été nouvellement identifiées.</a:t>
            </a:r>
          </a:p>
          <a:p>
            <a:pPr marL="171450" lvl="0" indent="-171450">
              <a:buFontTx/>
              <a:buChar char="-"/>
            </a:pPr>
            <a:r>
              <a:rPr lang="fr-BE" sz="1200" kern="1200" baseline="0" dirty="0" smtClean="0">
                <a:solidFill>
                  <a:schemeClr val="tx1"/>
                </a:solidFill>
                <a:effectLst/>
                <a:latin typeface="+mn-lt"/>
                <a:ea typeface="+mn-ea"/>
                <a:cs typeface="+mn-cs"/>
              </a:rPr>
              <a:t>La majorité a déjà reçu le 1</a:t>
            </a:r>
            <a:r>
              <a:rPr lang="fr-BE" sz="1200" kern="1200" baseline="30000" dirty="0" smtClean="0">
                <a:solidFill>
                  <a:schemeClr val="tx1"/>
                </a:solidFill>
                <a:effectLst/>
                <a:latin typeface="+mn-lt"/>
                <a:ea typeface="+mn-ea"/>
                <a:cs typeface="+mn-cs"/>
              </a:rPr>
              <a:t>er</a:t>
            </a:r>
            <a:r>
              <a:rPr lang="fr-BE" sz="1200" kern="1200" baseline="0" dirty="0" smtClean="0">
                <a:solidFill>
                  <a:schemeClr val="tx1"/>
                </a:solidFill>
                <a:effectLst/>
                <a:latin typeface="+mn-lt"/>
                <a:ea typeface="+mn-ea"/>
                <a:cs typeface="+mn-cs"/>
              </a:rPr>
              <a:t> module de cours (EP9303) ce 06 Fev 2023, le 2</a:t>
            </a:r>
            <a:r>
              <a:rPr lang="fr-BE" sz="1200" kern="1200" baseline="30000" dirty="0" smtClean="0">
                <a:solidFill>
                  <a:schemeClr val="tx1"/>
                </a:solidFill>
                <a:effectLst/>
                <a:latin typeface="+mn-lt"/>
                <a:ea typeface="+mn-ea"/>
                <a:cs typeface="+mn-cs"/>
              </a:rPr>
              <a:t>ème</a:t>
            </a:r>
            <a:r>
              <a:rPr lang="fr-BE" sz="1200" kern="1200" baseline="0" dirty="0" smtClean="0">
                <a:solidFill>
                  <a:schemeClr val="tx1"/>
                </a:solidFill>
                <a:effectLst/>
                <a:latin typeface="+mn-lt"/>
                <a:ea typeface="+mn-ea"/>
                <a:cs typeface="+mn-cs"/>
              </a:rPr>
              <a:t> module (EP9004) sera suivi en Dec 2023.</a:t>
            </a:r>
          </a:p>
          <a:p>
            <a:pPr marL="171450" lvl="0" indent="-171450">
              <a:buFontTx/>
              <a:buChar char="-"/>
            </a:pPr>
            <a:r>
              <a:rPr lang="fr-BE" sz="1200" kern="1200" baseline="0" dirty="0" smtClean="0">
                <a:solidFill>
                  <a:schemeClr val="tx1"/>
                </a:solidFill>
                <a:effectLst/>
                <a:latin typeface="+mn-lt"/>
                <a:ea typeface="+mn-ea"/>
                <a:cs typeface="+mn-cs"/>
              </a:rPr>
              <a:t>Seule 1 Pers est toujours en attente de date de cours vu le nombre de places limitées.</a:t>
            </a:r>
          </a:p>
        </p:txBody>
      </p:sp>
      <p:sp>
        <p:nvSpPr>
          <p:cNvPr id="4" name="Slide Number Placeholder 3"/>
          <p:cNvSpPr>
            <a:spLocks noGrp="1"/>
          </p:cNvSpPr>
          <p:nvPr>
            <p:ph type="sldNum" sz="quarter" idx="10"/>
          </p:nvPr>
        </p:nvSpPr>
        <p:spPr/>
        <p:txBody>
          <a:bodyPr/>
          <a:lstStyle/>
          <a:p>
            <a:fld id="{D64F2C25-99DC-4E03-B761-F0DD23C54933}" type="slidenum">
              <a:rPr lang="fr-BE" smtClean="0"/>
              <a:t>16</a:t>
            </a:fld>
            <a:endParaRPr lang="fr-BE"/>
          </a:p>
        </p:txBody>
      </p:sp>
    </p:spTree>
    <p:extLst>
      <p:ext uri="{BB962C8B-B14F-4D97-AF65-F5344CB8AC3E}">
        <p14:creationId xmlns:p14="http://schemas.microsoft.com/office/powerpoint/2010/main" val="36443701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d’Avi DEDEURWAERDER Wim</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141159 Jan 21 (S. Verast)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La base dispose d’un plan de gestion (2Ech Infra) du risque légionnelle rédigé en 2015 pour BM suivants : logements F69, F71, F72, F73, F74, SG8 et section sport D54. (aussi en format papier au 1Ech Infra).</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Chocs thermiques si besoin.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Pas de « bras morts » supérieurs à 5m.</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Echantillonnage prélevé annuellement sur 36 installations du réseau ECS. Rapports échantillonnage transmis au 1Ech Infra, au SLPPT, UTE + publication des rapports dans CMI (+ AMT si légionnelle) par 1Ech Infra</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11 Mar 2022: eNote 5EMI 22-50058580 du 11 Mar. Résultats des analyses trimestrielles de potabilité de l’eau</a:t>
            </a:r>
            <a:r>
              <a:rPr lang="fr-BE" baseline="0" dirty="0" smtClean="0"/>
              <a:t> (prélèvements du 08 Mar 22).</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7 points de prélèvements (C9 Pompiers/MAvn, SG2 Dentisterie, A33 CdG, Chenil, G20 Eng </a:t>
            </a:r>
            <a:r>
              <a:rPr lang="fr-BE" baseline="0" dirty="0" err="1" smtClean="0"/>
              <a:t>Spx</a:t>
            </a:r>
            <a:r>
              <a:rPr lang="fr-BE" baseline="0" dirty="0" smtClean="0"/>
              <a:t>, Cuisine et F91 CdG)</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dirty="0" smtClean="0"/>
              <a:t>N’a donné lieu à</a:t>
            </a:r>
            <a:r>
              <a:rPr lang="fr-BE" baseline="0" dirty="0" smtClean="0"/>
              <a:t> aucun problème sanitaire.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Transmis le 15 Mar à ligne hiérarchique des Sv concernés pour application des recommandations du 5 EMI (exemple: laisser couler l’eau pendant un certain temps, nettoyage des filtres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20 Mai 2022: eNote 5EMI 22-50106528</a:t>
            </a:r>
            <a:r>
              <a:rPr lang="fr-BE" baseline="0" dirty="0" smtClean="0"/>
              <a:t> du 19 Mai. Résultats des analyses trimestrielles de potabilité de l’eau (prélèvements du 09 Mai 22).</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6 points de prélèvements (C9 Pompiers/MAvn, SG2 Dentisterie, A33 CdG, Chenil pas eu accès, G20 Eng </a:t>
            </a:r>
            <a:r>
              <a:rPr lang="fr-BE" baseline="0" dirty="0" err="1" smtClean="0"/>
              <a:t>Spx</a:t>
            </a:r>
            <a:r>
              <a:rPr lang="fr-BE" baseline="0" dirty="0" smtClean="0"/>
              <a:t>, Cuisine et F91 CdG)</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dirty="0" smtClean="0"/>
              <a:t>N’a donné lieu à</a:t>
            </a:r>
            <a:r>
              <a:rPr lang="fr-BE" baseline="0" dirty="0" smtClean="0"/>
              <a:t> aucun problème sanitaire.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Transmis le 20 Mai à ligne hiérarchique des Sv concernés pour application des recommandations du 5 EMI (exemple: laisser couler l’eau pendant un certain temps, nettoyage des filtres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231208 Mai 2022 – S. Verast:</a:t>
            </a:r>
          </a:p>
          <a:p>
            <a:pPr lvl="0"/>
            <a:r>
              <a:rPr lang="fr-BE" sz="1200" kern="1200" dirty="0" smtClean="0">
                <a:solidFill>
                  <a:schemeClr val="tx1"/>
                </a:solidFill>
                <a:effectLst/>
                <a:latin typeface="+mn-lt"/>
                <a:ea typeface="+mn-ea"/>
                <a:cs typeface="+mn-cs"/>
              </a:rPr>
              <a:t>En date du 06 Mai, les rapports INASEP de recherche des légionnelles ont été diffusés. Aucun souci n’a été relevé sauf pour le F43 (Esc E&amp;T) : le taux était plus haut que la norme. Les mesures correctives ont été prises (douches fermées et information du Pers). Les WC restant accessibles.</a:t>
            </a:r>
          </a:p>
          <a:p>
            <a:pPr lvl="0"/>
            <a:r>
              <a:rPr lang="fr-BE" sz="1200" kern="1200" dirty="0" smtClean="0">
                <a:solidFill>
                  <a:schemeClr val="tx1"/>
                </a:solidFill>
                <a:effectLst/>
                <a:latin typeface="+mn-lt"/>
                <a:ea typeface="+mn-ea"/>
                <a:cs typeface="+mn-cs"/>
              </a:rPr>
              <a:t>Durant la période d’inaccessibilité, en journée, les douches de la Sec Sport pouvaient être utilisées par le Pers ; les logeurs disposant quant à eux de leurs propres sanitaires.</a:t>
            </a:r>
          </a:p>
          <a:p>
            <a:pPr lvl="0"/>
            <a:r>
              <a:rPr lang="fr-BE" sz="1200" kern="1200" dirty="0" smtClean="0">
                <a:solidFill>
                  <a:schemeClr val="tx1"/>
                </a:solidFill>
                <a:effectLst/>
                <a:latin typeface="+mn-lt"/>
                <a:ea typeface="+mn-ea"/>
                <a:cs typeface="+mn-cs"/>
              </a:rPr>
              <a:t>Le Comd Esc n’a reçu à ce jour aucune plainte ou requête du Pers qui comprenait bien la situation en attendant de nouvelles analyses permettant la réouverture des sanitaires.</a:t>
            </a:r>
          </a:p>
          <a:p>
            <a:r>
              <a:rPr lang="fr-BE" sz="1200" kern="1200" dirty="0" smtClean="0">
                <a:solidFill>
                  <a:schemeClr val="tx1"/>
                </a:solidFill>
                <a:effectLst/>
                <a:latin typeface="+mn-lt"/>
                <a:ea typeface="+mn-ea"/>
                <a:cs typeface="+mn-cs"/>
              </a:rPr>
              <a:t>La réouverture a été autorisée ce 03 Jun suite aux nouveaux résultats d’analyse négatifs et après un rinçage complet des conduites avant la réouverture</a:t>
            </a:r>
            <a:r>
              <a:rPr lang="fr-BE" sz="1200" kern="1200" baseline="0" dirty="0" smtClean="0">
                <a:solidFill>
                  <a:schemeClr val="tx1"/>
                </a:solidFill>
                <a:effectLst/>
                <a:latin typeface="+mn-lt"/>
                <a:ea typeface="+mn-ea"/>
                <a:cs typeface="+mn-cs"/>
              </a:rPr>
              <a:t>.</a:t>
            </a:r>
            <a:endParaRPr lang="fr-B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09 Aou 2022: eNote 5EMI 22-50159198</a:t>
            </a:r>
            <a:r>
              <a:rPr lang="fr-BE" baseline="0" dirty="0" smtClean="0"/>
              <a:t> du 30 Aou. Résultats des analyses trimestrielles de potabilité de l’eau (prélèvements du 09 Aou 22).</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6 points de prélèvements (C9 Pompiers/</a:t>
            </a:r>
            <a:r>
              <a:rPr lang="fr-BE" baseline="0" dirty="0" err="1" smtClean="0"/>
              <a:t>Mavn</a:t>
            </a:r>
            <a:r>
              <a:rPr lang="fr-BE" baseline="0" dirty="0" smtClean="0"/>
              <a:t> pas eu accès, SG2 Dentisterie, A33 CdG, Chenil, G20 Eng </a:t>
            </a:r>
            <a:r>
              <a:rPr lang="fr-BE" baseline="0" dirty="0" err="1" smtClean="0"/>
              <a:t>Spx</a:t>
            </a:r>
            <a:r>
              <a:rPr lang="fr-BE" baseline="0" dirty="0" smtClean="0"/>
              <a:t>, Cuisine et F91 CdG)</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dirty="0" smtClean="0"/>
              <a:t>N’a donné lieu à</a:t>
            </a:r>
            <a:r>
              <a:rPr lang="fr-BE" baseline="0" dirty="0" smtClean="0"/>
              <a:t> aucun problème sanitaire.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Transmis le 20 Mai à ligne hiérarchique des Sv concernés pour application des recommandations du 5 EMI (exemple: laisser couler l’eau pendant un certain temps, nettoyage des filtres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04 Nov 2022: eNote 5EMI 22-50212958</a:t>
            </a:r>
            <a:r>
              <a:rPr lang="fr-BE" baseline="0" dirty="0" smtClean="0"/>
              <a:t> du 28 Oct 2022. Résultats des analyses trimestrielles de potabilité de l’eau (prélèvements du 24 Oct 22).</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5 points de prélèvements (C12 station pompage </a:t>
            </a:r>
            <a:r>
              <a:rPr lang="fr-BE" baseline="0" dirty="0" err="1" smtClean="0"/>
              <a:t>kéro</a:t>
            </a:r>
            <a:r>
              <a:rPr lang="fr-BE" baseline="0" dirty="0" smtClean="0"/>
              <a:t>, SG3 094 et SG3 095 à la Base de Florennes+ vestiaires et cave du terrain de foot de </a:t>
            </a:r>
            <a:r>
              <a:rPr lang="fr-BE" baseline="0" dirty="0" err="1" smtClean="0"/>
              <a:t>Sivry</a:t>
            </a:r>
            <a:r>
              <a:rPr lang="fr-BE" baseline="0" dirty="0" smtClean="0"/>
              <a:t>-Rance en prévision de l’Ex Celtic Uprise).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dirty="0" smtClean="0"/>
              <a:t>N’a donné lieu à</a:t>
            </a:r>
            <a:r>
              <a:rPr lang="fr-BE" baseline="0" dirty="0" smtClean="0"/>
              <a:t> aucun problème sanitaire.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Transmis le 03 Nov à ligne hiérarchique des Sv concernés pour application des recommandations du 5 EMI (exemple: laisser couler l’eau pendant un certain temps, nettoyage des filtres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16 Nov 22 -:</a:t>
            </a:r>
          </a:p>
          <a:p>
            <a:pPr lvl="0"/>
            <a:r>
              <a:rPr lang="fr-BE" sz="1200" kern="1200" dirty="0" smtClean="0">
                <a:solidFill>
                  <a:schemeClr val="tx1"/>
                </a:solidFill>
                <a:effectLst/>
                <a:latin typeface="+mn-lt"/>
                <a:ea typeface="+mn-ea"/>
                <a:cs typeface="+mn-cs"/>
              </a:rPr>
              <a:t>Le contrôle trimestriel a été réalisé par le Sv Vet et Hygiène du 5 EMI en date du 24 Oct 22.</a:t>
            </a:r>
          </a:p>
          <a:p>
            <a:pPr lvl="0"/>
            <a:r>
              <a:rPr lang="fr-BE" sz="1200" kern="1200" dirty="0" smtClean="0">
                <a:solidFill>
                  <a:schemeClr val="tx1"/>
                </a:solidFill>
                <a:effectLst/>
                <a:latin typeface="+mn-lt"/>
                <a:ea typeface="+mn-ea"/>
                <a:cs typeface="+mn-cs"/>
              </a:rPr>
              <a:t>Celui-ci n’a donné lieu à aucun problème sanitaire.</a:t>
            </a:r>
          </a:p>
          <a:p>
            <a:pPr lvl="0"/>
            <a:r>
              <a:rPr lang="fr-BE" sz="1200" kern="1200" dirty="0" smtClean="0">
                <a:solidFill>
                  <a:schemeClr val="tx1"/>
                </a:solidFill>
                <a:effectLst/>
                <a:latin typeface="+mn-lt"/>
                <a:ea typeface="+mn-ea"/>
                <a:cs typeface="+mn-cs"/>
              </a:rPr>
              <a:t>Le rapport a été transmis le 03 Nov à ligne hiérarchique des Sv concernés pour application des recommandations habituelles du 5 EMI (exemple: laisser couler l’eau pendant un certain temps, nettoyage des filtres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12 Dec 2022:</a:t>
            </a:r>
          </a:p>
          <a:p>
            <a:pPr lvl="0"/>
            <a:r>
              <a:rPr lang="fr-BE" sz="1200" kern="1200" dirty="0" smtClean="0">
                <a:solidFill>
                  <a:schemeClr val="tx1"/>
                </a:solidFill>
                <a:effectLst/>
                <a:latin typeface="+mn-lt"/>
                <a:ea typeface="+mn-ea"/>
                <a:cs typeface="+mn-cs"/>
              </a:rPr>
              <a:t>Le contrôle trimestriel a été réalisé par le Sv Vet et Hygiène du 5 EMI en date du 05 Dec 22 (C9 pompiers, dentisterie, A33</a:t>
            </a:r>
            <a:r>
              <a:rPr lang="fr-BE" sz="1200" kern="1200" baseline="0" dirty="0" smtClean="0">
                <a:solidFill>
                  <a:schemeClr val="tx1"/>
                </a:solidFill>
                <a:effectLst/>
                <a:latin typeface="+mn-lt"/>
                <a:ea typeface="+mn-ea"/>
                <a:cs typeface="+mn-cs"/>
              </a:rPr>
              <a:t> CdG, Logements F69, F71, F72, chenil, G20, cuisines et F91 CdG)</a:t>
            </a:r>
            <a:r>
              <a:rPr lang="fr-BE" sz="1200" kern="1200" dirty="0" smtClean="0">
                <a:solidFill>
                  <a:schemeClr val="tx1"/>
                </a:solidFill>
                <a:effectLst/>
                <a:latin typeface="+mn-lt"/>
                <a:ea typeface="+mn-ea"/>
                <a:cs typeface="+mn-cs"/>
              </a:rPr>
              <a:t>. https://dekast.mil.intra/Records/ArchiefLijn/920/2022/20221212_IU_22-50241633-R%C3%A9sultats_Analyses_Eau_Florennes.docx</a:t>
            </a:r>
          </a:p>
          <a:p>
            <a:pPr lvl="0"/>
            <a:r>
              <a:rPr lang="fr-BE" sz="1200" kern="1200" dirty="0" smtClean="0">
                <a:solidFill>
                  <a:schemeClr val="tx1"/>
                </a:solidFill>
                <a:effectLst/>
                <a:latin typeface="+mn-lt"/>
                <a:ea typeface="+mn-ea"/>
                <a:cs typeface="+mn-cs"/>
              </a:rPr>
              <a:t>Celui-ci n’a donné lieu à aucun problème sanitaire.</a:t>
            </a:r>
          </a:p>
          <a:p>
            <a:pPr lvl="0"/>
            <a:r>
              <a:rPr lang="fr-BE" sz="1200" kern="1200" dirty="0" smtClean="0">
                <a:solidFill>
                  <a:schemeClr val="tx1"/>
                </a:solidFill>
                <a:effectLst/>
                <a:latin typeface="+mn-lt"/>
                <a:ea typeface="+mn-ea"/>
                <a:cs typeface="+mn-cs"/>
              </a:rPr>
              <a:t>Le rapport a été transmis le 16 Dec à ligne hiérarchique des Sv concernés pour application des recommandations habituelles du 5 EMI (exemple: laisser couler l’eau pendant un certain temps, nettoyage des filtres etc.).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dirty="0" smtClean="0"/>
          </a:p>
        </p:txBody>
      </p:sp>
      <p:sp>
        <p:nvSpPr>
          <p:cNvPr id="4" name="Slide Number Placeholder 3"/>
          <p:cNvSpPr>
            <a:spLocks noGrp="1"/>
          </p:cNvSpPr>
          <p:nvPr>
            <p:ph type="sldNum" sz="quarter" idx="10"/>
          </p:nvPr>
        </p:nvSpPr>
        <p:spPr/>
        <p:txBody>
          <a:bodyPr/>
          <a:lstStyle/>
          <a:p>
            <a:fld id="{D64F2C25-99DC-4E03-B761-F0DD23C54933}" type="slidenum">
              <a:rPr lang="fr-BE" smtClean="0"/>
              <a:t>17</a:t>
            </a:fld>
            <a:endParaRPr lang="fr-BE"/>
          </a:p>
        </p:txBody>
      </p:sp>
    </p:spTree>
    <p:extLst>
      <p:ext uri="{BB962C8B-B14F-4D97-AF65-F5344CB8AC3E}">
        <p14:creationId xmlns:p14="http://schemas.microsoft.com/office/powerpoint/2010/main" val="33656270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 H&amp;WB</a:t>
            </a:r>
            <a:r>
              <a:rPr lang="fr-BE" baseline="0" dirty="0" smtClean="0"/>
              <a:t> </a:t>
            </a:r>
            <a:r>
              <a:rPr lang="fr-BE" dirty="0" smtClean="0"/>
              <a:t>– Maj d’Avi BEM HAMELS Steve, Ir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180821 Mar 21, mail BCO au Maj HAMELS: </a:t>
            </a:r>
            <a:r>
              <a:rPr lang="fr-BE" baseline="0" dirty="0" err="1" smtClean="0"/>
              <a:t>POC’s</a:t>
            </a:r>
            <a:r>
              <a:rPr lang="fr-BE" baseline="0" dirty="0" smtClean="0"/>
              <a:t> 2W = WASO et Resp AFA</a:t>
            </a:r>
          </a:p>
          <a:p>
            <a:pPr lvl="0"/>
            <a:r>
              <a:rPr lang="fr-BE" baseline="0" dirty="0" smtClean="0"/>
              <a:t>250952 Mai 22 – Ch. GRAVEZ: </a:t>
            </a:r>
            <a:r>
              <a:rPr lang="fr-BE" sz="1200" kern="1200" dirty="0" smtClean="0">
                <a:solidFill>
                  <a:schemeClr val="tx1"/>
                </a:solidFill>
                <a:effectLst/>
                <a:latin typeface="+mn-lt"/>
                <a:ea typeface="+mn-ea"/>
                <a:cs typeface="+mn-cs"/>
              </a:rPr>
              <a:t>En date du 22 Mar, une révision intermédiaire a été effectuée afin de mettre à jour plusieurs téléphones importants qui avaient changé depuis la dernière édition. La révision approfondie du PIU est programmée à l’automne 2023.</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17 Nov 22 – WASO: </a:t>
            </a:r>
            <a:r>
              <a:rPr lang="fr-BE" sz="1200" kern="1200" dirty="0" smtClean="0">
                <a:solidFill>
                  <a:schemeClr val="tx1"/>
                </a:solidFill>
                <a:effectLst/>
                <a:latin typeface="+mn-lt"/>
                <a:ea typeface="+mn-ea"/>
                <a:cs typeface="+mn-cs"/>
              </a:rPr>
              <a:t>En date du 17 Nov, en prévision de l’Exercice PCM du 24 Nov dernier, une révision intermédiaire du PPUI (Plan Particulier d’Urgence et d’Intervention) a été effectuée afin de mettre à jour les numéros de téléphones repris dans les différentes check-lists</a:t>
            </a:r>
            <a:r>
              <a:rPr lang="fr-BE" sz="1200" kern="1200" baseline="0" dirty="0" smtClean="0">
                <a:solidFill>
                  <a:schemeClr val="tx1"/>
                </a:solidFill>
                <a:effectLst/>
                <a:latin typeface="+mn-lt"/>
                <a:ea typeface="+mn-ea"/>
                <a:cs typeface="+mn-cs"/>
              </a:rPr>
              <a:t>.</a:t>
            </a:r>
            <a:r>
              <a:rPr lang="fr-BE" sz="1200" kern="1200" dirty="0" smtClean="0">
                <a:solidFill>
                  <a:schemeClr val="tx1"/>
                </a:solidFill>
                <a:effectLst/>
                <a:latin typeface="+mn-lt"/>
                <a:ea typeface="+mn-ea"/>
                <a:cs typeface="+mn-cs"/>
              </a:rPr>
              <a:t> Une révision approfondie du PPUI sera réalisée au</a:t>
            </a:r>
            <a:r>
              <a:rPr lang="fr-BE" sz="1200" kern="1200" baseline="0" dirty="0" smtClean="0">
                <a:solidFill>
                  <a:schemeClr val="tx1"/>
                </a:solidFill>
                <a:effectLst/>
                <a:latin typeface="+mn-lt"/>
                <a:ea typeface="+mn-ea"/>
                <a:cs typeface="+mn-cs"/>
              </a:rPr>
              <a:t> plus tard à l’automne 2023 sur base des lessons learned du PCM du 24 Nov 22</a:t>
            </a:r>
            <a:r>
              <a:rPr lang="fr-BE" sz="1200" kern="1200" dirty="0" smtClean="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smtClean="0">
                <a:solidFill>
                  <a:schemeClr val="tx1"/>
                </a:solidFill>
                <a:effectLst/>
                <a:latin typeface="+mn-lt"/>
                <a:ea typeface="+mn-ea"/>
                <a:cs typeface="+mn-cs"/>
              </a:rPr>
              <a:t>27 Fev 2023 – Adjt MARONGIU J.: La révision du PIU démarre en</a:t>
            </a:r>
            <a:r>
              <a:rPr lang="fr-BE" sz="1200" kern="1200" baseline="0" dirty="0" smtClean="0">
                <a:solidFill>
                  <a:schemeClr val="tx1"/>
                </a:solidFill>
                <a:effectLst/>
                <a:latin typeface="+mn-lt"/>
                <a:ea typeface="+mn-ea"/>
                <a:cs typeface="+mn-cs"/>
              </a:rPr>
              <a:t> ce mois de mars. La publication est prévue à l’automne 2023.</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baseline="0" dirty="0" smtClean="0">
                <a:solidFill>
                  <a:schemeClr val="tx1"/>
                </a:solidFill>
                <a:effectLst/>
                <a:latin typeface="+mn-lt"/>
                <a:ea typeface="+mn-ea"/>
                <a:cs typeface="+mn-cs"/>
              </a:rPr>
              <a:t>De même, une révision de notre PPUI sera effectuée par le WASO avant fin 2023.</a:t>
            </a:r>
            <a:endParaRPr lang="fr-BE" sz="1200" kern="1200" dirty="0" smtClean="0">
              <a:solidFill>
                <a:schemeClr val="tx1"/>
              </a:solidFill>
              <a:effectLst/>
              <a:latin typeface="+mn-lt"/>
              <a:ea typeface="+mn-ea"/>
              <a:cs typeface="+mn-cs"/>
            </a:endParaRPr>
          </a:p>
          <a:p>
            <a:pPr lvl="0"/>
            <a:endParaRPr lang="fr-BE" baseline="0" dirty="0" smtClean="0"/>
          </a:p>
        </p:txBody>
      </p:sp>
      <p:sp>
        <p:nvSpPr>
          <p:cNvPr id="4" name="Slide Number Placeholder 3"/>
          <p:cNvSpPr>
            <a:spLocks noGrp="1"/>
          </p:cNvSpPr>
          <p:nvPr>
            <p:ph type="sldNum" sz="quarter" idx="10"/>
          </p:nvPr>
        </p:nvSpPr>
        <p:spPr/>
        <p:txBody>
          <a:bodyPr/>
          <a:lstStyle/>
          <a:p>
            <a:fld id="{D64F2C25-99DC-4E03-B761-F0DD23C54933}" type="slidenum">
              <a:rPr lang="fr-BE" smtClean="0"/>
              <a:t>18</a:t>
            </a:fld>
            <a:endParaRPr lang="fr-BE"/>
          </a:p>
        </p:txBody>
      </p:sp>
    </p:spTree>
    <p:extLst>
      <p:ext uri="{BB962C8B-B14F-4D97-AF65-F5344CB8AC3E}">
        <p14:creationId xmlns:p14="http://schemas.microsoft.com/office/powerpoint/2010/main" val="22911123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DGMR-Mgt/R</a:t>
            </a:r>
            <a:r>
              <a:rPr lang="fr-BE" baseline="0" dirty="0" smtClean="0"/>
              <a:t> </a:t>
            </a:r>
            <a:r>
              <a:rPr lang="fr-BE" dirty="0" smtClean="0"/>
              <a:t>– LtCol IMM PLOVIE Gunnar</a:t>
            </a:r>
            <a:endParaRPr lang="fr-B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Au niveau local, le risque est suivi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l’AMT dans le cadre de la surveillance santé;</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la hiérarchie et l’individu grâce aux fiches de poste et de fonction qui mentionnent les risques auxquels le Pers est exposé;</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le SLPPT, à l’occasion des VLT afin de vérifier la présence, le stockage et la bonne utilisation des produits à risque ; en ce compris l’affichage des fiches informatives quant aux produits présents ainsi que l’utilisation correcte des EPI</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141140 Jan 21 ( S. Verast) : </a:t>
            </a:r>
            <a:r>
              <a:rPr lang="fr-BE" sz="1200" kern="1200" dirty="0" smtClean="0">
                <a:solidFill>
                  <a:schemeClr val="tx1"/>
                </a:solidFill>
                <a:effectLst/>
                <a:latin typeface="+mn-lt"/>
                <a:ea typeface="+mn-ea"/>
                <a:cs typeface="+mn-cs"/>
              </a:rPr>
              <a:t>Il existe un inventaire (GpM) des produits employés et tenu par Erik Duchemin, classable par risque (CMR)</a:t>
            </a:r>
            <a:r>
              <a:rPr lang="fr-BE" sz="1200" kern="1200" baseline="0" dirty="0" smtClean="0">
                <a:solidFill>
                  <a:schemeClr val="tx1"/>
                </a:solidFill>
                <a:effectLst/>
                <a:latin typeface="+mn-lt"/>
                <a:ea typeface="+mn-ea"/>
                <a:cs typeface="+mn-cs"/>
              </a:rPr>
              <a:t> et reprenant le lieu d’utilisation \\idcn.mil.intra\UnitData\2WTAC\0_ORG\GPM\QUAL_MGNT\02.PREVENTION\Produits dangereux\</a:t>
            </a:r>
            <a:r>
              <a:rPr lang="fr-BE" sz="1200" kern="1200" baseline="0" dirty="0" err="1" smtClean="0">
                <a:solidFill>
                  <a:schemeClr val="tx1"/>
                </a:solidFill>
                <a:effectLst/>
                <a:latin typeface="+mn-lt"/>
                <a:ea typeface="+mn-ea"/>
                <a:cs typeface="+mn-cs"/>
              </a:rPr>
              <a:t>Prod</a:t>
            </a:r>
            <a:r>
              <a:rPr lang="fr-BE" sz="1200" kern="1200" baseline="0" dirty="0" smtClean="0">
                <a:solidFill>
                  <a:schemeClr val="tx1"/>
                </a:solidFill>
                <a:effectLst/>
                <a:latin typeface="+mn-lt"/>
                <a:ea typeface="+mn-ea"/>
                <a:cs typeface="+mn-cs"/>
              </a:rPr>
              <a:t> Dang FS.xlsx</a:t>
            </a:r>
          </a:p>
          <a:p>
            <a:pPr marL="171450" indent="-171450">
              <a:buFontTx/>
              <a:buChar char="-"/>
            </a:pPr>
            <a:r>
              <a:rPr lang="fr-BE" sz="1200" kern="1200" dirty="0" smtClean="0">
                <a:solidFill>
                  <a:schemeClr val="tx1"/>
                </a:solidFill>
                <a:effectLst/>
                <a:latin typeface="+mn-lt"/>
                <a:ea typeface="+mn-ea"/>
                <a:cs typeface="+mn-cs"/>
              </a:rPr>
              <a:t>Cancer : R 40, 45, 49 et H350, 351</a:t>
            </a:r>
          </a:p>
          <a:p>
            <a:pPr marL="171450" indent="-171450">
              <a:buFontTx/>
              <a:buChar char="-"/>
            </a:pPr>
            <a:r>
              <a:rPr lang="fr-BE" sz="1200" kern="1200" dirty="0" smtClean="0">
                <a:solidFill>
                  <a:schemeClr val="tx1"/>
                </a:solidFill>
                <a:effectLst/>
                <a:latin typeface="+mn-lt"/>
                <a:ea typeface="+mn-ea"/>
                <a:cs typeface="+mn-cs"/>
              </a:rPr>
              <a:t>Muta : R46 et H 340, 341</a:t>
            </a:r>
          </a:p>
          <a:p>
            <a:pPr marL="171450" indent="-171450">
              <a:buFontTx/>
              <a:buChar char="-"/>
            </a:pPr>
            <a:r>
              <a:rPr lang="fr-BE" sz="1200" kern="1200" dirty="0" err="1" smtClean="0">
                <a:solidFill>
                  <a:schemeClr val="tx1"/>
                </a:solidFill>
                <a:effectLst/>
                <a:latin typeface="+mn-lt"/>
                <a:ea typeface="+mn-ea"/>
                <a:cs typeface="+mn-cs"/>
              </a:rPr>
              <a:t>Repro</a:t>
            </a:r>
            <a:r>
              <a:rPr lang="fr-BE" sz="1200" kern="1200" dirty="0" smtClean="0">
                <a:solidFill>
                  <a:schemeClr val="tx1"/>
                </a:solidFill>
                <a:effectLst/>
                <a:latin typeface="+mn-lt"/>
                <a:ea typeface="+mn-ea"/>
                <a:cs typeface="+mn-cs"/>
              </a:rPr>
              <a:t> : R60, 63 et H 263, 360, 361</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baseline="0" dirty="0" smtClean="0">
                <a:solidFill>
                  <a:schemeClr val="tx1"/>
                </a:solidFill>
                <a:effectLst/>
                <a:latin typeface="+mn-lt"/>
                <a:ea typeface="+mn-ea"/>
                <a:cs typeface="+mn-cs"/>
              </a:rPr>
              <a:t>160945 Avr 21 – S. Verast : </a:t>
            </a:r>
            <a:r>
              <a:rPr lang="fr-BE" sz="1200" kern="1200" dirty="0" smtClean="0">
                <a:solidFill>
                  <a:schemeClr val="tx1"/>
                </a:solidFill>
                <a:effectLst/>
                <a:latin typeface="+mn-lt"/>
                <a:ea typeface="+mn-ea"/>
                <a:cs typeface="+mn-cs"/>
              </a:rPr>
              <a:t>SIPPT MR vient de rédiger des mesures de prévention lors d’exposition à la silice cristalline (quartz, </a:t>
            </a:r>
            <a:r>
              <a:rPr lang="fr-BE" sz="1200" kern="1200" dirty="0" err="1" smtClean="0">
                <a:solidFill>
                  <a:schemeClr val="tx1"/>
                </a:solidFill>
                <a:effectLst/>
                <a:latin typeface="+mn-lt"/>
                <a:ea typeface="+mn-ea"/>
                <a:cs typeface="+mn-cs"/>
              </a:rPr>
              <a:t>tridymite</a:t>
            </a:r>
            <a:r>
              <a:rPr lang="fr-BE" sz="1200" kern="1200" dirty="0" smtClean="0">
                <a:solidFill>
                  <a:schemeClr val="tx1"/>
                </a:solidFill>
                <a:effectLst/>
                <a:latin typeface="+mn-lt"/>
                <a:ea typeface="+mn-ea"/>
                <a:cs typeface="+mn-cs"/>
              </a:rPr>
              <a:t>, </a:t>
            </a:r>
            <a:r>
              <a:rPr lang="fr-BE" sz="1200" kern="1200" dirty="0" err="1" smtClean="0">
                <a:solidFill>
                  <a:schemeClr val="tx1"/>
                </a:solidFill>
                <a:effectLst/>
                <a:latin typeface="+mn-lt"/>
                <a:ea typeface="+mn-ea"/>
                <a:cs typeface="+mn-cs"/>
              </a:rPr>
              <a:t>cristibalite</a:t>
            </a:r>
            <a:r>
              <a:rPr lang="fr-BE" sz="1200" kern="1200" dirty="0" smtClean="0">
                <a:solidFill>
                  <a:schemeClr val="tx1"/>
                </a:solidFill>
                <a:effectLst/>
                <a:latin typeface="+mn-lt"/>
                <a:ea typeface="+mn-ea"/>
                <a:cs typeface="+mn-cs"/>
              </a:rPr>
              <a:t> ou dioxyde de silicium), dans la note :  </a:t>
            </a:r>
            <a:r>
              <a:rPr lang="fr-BE" sz="1200" u="none" strike="noStrike" kern="1200" dirty="0" smtClean="0">
                <a:solidFill>
                  <a:schemeClr val="tx1"/>
                </a:solidFill>
                <a:effectLst/>
                <a:latin typeface="+mn-lt"/>
                <a:ea typeface="+mn-ea"/>
                <a:cs typeface="+mn-cs"/>
                <a:hlinkClick r:id="rId3"/>
              </a:rPr>
              <a:t>20210414 IU -Prévention silice.docx (21-50067887)</a:t>
            </a:r>
            <a:r>
              <a:rPr lang="fr-BE" sz="1200" u="none" strike="noStrike" kern="1200" dirty="0" smtClean="0">
                <a:solidFill>
                  <a:schemeClr val="tx1"/>
                </a:solidFill>
                <a:effectLst/>
                <a:latin typeface="+mn-lt"/>
                <a:ea typeface="+mn-ea"/>
                <a:cs typeface="+mn-cs"/>
              </a:rPr>
              <a:t>. SLPPT sollicite les différents groupes afin de</a:t>
            </a:r>
            <a:r>
              <a:rPr lang="fr-BE" sz="1200" u="none" strike="noStrike" kern="1200" baseline="0" dirty="0" smtClean="0">
                <a:solidFill>
                  <a:schemeClr val="tx1"/>
                </a:solidFill>
                <a:effectLst/>
                <a:latin typeface="+mn-lt"/>
                <a:ea typeface="+mn-ea"/>
                <a:cs typeface="+mn-cs"/>
              </a:rPr>
              <a:t> connaître les lieux d’exposition, en faire l’inventaire et en transmettre le résultat vers SIPPT-MR.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baseline="0" dirty="0" smtClean="0">
                <a:solidFill>
                  <a:schemeClr val="tx1"/>
                </a:solidFill>
                <a:effectLst/>
                <a:latin typeface="+mn-lt"/>
                <a:ea typeface="+mn-ea"/>
                <a:cs typeface="+mn-cs"/>
              </a:rPr>
              <a:t>281028 Mai 21 – S. Verast: </a:t>
            </a:r>
            <a:r>
              <a:rPr lang="fr-BE" sz="1200" kern="1200" dirty="0" smtClean="0">
                <a:solidFill>
                  <a:schemeClr val="tx1"/>
                </a:solidFill>
                <a:effectLst/>
                <a:latin typeface="+mn-lt"/>
                <a:ea typeface="+mn-ea"/>
                <a:cs typeface="+mn-cs"/>
              </a:rPr>
              <a:t>Plan de mesures de prévention contre l’exposition à la silice cristalline : j’ai reçu des réponses suite à ma demande en réaction de la note SIPPT MR. Il n’y a pas de lieux d’exposition/travaux à la silice (rien au Gp DS, rien au 2Ech Infra, pas d’autres réponses)</a:t>
            </a:r>
            <a:endParaRPr lang="fr-BE"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101407 Sep 21 – S. Verast: </a:t>
            </a:r>
            <a:r>
              <a:rPr lang="fr-BE" sz="1200" kern="1200" dirty="0" smtClean="0">
                <a:solidFill>
                  <a:srgbClr val="FF0000"/>
                </a:solidFill>
                <a:latin typeface="+mn-lt"/>
                <a:ea typeface="+mn-ea"/>
                <a:cs typeface="+mn-cs"/>
              </a:rPr>
              <a:t>EPI pour la préparation des fumigènes solo display (</a:t>
            </a:r>
            <a:r>
              <a:rPr lang="fr-BE" sz="1200" kern="1200" dirty="0" err="1" smtClean="0">
                <a:solidFill>
                  <a:srgbClr val="FF0000"/>
                </a:solidFill>
                <a:latin typeface="+mn-lt"/>
                <a:ea typeface="+mn-ea"/>
                <a:cs typeface="+mn-cs"/>
              </a:rPr>
              <a:t>smokewinders</a:t>
            </a:r>
            <a:r>
              <a:rPr lang="fr-BE" sz="1200" kern="1200" dirty="0" smtClean="0">
                <a:solidFill>
                  <a:srgbClr val="FF0000"/>
                </a:solidFill>
                <a:latin typeface="+mn-lt"/>
                <a:ea typeface="+mn-ea"/>
                <a:cs typeface="+mn-cs"/>
              </a:rPr>
              <a:t>) :</a:t>
            </a:r>
            <a:r>
              <a:rPr lang="fr-BE" sz="1200" kern="1200" baseline="0" dirty="0" smtClean="0">
                <a:solidFill>
                  <a:srgbClr val="FF0000"/>
                </a:solidFill>
                <a:latin typeface="+mn-lt"/>
                <a:ea typeface="+mn-ea"/>
                <a:cs typeface="+mn-cs"/>
              </a:rPr>
              <a:t> Sur demande de l’Adjt Magniette (Cel Sp Log – achats EPI), le SLPPT a  sélectionné des gants de protection pour le travail des armuriers (1SM </a:t>
            </a:r>
            <a:r>
              <a:rPr lang="fr-BE" sz="1200" kern="1200" baseline="0" dirty="0" err="1" smtClean="0">
                <a:solidFill>
                  <a:srgbClr val="FF0000"/>
                </a:solidFill>
                <a:latin typeface="+mn-lt"/>
                <a:ea typeface="+mn-ea"/>
                <a:cs typeface="+mn-cs"/>
              </a:rPr>
              <a:t>Mazy</a:t>
            </a:r>
            <a:r>
              <a:rPr lang="fr-BE" sz="1200" kern="1200" baseline="0" dirty="0" smtClean="0">
                <a:solidFill>
                  <a:srgbClr val="FF0000"/>
                </a:solidFill>
                <a:latin typeface="+mn-lt"/>
                <a:ea typeface="+mn-ea"/>
                <a:cs typeface="+mn-cs"/>
              </a:rPr>
              <a:t>) à l’entretien des </a:t>
            </a:r>
            <a:r>
              <a:rPr lang="fr-BE" sz="1200" kern="1200" baseline="0" dirty="0" err="1" smtClean="0">
                <a:solidFill>
                  <a:srgbClr val="FF0000"/>
                </a:solidFill>
                <a:latin typeface="+mn-lt"/>
                <a:ea typeface="+mn-ea"/>
                <a:cs typeface="+mn-cs"/>
              </a:rPr>
              <a:t>smokewinders</a:t>
            </a:r>
            <a:r>
              <a:rPr lang="fr-BE" sz="1200" kern="1200" baseline="0" dirty="0" smtClean="0">
                <a:solidFill>
                  <a:srgbClr val="FF0000"/>
                </a:solidFill>
                <a:latin typeface="+mn-lt"/>
                <a:ea typeface="+mn-ea"/>
                <a:cs typeface="+mn-cs"/>
              </a:rPr>
              <a:t>. Il s’agira d’une paire de gants chimiques (si présence de produits fumigènes du solo display) et d’une paire de gants contre les coupures/contact avec les huiles.</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baseline="0" dirty="0" smtClean="0">
                <a:solidFill>
                  <a:srgbClr val="FF0000"/>
                </a:solidFill>
                <a:latin typeface="+mn-lt"/>
                <a:ea typeface="+mn-ea"/>
                <a:cs typeface="+mn-cs"/>
              </a:rPr>
              <a:t>020757 Mar 2022 – E. Duchemin: L’inventaire CMR du GpM a été mis à jour le 02 Mar.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baseline="0" dirty="0" smtClean="0">
                <a:solidFill>
                  <a:srgbClr val="FF0000"/>
                </a:solidFill>
                <a:latin typeface="+mn-lt"/>
                <a:ea typeface="+mn-ea"/>
                <a:cs typeface="+mn-cs"/>
              </a:rPr>
              <a:t>23 Mai 2022 (eNote DG-H&amp;WB-SIPPT-Sec GRB 22-50107585 – Mesurage Chrome 6 GpM 2WTac - https://dekast.mil.intra/Records/ArchiefLijn/158/2022/20220518_IU_22-50107585%20mesurage%20chrome%206GpM%202WTac.docx) : 2WTac choisi comme première étape de mesurage pour les blocs G68 (At Peinture), F66 (At Métaux) et B10 (Tôlerie). Les 3 locaux ont été visités par SIPPT-MR le 20 Avr 22. Les mesures seront effectuées les 24 &amp; 25 Mai.</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baseline="0" dirty="0" smtClean="0">
                <a:solidFill>
                  <a:srgbClr val="FF0000"/>
                </a:solidFill>
                <a:latin typeface="+mn-lt"/>
                <a:ea typeface="+mn-ea"/>
                <a:cs typeface="+mn-cs"/>
              </a:rPr>
              <a:t>161435 Nov 2022 – S. Verast: </a:t>
            </a:r>
            <a:r>
              <a:rPr lang="fr-BE" sz="1200" kern="1200" dirty="0" smtClean="0">
                <a:solidFill>
                  <a:schemeClr val="tx1"/>
                </a:solidFill>
                <a:effectLst/>
                <a:latin typeface="+mn-lt"/>
                <a:ea typeface="+mn-ea"/>
                <a:cs typeface="+mn-cs"/>
              </a:rPr>
              <a:t>en date du 30 Sep et du 12 Oct 2022, l’AMT et le SLPPT ont visité la tôlerie du B10, qui est contaminée par du chrome 6 et des poussières métalliques. Une analyse de risque avec des mesures de prévention a été rédigée et communiquée à l’Unité. Une</a:t>
            </a:r>
            <a:r>
              <a:rPr lang="fr-BE" sz="1200" kern="1200" baseline="0" dirty="0" smtClean="0">
                <a:solidFill>
                  <a:schemeClr val="tx1"/>
                </a:solidFill>
                <a:effectLst/>
                <a:latin typeface="+mn-lt"/>
                <a:ea typeface="+mn-ea"/>
                <a:cs typeface="+mn-cs"/>
              </a:rPr>
              <a:t> explication détaillée est présentée par le Cdt Verast</a:t>
            </a:r>
            <a:r>
              <a:rPr lang="fr-BE" sz="1200" kern="1200" dirty="0" smtClean="0">
                <a:solidFill>
                  <a:schemeClr val="tx1"/>
                </a:solidFill>
                <a:effectLst/>
                <a:latin typeface="+mn-lt"/>
                <a:ea typeface="+mn-ea"/>
                <a:cs typeface="+mn-cs"/>
              </a:rPr>
              <a:t> dans un point spécifique lors du CCB du 06/12/22.</a:t>
            </a:r>
            <a:endParaRPr lang="fr-BE" sz="1200" kern="1200" baseline="0" dirty="0" smtClean="0">
              <a:solidFill>
                <a:srgbClr val="FF0000"/>
              </a:solidFill>
              <a:latin typeface="+mn-lt"/>
              <a:ea typeface="+mn-ea"/>
              <a:cs typeface="+mn-cs"/>
            </a:endParaRPr>
          </a:p>
          <a:p>
            <a:pPr lvl="0"/>
            <a:endParaRPr lang="fr-BE" baseline="0" dirty="0" smtClean="0"/>
          </a:p>
        </p:txBody>
      </p:sp>
      <p:sp>
        <p:nvSpPr>
          <p:cNvPr id="4" name="Slide Number Placeholder 3"/>
          <p:cNvSpPr>
            <a:spLocks noGrp="1"/>
          </p:cNvSpPr>
          <p:nvPr>
            <p:ph type="sldNum" sz="quarter" idx="10"/>
          </p:nvPr>
        </p:nvSpPr>
        <p:spPr/>
        <p:txBody>
          <a:bodyPr/>
          <a:lstStyle/>
          <a:p>
            <a:fld id="{D64F2C25-99DC-4E03-B761-F0DD23C54933}" type="slidenum">
              <a:rPr lang="fr-BE" smtClean="0"/>
              <a:t>19</a:t>
            </a:fld>
            <a:endParaRPr lang="fr-BE"/>
          </a:p>
        </p:txBody>
      </p:sp>
    </p:spTree>
    <p:extLst>
      <p:ext uri="{BB962C8B-B14F-4D97-AF65-F5344CB8AC3E}">
        <p14:creationId xmlns:p14="http://schemas.microsoft.com/office/powerpoint/2010/main" val="42350552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20</a:t>
            </a:fld>
            <a:endParaRPr lang="fr-BE"/>
          </a:p>
        </p:txBody>
      </p:sp>
    </p:spTree>
    <p:extLst>
      <p:ext uri="{BB962C8B-B14F-4D97-AF65-F5344CB8AC3E}">
        <p14:creationId xmlns:p14="http://schemas.microsoft.com/office/powerpoint/2010/main" val="2900510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a:t>
            </a:fld>
            <a:endParaRPr lang="fr-BE"/>
          </a:p>
        </p:txBody>
      </p:sp>
    </p:spTree>
    <p:extLst>
      <p:ext uri="{BB962C8B-B14F-4D97-AF65-F5344CB8AC3E}">
        <p14:creationId xmlns:p14="http://schemas.microsoft.com/office/powerpoint/2010/main" val="2530130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05 Dec 19 (Cdt d’Avi T. RUCQUOY) – Prévention de comportements inadaptés : nous allons développer une campagne d’affichage dans le courant de l’année 2020. Le but est que cela se fasse au niveau de la Défense et que nous soyons les POC afin de distiller les informations au niveau du Pers.</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09 Mar 20 (Cdt d’Avi T. RUCQUOY) – Les évènements récents relatifs aux incidents au MALI ont fait que ce point n’a pas encore</a:t>
            </a:r>
            <a:r>
              <a:rPr lang="fr-BE" baseline="0" dirty="0" smtClean="0"/>
              <a:t> pu être discuté au sein de DG H&amp;WB. Des briefings peuvent être néanmoins dispensés à la demande de la LH.</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08 Sep 20 (Cdt d’Avi T. RUCQUOY) – Pas d’évolution suite au Covid19.</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141133 Jan 21 (T. </a:t>
            </a:r>
            <a:r>
              <a:rPr lang="fr-BE" baseline="0" dirty="0" err="1" smtClean="0"/>
              <a:t>Rucquoy</a:t>
            </a:r>
            <a:r>
              <a:rPr lang="fr-BE" baseline="0" dirty="0" smtClean="0"/>
              <a:t>) : </a:t>
            </a:r>
            <a:r>
              <a:rPr lang="fr-BE" sz="1200" kern="1200" dirty="0" smtClean="0">
                <a:solidFill>
                  <a:schemeClr val="tx1"/>
                </a:solidFill>
                <a:effectLst/>
                <a:latin typeface="+mn-lt"/>
                <a:ea typeface="+mn-ea"/>
                <a:cs typeface="+mn-cs"/>
              </a:rPr>
              <a:t>03 workshops (Renforcement des compétences de la LH à la gestion de situations difficiles, sensibiliser la LH aux comportements indésirables et excessifs au travail,…) sont prévus en Fev &amp; Mar 21 pour les membres de la LH du GpM</a:t>
            </a:r>
          </a:p>
          <a:p>
            <a:pPr lvl="0"/>
            <a:r>
              <a:rPr lang="fr-BE" dirty="0" smtClean="0"/>
              <a:t>150938 Mar 21 (T. </a:t>
            </a:r>
            <a:r>
              <a:rPr lang="fr-BE" dirty="0" err="1" smtClean="0"/>
              <a:t>Rucquoy</a:t>
            </a:r>
            <a:r>
              <a:rPr lang="fr-BE" dirty="0" smtClean="0"/>
              <a:t>) :</a:t>
            </a:r>
          </a:p>
          <a:p>
            <a:pPr marL="171450" lvl="0" indent="-171450">
              <a:buFontTx/>
              <a:buChar char="-"/>
            </a:pPr>
            <a:r>
              <a:rPr lang="fr-BE" sz="1200" kern="1200" dirty="0" smtClean="0">
                <a:solidFill>
                  <a:schemeClr val="tx1"/>
                </a:solidFill>
                <a:effectLst/>
                <a:latin typeface="+mn-lt"/>
                <a:ea typeface="+mn-ea"/>
                <a:cs typeface="+mn-cs"/>
              </a:rPr>
              <a:t>DG H&amp;WB : Démarrage campagne Harcèlement sexuel au travail </a:t>
            </a:r>
            <a:r>
              <a:rPr lang="fr-BE" sz="1200" u="sng" kern="1200" dirty="0" smtClean="0">
                <a:solidFill>
                  <a:schemeClr val="tx1"/>
                </a:solidFill>
                <a:effectLst/>
                <a:latin typeface="+mn-lt"/>
                <a:ea typeface="+mn-ea"/>
                <a:cs typeface="+mn-cs"/>
                <a:hlinkClick r:id="rId3"/>
              </a:rPr>
              <a:t>https://intranet.mil.intra/sites/Portal/Documents/2021/20210309_DGHWB_CampagneOSGW_01_F.pdf</a:t>
            </a:r>
            <a:endParaRPr lang="fr-BE" sz="1200" u="sng" kern="1200" dirty="0" smtClean="0">
              <a:solidFill>
                <a:schemeClr val="tx1"/>
              </a:solidFill>
              <a:effectLst/>
              <a:latin typeface="+mn-lt"/>
              <a:ea typeface="+mn-ea"/>
              <a:cs typeface="+mn-cs"/>
            </a:endParaRPr>
          </a:p>
          <a:p>
            <a:pPr marL="171450" lvl="0" indent="-171450">
              <a:buFontTx/>
              <a:buChar char="-"/>
            </a:pPr>
            <a:r>
              <a:rPr lang="fr-BE" sz="1200" kern="1200" dirty="0" smtClean="0">
                <a:solidFill>
                  <a:schemeClr val="tx1"/>
                </a:solidFill>
                <a:effectLst/>
                <a:latin typeface="+mn-lt"/>
                <a:ea typeface="+mn-ea"/>
                <a:cs typeface="+mn-cs"/>
              </a:rPr>
              <a:t>Les 3 WS de 3 demi-jours par WS ont été réalisés du 22 Fev 21 au 22 Mar 21 pour les membres de la LH du GpM</a:t>
            </a:r>
            <a:endParaRPr lang="fr-BE" dirty="0" smtClean="0"/>
          </a:p>
          <a:p>
            <a:r>
              <a:rPr lang="fr-BE" dirty="0" smtClean="0"/>
              <a:t>280858 Mai 21 –</a:t>
            </a:r>
            <a:r>
              <a:rPr lang="fr-BE" baseline="0" dirty="0" smtClean="0"/>
              <a:t> T. </a:t>
            </a:r>
            <a:r>
              <a:rPr lang="fr-BE" baseline="0" dirty="0" err="1" smtClean="0"/>
              <a:t>Rucquoy</a:t>
            </a:r>
            <a:r>
              <a:rPr lang="fr-BE" baseline="0" dirty="0" smtClean="0"/>
              <a:t> : </a:t>
            </a:r>
            <a:r>
              <a:rPr lang="fr-BE" sz="1200" kern="1200" dirty="0" smtClean="0">
                <a:solidFill>
                  <a:schemeClr val="tx1"/>
                </a:solidFill>
                <a:effectLst/>
                <a:latin typeface="+mn-lt"/>
                <a:ea typeface="+mn-ea"/>
                <a:cs typeface="+mn-cs"/>
              </a:rPr>
              <a:t>Suite à une absence inopinée de l’Adjt DELOYER, le 3</a:t>
            </a:r>
            <a:r>
              <a:rPr lang="fr-BE" sz="1200" kern="1200" baseline="30000" dirty="0" smtClean="0">
                <a:solidFill>
                  <a:schemeClr val="tx1"/>
                </a:solidFill>
                <a:effectLst/>
                <a:latin typeface="+mn-lt"/>
                <a:ea typeface="+mn-ea"/>
                <a:cs typeface="+mn-cs"/>
              </a:rPr>
              <a:t>ème</a:t>
            </a:r>
            <a:r>
              <a:rPr lang="fr-BE" sz="1200" kern="1200" dirty="0" smtClean="0">
                <a:solidFill>
                  <a:schemeClr val="tx1"/>
                </a:solidFill>
                <a:effectLst/>
                <a:latin typeface="+mn-lt"/>
                <a:ea typeface="+mn-ea"/>
                <a:cs typeface="+mn-cs"/>
              </a:rPr>
              <a:t> ½ jour pour le 3</a:t>
            </a:r>
            <a:r>
              <a:rPr lang="fr-BE" sz="1200" kern="1200" baseline="30000" dirty="0" smtClean="0">
                <a:solidFill>
                  <a:schemeClr val="tx1"/>
                </a:solidFill>
                <a:effectLst/>
                <a:latin typeface="+mn-lt"/>
                <a:ea typeface="+mn-ea"/>
                <a:cs typeface="+mn-cs"/>
              </a:rPr>
              <a:t>ème</a:t>
            </a:r>
            <a:r>
              <a:rPr lang="fr-BE" sz="1200" kern="1200" dirty="0" smtClean="0">
                <a:solidFill>
                  <a:schemeClr val="tx1"/>
                </a:solidFill>
                <a:effectLst/>
                <a:latin typeface="+mn-lt"/>
                <a:ea typeface="+mn-ea"/>
                <a:cs typeface="+mn-cs"/>
              </a:rPr>
              <a:t> WS n’a pas encore eu lieu. D’autres WS seront également organisés pour d’autres membres de la LH appartenant au GpM: le nombre de WS doit encore être déterminé avec l’OST.</a:t>
            </a:r>
          </a:p>
          <a:p>
            <a:r>
              <a:rPr lang="fr-BE" sz="1200" kern="1200" dirty="0" smtClean="0">
                <a:solidFill>
                  <a:schemeClr val="tx1"/>
                </a:solidFill>
                <a:effectLst/>
                <a:latin typeface="+mn-lt"/>
                <a:ea typeface="+mn-ea"/>
                <a:cs typeface="+mn-cs"/>
              </a:rPr>
              <a:t>131514 Sep 21 –</a:t>
            </a:r>
            <a:r>
              <a:rPr lang="fr-BE" sz="1200" kern="1200" baseline="0" dirty="0" smtClean="0">
                <a:solidFill>
                  <a:schemeClr val="tx1"/>
                </a:solidFill>
                <a:effectLst/>
                <a:latin typeface="+mn-lt"/>
                <a:ea typeface="+mn-ea"/>
                <a:cs typeface="+mn-cs"/>
              </a:rPr>
              <a:t> T. </a:t>
            </a:r>
            <a:r>
              <a:rPr lang="fr-BE" sz="1200" kern="1200" baseline="0" dirty="0" err="1" smtClean="0">
                <a:solidFill>
                  <a:schemeClr val="tx1"/>
                </a:solidFill>
                <a:effectLst/>
                <a:latin typeface="+mn-lt"/>
                <a:ea typeface="+mn-ea"/>
                <a:cs typeface="+mn-cs"/>
              </a:rPr>
              <a:t>Rucquoy</a:t>
            </a:r>
            <a:r>
              <a:rPr lang="fr-BE" sz="1200" kern="1200" baseline="0" dirty="0" smtClean="0">
                <a:solidFill>
                  <a:schemeClr val="tx1"/>
                </a:solidFill>
                <a:effectLst/>
                <a:latin typeface="+mn-lt"/>
                <a:ea typeface="+mn-ea"/>
                <a:cs typeface="+mn-cs"/>
              </a:rPr>
              <a:t>: Pas de changement. Nous déterminerons de nouveaux Gp et fixerons de nouvelles dates avec l’OST. Aucune nouvelle des kits à ce stade.</a:t>
            </a:r>
          </a:p>
          <a:p>
            <a:r>
              <a:rPr lang="fr-BE" sz="1200" kern="1200" baseline="0" dirty="0" smtClean="0">
                <a:solidFill>
                  <a:schemeClr val="tx1"/>
                </a:solidFill>
                <a:effectLst/>
                <a:latin typeface="+mn-lt"/>
                <a:ea typeface="+mn-ea"/>
                <a:cs typeface="+mn-cs"/>
              </a:rPr>
              <a:t>061110 Dec 21 – T. </a:t>
            </a:r>
            <a:r>
              <a:rPr lang="fr-BE" sz="1200" kern="1200" baseline="0" dirty="0" err="1" smtClean="0">
                <a:solidFill>
                  <a:schemeClr val="tx1"/>
                </a:solidFill>
                <a:effectLst/>
                <a:latin typeface="+mn-lt"/>
                <a:ea typeface="+mn-ea"/>
                <a:cs typeface="+mn-cs"/>
              </a:rPr>
              <a:t>Rucquoy</a:t>
            </a:r>
            <a:r>
              <a:rPr lang="fr-BE" sz="1200" kern="1200" baseline="0" dirty="0" smtClean="0">
                <a:solidFill>
                  <a:schemeClr val="tx1"/>
                </a:solidFill>
                <a:effectLst/>
                <a:latin typeface="+mn-lt"/>
                <a:ea typeface="+mn-ea"/>
                <a:cs typeface="+mn-cs"/>
              </a:rPr>
              <a:t>: Les kits qui devaient être fournis en Sep 21 sont reportés à 2022 (le POC concerné ayant été victime d’un burnout).</a:t>
            </a:r>
          </a:p>
          <a:p>
            <a:r>
              <a:rPr lang="fr-BE" dirty="0" smtClean="0"/>
              <a:t>221327 Fev 2022 – T. </a:t>
            </a:r>
            <a:r>
              <a:rPr lang="fr-BE" dirty="0" err="1" smtClean="0"/>
              <a:t>Rucquoy</a:t>
            </a:r>
            <a:r>
              <a:rPr lang="fr-BE" dirty="0" smtClean="0"/>
              <a:t>: </a:t>
            </a:r>
            <a:r>
              <a:rPr lang="fr-BE" sz="1200" kern="1200" dirty="0" smtClean="0">
                <a:solidFill>
                  <a:schemeClr val="tx1"/>
                </a:solidFill>
                <a:effectLst/>
                <a:latin typeface="+mn-lt"/>
                <a:ea typeface="+mn-ea"/>
                <a:cs typeface="+mn-cs"/>
              </a:rPr>
              <a:t>Différentes affiches ont été réalisées par le SPPT PsySoc. Elles doivent encore être imprimées au </a:t>
            </a:r>
            <a:r>
              <a:rPr lang="fr-BE" sz="1200" kern="1200" dirty="0" err="1" smtClean="0">
                <a:solidFill>
                  <a:schemeClr val="tx1"/>
                </a:solidFill>
                <a:effectLst/>
                <a:latin typeface="+mn-lt"/>
                <a:ea typeface="+mn-ea"/>
                <a:cs typeface="+mn-cs"/>
              </a:rPr>
              <a:t>Print</a:t>
            </a:r>
            <a:r>
              <a:rPr lang="fr-BE" sz="1200" kern="1200" dirty="0" smtClean="0">
                <a:solidFill>
                  <a:schemeClr val="tx1"/>
                </a:solidFill>
                <a:effectLst/>
                <a:latin typeface="+mn-lt"/>
                <a:ea typeface="+mn-ea"/>
                <a:cs typeface="+mn-cs"/>
              </a:rPr>
              <a:t> house </a:t>
            </a:r>
            <a:r>
              <a:rPr lang="fr-BE" sz="1200" kern="1200" dirty="0" err="1" smtClean="0">
                <a:solidFill>
                  <a:schemeClr val="tx1"/>
                </a:solidFill>
                <a:effectLst/>
                <a:latin typeface="+mn-lt"/>
                <a:ea typeface="+mn-ea"/>
                <a:cs typeface="+mn-cs"/>
              </a:rPr>
              <a:t>Defence</a:t>
            </a:r>
            <a:r>
              <a:rPr lang="fr-BE" sz="1200" kern="1200" dirty="0" smtClean="0">
                <a:solidFill>
                  <a:schemeClr val="tx1"/>
                </a:solidFill>
                <a:effectLst/>
                <a:latin typeface="+mn-lt"/>
                <a:ea typeface="+mn-ea"/>
                <a:cs typeface="+mn-cs"/>
              </a:rPr>
              <a:t> afin de pouvoir être affichées dans les différent quartiers. Pas de nouvelles de la campagne qui avait été lancée en 2021 par un autre service</a:t>
            </a:r>
          </a:p>
          <a:p>
            <a:r>
              <a:rPr lang="fr-BE" sz="1200" kern="1200" dirty="0" smtClean="0">
                <a:solidFill>
                  <a:schemeClr val="tx1"/>
                </a:solidFill>
                <a:effectLst/>
                <a:latin typeface="+mn-lt"/>
                <a:ea typeface="+mn-ea"/>
                <a:cs typeface="+mn-cs"/>
              </a:rPr>
              <a:t>09 Mai 2022 – eNote : https://dekast.mil.intra/Records/ArchiefLijn/11/DG%20H&amp;WB/2022/20220422_IU_22-50086548-PC-KWGPG10.docx – Retrait officiel de l’Adjt GALLET Thibaut du BQM en tant que Pers </a:t>
            </a:r>
            <a:r>
              <a:rPr lang="fr-BE" sz="1200" kern="1200" dirty="0" err="1" smtClean="0">
                <a:solidFill>
                  <a:schemeClr val="tx1"/>
                </a:solidFill>
                <a:effectLst/>
                <a:latin typeface="+mn-lt"/>
                <a:ea typeface="+mn-ea"/>
                <a:cs typeface="+mn-cs"/>
              </a:rPr>
              <a:t>Conf</a:t>
            </a:r>
            <a:r>
              <a:rPr lang="fr-BE" sz="1200" kern="1200" dirty="0" smtClean="0">
                <a:solidFill>
                  <a:schemeClr val="tx1"/>
                </a:solidFill>
                <a:effectLst/>
                <a:latin typeface="+mn-lt"/>
                <a:ea typeface="+mn-ea"/>
                <a:cs typeface="+mn-cs"/>
              </a:rPr>
              <a:t>.</a:t>
            </a:r>
          </a:p>
          <a:p>
            <a:r>
              <a:rPr lang="fr-BE" sz="1200" kern="1200" dirty="0" smtClean="0">
                <a:solidFill>
                  <a:schemeClr val="tx1"/>
                </a:solidFill>
                <a:effectLst/>
                <a:latin typeface="+mn-lt"/>
                <a:ea typeface="+mn-ea"/>
                <a:cs typeface="+mn-cs"/>
              </a:rPr>
              <a:t>15 Mar 2023 – Question BCO : Quid des</a:t>
            </a:r>
            <a:r>
              <a:rPr lang="fr-BE" sz="1200" kern="1200" baseline="0" dirty="0" smtClean="0">
                <a:solidFill>
                  <a:schemeClr val="tx1"/>
                </a:solidFill>
                <a:effectLst/>
                <a:latin typeface="+mn-lt"/>
                <a:ea typeface="+mn-ea"/>
                <a:cs typeface="+mn-cs"/>
              </a:rPr>
              <a:t> moyens destinés à la sensibilisation comportements inadaptés ainsi qu’à la prévention suicide ?</a:t>
            </a:r>
          </a:p>
          <a:p>
            <a:pPr marL="171450" indent="-171450">
              <a:buFontTx/>
              <a:buChar char="-"/>
            </a:pPr>
            <a:r>
              <a:rPr lang="fr-BE" sz="1200" kern="1200" baseline="0" dirty="0" smtClean="0">
                <a:solidFill>
                  <a:schemeClr val="tx1"/>
                </a:solidFill>
                <a:effectLst/>
                <a:latin typeface="+mn-lt"/>
                <a:ea typeface="+mn-ea"/>
                <a:cs typeface="+mn-cs"/>
              </a:rPr>
              <a:t>Lors du CCB du 06 Dec 22, le CP PsySoc avait évoqué une campagne de sensibilisation aux comportements inadaptés (Point 22-10-OM-21 repris au PV CCB 06 Dec 2022).</a:t>
            </a:r>
          </a:p>
          <a:p>
            <a:pPr marL="171450" indent="-171450">
              <a:buFontTx/>
              <a:buChar char="-"/>
            </a:pPr>
            <a:r>
              <a:rPr lang="fr-BE" sz="1200" kern="1200" baseline="0" dirty="0" smtClean="0">
                <a:solidFill>
                  <a:schemeClr val="tx1"/>
                </a:solidFill>
                <a:effectLst/>
                <a:latin typeface="+mn-lt"/>
                <a:ea typeface="+mn-ea"/>
                <a:cs typeface="+mn-cs"/>
              </a:rPr>
              <a:t>En point d’action, le BCO avait donné son accord pour les campagnes de sensibilisation contre le harcèlement et la prévention aux suicides au sein du personnel mais sans caractère obligatoire (à l’aide d’affiches, d’AMU, …). L’idée de l’utilisation de nouveaux moyens de diffusion (capsules vidéo, réseaux sociaux) avait par ailleurs été demandée par le BCO.</a:t>
            </a:r>
          </a:p>
          <a:p>
            <a:pPr marL="171450" indent="-171450">
              <a:buFontTx/>
              <a:buChar char="-"/>
            </a:pPr>
            <a:r>
              <a:rPr lang="fr-BE" sz="1200" kern="1200" baseline="0" dirty="0" smtClean="0">
                <a:solidFill>
                  <a:schemeClr val="tx1"/>
                </a:solidFill>
                <a:effectLst/>
                <a:latin typeface="+mn-lt"/>
                <a:ea typeface="+mn-ea"/>
                <a:cs typeface="+mn-cs"/>
              </a:rPr>
              <a:t>Qu’en est-il ?</a:t>
            </a:r>
          </a:p>
          <a:p>
            <a:pPr marL="171450" indent="-171450">
              <a:buFontTx/>
              <a:buChar char="-"/>
            </a:pPr>
            <a:r>
              <a:rPr lang="fr-BE" sz="1200" kern="1200" baseline="0" dirty="0" smtClean="0">
                <a:solidFill>
                  <a:schemeClr val="tx1"/>
                </a:solidFill>
                <a:effectLst/>
                <a:latin typeface="+mn-lt"/>
                <a:ea typeface="+mn-ea"/>
                <a:cs typeface="+mn-cs"/>
              </a:rPr>
              <a:t>Côté 2WTac, il est à noter que la page SharePoint du Conseiller Moral mentionne un paragraphe sur la prévention suicide avec le lien d’une brochure DG-H&amp;WB traitant du sujet, les numéros de Tf du Centre de Santé Mentale de l’HM ainsi que le site web et les coordonnées complètes du Centre de Prévention du Suicide en Belgique.</a:t>
            </a:r>
          </a:p>
          <a:p>
            <a:r>
              <a:rPr lang="fr-BE" dirty="0" smtClean="0"/>
              <a:t>27 Fev 2023 – Cdt d’Avi Th. RUCQUOY :</a:t>
            </a:r>
          </a:p>
          <a:p>
            <a:pPr marL="171450" indent="-171450">
              <a:buFontTx/>
              <a:buChar char="-"/>
            </a:pPr>
            <a:r>
              <a:rPr lang="fr-BE" sz="1200" kern="1200" dirty="0" smtClean="0">
                <a:solidFill>
                  <a:schemeClr val="tx1"/>
                </a:solidFill>
                <a:effectLst/>
                <a:latin typeface="+mn-lt"/>
                <a:ea typeface="+mn-ea"/>
                <a:cs typeface="+mn-cs"/>
              </a:rPr>
              <a:t>L’</a:t>
            </a:r>
            <a:r>
              <a:rPr lang="fr-BE" sz="1200" kern="1200" dirty="0" err="1" smtClean="0">
                <a:solidFill>
                  <a:schemeClr val="tx1"/>
                </a:solidFill>
                <a:effectLst/>
                <a:latin typeface="+mn-lt"/>
                <a:ea typeface="+mn-ea"/>
                <a:cs typeface="+mn-cs"/>
              </a:rPr>
              <a:t>Ant</a:t>
            </a:r>
            <a:r>
              <a:rPr lang="fr-BE" sz="1200" kern="1200" dirty="0" smtClean="0">
                <a:solidFill>
                  <a:schemeClr val="tx1"/>
                </a:solidFill>
                <a:effectLst/>
                <a:latin typeface="+mn-lt"/>
                <a:ea typeface="+mn-ea"/>
                <a:cs typeface="+mn-cs"/>
              </a:rPr>
              <a:t> PsySoc est prête à dispenser des </a:t>
            </a:r>
            <a:r>
              <a:rPr lang="fr-BE" sz="1200" kern="1200" dirty="0" err="1" smtClean="0">
                <a:solidFill>
                  <a:schemeClr val="tx1"/>
                </a:solidFill>
                <a:effectLst/>
                <a:latin typeface="+mn-lt"/>
                <a:ea typeface="+mn-ea"/>
                <a:cs typeface="+mn-cs"/>
              </a:rPr>
              <a:t>Bfg</a:t>
            </a:r>
            <a:r>
              <a:rPr lang="fr-BE" sz="1200" kern="1200" dirty="0" smtClean="0">
                <a:solidFill>
                  <a:schemeClr val="tx1"/>
                </a:solidFill>
                <a:effectLst/>
                <a:latin typeface="+mn-lt"/>
                <a:ea typeface="+mn-ea"/>
                <a:cs typeface="+mn-cs"/>
              </a:rPr>
              <a:t> Comportements inappropriés ainsi que la Fmn Prévention suicide à la demande de l’autorité. Ceci étant à planifier avec l’Adjt Olivier DELOYER.</a:t>
            </a:r>
          </a:p>
          <a:p>
            <a:pPr marL="171450" indent="-171450">
              <a:buFontTx/>
              <a:buChar char="-"/>
            </a:pPr>
            <a:r>
              <a:rPr lang="fr-BE" sz="1200" kern="1200" dirty="0" smtClean="0">
                <a:solidFill>
                  <a:schemeClr val="tx1"/>
                </a:solidFill>
                <a:effectLst/>
                <a:latin typeface="+mn-lt"/>
                <a:ea typeface="+mn-ea"/>
                <a:cs typeface="+mn-cs"/>
              </a:rPr>
              <a:t>Il n’est pas prévu à ce jour, en raison</a:t>
            </a:r>
            <a:r>
              <a:rPr lang="fr-BE" sz="1200" kern="1200" baseline="0" dirty="0" smtClean="0">
                <a:solidFill>
                  <a:schemeClr val="tx1"/>
                </a:solidFill>
                <a:effectLst/>
                <a:latin typeface="+mn-lt"/>
                <a:ea typeface="+mn-ea"/>
                <a:cs typeface="+mn-cs"/>
              </a:rPr>
              <a:t> de</a:t>
            </a:r>
            <a:r>
              <a:rPr lang="fr-BE" sz="1200" kern="1200" dirty="0" smtClean="0">
                <a:solidFill>
                  <a:schemeClr val="tx1"/>
                </a:solidFill>
                <a:effectLst/>
                <a:latin typeface="+mn-lt"/>
                <a:ea typeface="+mn-ea"/>
                <a:cs typeface="+mn-cs"/>
              </a:rPr>
              <a:t> la mutation de la personne en charge de la campagne contre le harcèlement moral, de réaliser des capsules vidéos,…</a:t>
            </a:r>
          </a:p>
          <a:p>
            <a:pPr marL="0" indent="0">
              <a:buFontTx/>
              <a:buNone/>
            </a:pPr>
            <a:endParaRPr lang="fr-BE" dirty="0" smtClean="0"/>
          </a:p>
        </p:txBody>
      </p:sp>
      <p:sp>
        <p:nvSpPr>
          <p:cNvPr id="4" name="Slide Number Placeholder 3"/>
          <p:cNvSpPr>
            <a:spLocks noGrp="1"/>
          </p:cNvSpPr>
          <p:nvPr>
            <p:ph type="sldNum" sz="quarter" idx="10"/>
          </p:nvPr>
        </p:nvSpPr>
        <p:spPr/>
        <p:txBody>
          <a:bodyPr/>
          <a:lstStyle/>
          <a:p>
            <a:fld id="{D64F2C25-99DC-4E03-B761-F0DD23C54933}" type="slidenum">
              <a:rPr lang="fr-BE" smtClean="0"/>
              <a:t>21</a:t>
            </a:fld>
            <a:endParaRPr lang="fr-BE"/>
          </a:p>
        </p:txBody>
      </p:sp>
    </p:spTree>
    <p:extLst>
      <p:ext uri="{BB962C8B-B14F-4D97-AF65-F5344CB8AC3E}">
        <p14:creationId xmlns:p14="http://schemas.microsoft.com/office/powerpoint/2010/main" val="3020741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a:t>
            </a:r>
            <a:r>
              <a:rPr lang="fr-BE" baseline="0" dirty="0" smtClean="0"/>
              <a:t> : DGMR – Maj Vl BERNAERTS Nick</a:t>
            </a:r>
            <a:endParaRPr lang="fr-BE" dirty="0" smtClean="0"/>
          </a:p>
          <a:p>
            <a:r>
              <a:rPr lang="fr-BE" dirty="0" smtClean="0"/>
              <a:t>25 Nov 19 (Cdt d’Avi S. VERAST) : ILE lors de son audit 23 Oct 2019 a signalé en « hot </a:t>
            </a:r>
            <a:r>
              <a:rPr lang="fr-BE" dirty="0" err="1" smtClean="0"/>
              <a:t>debrief</a:t>
            </a:r>
            <a:r>
              <a:rPr lang="fr-BE" dirty="0" smtClean="0"/>
              <a:t> » que les zones de danger électromagnétique (distance autour des antennes et radars) soient signalées de manière physique (panneaux) afin de prévenir le Pers non informé qui se déplace dans la zone.</a:t>
            </a:r>
          </a:p>
          <a:p>
            <a:r>
              <a:rPr lang="fr-BE" dirty="0" smtClean="0"/>
              <a:t>05</a:t>
            </a:r>
            <a:r>
              <a:rPr lang="fr-BE" baseline="0" dirty="0" smtClean="0"/>
              <a:t> Mar 20 (Cdt d’Avi S. VERAST) : M</a:t>
            </a:r>
            <a:r>
              <a:rPr lang="fr-BE" dirty="0" smtClean="0"/>
              <a:t>esure reprise au</a:t>
            </a:r>
            <a:r>
              <a:rPr lang="fr-BE" baseline="0" dirty="0" smtClean="0"/>
              <a:t> </a:t>
            </a:r>
            <a:r>
              <a:rPr lang="fr-BE" dirty="0" smtClean="0"/>
              <a:t>rapport ILE (inspection Oct 19) –</a:t>
            </a:r>
            <a:r>
              <a:rPr lang="fr-BE" baseline="0" dirty="0" smtClean="0"/>
              <a:t> Réaliser des analyses de risques. Celles-ci devant être réalisées par SIPPT-MR conjointement avec l’ERM.</a:t>
            </a:r>
          </a:p>
          <a:p>
            <a:endParaRPr lang="fr-BE" dirty="0" smtClean="0"/>
          </a:p>
        </p:txBody>
      </p:sp>
      <p:sp>
        <p:nvSpPr>
          <p:cNvPr id="4" name="Slide Number Placeholder 3"/>
          <p:cNvSpPr>
            <a:spLocks noGrp="1"/>
          </p:cNvSpPr>
          <p:nvPr>
            <p:ph type="sldNum" sz="quarter" idx="10"/>
          </p:nvPr>
        </p:nvSpPr>
        <p:spPr/>
        <p:txBody>
          <a:bodyPr/>
          <a:lstStyle/>
          <a:p>
            <a:fld id="{D64F2C25-99DC-4E03-B761-F0DD23C54933}" type="slidenum">
              <a:rPr lang="fr-BE" smtClean="0"/>
              <a:t>4</a:t>
            </a:fld>
            <a:endParaRPr lang="fr-BE"/>
          </a:p>
        </p:txBody>
      </p:sp>
    </p:spTree>
    <p:extLst>
      <p:ext uri="{BB962C8B-B14F-4D97-AF65-F5344CB8AC3E}">
        <p14:creationId xmlns:p14="http://schemas.microsoft.com/office/powerpoint/2010/main" val="2315714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Maj </a:t>
            </a:r>
            <a:r>
              <a:rPr lang="fr-BE" baseline="0" dirty="0" smtClean="0"/>
              <a:t>DELBRASSINNE Mathieu</a:t>
            </a:r>
            <a:endParaRPr lang="fr-B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12</a:t>
            </a:r>
            <a:r>
              <a:rPr lang="fr-BE" baseline="0" dirty="0" smtClean="0"/>
              <a:t> Dec 19 : </a:t>
            </a:r>
            <a:r>
              <a:rPr lang="fr-BE" dirty="0" smtClean="0"/>
              <a:t>En ordre</a:t>
            </a:r>
            <a:r>
              <a:rPr lang="fr-BE" baseline="0" dirty="0" smtClean="0"/>
              <a:t> (inventaire réalisé)</a:t>
            </a:r>
            <a:r>
              <a:rPr lang="fr-BE" dirty="0" smtClean="0"/>
              <a:t> voir PV Sep 19 (info du Maj d’Avi E. DEWAEL)</a:t>
            </a:r>
          </a:p>
          <a:p>
            <a:r>
              <a:rPr lang="fr-BE" sz="1200" kern="1200" dirty="0" smtClean="0">
                <a:solidFill>
                  <a:schemeClr val="tx1"/>
                </a:solidFill>
                <a:effectLst/>
                <a:latin typeface="+mn-lt"/>
                <a:ea typeface="+mn-ea"/>
                <a:cs typeface="+mn-cs"/>
              </a:rPr>
              <a:t>Les notes servant de référence sont les 2 suivantes :</a:t>
            </a:r>
          </a:p>
          <a:p>
            <a:pPr lvl="0"/>
            <a:r>
              <a:rPr lang="fr-BE" sz="1200" u="sng" kern="1200" dirty="0" smtClean="0">
                <a:solidFill>
                  <a:schemeClr val="tx1"/>
                </a:solidFill>
                <a:effectLst/>
                <a:latin typeface="+mn-lt"/>
                <a:ea typeface="+mn-ea"/>
                <a:cs typeface="+mn-cs"/>
                <a:hlinkClick r:id="rId3"/>
              </a:rPr>
              <a:t>18-50038561</a:t>
            </a:r>
            <a:r>
              <a:rPr lang="fr-BE" sz="1200" kern="1200" dirty="0" smtClean="0">
                <a:solidFill>
                  <a:schemeClr val="tx1"/>
                </a:solidFill>
                <a:effectLst/>
                <a:latin typeface="+mn-lt"/>
                <a:ea typeface="+mn-ea"/>
                <a:cs typeface="+mn-cs"/>
              </a:rPr>
              <a:t> (datée du 07 Aou 2018) - https://dekast.mil.intra/Records/ArchiefLijn/689/2018/20180807_BU_18-50038561-S%C3%A9curit%C3%A9%20des%20machines.docx</a:t>
            </a:r>
          </a:p>
          <a:p>
            <a:r>
              <a:rPr lang="fr-BE" sz="1200" u="sng" kern="1200" dirty="0" smtClean="0">
                <a:solidFill>
                  <a:schemeClr val="tx1"/>
                </a:solidFill>
                <a:effectLst/>
                <a:latin typeface="+mn-lt"/>
                <a:ea typeface="+mn-ea"/>
                <a:cs typeface="+mn-cs"/>
                <a:hlinkClick r:id="rId4"/>
              </a:rPr>
              <a:t>19-50267247</a:t>
            </a:r>
            <a:r>
              <a:rPr lang="fr-BE" sz="1200" kern="1200" dirty="0" smtClean="0">
                <a:solidFill>
                  <a:schemeClr val="tx1"/>
                </a:solidFill>
                <a:effectLst/>
                <a:latin typeface="+mn-lt"/>
                <a:ea typeface="+mn-ea"/>
                <a:cs typeface="+mn-cs"/>
              </a:rPr>
              <a:t> (reçue ce 20 Dec 2019) - https://dekast.mil.intra/Records/ArchiefLijn/689/2019/20191129_BU_19-50267247-Machineveiligheid_StaVaZa.docx</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SLPPT (17 Dec 19) :</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Les risques liés aux machines-outils du travail du métal ont été analysés à plusieurs reprises. </a:t>
            </a:r>
          </a:p>
          <a:p>
            <a:pPr lvl="0"/>
            <a:r>
              <a:rPr lang="fr-BE" sz="1200" kern="1200" dirty="0" smtClean="0">
                <a:solidFill>
                  <a:schemeClr val="tx1"/>
                </a:solidFill>
                <a:effectLst/>
                <a:latin typeface="+mn-lt"/>
                <a:ea typeface="+mn-ea"/>
                <a:cs typeface="+mn-cs"/>
              </a:rPr>
              <a:t>En raison du déménagement des ateliers fers dans le F66 (anciennement pompiers), le SLPPT a donné son avis sur la mise en Sv du F66 en Oct 2018. Certaines remarques concernent les machines (local trop petit pour la sableuse, stabilité des machines car au-dessus d’un vide ventilé, absence de mode d’emploi). </a:t>
            </a:r>
          </a:p>
          <a:p>
            <a:pPr lvl="0"/>
            <a:r>
              <a:rPr lang="fr-BE" sz="1200" kern="1200" dirty="0" smtClean="0">
                <a:solidFill>
                  <a:schemeClr val="tx1"/>
                </a:solidFill>
                <a:effectLst/>
                <a:latin typeface="+mn-lt"/>
                <a:ea typeface="+mn-ea"/>
                <a:cs typeface="+mn-cs"/>
              </a:rPr>
              <a:t>SIPPT MR a réalisé en mars 2019 une analyse des risques lié à la présence de chrome 6 sur les machines du F66. </a:t>
            </a:r>
          </a:p>
          <a:p>
            <a:pPr lvl="0"/>
            <a:r>
              <a:rPr lang="fr-BE" sz="1200" kern="1200" dirty="0" smtClean="0">
                <a:solidFill>
                  <a:schemeClr val="tx1"/>
                </a:solidFill>
                <a:effectLst/>
                <a:latin typeface="+mn-lt"/>
                <a:ea typeface="+mn-ea"/>
                <a:cs typeface="+mn-cs"/>
              </a:rPr>
              <a:t>Le SLPPT a réalisé une visite de lieux de travail du F66 en février 2019. Les risques liés aux machines sont abordés à plusieurs reprises dans ce rapport.  </a:t>
            </a:r>
          </a:p>
          <a:p>
            <a:r>
              <a:rPr lang="fr-BE" sz="1200" kern="1200" dirty="0" smtClean="0">
                <a:solidFill>
                  <a:schemeClr val="tx1"/>
                </a:solidFill>
                <a:effectLst/>
                <a:latin typeface="+mn-lt"/>
                <a:ea typeface="+mn-ea"/>
                <a:cs typeface="+mn-cs"/>
              </a:rPr>
              <a:t>Documents dans un dossier accessible à tous : </a:t>
            </a:r>
            <a:r>
              <a:rPr lang="fr-BE" sz="1200" u="sng" kern="1200" dirty="0" smtClean="0">
                <a:solidFill>
                  <a:schemeClr val="tx1"/>
                </a:solidFill>
                <a:effectLst/>
                <a:latin typeface="+mn-lt"/>
                <a:ea typeface="+mn-ea"/>
                <a:cs typeface="+mn-cs"/>
                <a:hlinkClick r:id="rId5"/>
              </a:rPr>
              <a:t>P:\FLS\00.COMMON\08.BIEN-ETRE\07.SLPPT\01.CCB\CCB 2019\DEC19\Ateliers fer</a:t>
            </a:r>
            <a:endParaRPr lang="fr-BE" dirty="0" smtClean="0"/>
          </a:p>
          <a:p>
            <a:endParaRPr lang="fr-BE" dirty="0" smtClean="0"/>
          </a:p>
          <a:p>
            <a:r>
              <a:rPr lang="fr-BE" dirty="0" smtClean="0"/>
              <a:t>OST (23 Dec 19):</a:t>
            </a:r>
            <a:br>
              <a:rPr lang="fr-BE" dirty="0" smtClean="0"/>
            </a:br>
            <a:r>
              <a:rPr lang="fr-BE" sz="1200" kern="1200" dirty="0" smtClean="0">
                <a:solidFill>
                  <a:schemeClr val="tx1"/>
                </a:solidFill>
                <a:effectLst/>
                <a:latin typeface="+mn-lt"/>
                <a:ea typeface="+mn-ea"/>
                <a:cs typeface="+mn-cs"/>
              </a:rPr>
              <a:t>Sylvain évoque des analyses de risque spécifiques, mais la demande du Gest Mat, qui a été rappelée par la voie des syndicats et à présent par une note MRSys-S en EDT, vise à faire réaliser par les Unités un inventaire exhaustif des machines-outils existantes.</a:t>
            </a:r>
          </a:p>
          <a:p>
            <a:r>
              <a:rPr lang="fr-BE" sz="1200" kern="1200" dirty="0" smtClean="0">
                <a:solidFill>
                  <a:schemeClr val="tx1"/>
                </a:solidFill>
                <a:effectLst/>
                <a:latin typeface="+mn-lt"/>
                <a:ea typeface="+mn-ea"/>
                <a:cs typeface="+mn-cs"/>
              </a:rPr>
              <a:t>Le 2WTac a déjà complété le fichier demandé (il suffit d’ouvrir sur le lien rappelé dans la note pour s’en rendre compte), mais je constate que le statut de notre Unité reste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dans la note de rappel qui vient d’être envoyée par le Gest Mat. Dès lors, je vais vérifier avec mes 5 </a:t>
            </a:r>
            <a:r>
              <a:rPr lang="fr-BE" sz="1200" kern="1200" dirty="0" err="1" smtClean="0">
                <a:solidFill>
                  <a:schemeClr val="tx1"/>
                </a:solidFill>
                <a:effectLst/>
                <a:latin typeface="+mn-lt"/>
                <a:ea typeface="+mn-ea"/>
                <a:cs typeface="+mn-cs"/>
              </a:rPr>
              <a:t>CO’s</a:t>
            </a:r>
            <a:r>
              <a:rPr lang="fr-BE" sz="1200" kern="1200" dirty="0" smtClean="0">
                <a:solidFill>
                  <a:schemeClr val="tx1"/>
                </a:solidFill>
                <a:effectLst/>
                <a:latin typeface="+mn-lt"/>
                <a:ea typeface="+mn-ea"/>
                <a:cs typeface="+mn-cs"/>
              </a:rPr>
              <a:t> : </a:t>
            </a:r>
          </a:p>
          <a:p>
            <a:pPr lvl="0"/>
            <a:r>
              <a:rPr lang="fr-BE" sz="1200" kern="1200" dirty="0" smtClean="0">
                <a:solidFill>
                  <a:schemeClr val="tx1"/>
                </a:solidFill>
                <a:effectLst/>
                <a:latin typeface="+mn-lt"/>
                <a:ea typeface="+mn-ea"/>
                <a:cs typeface="+mn-cs"/>
              </a:rPr>
              <a:t>Pourquoi notre statut est toujours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(j’avoue que je pensais que nous avions répondu exhaustivement =&gt; je vais donc le vérifier)</a:t>
            </a:r>
          </a:p>
          <a:p>
            <a:pPr lvl="0"/>
            <a:r>
              <a:rPr lang="fr-BE" sz="1200" kern="1200" dirty="0" smtClean="0">
                <a:solidFill>
                  <a:schemeClr val="tx1"/>
                </a:solidFill>
                <a:effectLst/>
                <a:latin typeface="+mn-lt"/>
                <a:ea typeface="+mn-ea"/>
                <a:cs typeface="+mn-cs"/>
              </a:rPr>
              <a:t>Si notre réponse n’a pas été exhaustive, il nous reste donc 1 an pour la compléter (01 Jan 2021 pour les Unités disposant de plus de 100 machines-outils, ce qui est notre cas). Nous allons donc nous y atteler.</a:t>
            </a:r>
          </a:p>
          <a:p>
            <a:pPr lvl="0"/>
            <a:endParaRPr lang="fr-BE" sz="12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301302 Jan 2020</a:t>
            </a:r>
            <a:r>
              <a:rPr lang="fr-BE" sz="1200" kern="1200" baseline="0" dirty="0" smtClean="0">
                <a:solidFill>
                  <a:schemeClr val="tx1"/>
                </a:solidFill>
                <a:effectLst/>
                <a:latin typeface="+mn-lt"/>
                <a:ea typeface="+mn-ea"/>
                <a:cs typeface="+mn-cs"/>
              </a:rPr>
              <a:t> : Mail OST - </a:t>
            </a:r>
            <a:r>
              <a:rPr lang="en-US" sz="1200" kern="1200" dirty="0" smtClean="0">
                <a:solidFill>
                  <a:schemeClr val="tx1"/>
                </a:solidFill>
                <a:effectLst/>
                <a:latin typeface="+mn-lt"/>
                <a:ea typeface="+mn-ea"/>
                <a:cs typeface="+mn-cs"/>
              </a:rPr>
              <a:t>Ref 1 : </a:t>
            </a:r>
            <a:r>
              <a:rPr lang="en-US" sz="1200" u="sng" kern="1200" dirty="0" smtClean="0">
                <a:solidFill>
                  <a:schemeClr val="tx1"/>
                </a:solidFill>
                <a:effectLst/>
                <a:latin typeface="+mn-lt"/>
                <a:ea typeface="+mn-ea"/>
                <a:cs typeface="+mn-cs"/>
                <a:hlinkClick r:id="rId3"/>
              </a:rPr>
              <a:t>18-50038561</a:t>
            </a:r>
            <a:r>
              <a:rPr lang="en-US" sz="1200" kern="1200" dirty="0" smtClean="0">
                <a:solidFill>
                  <a:schemeClr val="tx1"/>
                </a:solidFill>
                <a:effectLst/>
                <a:latin typeface="+mn-lt"/>
                <a:ea typeface="+mn-ea"/>
                <a:cs typeface="+mn-cs"/>
              </a:rPr>
              <a:t>. + Ref 2 : </a:t>
            </a:r>
            <a:r>
              <a:rPr lang="en-US" sz="1200" u="sng" kern="1200" dirty="0" smtClean="0">
                <a:solidFill>
                  <a:schemeClr val="tx1"/>
                </a:solidFill>
                <a:effectLst/>
                <a:latin typeface="+mn-lt"/>
                <a:ea typeface="+mn-ea"/>
                <a:cs typeface="+mn-cs"/>
                <a:hlinkClick r:id="rId4"/>
              </a:rPr>
              <a:t>https://dekast.mil.intra/Records/ArchiefLijn/689/2019/20191129_BU_19-50267247-Machineveiligheid_StaVaZa.docx</a:t>
            </a:r>
            <a:r>
              <a:rPr lang="en-US" sz="1200" kern="1200" dirty="0" smtClean="0">
                <a:solidFill>
                  <a:schemeClr val="tx1"/>
                </a:solidFill>
                <a:effectLst/>
                <a:latin typeface="+mn-lt"/>
                <a:ea typeface="+mn-ea"/>
                <a:cs typeface="+mn-cs"/>
              </a:rPr>
              <a:t> </a:t>
            </a:r>
            <a:endParaRPr lang="fr-BE" sz="12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Le travail déjà réalisé par le 2W est très complet. Nous cherchons donc à savoir auprès du Gest Mat pourquoi notre statut présenté en Ann A de la Ref 2 est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 quelles sont les éventuelles infos manquantes ou actions complémentaires attendues de nous ? Je t’informerai de l’évolution pour le prochain CCB.</a:t>
            </a:r>
          </a:p>
          <a:p>
            <a:endParaRPr lang="fr-BE" dirty="0" smtClean="0"/>
          </a:p>
          <a:p>
            <a:r>
              <a:rPr lang="fr-BE" dirty="0" smtClean="0"/>
              <a:t>051051 Mar 2020 : Mail S. VERAST</a:t>
            </a:r>
            <a:endParaRPr lang="fr-BE" baseline="0" dirty="0" smtClean="0"/>
          </a:p>
          <a:p>
            <a:pPr marL="171450" indent="-171450">
              <a:buFontTx/>
              <a:buChar char="-"/>
            </a:pPr>
            <a:r>
              <a:rPr lang="fr-BE" baseline="0" dirty="0" smtClean="0"/>
              <a:t>10 Fev 2020 : Visite au F66 (ateliers fer) par le CC Infra (en présence du SLPPT) pour le Ctl de l’efficacité des extracteurs de fumées de soudage &gt;&gt;&gt; extraction SUFFISANTE, pas d’action CC Infra.</a:t>
            </a:r>
          </a:p>
          <a:p>
            <a:pPr marL="171450" indent="-171450">
              <a:buFontTx/>
              <a:buChar char="-"/>
            </a:pPr>
            <a:r>
              <a:rPr lang="fr-BE" baseline="0" dirty="0" smtClean="0"/>
              <a:t>11 Fev 2020 : Visite des lieux de travail du SLPPT au F66 (rapport de visite envoyé au Comd Esc le 13 Fev 2020 avec plusieurs propositions d’amélioration) : http://units.mil.intra/sites/DGHWB/SIPPT_IDPBW_Risk_Management/LDPBW_SLPPT10/Rondgangen%20per%20Eenheid/2020/Visite%20des%20lieux%20de%20travail%20F66%20tournage%20et%20forge.doc</a:t>
            </a:r>
          </a:p>
          <a:p>
            <a:pPr marL="0" indent="0">
              <a:buFontTx/>
              <a:buNone/>
            </a:pPr>
            <a:r>
              <a:rPr lang="fr-BE" baseline="0" dirty="0" smtClean="0"/>
              <a:t>07 Mai 2020 : Concernant l’inventorisation, l’OST a eu contact avec Gest Mat qui a confirmé que tout était en ordre pour le 2 W Tac.</a:t>
            </a:r>
          </a:p>
          <a:p>
            <a:pPr marL="0" indent="0">
              <a:buFontTx/>
              <a:buNone/>
            </a:pPr>
            <a:r>
              <a:rPr lang="fr-BE" baseline="0" dirty="0" smtClean="0"/>
              <a:t>021134 Dec 2020 – S. Verast: </a:t>
            </a:r>
            <a:r>
              <a:rPr lang="fr-BE" sz="1200" kern="1200" baseline="0" dirty="0" smtClean="0">
                <a:solidFill>
                  <a:schemeClr val="tx1"/>
                </a:solidFill>
                <a:effectLst/>
                <a:latin typeface="+mn-lt"/>
                <a:ea typeface="+mn-ea"/>
                <a:cs typeface="+mn-cs"/>
              </a:rPr>
              <a:t>Le</a:t>
            </a:r>
            <a:r>
              <a:rPr lang="fr-BE" sz="1200" kern="1200" dirty="0" smtClean="0">
                <a:solidFill>
                  <a:schemeClr val="tx1"/>
                </a:solidFill>
                <a:effectLst/>
                <a:latin typeface="+mn-lt"/>
                <a:ea typeface="+mn-ea"/>
                <a:cs typeface="+mn-cs"/>
              </a:rPr>
              <a:t> 1Sgt </a:t>
            </a:r>
            <a:r>
              <a:rPr lang="fr-BE" sz="1200" kern="1200" dirty="0" err="1" smtClean="0">
                <a:solidFill>
                  <a:schemeClr val="tx1"/>
                </a:solidFill>
                <a:effectLst/>
                <a:latin typeface="+mn-lt"/>
                <a:ea typeface="+mn-ea"/>
                <a:cs typeface="+mn-cs"/>
              </a:rPr>
              <a:t>Ladraa</a:t>
            </a:r>
            <a:r>
              <a:rPr lang="fr-BE" sz="1200" kern="1200" dirty="0" smtClean="0">
                <a:solidFill>
                  <a:schemeClr val="tx1"/>
                </a:solidFill>
                <a:effectLst/>
                <a:latin typeface="+mn-lt"/>
                <a:ea typeface="+mn-ea"/>
                <a:cs typeface="+mn-cs"/>
              </a:rPr>
              <a:t> du SLPPT est occupé à réaliser la régularisation des mises en service des ateliers fer (F66). Un certain nombre de documents de mise en Sv ont déjà été mis à la signature du BCO, accompagnées des analyses de risque demandées.</a:t>
            </a:r>
            <a:endParaRPr lang="fr-BE" baseline="0" dirty="0" smtClean="0"/>
          </a:p>
          <a:p>
            <a:pPr marL="0" indent="0">
              <a:buFontTx/>
              <a:buNone/>
            </a:pPr>
            <a:r>
              <a:rPr lang="fr-BE" dirty="0" smtClean="0"/>
              <a:t>021054 Jun 2021 – S. Verast:</a:t>
            </a:r>
            <a:r>
              <a:rPr lang="fr-BE" sz="1200" kern="1200" dirty="0" smtClean="0">
                <a:solidFill>
                  <a:schemeClr val="tx1"/>
                </a:solidFill>
                <a:effectLst/>
                <a:latin typeface="+mn-lt"/>
                <a:ea typeface="+mn-ea"/>
                <a:cs typeface="+mn-cs"/>
              </a:rPr>
              <a:t> Le SLPPT avait demandé à la LH de vérifier s’il restait des machines à faire, sur base de la liste des machines déjà traitées. La LH des ateliers fer a contrôlé la liste du SLPPT</a:t>
            </a: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 Toutes les machines-outils du travail du métal ont bien été mises en service.</a:t>
            </a:r>
            <a:endParaRPr lang="fr-BE" dirty="0" smtClean="0"/>
          </a:p>
          <a:p>
            <a:endParaRPr lang="fr-BE" dirty="0" smtClean="0"/>
          </a:p>
        </p:txBody>
      </p:sp>
      <p:sp>
        <p:nvSpPr>
          <p:cNvPr id="4" name="Slide Number Placeholder 3"/>
          <p:cNvSpPr>
            <a:spLocks noGrp="1"/>
          </p:cNvSpPr>
          <p:nvPr>
            <p:ph type="sldNum" sz="quarter" idx="10"/>
          </p:nvPr>
        </p:nvSpPr>
        <p:spPr/>
        <p:txBody>
          <a:bodyPr/>
          <a:lstStyle/>
          <a:p>
            <a:fld id="{D64F2C25-99DC-4E03-B761-F0DD23C54933}" type="slidenum">
              <a:rPr lang="fr-BE" smtClean="0"/>
              <a:t>5</a:t>
            </a:fld>
            <a:endParaRPr lang="fr-BE"/>
          </a:p>
        </p:txBody>
      </p:sp>
    </p:spTree>
    <p:extLst>
      <p:ext uri="{BB962C8B-B14F-4D97-AF65-F5344CB8AC3E}">
        <p14:creationId xmlns:p14="http://schemas.microsoft.com/office/powerpoint/2010/main" val="37734272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Maj Vl BERNAERTS Nick</a:t>
            </a:r>
            <a:endParaRPr lang="fr-B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141140 Jan 21 (S. Verast) : </a:t>
            </a:r>
            <a:r>
              <a:rPr lang="fr-BE" sz="1200" kern="1200" dirty="0" smtClean="0">
                <a:solidFill>
                  <a:schemeClr val="tx1"/>
                </a:solidFill>
                <a:effectLst/>
                <a:latin typeface="+mn-lt"/>
                <a:ea typeface="+mn-ea"/>
                <a:cs typeface="+mn-cs"/>
              </a:rPr>
              <a:t>La tenue à jour des dossiers (de prévention incendie) de chaque BM est vérifiée annuellement (lors de l’exercice d’évacuation) par le coordinateur incendie de la base (Adjt Bertrand, préventionniste incendie à remplacer – pension à terme). Une copie se trouve à l’entrée du BM concerné (et au poste de garde, à l’attention des pompiers).  Lors des visites des lieux de travail, le SLPPT vérifie leur présence dans les BM.</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smtClean="0">
                <a:solidFill>
                  <a:schemeClr val="tx1"/>
                </a:solidFill>
                <a:effectLst/>
                <a:latin typeface="+mn-lt"/>
                <a:ea typeface="+mn-ea"/>
                <a:cs typeface="+mn-cs"/>
              </a:rPr>
              <a:t>101523 Mai 21 (EDT) : https://dekast.mil.intra/Records/ArchiefLijn/11/MRC&amp;I/2021/20210414_IU_21-50070800-brandveiligheid%20kwartieren.docx, note parue pour sensibiliser à la vérification du matériel anti-feu,</a:t>
            </a:r>
            <a:r>
              <a:rPr lang="fr-BE" sz="1200" kern="1200" baseline="0" dirty="0" smtClean="0">
                <a:solidFill>
                  <a:schemeClr val="tx1"/>
                </a:solidFill>
                <a:effectLst/>
                <a:latin typeface="+mn-lt"/>
                <a:ea typeface="+mn-ea"/>
                <a:cs typeface="+mn-cs"/>
              </a:rPr>
              <a:t> les hydrants, … Transmise ALL Esc pour sensibilisation du Pers (délégués Infra, responsables anti-feu des Esc/Gp).</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021054</a:t>
            </a:r>
            <a:r>
              <a:rPr lang="fr-BE" baseline="0" dirty="0" smtClean="0"/>
              <a:t> Jun 21 – S. Verast: </a:t>
            </a:r>
            <a:r>
              <a:rPr lang="fr-BE" sz="1200" kern="1200" dirty="0" smtClean="0">
                <a:solidFill>
                  <a:schemeClr val="tx1"/>
                </a:solidFill>
                <a:effectLst/>
                <a:latin typeface="+mn-lt"/>
                <a:ea typeface="+mn-ea"/>
                <a:cs typeface="+mn-cs"/>
              </a:rPr>
              <a:t>En accord avec la note de MR C&amp;I, lors des visites des lieux de travail, le SLPPT vérifie l’état (visuel) et les contrôles des moyens d’extinction (extincteurs, hydrants des BM visités).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dirty="0" smtClean="0"/>
          </a:p>
        </p:txBody>
      </p:sp>
      <p:sp>
        <p:nvSpPr>
          <p:cNvPr id="4" name="Slide Number Placeholder 3"/>
          <p:cNvSpPr>
            <a:spLocks noGrp="1"/>
          </p:cNvSpPr>
          <p:nvPr>
            <p:ph type="sldNum" sz="quarter" idx="10"/>
          </p:nvPr>
        </p:nvSpPr>
        <p:spPr/>
        <p:txBody>
          <a:bodyPr/>
          <a:lstStyle/>
          <a:p>
            <a:fld id="{D64F2C25-99DC-4E03-B761-F0DD23C54933}" type="slidenum">
              <a:rPr lang="fr-BE" smtClean="0"/>
              <a:t>6</a:t>
            </a:fld>
            <a:endParaRPr lang="fr-BE"/>
          </a:p>
        </p:txBody>
      </p:sp>
    </p:spTree>
    <p:extLst>
      <p:ext uri="{BB962C8B-B14F-4D97-AF65-F5344CB8AC3E}">
        <p14:creationId xmlns:p14="http://schemas.microsoft.com/office/powerpoint/2010/main" val="3650942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v/h Vlw MOORTGAT Jürgen</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141159 Jan 21 (S. Verast)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La base dispose d’un plan de gestion (2Ech Infra) du risque légionnelle rédigé en 2015 pour BM suivants : logements F69, F71, F72, F73, F74, SG8 et section sport D54. (aussi en format papier au 1Ech Infra).</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Chocs thermiques si besoin.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Pas de « bras morts » supérieurs à 5m.</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Echantillonnage prélevé annuellement sur 36 installations du réseau ECS. Rapports échantillonnage transmis au 1Ech Infra, au SLPPT, UTE + publication des rapports dans CMI (+ AMT si légionnelle) par 2Ech Infra</a:t>
            </a:r>
            <a:endParaRPr lang="fr-BE"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fr-BE" dirty="0" smtClean="0"/>
          </a:p>
        </p:txBody>
      </p:sp>
      <p:sp>
        <p:nvSpPr>
          <p:cNvPr id="4" name="Slide Number Placeholder 3"/>
          <p:cNvSpPr>
            <a:spLocks noGrp="1"/>
          </p:cNvSpPr>
          <p:nvPr>
            <p:ph type="sldNum" sz="quarter" idx="10"/>
          </p:nvPr>
        </p:nvSpPr>
        <p:spPr/>
        <p:txBody>
          <a:bodyPr/>
          <a:lstStyle/>
          <a:p>
            <a:fld id="{D64F2C25-99DC-4E03-B761-F0DD23C54933}" type="slidenum">
              <a:rPr lang="fr-BE" smtClean="0"/>
              <a:t>7</a:t>
            </a:fld>
            <a:endParaRPr lang="fr-BE"/>
          </a:p>
        </p:txBody>
      </p:sp>
    </p:spTree>
    <p:extLst>
      <p:ext uri="{BB962C8B-B14F-4D97-AF65-F5344CB8AC3E}">
        <p14:creationId xmlns:p14="http://schemas.microsoft.com/office/powerpoint/2010/main" val="20795136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v/h Vlw MOORTGAT Jürgen</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 Au niveau de l’Unité, la situation BT/HT est suivie en ILIAS par le Call Desk 1Ech</a:t>
            </a:r>
            <a:r>
              <a:rPr lang="fr-BE" baseline="0" dirty="0" smtClean="0"/>
              <a:t> (</a:t>
            </a:r>
            <a:r>
              <a:rPr lang="fr-BE" sz="1200" kern="1200" dirty="0" smtClean="0">
                <a:solidFill>
                  <a:schemeClr val="tx1"/>
                </a:solidFill>
                <a:effectLst/>
                <a:latin typeface="+mn-lt"/>
                <a:ea typeface="+mn-ea"/>
                <a:cs typeface="+mn-cs"/>
              </a:rPr>
              <a:t>§TSS-FLS-INFRA </a:t>
            </a:r>
            <a:r>
              <a:rPr lang="fr-BE" sz="1200" u="sng" kern="1200" dirty="0" smtClean="0">
                <a:solidFill>
                  <a:schemeClr val="tx1"/>
                </a:solidFill>
                <a:effectLst/>
                <a:latin typeface="+mn-lt"/>
                <a:ea typeface="+mn-ea"/>
                <a:cs typeface="+mn-cs"/>
                <a:hlinkClick r:id="rId3"/>
              </a:rPr>
              <a:t>TSS-FLS-INFRA@mil.be</a:t>
            </a:r>
            <a:r>
              <a:rPr lang="fr-BE" baseline="0" dirty="0" smtClean="0"/>
              <a:t>) par le biais des Ctl légaux exécutés par la firme BTV.</a:t>
            </a:r>
            <a:br>
              <a:rPr lang="fr-BE" baseline="0" dirty="0" smtClean="0"/>
            </a:br>
            <a:r>
              <a:rPr lang="fr-BE" baseline="0" dirty="0" smtClean="0"/>
              <a:t>Le planning des Ctl légaux BT/HT a été communiqué par le 1Ech dans son mail du 061537 Jan 2021</a:t>
            </a:r>
          </a:p>
          <a:p>
            <a:r>
              <a:rPr lang="fr-BE" dirty="0" smtClean="0"/>
              <a:t>- Le 071457</a:t>
            </a:r>
            <a:r>
              <a:rPr lang="fr-BE" baseline="0" dirty="0" smtClean="0"/>
              <a:t> Dec 2020, le 2Ech (Cdt Guillaume) a communiqué l’ensemble des </a:t>
            </a:r>
            <a:r>
              <a:rPr lang="fr-BE" sz="1200" kern="1200" dirty="0" smtClean="0">
                <a:solidFill>
                  <a:schemeClr val="tx1"/>
                </a:solidFill>
                <a:effectLst/>
                <a:latin typeface="+mn-lt"/>
                <a:ea typeface="+mn-ea"/>
                <a:cs typeface="+mn-cs"/>
              </a:rPr>
              <a:t>commandes lancées en </a:t>
            </a:r>
            <a:r>
              <a:rPr lang="fr-BE" sz="1200" kern="1200" dirty="0" err="1" smtClean="0">
                <a:solidFill>
                  <a:schemeClr val="tx1"/>
                </a:solidFill>
                <a:effectLst/>
                <a:latin typeface="+mn-lt"/>
                <a:ea typeface="+mn-ea"/>
                <a:cs typeface="+mn-cs"/>
              </a:rPr>
              <a:t>GEElec</a:t>
            </a:r>
            <a:r>
              <a:rPr lang="fr-BE" sz="1200" kern="1200" dirty="0" smtClean="0">
                <a:solidFill>
                  <a:schemeClr val="tx1"/>
                </a:solidFill>
                <a:effectLst/>
                <a:latin typeface="+mn-lt"/>
                <a:ea typeface="+mn-ea"/>
                <a:cs typeface="+mn-cs"/>
              </a:rPr>
              <a:t> pour le plateau INFRA Florennes tant au niveau de l’investissement que de l’entretien. </a:t>
            </a:r>
          </a:p>
          <a:p>
            <a:r>
              <a:rPr lang="fr-BE" sz="1200" u="sng" kern="1200" dirty="0" smtClean="0">
                <a:solidFill>
                  <a:schemeClr val="tx1"/>
                </a:solidFill>
                <a:effectLst/>
                <a:latin typeface="+mn-lt"/>
                <a:ea typeface="+mn-ea"/>
                <a:cs typeface="+mn-cs"/>
                <a:hlinkClick r:id="rId4"/>
              </a:rPr>
              <a:t>https://qrnode.mil.intra/LRF/XMLWeb/ProcessDescriptor/descriptor/ILIAS/budget/Budget_Pord.xml?@BudgetYear=2020&amp;@Catalog=288&amp;@PR=EBUT&amp;@SubSys=TVX&amp;@PurOrg=02UC&amp;@DOPA=5003&amp;@BA=121101&amp;@ProcOff=VISO&amp;execute=TRUE&amp;collapse=TRUE</a:t>
            </a:r>
            <a:endParaRPr lang="fr-BE" sz="1200" kern="1200" dirty="0" smtClean="0">
              <a:solidFill>
                <a:schemeClr val="tx1"/>
              </a:solidFill>
              <a:effectLst/>
              <a:latin typeface="+mn-lt"/>
              <a:ea typeface="+mn-ea"/>
              <a:cs typeface="+mn-cs"/>
            </a:endParaRPr>
          </a:p>
          <a:p>
            <a:r>
              <a:rPr lang="fr-BE" sz="1200" u="sng" kern="1200" dirty="0" smtClean="0">
                <a:solidFill>
                  <a:schemeClr val="tx1"/>
                </a:solidFill>
                <a:effectLst/>
                <a:latin typeface="+mn-lt"/>
                <a:ea typeface="+mn-ea"/>
                <a:cs typeface="+mn-cs"/>
                <a:hlinkClick r:id="rId5"/>
              </a:rPr>
              <a:t>https://qrnode.mil.intra/LRF/XMLWeb/ProcessDescriptor/descriptor/ILIAS/budget/Budget_Pord.xml?@BudgetYear=2020&amp;@Catalog=518&amp;@PR=42UT&amp;@SubSys=TVX&amp;@PurOrg=02UC&amp;@DOPA=5031&amp;@BA=720001&amp;@ProcOff=VISO&amp;execute=TRUE&amp;collapse=TRUE</a:t>
            </a:r>
            <a:endParaRPr lang="fr-BE" sz="1200" u="sng" kern="1200" dirty="0" smtClean="0">
              <a:solidFill>
                <a:schemeClr val="tx1"/>
              </a:solidFill>
              <a:effectLst/>
              <a:latin typeface="+mn-lt"/>
              <a:ea typeface="+mn-ea"/>
              <a:cs typeface="+mn-cs"/>
            </a:endParaRPr>
          </a:p>
          <a:p>
            <a:endParaRPr lang="fr-BE" sz="1200" u="none" kern="1200" dirty="0" smtClean="0">
              <a:solidFill>
                <a:schemeClr val="tx1"/>
              </a:solidFill>
              <a:effectLst/>
              <a:latin typeface="+mn-lt"/>
              <a:ea typeface="+mn-ea"/>
              <a:cs typeface="+mn-cs"/>
            </a:endParaRPr>
          </a:p>
          <a:p>
            <a:r>
              <a:rPr lang="fr-BE" sz="1200" u="none" kern="1200" dirty="0" smtClean="0">
                <a:solidFill>
                  <a:schemeClr val="tx1"/>
                </a:solidFill>
                <a:effectLst/>
                <a:latin typeface="+mn-lt"/>
                <a:ea typeface="+mn-ea"/>
                <a:cs typeface="+mn-cs"/>
              </a:rPr>
              <a:t>141320</a:t>
            </a:r>
            <a:r>
              <a:rPr lang="fr-BE" sz="1200" u="none" kern="1200" baseline="0" dirty="0" smtClean="0">
                <a:solidFill>
                  <a:schemeClr val="tx1"/>
                </a:solidFill>
                <a:effectLst/>
                <a:latin typeface="+mn-lt"/>
                <a:ea typeface="+mn-ea"/>
                <a:cs typeface="+mn-cs"/>
              </a:rPr>
              <a:t> Jan 21 (S. </a:t>
            </a:r>
            <a:r>
              <a:rPr lang="fr-BE" sz="1200" u="none" kern="1200" baseline="0" dirty="0" err="1" smtClean="0">
                <a:solidFill>
                  <a:schemeClr val="tx1"/>
                </a:solidFill>
                <a:effectLst/>
                <a:latin typeface="+mn-lt"/>
                <a:ea typeface="+mn-ea"/>
                <a:cs typeface="+mn-cs"/>
              </a:rPr>
              <a:t>Sluyers</a:t>
            </a:r>
            <a:r>
              <a:rPr lang="fr-BE" sz="1200" u="none" kern="1200" baseline="0" dirty="0" smtClean="0">
                <a:solidFill>
                  <a:schemeClr val="tx1"/>
                </a:solidFill>
                <a:effectLst/>
                <a:latin typeface="+mn-lt"/>
                <a:ea typeface="+mn-ea"/>
                <a:cs typeface="+mn-cs"/>
              </a:rPr>
              <a:t>) :</a:t>
            </a:r>
          </a:p>
          <a:p>
            <a:r>
              <a:rPr lang="fr-BE" sz="1200" u="none"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Apd 2021, ce n’est plus MR Mgt-R/Ctl qui effectue le Ctl annuel de nos Cab HT mais la Firme B.T.V.</a:t>
            </a:r>
          </a:p>
          <a:p>
            <a:r>
              <a:rPr lang="fr-BE" sz="1200" kern="1200" dirty="0" smtClean="0">
                <a:solidFill>
                  <a:schemeClr val="tx1"/>
                </a:solidFill>
                <a:effectLst/>
                <a:latin typeface="+mn-lt"/>
                <a:ea typeface="+mn-ea"/>
                <a:cs typeface="+mn-cs"/>
              </a:rPr>
              <a:t>Pour rappel, B.T.V. (contrat 20IS001) réalise les Ctl Leg sur notre Base en auto gestion. Elle nous envoie son planning </a:t>
            </a:r>
            <a:r>
              <a:rPr lang="fr-BE" sz="1200" kern="1200" dirty="0" err="1" smtClean="0">
                <a:solidFill>
                  <a:schemeClr val="tx1"/>
                </a:solidFill>
                <a:effectLst/>
                <a:latin typeface="+mn-lt"/>
                <a:ea typeface="+mn-ea"/>
                <a:cs typeface="+mn-cs"/>
              </a:rPr>
              <a:t>Trim</a:t>
            </a:r>
            <a:r>
              <a:rPr lang="fr-BE" sz="1200" kern="1200" dirty="0" smtClean="0">
                <a:solidFill>
                  <a:schemeClr val="tx1"/>
                </a:solidFill>
                <a:effectLst/>
                <a:latin typeface="+mn-lt"/>
                <a:ea typeface="+mn-ea"/>
                <a:cs typeface="+mn-cs"/>
              </a:rPr>
              <a:t> que nous corrigeons et amendons. La différence entre son inventaire et le nôtre engendre pour l’instant quelques retards. (Voir tableau </a:t>
            </a:r>
            <a:r>
              <a:rPr lang="fr-BE" sz="1200" kern="1200" dirty="0" err="1" smtClean="0">
                <a:solidFill>
                  <a:schemeClr val="tx1"/>
                </a:solidFill>
                <a:effectLst/>
                <a:latin typeface="+mn-lt"/>
                <a:ea typeface="+mn-ea"/>
                <a:cs typeface="+mn-cs"/>
              </a:rPr>
              <a:t>StructureGen_Ctl_Leg</a:t>
            </a:r>
            <a:r>
              <a:rPr lang="fr-BE" sz="1200" kern="1200" dirty="0" smtClean="0">
                <a:solidFill>
                  <a:schemeClr val="tx1"/>
                </a:solidFill>
                <a:effectLst/>
                <a:latin typeface="+mn-lt"/>
                <a:ea typeface="+mn-ea"/>
                <a:cs typeface="+mn-cs"/>
              </a:rPr>
              <a:t>)</a:t>
            </a:r>
          </a:p>
          <a:p>
            <a:r>
              <a:rPr lang="fr-BE" sz="1200" u="none" kern="1200" dirty="0" smtClean="0">
                <a:solidFill>
                  <a:schemeClr val="tx1"/>
                </a:solidFill>
                <a:effectLst/>
                <a:latin typeface="+mn-lt"/>
                <a:ea typeface="+mn-ea"/>
                <a:cs typeface="+mn-cs"/>
              </a:rPr>
              <a:t>141140 Jan 21 (S. Verast) : </a:t>
            </a:r>
            <a:r>
              <a:rPr lang="fr-BE" sz="1200" kern="1200" dirty="0" smtClean="0">
                <a:solidFill>
                  <a:schemeClr val="tx1"/>
                </a:solidFill>
                <a:effectLst/>
                <a:latin typeface="+mn-lt"/>
                <a:ea typeface="+mn-ea"/>
                <a:cs typeface="+mn-cs"/>
              </a:rPr>
              <a:t>Lors des VLT (ou autres), le SLPPT est attentif au risque électrique et signale les dangers constatés : tableau électrique non fermé (à clef), fils dénudés, abimés, prises cassées, appareils électriques abimés, etc. </a:t>
            </a:r>
          </a:p>
          <a:p>
            <a:r>
              <a:rPr lang="fr-BE" dirty="0" smtClean="0"/>
              <a:t>181442 Mar 21 – S. </a:t>
            </a:r>
            <a:r>
              <a:rPr lang="fr-BE" dirty="0" err="1" smtClean="0"/>
              <a:t>Sluyers</a:t>
            </a:r>
            <a:r>
              <a:rPr lang="fr-BE" dirty="0" smtClean="0"/>
              <a:t>: </a:t>
            </a:r>
            <a:r>
              <a:rPr lang="fr-BE" sz="1200" kern="1200" dirty="0" smtClean="0">
                <a:solidFill>
                  <a:schemeClr val="tx1"/>
                </a:solidFill>
                <a:effectLst/>
                <a:latin typeface="+mn-lt"/>
                <a:ea typeface="+mn-ea"/>
                <a:cs typeface="+mn-cs"/>
              </a:rPr>
              <a:t>Tous les contrôles légaux sont à jour ou programmés. Les remises en conformités électriques sont rédigées et dans les mains du GE Elec (2Ech) mais seront réalisées suivant les budgets.</a:t>
            </a:r>
          </a:p>
          <a:p>
            <a:r>
              <a:rPr lang="fr-BE" sz="1200" kern="1200" dirty="0" smtClean="0">
                <a:solidFill>
                  <a:schemeClr val="tx1"/>
                </a:solidFill>
                <a:effectLst/>
                <a:latin typeface="+mn-lt"/>
                <a:ea typeface="+mn-ea"/>
                <a:cs typeface="+mn-cs"/>
              </a:rPr>
              <a:t>Pour tout autre problème rencontré (fils dénudés, coffrets ouverts ou abîmés,…), une WO doit être dirigées vers le 02QI (Infra 1Ech) et une intervention des électriciens du plateau s’en suivra.</a:t>
            </a:r>
          </a:p>
          <a:p>
            <a:r>
              <a:rPr lang="fr-BE" dirty="0" smtClean="0"/>
              <a:t>291006 Aou 22 – S. Verast:</a:t>
            </a:r>
            <a:r>
              <a:rPr lang="fr-BE" baseline="0" dirty="0" smtClean="0"/>
              <a:t> </a:t>
            </a:r>
            <a:r>
              <a:rPr lang="fr-BE" sz="1200" kern="1200" dirty="0" smtClean="0">
                <a:solidFill>
                  <a:schemeClr val="tx1"/>
                </a:solidFill>
                <a:effectLst/>
                <a:latin typeface="+mn-lt"/>
                <a:ea typeface="+mn-ea"/>
                <a:cs typeface="+mn-cs"/>
              </a:rPr>
              <a:t>Lors de</a:t>
            </a:r>
            <a:r>
              <a:rPr lang="fr-BE" sz="1200" kern="1200" baseline="0" dirty="0" smtClean="0">
                <a:solidFill>
                  <a:schemeClr val="tx1"/>
                </a:solidFill>
                <a:effectLst/>
                <a:latin typeface="+mn-lt"/>
                <a:ea typeface="+mn-ea"/>
                <a:cs typeface="+mn-cs"/>
              </a:rPr>
              <a:t> sa VLT du</a:t>
            </a:r>
            <a:r>
              <a:rPr lang="fr-BE" sz="1200" kern="1200" dirty="0" smtClean="0">
                <a:solidFill>
                  <a:schemeClr val="tx1"/>
                </a:solidFill>
                <a:effectLst/>
                <a:latin typeface="+mn-lt"/>
                <a:ea typeface="+mn-ea"/>
                <a:cs typeface="+mn-cs"/>
              </a:rPr>
              <a:t> 14</a:t>
            </a:r>
            <a:r>
              <a:rPr lang="fr-BE" sz="1200" kern="1200" baseline="0" dirty="0" smtClean="0">
                <a:solidFill>
                  <a:schemeClr val="tx1"/>
                </a:solidFill>
                <a:effectLst/>
                <a:latin typeface="+mn-lt"/>
                <a:ea typeface="+mn-ea"/>
                <a:cs typeface="+mn-cs"/>
              </a:rPr>
              <a:t> Jun </a:t>
            </a:r>
            <a:r>
              <a:rPr lang="fr-BE" sz="1200" kern="1200" dirty="0" smtClean="0">
                <a:solidFill>
                  <a:schemeClr val="tx1"/>
                </a:solidFill>
                <a:effectLst/>
                <a:latin typeface="+mn-lt"/>
                <a:ea typeface="+mn-ea"/>
                <a:cs typeface="+mn-cs"/>
              </a:rPr>
              <a:t>2022 au Cx Massaux, le SLPPT a relevé quelques</a:t>
            </a:r>
            <a:r>
              <a:rPr lang="fr-BE" sz="1200" kern="1200" baseline="0" dirty="0" smtClean="0">
                <a:solidFill>
                  <a:schemeClr val="tx1"/>
                </a:solidFill>
                <a:effectLst/>
                <a:latin typeface="+mn-lt"/>
                <a:ea typeface="+mn-ea"/>
                <a:cs typeface="+mn-cs"/>
              </a:rPr>
              <a:t> non-conformités telles que des </a:t>
            </a:r>
            <a:r>
              <a:rPr lang="fr-BE" sz="1200" kern="1200" dirty="0" smtClean="0">
                <a:solidFill>
                  <a:schemeClr val="tx1"/>
                </a:solidFill>
                <a:effectLst/>
                <a:latin typeface="+mn-lt"/>
                <a:ea typeface="+mn-ea"/>
                <a:cs typeface="+mn-cs"/>
              </a:rPr>
              <a:t>câbles non protégés créant un risque de contact direct ainsi qu’un risque d’incendie en cas de surcharge</a:t>
            </a:r>
            <a:r>
              <a:rPr lang="fr-BE" sz="1200" kern="1200" baseline="0" dirty="0" smtClean="0">
                <a:solidFill>
                  <a:schemeClr val="tx1"/>
                </a:solidFill>
                <a:effectLst/>
                <a:latin typeface="+mn-lt"/>
                <a:ea typeface="+mn-ea"/>
                <a:cs typeface="+mn-cs"/>
              </a:rPr>
              <a:t> par le suremploi de</a:t>
            </a:r>
            <a:r>
              <a:rPr lang="fr-BE" sz="1200" kern="1200" dirty="0" smtClean="0">
                <a:solidFill>
                  <a:schemeClr val="tx1"/>
                </a:solidFill>
                <a:effectLst/>
                <a:latin typeface="+mn-lt"/>
                <a:ea typeface="+mn-ea"/>
                <a:cs typeface="+mn-cs"/>
              </a:rPr>
              <a:t> multiprises. La LH a été directement contactée par email le jour même, en plus du rapport de visite, afin de pouvoir prendre les mesures de sauvegarde immédiate et introduire les WO nécessaires à la mise</a:t>
            </a:r>
            <a:r>
              <a:rPr lang="fr-BE" sz="1200" kern="1200" baseline="0" dirty="0" smtClean="0">
                <a:solidFill>
                  <a:schemeClr val="tx1"/>
                </a:solidFill>
                <a:effectLst/>
                <a:latin typeface="+mn-lt"/>
                <a:ea typeface="+mn-ea"/>
                <a:cs typeface="+mn-cs"/>
              </a:rPr>
              <a:t> en conformité.</a:t>
            </a:r>
          </a:p>
          <a:p>
            <a:endParaRPr lang="fr-BE" dirty="0" smtClean="0"/>
          </a:p>
        </p:txBody>
      </p:sp>
      <p:sp>
        <p:nvSpPr>
          <p:cNvPr id="4" name="Slide Number Placeholder 3"/>
          <p:cNvSpPr>
            <a:spLocks noGrp="1"/>
          </p:cNvSpPr>
          <p:nvPr>
            <p:ph type="sldNum" sz="quarter" idx="10"/>
          </p:nvPr>
        </p:nvSpPr>
        <p:spPr/>
        <p:txBody>
          <a:bodyPr/>
          <a:lstStyle/>
          <a:p>
            <a:fld id="{D64F2C25-99DC-4E03-B761-F0DD23C54933}" type="slidenum">
              <a:rPr lang="fr-BE" smtClean="0"/>
              <a:t>8</a:t>
            </a:fld>
            <a:endParaRPr lang="fr-BE"/>
          </a:p>
        </p:txBody>
      </p:sp>
    </p:spTree>
    <p:extLst>
      <p:ext uri="{BB962C8B-B14F-4D97-AF65-F5344CB8AC3E}">
        <p14:creationId xmlns:p14="http://schemas.microsoft.com/office/powerpoint/2010/main" val="2041294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DGMR-Mgt/R</a:t>
            </a:r>
            <a:r>
              <a:rPr lang="fr-BE" baseline="0" dirty="0" smtClean="0"/>
              <a:t> </a:t>
            </a:r>
            <a:r>
              <a:rPr lang="fr-BE" dirty="0" smtClean="0"/>
              <a:t>– Col d’Avi</a:t>
            </a:r>
            <a:r>
              <a:rPr lang="fr-BE" baseline="0" dirty="0" smtClean="0"/>
              <a:t> SMEETS Luc</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Au niveau local, le risque est suivi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l’AMT dans le cadre de la surveillance santé;</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la hiérarchie et l’individu grâce aux fiches de poste et de fonction qui mentionnent les risques auxquels le Pers est exposé;</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le SLPPT, à l’occasion des VLT afin de vérifier la présence, le stockage et la bonne utilisation des produits à risque ; en ce compris l’affichage des fiches informatives quant aux produits présents ainsi que l’utilisation correcte des EPI</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141140 Jan 21 ( S. Verast) : </a:t>
            </a:r>
            <a:r>
              <a:rPr lang="fr-BE" sz="1200" kern="1200" dirty="0" smtClean="0">
                <a:solidFill>
                  <a:schemeClr val="tx1"/>
                </a:solidFill>
                <a:effectLst/>
                <a:latin typeface="+mn-lt"/>
                <a:ea typeface="+mn-ea"/>
                <a:cs typeface="+mn-cs"/>
              </a:rPr>
              <a:t>Il existe un inventaire (GpM) des produits employés et tenu par Erik Duchemin, classable par risque (CMR).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baseline="0" dirty="0" smtClean="0">
                <a:solidFill>
                  <a:schemeClr val="tx1"/>
                </a:solidFill>
                <a:effectLst/>
                <a:latin typeface="+mn-lt"/>
                <a:ea typeface="+mn-ea"/>
                <a:cs typeface="+mn-cs"/>
              </a:rPr>
              <a:t>221141 Mar 21 – E. Duchemin: Erik v</a:t>
            </a:r>
            <a:r>
              <a:rPr lang="fr-BE" sz="1200" kern="1200" dirty="0" smtClean="0">
                <a:solidFill>
                  <a:schemeClr val="tx1"/>
                </a:solidFill>
                <a:effectLst/>
                <a:latin typeface="+mn-lt"/>
                <a:ea typeface="+mn-ea"/>
                <a:cs typeface="+mn-cs"/>
              </a:rPr>
              <a:t>a relancer sa </a:t>
            </a:r>
            <a:r>
              <a:rPr lang="fr-BE" sz="1200" kern="1200" dirty="0" err="1" smtClean="0">
                <a:solidFill>
                  <a:schemeClr val="tx1"/>
                </a:solidFill>
                <a:effectLst/>
                <a:latin typeface="+mn-lt"/>
                <a:ea typeface="+mn-ea"/>
                <a:cs typeface="+mn-cs"/>
              </a:rPr>
              <a:t>query</a:t>
            </a:r>
            <a:r>
              <a:rPr lang="fr-BE" sz="1200" kern="1200" dirty="0" smtClean="0">
                <a:solidFill>
                  <a:schemeClr val="tx1"/>
                </a:solidFill>
                <a:effectLst/>
                <a:latin typeface="+mn-lt"/>
                <a:ea typeface="+mn-ea"/>
                <a:cs typeface="+mn-cs"/>
              </a:rPr>
              <a:t> pour la fin du mois et mettre à jour le fichier </a:t>
            </a:r>
            <a:r>
              <a:rPr lang="fr-BE" sz="1200" u="sng" kern="1200" dirty="0" err="1" smtClean="0">
                <a:solidFill>
                  <a:schemeClr val="tx1"/>
                </a:solidFill>
                <a:effectLst/>
                <a:latin typeface="+mn-lt"/>
                <a:ea typeface="+mn-ea"/>
                <a:cs typeface="+mn-cs"/>
                <a:hlinkClick r:id="rId3"/>
              </a:rPr>
              <a:t>Prod</a:t>
            </a:r>
            <a:r>
              <a:rPr lang="fr-BE" sz="1200" u="sng" kern="1200" dirty="0" smtClean="0">
                <a:solidFill>
                  <a:schemeClr val="tx1"/>
                </a:solidFill>
                <a:effectLst/>
                <a:latin typeface="+mn-lt"/>
                <a:ea typeface="+mn-ea"/>
                <a:cs typeface="+mn-cs"/>
                <a:hlinkClick r:id="rId3"/>
              </a:rPr>
              <a:t> du 2W Tac</a:t>
            </a:r>
            <a:endParaRPr lang="fr-BE" sz="1200" u="sng" kern="1200" dirty="0" smtClean="0">
              <a:solidFill>
                <a:schemeClr val="tx1"/>
              </a:solidFill>
              <a:effectLst/>
              <a:latin typeface="+mn-lt"/>
              <a:ea typeface="+mn-ea"/>
              <a:cs typeface="+mn-cs"/>
            </a:endParaRPr>
          </a:p>
          <a:p>
            <a:r>
              <a:rPr lang="fr-BE" sz="1200" u="none" kern="1200" dirty="0" smtClean="0">
                <a:solidFill>
                  <a:schemeClr val="tx1"/>
                </a:solidFill>
                <a:effectLst/>
                <a:latin typeface="+mn-lt"/>
                <a:ea typeface="+mn-ea"/>
                <a:cs typeface="+mn-cs"/>
              </a:rPr>
              <a:t>281028</a:t>
            </a:r>
            <a:r>
              <a:rPr lang="fr-BE" sz="1200" u="none" kern="1200" baseline="0" dirty="0" smtClean="0">
                <a:solidFill>
                  <a:schemeClr val="tx1"/>
                </a:solidFill>
                <a:effectLst/>
                <a:latin typeface="+mn-lt"/>
                <a:ea typeface="+mn-ea"/>
                <a:cs typeface="+mn-cs"/>
              </a:rPr>
              <a:t> Mai 21 – S. Verast : </a:t>
            </a:r>
            <a:r>
              <a:rPr lang="fr-BE" sz="1200" kern="1200" dirty="0" smtClean="0">
                <a:solidFill>
                  <a:schemeClr val="tx1"/>
                </a:solidFill>
                <a:effectLst/>
                <a:latin typeface="+mn-lt"/>
                <a:ea typeface="+mn-ea"/>
                <a:cs typeface="+mn-cs"/>
              </a:rPr>
              <a:t>Le SLPPT donne régulièrement des avis sur les produits dangereux et la détermination des EPI à utiliser, principalement avec le Pers du G68 (peinture) et du D50 (Washing)</a:t>
            </a:r>
          </a:p>
          <a:p>
            <a:r>
              <a:rPr lang="fr-BE" sz="1200" kern="1200" dirty="0" smtClean="0">
                <a:solidFill>
                  <a:schemeClr val="tx1"/>
                </a:solidFill>
                <a:effectLst/>
                <a:latin typeface="+mn-lt"/>
                <a:ea typeface="+mn-ea"/>
                <a:cs typeface="+mn-cs"/>
              </a:rPr>
              <a:t>Achat en cours de nouveaux EPI respiratoires autonomes pour les peintres -  EPI également en achats/fourniture pour la préparation des fumigènes solo display</a:t>
            </a:r>
            <a:endParaRPr lang="fr-BE" sz="1200" u="none"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160931 Jun 21 – OST:</a:t>
            </a:r>
          </a:p>
          <a:p>
            <a:pPr lvl="0"/>
            <a:r>
              <a:rPr lang="fr-BE" sz="1200" kern="1200" dirty="0" smtClean="0">
                <a:solidFill>
                  <a:schemeClr val="tx1"/>
                </a:solidFill>
                <a:effectLst/>
                <a:latin typeface="+mn-lt"/>
                <a:ea typeface="+mn-ea"/>
                <a:cs typeface="+mn-cs"/>
              </a:rPr>
              <a:t>- EPI pour les peintres (G68) reçus et distribués</a:t>
            </a:r>
          </a:p>
          <a:p>
            <a:r>
              <a:rPr lang="fr-BE" sz="1200" kern="1200" dirty="0" smtClean="0">
                <a:solidFill>
                  <a:schemeClr val="tx1"/>
                </a:solidFill>
                <a:effectLst/>
                <a:latin typeface="+mn-lt"/>
                <a:ea typeface="+mn-ea"/>
                <a:cs typeface="+mn-cs"/>
              </a:rPr>
              <a:t>- EPI pour le personnel du Washing (D50) reçus et distribués</a:t>
            </a:r>
          </a:p>
          <a:p>
            <a:r>
              <a:rPr lang="fr-BE" baseline="0" dirty="0" smtClean="0"/>
              <a:t>161529 Jun 21 – OST: </a:t>
            </a:r>
            <a:r>
              <a:rPr lang="fr-BE" sz="1200" kern="1200" dirty="0" smtClean="0">
                <a:solidFill>
                  <a:srgbClr val="FF0000"/>
                </a:solidFill>
                <a:latin typeface="+mn-lt"/>
                <a:ea typeface="+mn-ea"/>
                <a:cs typeface="+mn-cs"/>
              </a:rPr>
              <a:t>EPI pour la préparation des fumigènes solo display - </a:t>
            </a:r>
            <a:r>
              <a:rPr lang="fr-BE" sz="1200" kern="1200" dirty="0" smtClean="0">
                <a:solidFill>
                  <a:schemeClr val="tx1"/>
                </a:solidFill>
                <a:effectLst/>
                <a:latin typeface="+mn-lt"/>
                <a:ea typeface="+mn-ea"/>
                <a:cs typeface="+mn-cs"/>
              </a:rPr>
              <a:t>Lors des tests des 03 et 09 Jun 21, tous les EPI nécessaires étaient disponibles et ont été utilisés par le Pers. Le Comd Fl Armt les a montrés à l’OST lors de l’inspection qu’il a réalisée le 02 Jun 21</a:t>
            </a:r>
            <a:endParaRPr lang="fr-BE" baseline="0" dirty="0" smtClean="0"/>
          </a:p>
          <a:p>
            <a:endParaRPr lang="fr-BE" dirty="0" smtClean="0"/>
          </a:p>
        </p:txBody>
      </p:sp>
      <p:sp>
        <p:nvSpPr>
          <p:cNvPr id="4" name="Slide Number Placeholder 3"/>
          <p:cNvSpPr>
            <a:spLocks noGrp="1"/>
          </p:cNvSpPr>
          <p:nvPr>
            <p:ph type="sldNum" sz="quarter" idx="10"/>
          </p:nvPr>
        </p:nvSpPr>
        <p:spPr/>
        <p:txBody>
          <a:bodyPr/>
          <a:lstStyle/>
          <a:p>
            <a:fld id="{D64F2C25-99DC-4E03-B761-F0DD23C54933}" type="slidenum">
              <a:rPr lang="fr-BE" smtClean="0"/>
              <a:t>9</a:t>
            </a:fld>
            <a:endParaRPr lang="fr-BE"/>
          </a:p>
        </p:txBody>
      </p:sp>
    </p:spTree>
    <p:extLst>
      <p:ext uri="{BB962C8B-B14F-4D97-AF65-F5344CB8AC3E}">
        <p14:creationId xmlns:p14="http://schemas.microsoft.com/office/powerpoint/2010/main" val="32620321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 H&amp;WB</a:t>
            </a:r>
            <a:r>
              <a:rPr lang="fr-BE" baseline="0" dirty="0" smtClean="0"/>
              <a:t> </a:t>
            </a:r>
            <a:r>
              <a:rPr lang="fr-BE" dirty="0" smtClean="0"/>
              <a:t>– KVK RUTTEN</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180821 Mar 21, Mail BCO à Maj d’Avi BEM HAMELS: </a:t>
            </a:r>
            <a:r>
              <a:rPr lang="fr-BE" baseline="0" dirty="0" err="1" smtClean="0"/>
              <a:t>POC’s</a:t>
            </a:r>
            <a:r>
              <a:rPr lang="fr-BE" baseline="0" dirty="0" smtClean="0"/>
              <a:t> pour 2W = WASO et Resp AFA</a:t>
            </a:r>
          </a:p>
          <a:p>
            <a:endParaRPr lang="fr-BE" dirty="0" smtClean="0"/>
          </a:p>
        </p:txBody>
      </p:sp>
      <p:sp>
        <p:nvSpPr>
          <p:cNvPr id="4" name="Slide Number Placeholder 3"/>
          <p:cNvSpPr>
            <a:spLocks noGrp="1"/>
          </p:cNvSpPr>
          <p:nvPr>
            <p:ph type="sldNum" sz="quarter" idx="10"/>
          </p:nvPr>
        </p:nvSpPr>
        <p:spPr/>
        <p:txBody>
          <a:bodyPr/>
          <a:lstStyle/>
          <a:p>
            <a:fld id="{D64F2C25-99DC-4E03-B761-F0DD23C54933}" type="slidenum">
              <a:rPr lang="fr-BE" smtClean="0"/>
              <a:t>10</a:t>
            </a:fld>
            <a:endParaRPr lang="fr-BE"/>
          </a:p>
        </p:txBody>
      </p:sp>
    </p:spTree>
    <p:extLst>
      <p:ext uri="{BB962C8B-B14F-4D97-AF65-F5344CB8AC3E}">
        <p14:creationId xmlns:p14="http://schemas.microsoft.com/office/powerpoint/2010/main" val="34646061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0060" b="10415"/>
          <a:stretch/>
        </p:blipFill>
        <p:spPr>
          <a:xfrm>
            <a:off x="0" y="0"/>
            <a:ext cx="12192000" cy="6858000"/>
          </a:xfrm>
          <a:prstGeom prst="rect">
            <a:avLst/>
          </a:prstGeom>
          <a:ln w="12700">
            <a:miter lim="400000"/>
          </a:ln>
        </p:spPr>
      </p:pic>
      <p:pic>
        <p:nvPicPr>
          <p:cNvPr id="8" name="Defense_Horizontal_CMYK_White_FR-01.png" descr="Defense_Horizontal_CMYK_White_FR-01.png">
            <a:extLst>
              <a:ext uri="{FF2B5EF4-FFF2-40B4-BE49-F238E27FC236}">
                <a16:creationId xmlns:a16="http://schemas.microsoft.com/office/drawing/2014/main" id="{F5BA57AF-6CA7-AE4D-8561-832499B02F4F}"/>
              </a:ext>
            </a:extLst>
          </p:cNvPr>
          <p:cNvPicPr>
            <a:picLocks noChangeAspect="1"/>
          </p:cNvPicPr>
          <p:nvPr userDrawn="1"/>
        </p:nvPicPr>
        <p:blipFill rotWithShape="1">
          <a:blip r:embed="rId3">
            <a:extLst/>
          </a:blip>
          <a:srcRect l="26405" t="20121" r="5989" b="29232"/>
          <a:stretch/>
        </p:blipFill>
        <p:spPr>
          <a:xfrm>
            <a:off x="9980023" y="354887"/>
            <a:ext cx="1927381" cy="402759"/>
          </a:xfrm>
          <a:prstGeom prst="rect">
            <a:avLst/>
          </a:prstGeom>
          <a:ln w="12700">
            <a:miter lim="400000"/>
          </a:ln>
        </p:spPr>
      </p:pic>
      <p:sp>
        <p:nvSpPr>
          <p:cNvPr id="9" name="Rectangle 7"/>
          <p:cNvSpPr/>
          <p:nvPr userDrawn="1"/>
        </p:nvSpPr>
        <p:spPr>
          <a:xfrm>
            <a:off x="0" y="5286373"/>
            <a:ext cx="220574" cy="519114"/>
          </a:xfrm>
          <a:prstGeom prst="rect">
            <a:avLst/>
          </a:prstGeom>
          <a:solidFill>
            <a:schemeClr val="accent5">
              <a:lumMod val="20000"/>
              <a:lumOff val="80000"/>
            </a:schemeClr>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kern="0" baseline="0">
                <a:solidFill>
                  <a:schemeClr val="accent5">
                    <a:lumMod val="20000"/>
                    <a:lumOff val="80000"/>
                  </a:schemeClr>
                </a:solidFill>
                <a:latin typeface="Palanquin Bold"/>
                <a:ea typeface="Palanquin Bold"/>
                <a:cs typeface="Palanquin Bold"/>
                <a:sym typeface="Palanquin Bold"/>
              </a:defRPr>
            </a:lvl1pPr>
          </a:lstStyle>
          <a:p>
            <a:r>
              <a:rPr lang="fr-BE" dirty="0" smtClean="0"/>
              <a:t>Put </a:t>
            </a:r>
            <a:r>
              <a:rPr lang="fr-BE" dirty="0" err="1" smtClean="0"/>
              <a:t>title</a:t>
            </a:r>
            <a:r>
              <a:rPr lang="fr-BE" dirty="0" smtClean="0"/>
              <a:t> </a:t>
            </a:r>
            <a:r>
              <a:rPr lang="fr-BE" dirty="0" err="1" smtClean="0"/>
              <a:t>here</a:t>
            </a:r>
            <a:endParaRPr dirty="0"/>
          </a:p>
        </p:txBody>
      </p:sp>
      <p:sp>
        <p:nvSpPr>
          <p:cNvPr id="14" name="Text Placeholder 18"/>
          <p:cNvSpPr>
            <a:spLocks noGrp="1"/>
          </p:cNvSpPr>
          <p:nvPr>
            <p:ph type="body" sz="quarter" idx="16" hasCustomPrompt="1"/>
          </p:nvPr>
        </p:nvSpPr>
        <p:spPr>
          <a:xfrm>
            <a:off x="376962" y="1186891"/>
            <a:ext cx="8220788" cy="245463"/>
          </a:xfrm>
          <a:prstGeom prst="rect">
            <a:avLst/>
          </a:prstGeom>
        </p:spPr>
        <p:txBody>
          <a:bodyPr/>
          <a:lstStyle>
            <a:lvl1pPr marL="0" indent="0">
              <a:buNone/>
              <a:defRPr sz="1100" b="0" i="0" cap="none" spc="300" baseline="0">
                <a:solidFill>
                  <a:schemeClr val="bg1"/>
                </a:solidFill>
                <a:latin typeface="Palanquin Regular" panose="020B0004020203020204" pitchFamily="34" charset="0"/>
              </a:defRPr>
            </a:lvl1pPr>
          </a:lstStyle>
          <a:p>
            <a:pPr lvl="0"/>
            <a:r>
              <a:rPr lang="fr-BE" dirty="0" smtClean="0"/>
              <a:t>Day </a:t>
            </a:r>
            <a:r>
              <a:rPr lang="fr-BE" dirty="0" err="1" smtClean="0"/>
              <a:t>Month</a:t>
            </a:r>
            <a:r>
              <a:rPr lang="fr-BE" dirty="0" smtClean="0"/>
              <a:t> </a:t>
            </a:r>
            <a:r>
              <a:rPr lang="fr-BE" dirty="0" err="1" smtClean="0"/>
              <a:t>Year</a:t>
            </a:r>
            <a:endParaRPr lang="fr-BE" dirty="0" smtClean="0"/>
          </a:p>
        </p:txBody>
      </p:sp>
      <p:sp>
        <p:nvSpPr>
          <p:cNvPr id="13" name="Rectangle 6">
            <a:extLst>
              <a:ext uri="{FF2B5EF4-FFF2-40B4-BE49-F238E27FC236}">
                <a16:creationId xmlns:a16="http://schemas.microsoft.com/office/drawing/2014/main" id="{4F9F5938-E2C8-BC4B-A548-3C47C2F9BF03}"/>
              </a:ext>
            </a:extLst>
          </p:cNvPr>
          <p:cNvSpPr/>
          <p:nvPr userDrawn="1"/>
        </p:nvSpPr>
        <p:spPr>
          <a:xfrm>
            <a:off x="475512" y="1016332"/>
            <a:ext cx="496039" cy="45720"/>
          </a:xfrm>
          <a:prstGeom prst="rect">
            <a:avLst/>
          </a:prstGeom>
          <a:solidFill>
            <a:srgbClr val="FFFFFF"/>
          </a:solidFill>
          <a:ln w="12700">
            <a:miter lim="400000"/>
          </a:ln>
        </p:spPr>
        <p:txBody>
          <a:bodyPr lIns="45719" rIns="45719" anchor="ctr"/>
          <a:lstStyle/>
          <a:p>
            <a:pPr algn="ctr">
              <a:defRPr sz="2200">
                <a:solidFill>
                  <a:srgbClr val="FFFFFF"/>
                </a:solidFill>
              </a:defRPr>
            </a:pPr>
            <a:endParaRPr/>
          </a:p>
        </p:txBody>
      </p:sp>
      <p:sp>
        <p:nvSpPr>
          <p:cNvPr id="3" name="Text Placeholder 2"/>
          <p:cNvSpPr>
            <a:spLocks noGrp="1"/>
          </p:cNvSpPr>
          <p:nvPr>
            <p:ph type="body" sz="quarter" idx="17" hasCustomPrompt="1"/>
          </p:nvPr>
        </p:nvSpPr>
        <p:spPr>
          <a:xfrm>
            <a:off x="376962" y="436595"/>
            <a:ext cx="8233638" cy="198253"/>
          </a:xfrm>
        </p:spPr>
        <p:txBody>
          <a:bodyPr>
            <a:noAutofit/>
          </a:bodyPr>
          <a:lstStyle>
            <a:lvl1pPr>
              <a:defRPr sz="1300" cap="all" spc="300" baseline="0">
                <a:solidFill>
                  <a:schemeClr val="bg1"/>
                </a:solidFill>
                <a:latin typeface="Palanquin Bold" panose="020B0004020203020204" pitchFamily="34" charset="0"/>
              </a:defRPr>
            </a:lvl1pPr>
          </a:lstStyle>
          <a:p>
            <a:pPr lvl="0"/>
            <a:r>
              <a:rPr lang="en-US" dirty="0" smtClean="0"/>
              <a:t>2 W Tac – </a:t>
            </a:r>
            <a:r>
              <a:rPr lang="en-US" dirty="0" err="1" smtClean="0"/>
              <a:t>Gp</a:t>
            </a:r>
            <a:r>
              <a:rPr lang="en-US" dirty="0" smtClean="0"/>
              <a:t> / SQN / FUNCTION</a:t>
            </a:r>
            <a:endParaRPr lang="fr-BE" dirty="0"/>
          </a:p>
        </p:txBody>
      </p:sp>
      <p:sp>
        <p:nvSpPr>
          <p:cNvPr id="18" name="Text Placeholder 2"/>
          <p:cNvSpPr>
            <a:spLocks noGrp="1"/>
          </p:cNvSpPr>
          <p:nvPr>
            <p:ph type="body" sz="quarter" idx="18" hasCustomPrompt="1"/>
          </p:nvPr>
        </p:nvSpPr>
        <p:spPr>
          <a:xfrm>
            <a:off x="376962" y="653898"/>
            <a:ext cx="8220788" cy="237595"/>
          </a:xfrm>
        </p:spPr>
        <p:txBody>
          <a:bodyPr>
            <a:noAutofit/>
          </a:bodyPr>
          <a:lstStyle>
            <a:lvl1pPr>
              <a:defRPr sz="1300" cap="all" spc="300" baseline="0">
                <a:solidFill>
                  <a:schemeClr val="bg1"/>
                </a:solidFill>
                <a:latin typeface="Palanquin Regular" panose="020B0004020203020204" pitchFamily="34" charset="0"/>
              </a:defRPr>
            </a:lvl1pPr>
          </a:lstStyle>
          <a:p>
            <a:pPr lvl="0"/>
            <a:r>
              <a:rPr lang="en-US" dirty="0" smtClean="0"/>
              <a:t>RANK – NAME - FIRSTNAME</a:t>
            </a:r>
            <a:endParaRPr lang="fr-BE" dirty="0"/>
          </a:p>
        </p:txBody>
      </p:sp>
      <p:pic>
        <p:nvPicPr>
          <p:cNvPr id="16" name="Pictur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698590" y="704393"/>
            <a:ext cx="2292295" cy="274344"/>
          </a:xfrm>
          <a:prstGeom prst="rect">
            <a:avLst/>
          </a:prstGeom>
        </p:spPr>
      </p:pic>
      <p:pic>
        <p:nvPicPr>
          <p:cNvPr id="20" name="Picture 1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413965" y="395039"/>
            <a:ext cx="423745" cy="423745"/>
          </a:xfrm>
          <a:prstGeom prst="rect">
            <a:avLst/>
          </a:prstGeom>
        </p:spPr>
      </p:pic>
      <p:sp>
        <p:nvSpPr>
          <p:cNvPr id="15" name="Text Placeholder 2"/>
          <p:cNvSpPr>
            <a:spLocks noGrp="1"/>
          </p:cNvSpPr>
          <p:nvPr>
            <p:ph type="body" sz="quarter" idx="19" hasCustomPrompt="1"/>
          </p:nvPr>
        </p:nvSpPr>
        <p:spPr>
          <a:xfrm>
            <a:off x="0" y="6425816"/>
            <a:ext cx="12192000" cy="212051"/>
          </a:xfrm>
        </p:spPr>
        <p:txBody>
          <a:bodyPr>
            <a:noAutofit/>
          </a:bodyPr>
          <a:lstStyle>
            <a:lvl1pPr algn="ctr">
              <a:defRPr sz="1300" cap="all" spc="300" baseline="0">
                <a:solidFill>
                  <a:schemeClr val="bg1"/>
                </a:solidFill>
                <a:latin typeface="Palanquin Bold" panose="020B0004020203020204" pitchFamily="34" charset="0"/>
              </a:defRPr>
            </a:lvl1pPr>
          </a:lstStyle>
          <a:p>
            <a:pPr lvl="0"/>
            <a:r>
              <a:rPr lang="en-US" dirty="0" smtClean="0"/>
              <a:t>MISSION | EXCELLENCE | TEAMWORK</a:t>
            </a:r>
            <a:endParaRPr lang="fr-BE" dirty="0"/>
          </a:p>
        </p:txBody>
      </p:sp>
    </p:spTree>
    <p:extLst>
      <p:ext uri="{BB962C8B-B14F-4D97-AF65-F5344CB8AC3E}">
        <p14:creationId xmlns:p14="http://schemas.microsoft.com/office/powerpoint/2010/main" val="171145541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0" name="Slide Number Placeholder 5"/>
          <p:cNvSpPr txBox="1">
            <a:spLocks/>
          </p:cNvSpPr>
          <p:nvPr userDrawn="1"/>
        </p:nvSpPr>
        <p:spPr>
          <a:xfrm>
            <a:off x="8763000" y="65087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pic>
        <p:nvPicPr>
          <p:cNvPr id="12" name="Picture 11"/>
          <p:cNvPicPr>
            <a:picLocks noChangeAspect="1"/>
          </p:cNvPicPr>
          <p:nvPr userDrawn="1"/>
        </p:nvPicPr>
        <p:blipFill rotWithShape="1">
          <a:blip r:embed="rId2" cstate="print">
            <a:extLst>
              <a:ext uri="{28A0092B-C50C-407E-A947-70E740481C1C}">
                <a14:useLocalDpi xmlns:a14="http://schemas.microsoft.com/office/drawing/2010/main" val="0"/>
              </a:ext>
            </a:extLst>
          </a:blip>
          <a:srcRect t="10060" b="10415"/>
          <a:stretch/>
        </p:blipFill>
        <p:spPr>
          <a:xfrm>
            <a:off x="0" y="0"/>
            <a:ext cx="12192000" cy="6858000"/>
          </a:xfrm>
          <a:prstGeom prst="rect">
            <a:avLst/>
          </a:prstGeom>
          <a:ln w="12700">
            <a:miter lim="400000"/>
          </a:ln>
        </p:spPr>
      </p:pic>
      <p:pic>
        <p:nvPicPr>
          <p:cNvPr id="8" name="Defense_Horizontal_CMYK_White_FR-01.png" descr="Defense_Horizontal_CMYK_White_FR-01.png">
            <a:extLst>
              <a:ext uri="{FF2B5EF4-FFF2-40B4-BE49-F238E27FC236}">
                <a16:creationId xmlns:a16="http://schemas.microsoft.com/office/drawing/2014/main" id="{F5BA57AF-6CA7-AE4D-8561-832499B02F4F}"/>
              </a:ext>
            </a:extLst>
          </p:cNvPr>
          <p:cNvPicPr>
            <a:picLocks noChangeAspect="1"/>
          </p:cNvPicPr>
          <p:nvPr userDrawn="1"/>
        </p:nvPicPr>
        <p:blipFill rotWithShape="1">
          <a:blip r:embed="rId3">
            <a:extLst/>
          </a:blip>
          <a:srcRect l="24877" t="16013" r="5989" b="21753"/>
          <a:stretch/>
        </p:blipFill>
        <p:spPr>
          <a:xfrm>
            <a:off x="9936480" y="322217"/>
            <a:ext cx="1970924" cy="494901"/>
          </a:xfrm>
          <a:prstGeom prst="rect">
            <a:avLst/>
          </a:prstGeom>
          <a:ln w="12700">
            <a:miter lim="400000"/>
          </a:ln>
        </p:spPr>
      </p:pic>
      <p:sp>
        <p:nvSpPr>
          <p:cNvPr id="9" name="Rectangle 7"/>
          <p:cNvSpPr/>
          <p:nvPr userDrawn="1"/>
        </p:nvSpPr>
        <p:spPr>
          <a:xfrm>
            <a:off x="0" y="5286373"/>
            <a:ext cx="220574" cy="519114"/>
          </a:xfrm>
          <a:prstGeom prst="rect">
            <a:avLst/>
          </a:prstGeom>
          <a:solidFill>
            <a:schemeClr val="accent5">
              <a:lumMod val="20000"/>
              <a:lumOff val="80000"/>
            </a:schemeClr>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chemeClr val="accent5">
                    <a:lumMod val="20000"/>
                    <a:lumOff val="80000"/>
                  </a:schemeClr>
                </a:solidFill>
                <a:latin typeface="Palanquin Bold"/>
                <a:ea typeface="Palanquin Bold"/>
                <a:cs typeface="Palanquin Bold"/>
                <a:sym typeface="Palanquin Bold"/>
              </a:defRPr>
            </a:lvl1pPr>
          </a:lstStyle>
          <a:p>
            <a:r>
              <a:rPr lang="fr-BE" dirty="0" smtClean="0"/>
              <a:t>Questions</a:t>
            </a:r>
            <a:endParaRPr dirty="0"/>
          </a:p>
        </p:txBody>
      </p:sp>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698590" y="704393"/>
            <a:ext cx="2292295" cy="274344"/>
          </a:xfrm>
          <a:prstGeom prst="rect">
            <a:avLst/>
          </a:prstGeom>
        </p:spPr>
      </p:pic>
      <p:pic>
        <p:nvPicPr>
          <p:cNvPr id="14" name="Pictur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413965" y="395039"/>
            <a:ext cx="423745" cy="423745"/>
          </a:xfrm>
          <a:prstGeom prst="rect">
            <a:avLst/>
          </a:prstGeom>
        </p:spPr>
      </p:pic>
    </p:spTree>
    <p:extLst>
      <p:ext uri="{BB962C8B-B14F-4D97-AF65-F5344CB8AC3E}">
        <p14:creationId xmlns:p14="http://schemas.microsoft.com/office/powerpoint/2010/main" val="277779842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20"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0364" b="10313"/>
          <a:stretch/>
        </p:blipFill>
        <p:spPr>
          <a:xfrm>
            <a:off x="0" y="0"/>
            <a:ext cx="12191999" cy="6858001"/>
          </a:xfrm>
          <a:prstGeom prst="rect">
            <a:avLst/>
          </a:prstGeom>
          <a:ln w="12700">
            <a:miter lim="400000"/>
          </a:ln>
        </p:spPr>
      </p:pic>
      <p:sp>
        <p:nvSpPr>
          <p:cNvPr id="9" name="Rectangle 7"/>
          <p:cNvSpPr/>
          <p:nvPr userDrawn="1"/>
        </p:nvSpPr>
        <p:spPr>
          <a:xfrm>
            <a:off x="0" y="5286373"/>
            <a:ext cx="220574" cy="519114"/>
          </a:xfrm>
          <a:prstGeom prst="rect">
            <a:avLst/>
          </a:prstGeom>
          <a:solidFill>
            <a:schemeClr val="accent4"/>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chemeClr val="accent4"/>
                </a:solidFill>
                <a:latin typeface="Palanquin Bold"/>
                <a:ea typeface="Palanquin Bold"/>
                <a:cs typeface="Palanquin Bold"/>
                <a:sym typeface="Palanquin Bold"/>
              </a:defRPr>
            </a:lvl1pPr>
          </a:lstStyle>
          <a:p>
            <a:r>
              <a:rPr lang="fr-BE" dirty="0" smtClean="0"/>
              <a:t>Put </a:t>
            </a:r>
            <a:r>
              <a:rPr lang="fr-BE" dirty="0" err="1" smtClean="0"/>
              <a:t>title</a:t>
            </a:r>
            <a:r>
              <a:rPr lang="fr-BE" dirty="0" smtClean="0"/>
              <a:t> </a:t>
            </a:r>
            <a:r>
              <a:rPr lang="fr-BE" dirty="0" err="1" smtClean="0"/>
              <a:t>here</a:t>
            </a:r>
            <a:endParaRPr dirty="0"/>
          </a:p>
        </p:txBody>
      </p:sp>
      <p:sp>
        <p:nvSpPr>
          <p:cNvPr id="16" name="Text Placeholder 2">
            <a:extLst>
              <a:ext uri="{FF2B5EF4-FFF2-40B4-BE49-F238E27FC236}">
                <a16:creationId xmlns:a16="http://schemas.microsoft.com/office/drawing/2014/main" id="{35B39D68-2118-624A-A3D1-0FC50A3053DD}"/>
              </a:ext>
            </a:extLst>
          </p:cNvPr>
          <p:cNvSpPr>
            <a:spLocks noGrp="1"/>
          </p:cNvSpPr>
          <p:nvPr>
            <p:ph type="body" sz="quarter" idx="14" hasCustomPrompt="1"/>
          </p:nvPr>
        </p:nvSpPr>
        <p:spPr>
          <a:xfrm>
            <a:off x="352162" y="5901969"/>
            <a:ext cx="2115219" cy="956032"/>
          </a:xfrm>
          <a:prstGeom prst="rect">
            <a:avLst/>
          </a:prstGeom>
        </p:spPr>
        <p:txBody>
          <a:bodyPr/>
          <a:lstStyle>
            <a:lvl1pPr marL="0" marR="0" indent="0" algn="l" defTabSz="914400" rtl="0" fontAlgn="auto" latinLnBrk="0" hangingPunct="0">
              <a:lnSpc>
                <a:spcPct val="100000"/>
              </a:lnSpc>
              <a:spcBef>
                <a:spcPts val="0"/>
              </a:spcBef>
              <a:spcAft>
                <a:spcPts val="0"/>
              </a:spcAft>
              <a:buClrTx/>
              <a:buSzTx/>
              <a:buFontTx/>
              <a:buNone/>
              <a:tabLst/>
              <a:defRPr kumimoji="0" lang="nl-NL" sz="3000" b="0" i="0" u="none" strike="noStrike" cap="none" spc="0" normalizeH="0" baseline="0" dirty="0">
                <a:ln>
                  <a:noFill/>
                </a:ln>
                <a:solidFill>
                  <a:schemeClr val="accent3">
                    <a:lumMod val="75000"/>
                  </a:schemeClr>
                </a:solidFill>
                <a:effectLst/>
                <a:uFillTx/>
                <a:latin typeface="Palanquin Bold"/>
                <a:ea typeface="Palanquin Bold"/>
                <a:cs typeface="Palanquin Bold"/>
                <a:sym typeface="Palanquin Bold"/>
              </a:defRPr>
            </a:lvl1pPr>
          </a:lstStyle>
          <a:p>
            <a:pPr lvl="0"/>
            <a:r>
              <a:rPr lang="en-US" dirty="0" smtClean="0"/>
              <a:t>SUBTITLE</a:t>
            </a:r>
            <a:endParaRPr lang="nl-NL" dirty="0"/>
          </a:p>
        </p:txBody>
      </p:sp>
      <p:pic>
        <p:nvPicPr>
          <p:cNvPr id="22" name="Picture 21"/>
          <p:cNvPicPr>
            <a:picLocks noChangeAspect="1"/>
          </p:cNvPicPr>
          <p:nvPr userDrawn="1"/>
        </p:nvPicPr>
        <p:blipFill rotWithShape="1">
          <a:blip r:embed="rId3" cstate="print">
            <a:extLst>
              <a:ext uri="{28A0092B-C50C-407E-A947-70E740481C1C}">
                <a14:useLocalDpi xmlns:a14="http://schemas.microsoft.com/office/drawing/2010/main" val="0"/>
              </a:ext>
            </a:extLst>
          </a:blip>
          <a:srcRect l="24405"/>
          <a:stretch/>
        </p:blipFill>
        <p:spPr>
          <a:xfrm>
            <a:off x="9919063" y="191806"/>
            <a:ext cx="2152922" cy="800973"/>
          </a:xfrm>
          <a:prstGeom prst="rect">
            <a:avLst/>
          </a:prstGeom>
        </p:spPr>
      </p:pic>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699848" y="704934"/>
            <a:ext cx="2292295" cy="274344"/>
          </a:xfrm>
          <a:prstGeom prst="rect">
            <a:avLst/>
          </a:prstGeom>
        </p:spPr>
      </p:pic>
      <p:pic>
        <p:nvPicPr>
          <p:cNvPr id="12" name="Picture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413965" y="395039"/>
            <a:ext cx="423745" cy="423745"/>
          </a:xfrm>
          <a:prstGeom prst="rect">
            <a:avLst/>
          </a:prstGeom>
        </p:spPr>
      </p:pic>
    </p:spTree>
    <p:extLst>
      <p:ext uri="{BB962C8B-B14F-4D97-AF65-F5344CB8AC3E}">
        <p14:creationId xmlns:p14="http://schemas.microsoft.com/office/powerpoint/2010/main" val="348124712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2">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10162" b="10213"/>
          <a:stretch/>
        </p:blipFill>
        <p:spPr>
          <a:xfrm>
            <a:off x="0" y="0"/>
            <a:ext cx="12192000" cy="6858000"/>
          </a:xfrm>
          <a:prstGeom prst="rect">
            <a:avLst/>
          </a:prstGeom>
        </p:spPr>
      </p:pic>
      <p:sp>
        <p:nvSpPr>
          <p:cNvPr id="12" name="Rectangle 6"/>
          <p:cNvSpPr/>
          <p:nvPr userDrawn="1"/>
        </p:nvSpPr>
        <p:spPr>
          <a:xfrm>
            <a:off x="0" y="5286373"/>
            <a:ext cx="220574" cy="519114"/>
          </a:xfrm>
          <a:prstGeom prst="rect">
            <a:avLst/>
          </a:prstGeom>
          <a:solidFill>
            <a:schemeClr val="accent4"/>
          </a:solidFill>
          <a:ln w="12700">
            <a:miter lim="400000"/>
          </a:ln>
        </p:spPr>
        <p:txBody>
          <a:bodyPr lIns="45719" rIns="45719" anchor="ctr"/>
          <a:lstStyle/>
          <a:p>
            <a:pPr algn="just">
              <a:defRPr>
                <a:solidFill>
                  <a:srgbClr val="FFFFFF"/>
                </a:solidFill>
              </a:defRPr>
            </a:pPr>
            <a:endParaRPr/>
          </a:p>
        </p:txBody>
      </p:sp>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24100"/>
          <a:stretch/>
        </p:blipFill>
        <p:spPr>
          <a:xfrm>
            <a:off x="9910354" y="191806"/>
            <a:ext cx="2161631" cy="800973"/>
          </a:xfrm>
          <a:prstGeom prst="rect">
            <a:avLst/>
          </a:prstGeom>
        </p:spPr>
      </p:pic>
      <p:sp>
        <p:nvSpPr>
          <p:cNvPr id="14" name="TextBox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baseline="0">
                <a:solidFill>
                  <a:schemeClr val="accent4"/>
                </a:solidFill>
                <a:latin typeface="Palanquin Bold"/>
                <a:ea typeface="Palanquin Bold"/>
                <a:cs typeface="Palanquin Bold"/>
                <a:sym typeface="Palanquin Bold"/>
              </a:defRPr>
            </a:lvl1pPr>
          </a:lstStyle>
          <a:p>
            <a:r>
              <a:rPr lang="fr-BE" dirty="0" smtClean="0"/>
              <a:t>Put </a:t>
            </a:r>
            <a:r>
              <a:rPr lang="fr-BE" dirty="0" err="1" smtClean="0"/>
              <a:t>title</a:t>
            </a:r>
            <a:r>
              <a:rPr lang="fr-BE" dirty="0" smtClean="0"/>
              <a:t> </a:t>
            </a:r>
            <a:r>
              <a:rPr lang="fr-BE" dirty="0" err="1" smtClean="0"/>
              <a:t>here</a:t>
            </a:r>
            <a:endParaRPr dirty="0"/>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697907" y="704663"/>
            <a:ext cx="2292295" cy="274344"/>
          </a:xfrm>
          <a:prstGeom prst="rect">
            <a:avLst/>
          </a:prstGeom>
        </p:spPr>
      </p:pic>
      <p:pic>
        <p:nvPicPr>
          <p:cNvPr id="8" name="Picture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413965" y="395039"/>
            <a:ext cx="423745" cy="423745"/>
          </a:xfrm>
          <a:prstGeom prst="rect">
            <a:avLst/>
          </a:prstGeom>
        </p:spPr>
      </p:pic>
    </p:spTree>
    <p:extLst>
      <p:ext uri="{BB962C8B-B14F-4D97-AF65-F5344CB8AC3E}">
        <p14:creationId xmlns:p14="http://schemas.microsoft.com/office/powerpoint/2010/main" val="21763712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verview Slide ">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chemeClr val="accent3"/>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chemeClr val="accent3"/>
                </a:solidFill>
                <a:latin typeface="Palanquin Bold"/>
                <a:ea typeface="Palanquin Bold"/>
                <a:cs typeface="Palanquin Bold"/>
                <a:sym typeface="Palanquin Bold"/>
              </a:defRPr>
            </a:lvl1pPr>
          </a:lstStyle>
          <a:p>
            <a:r>
              <a:rPr lang="fr-BE" dirty="0" smtClean="0"/>
              <a:t>Put </a:t>
            </a:r>
            <a:r>
              <a:rPr lang="fr-BE" dirty="0" err="1" smtClean="0"/>
              <a:t>title</a:t>
            </a:r>
            <a:r>
              <a:rPr lang="fr-BE" dirty="0" smtClean="0"/>
              <a:t> </a:t>
            </a:r>
            <a:r>
              <a:rPr lang="fr-BE" dirty="0" err="1" smtClean="0"/>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14" hasCustomPrompt="1"/>
          </p:nvPr>
        </p:nvSpPr>
        <p:spPr>
          <a:xfrm>
            <a:off x="1959338" y="2315675"/>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accent4"/>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smtClean="0"/>
              <a:t>Introduction</a:t>
            </a:r>
            <a:endParaRPr dirty="0"/>
          </a:p>
        </p:txBody>
      </p:sp>
      <p:sp>
        <p:nvSpPr>
          <p:cNvPr id="14" name="TextBox 9">
            <a:extLst>
              <a:ext uri="{FF2B5EF4-FFF2-40B4-BE49-F238E27FC236}">
                <a16:creationId xmlns:a16="http://schemas.microsoft.com/office/drawing/2014/main" id="{E14C724D-8150-584E-B310-03760B61CF59}"/>
              </a:ext>
            </a:extLst>
          </p:cNvPr>
          <p:cNvSpPr txBox="1">
            <a:spLocks noGrp="1"/>
          </p:cNvSpPr>
          <p:nvPr>
            <p:ph type="body" sz="quarter" idx="15" hasCustomPrompt="1"/>
          </p:nvPr>
        </p:nvSpPr>
        <p:spPr>
          <a:xfrm>
            <a:off x="1959338" y="2944368"/>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accent4"/>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smtClean="0"/>
              <a:t>Content 1</a:t>
            </a:r>
            <a:endParaRPr dirty="0"/>
          </a:p>
        </p:txBody>
      </p:sp>
      <p:sp>
        <p:nvSpPr>
          <p:cNvPr id="15"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8" y="3573061"/>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accent4"/>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smtClean="0"/>
              <a:t>Content 2</a:t>
            </a:r>
            <a:endParaRPr dirty="0"/>
          </a:p>
        </p:txBody>
      </p:sp>
      <p:sp>
        <p:nvSpPr>
          <p:cNvPr id="16" name="TextBox 9">
            <a:extLst>
              <a:ext uri="{FF2B5EF4-FFF2-40B4-BE49-F238E27FC236}">
                <a16:creationId xmlns:a16="http://schemas.microsoft.com/office/drawing/2014/main" id="{E14C724D-8150-584E-B310-03760B61CF59}"/>
              </a:ext>
            </a:extLst>
          </p:cNvPr>
          <p:cNvSpPr txBox="1">
            <a:spLocks noGrp="1"/>
          </p:cNvSpPr>
          <p:nvPr>
            <p:ph type="body" sz="quarter" idx="17" hasCustomPrompt="1"/>
          </p:nvPr>
        </p:nvSpPr>
        <p:spPr>
          <a:xfrm>
            <a:off x="1959338" y="4223394"/>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accent4"/>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smtClean="0"/>
              <a:t>Content 3</a:t>
            </a:r>
            <a:endParaRPr dirty="0"/>
          </a:p>
        </p:txBody>
      </p:sp>
      <p:sp>
        <p:nvSpPr>
          <p:cNvPr id="17" name="TextBox 9">
            <a:extLst>
              <a:ext uri="{FF2B5EF4-FFF2-40B4-BE49-F238E27FC236}">
                <a16:creationId xmlns:a16="http://schemas.microsoft.com/office/drawing/2014/main" id="{E14C724D-8150-584E-B310-03760B61CF59}"/>
              </a:ext>
            </a:extLst>
          </p:cNvPr>
          <p:cNvSpPr txBox="1">
            <a:spLocks noGrp="1"/>
          </p:cNvSpPr>
          <p:nvPr>
            <p:ph type="body" sz="quarter" idx="18" hasCustomPrompt="1"/>
          </p:nvPr>
        </p:nvSpPr>
        <p:spPr>
          <a:xfrm>
            <a:off x="1959338" y="4873947"/>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accent4"/>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smtClean="0"/>
              <a:t>Conclusion</a:t>
            </a:r>
            <a:endParaRPr dirty="0"/>
          </a:p>
        </p:txBody>
      </p:sp>
      <p:sp>
        <p:nvSpPr>
          <p:cNvPr id="18" name="Text Placeholder 5"/>
          <p:cNvSpPr>
            <a:spLocks noGrp="1"/>
          </p:cNvSpPr>
          <p:nvPr>
            <p:ph type="body" sz="quarter" idx="19" hasCustomPrompt="1"/>
          </p:nvPr>
        </p:nvSpPr>
        <p:spPr>
          <a:xfrm>
            <a:off x="1068800" y="2246070"/>
            <a:ext cx="533400" cy="498475"/>
          </a:xfrm>
          <a:prstGeom prst="rect">
            <a:avLst/>
          </a:prstGeom>
          <a:solidFill>
            <a:schemeClr val="accent3"/>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smtClean="0"/>
              <a:t>1</a:t>
            </a:r>
            <a:endParaRPr lang="fr-BE" dirty="0"/>
          </a:p>
        </p:txBody>
      </p:sp>
      <p:sp>
        <p:nvSpPr>
          <p:cNvPr id="19" name="Text Placeholder 5"/>
          <p:cNvSpPr>
            <a:spLocks noGrp="1"/>
          </p:cNvSpPr>
          <p:nvPr>
            <p:ph type="body" sz="quarter" idx="20" hasCustomPrompt="1"/>
          </p:nvPr>
        </p:nvSpPr>
        <p:spPr>
          <a:xfrm>
            <a:off x="1068800" y="2879796"/>
            <a:ext cx="533400" cy="498475"/>
          </a:xfrm>
          <a:prstGeom prst="rect">
            <a:avLst/>
          </a:prstGeom>
          <a:solidFill>
            <a:schemeClr val="accent3"/>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smtClean="0"/>
              <a:t>2</a:t>
            </a:r>
            <a:endParaRPr lang="fr-BE" dirty="0"/>
          </a:p>
        </p:txBody>
      </p:sp>
      <p:sp>
        <p:nvSpPr>
          <p:cNvPr id="20" name="Text Placeholder 5"/>
          <p:cNvSpPr>
            <a:spLocks noGrp="1"/>
          </p:cNvSpPr>
          <p:nvPr>
            <p:ph type="body" sz="quarter" idx="21" hasCustomPrompt="1"/>
          </p:nvPr>
        </p:nvSpPr>
        <p:spPr>
          <a:xfrm>
            <a:off x="1068800" y="3513522"/>
            <a:ext cx="533400" cy="498475"/>
          </a:xfrm>
          <a:prstGeom prst="rect">
            <a:avLst/>
          </a:prstGeom>
          <a:solidFill>
            <a:schemeClr val="accent3"/>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smtClean="0"/>
              <a:t>3</a:t>
            </a:r>
            <a:endParaRPr lang="fr-BE" dirty="0"/>
          </a:p>
        </p:txBody>
      </p:sp>
      <p:sp>
        <p:nvSpPr>
          <p:cNvPr id="21" name="Text Placeholder 5"/>
          <p:cNvSpPr>
            <a:spLocks noGrp="1"/>
          </p:cNvSpPr>
          <p:nvPr>
            <p:ph type="body" sz="quarter" idx="22" hasCustomPrompt="1"/>
          </p:nvPr>
        </p:nvSpPr>
        <p:spPr>
          <a:xfrm>
            <a:off x="1068800" y="4158823"/>
            <a:ext cx="533400" cy="498475"/>
          </a:xfrm>
          <a:prstGeom prst="rect">
            <a:avLst/>
          </a:prstGeom>
          <a:solidFill>
            <a:schemeClr val="accent3"/>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smtClean="0"/>
              <a:t>4</a:t>
            </a:r>
            <a:endParaRPr lang="fr-BE" dirty="0"/>
          </a:p>
        </p:txBody>
      </p:sp>
      <p:sp>
        <p:nvSpPr>
          <p:cNvPr id="22" name="Text Placeholder 5"/>
          <p:cNvSpPr>
            <a:spLocks noGrp="1"/>
          </p:cNvSpPr>
          <p:nvPr>
            <p:ph type="body" sz="quarter" idx="23" hasCustomPrompt="1"/>
          </p:nvPr>
        </p:nvSpPr>
        <p:spPr>
          <a:xfrm>
            <a:off x="1068800" y="4809698"/>
            <a:ext cx="533400" cy="498475"/>
          </a:xfrm>
          <a:prstGeom prst="rect">
            <a:avLst/>
          </a:prstGeom>
          <a:solidFill>
            <a:schemeClr val="accent3"/>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smtClean="0"/>
              <a:t>5</a:t>
            </a:r>
            <a:endParaRPr lang="fr-BE" dirty="0"/>
          </a:p>
        </p:txBody>
      </p:sp>
      <p:pic>
        <p:nvPicPr>
          <p:cNvPr id="23" name="Picture 22"/>
          <p:cNvPicPr>
            <a:picLocks noChangeAspect="1"/>
          </p:cNvPicPr>
          <p:nvPr userDrawn="1"/>
        </p:nvPicPr>
        <p:blipFill rotWithShape="1">
          <a:blip r:embed="rId2" cstate="print">
            <a:extLst>
              <a:ext uri="{28A0092B-C50C-407E-A947-70E740481C1C}">
                <a14:useLocalDpi xmlns:a14="http://schemas.microsoft.com/office/drawing/2010/main" val="0"/>
              </a:ext>
            </a:extLst>
          </a:blip>
          <a:srcRect l="24099"/>
          <a:stretch/>
        </p:blipFill>
        <p:spPr>
          <a:xfrm>
            <a:off x="9910354" y="5869288"/>
            <a:ext cx="2161654" cy="800973"/>
          </a:xfrm>
          <a:prstGeom prst="rect">
            <a:avLst/>
          </a:prstGeom>
        </p:spPr>
      </p:pic>
      <p:pic>
        <p:nvPicPr>
          <p:cNvPr id="26" name="Picture 2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89199" y="6378499"/>
            <a:ext cx="2292295" cy="274344"/>
          </a:xfrm>
          <a:prstGeom prst="rect">
            <a:avLst/>
          </a:prstGeom>
        </p:spPr>
      </p:pic>
      <p:pic>
        <p:nvPicPr>
          <p:cNvPr id="24" name="Picture 2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13965" y="6071091"/>
            <a:ext cx="423745" cy="423745"/>
          </a:xfrm>
          <a:prstGeom prst="rect">
            <a:avLst/>
          </a:prstGeom>
        </p:spPr>
      </p:pic>
    </p:spTree>
    <p:extLst>
      <p:ext uri="{BB962C8B-B14F-4D97-AF65-F5344CB8AC3E}">
        <p14:creationId xmlns:p14="http://schemas.microsoft.com/office/powerpoint/2010/main" val="42121609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utured Text Slide">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chemeClr val="accent3"/>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chemeClr val="accent3"/>
                </a:solidFill>
                <a:latin typeface="Palanquin Bold"/>
                <a:ea typeface="Palanquin Bold"/>
                <a:cs typeface="Palanquin Bold"/>
                <a:sym typeface="Palanquin Bold"/>
              </a:defRPr>
            </a:lvl1pPr>
          </a:lstStyle>
          <a:p>
            <a:r>
              <a:rPr lang="fr-BE" dirty="0" smtClean="0"/>
              <a:t>Put </a:t>
            </a:r>
            <a:r>
              <a:rPr lang="fr-BE" dirty="0" err="1" smtClean="0"/>
              <a:t>title</a:t>
            </a:r>
            <a:r>
              <a:rPr lang="fr-BE" dirty="0" smtClean="0"/>
              <a:t> </a:t>
            </a:r>
            <a:r>
              <a:rPr lang="fr-BE" dirty="0" err="1" smtClean="0"/>
              <a:t>here</a:t>
            </a:r>
            <a:endParaRPr dirty="0"/>
          </a:p>
        </p:txBody>
      </p:sp>
      <p:sp>
        <p:nvSpPr>
          <p:cNvPr id="23"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7" y="3434889"/>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chemeClr val="accent4"/>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smtClean="0"/>
              <a:t>Lorem</a:t>
            </a:r>
            <a:r>
              <a:rPr lang="fr-BE" dirty="0" smtClean="0"/>
              <a:t> </a:t>
            </a:r>
            <a:r>
              <a:rPr lang="fr-BE" dirty="0" err="1" smtClean="0"/>
              <a:t>ipsum</a:t>
            </a:r>
            <a:r>
              <a:rPr lang="fr-BE" dirty="0" smtClean="0"/>
              <a:t> </a:t>
            </a:r>
            <a:r>
              <a:rPr lang="fr-BE" dirty="0" err="1" smtClean="0"/>
              <a:t>dolor</a:t>
            </a:r>
            <a:r>
              <a:rPr lang="fr-BE" dirty="0" smtClean="0"/>
              <a:t> </a:t>
            </a:r>
            <a:r>
              <a:rPr lang="fr-BE" dirty="0" err="1" smtClean="0"/>
              <a:t>sit</a:t>
            </a:r>
            <a:r>
              <a:rPr lang="fr-BE" dirty="0" smtClean="0"/>
              <a:t> </a:t>
            </a:r>
            <a:r>
              <a:rPr lang="fr-BE" dirty="0" err="1" smtClean="0"/>
              <a:t>amet</a:t>
            </a:r>
            <a:r>
              <a:rPr lang="fr-BE" dirty="0" smtClean="0"/>
              <a:t>, </a:t>
            </a:r>
            <a:r>
              <a:rPr lang="fr-BE" dirty="0" err="1" smtClean="0"/>
              <a:t>consectetur</a:t>
            </a:r>
            <a:r>
              <a:rPr lang="fr-BE" dirty="0" smtClean="0"/>
              <a:t> </a:t>
            </a:r>
            <a:r>
              <a:rPr lang="fr-BE" dirty="0" err="1" smtClean="0"/>
              <a:t>adipiscing</a:t>
            </a:r>
            <a:r>
              <a:rPr lang="fr-BE" dirty="0" smtClean="0"/>
              <a:t> </a:t>
            </a:r>
            <a:r>
              <a:rPr lang="fr-BE" dirty="0" err="1" smtClean="0"/>
              <a:t>elit</a:t>
            </a:r>
            <a:r>
              <a:rPr lang="fr-BE" dirty="0" smtClean="0"/>
              <a:t>, </a:t>
            </a:r>
            <a:r>
              <a:rPr lang="fr-BE" dirty="0" err="1" smtClean="0"/>
              <a:t>sed</a:t>
            </a:r>
            <a:r>
              <a:rPr lang="fr-BE" dirty="0" smtClean="0"/>
              <a:t> do </a:t>
            </a:r>
            <a:r>
              <a:rPr lang="fr-BE" dirty="0" err="1" smtClean="0"/>
              <a:t>eiusmod</a:t>
            </a:r>
            <a:r>
              <a:rPr lang="fr-BE" dirty="0" smtClean="0"/>
              <a:t> </a:t>
            </a:r>
            <a:r>
              <a:rPr lang="fr-BE" dirty="0" err="1" smtClean="0"/>
              <a:t>tempor</a:t>
            </a:r>
            <a:r>
              <a:rPr lang="fr-BE" dirty="0" smtClean="0"/>
              <a:t> </a:t>
            </a:r>
            <a:r>
              <a:rPr lang="fr-BE" dirty="0" err="1" smtClean="0"/>
              <a:t>incididunt</a:t>
            </a:r>
            <a:r>
              <a:rPr lang="fr-BE" dirty="0" smtClean="0"/>
              <a:t> ut </a:t>
            </a:r>
            <a:r>
              <a:rPr lang="fr-BE" dirty="0" err="1" smtClean="0"/>
              <a:t>labore</a:t>
            </a:r>
            <a:r>
              <a:rPr lang="fr-BE" dirty="0" smtClean="0"/>
              <a:t> et </a:t>
            </a:r>
            <a:r>
              <a:rPr lang="fr-BE" dirty="0" err="1" smtClean="0"/>
              <a:t>dolore</a:t>
            </a:r>
            <a:r>
              <a:rPr lang="fr-BE" dirty="0" smtClean="0"/>
              <a:t> magna </a:t>
            </a:r>
            <a:r>
              <a:rPr lang="fr-BE" dirty="0" err="1" smtClean="0"/>
              <a:t>aliqua</a:t>
            </a:r>
            <a:r>
              <a:rPr lang="fr-BE" dirty="0" smtClean="0"/>
              <a:t>. </a:t>
            </a:r>
          </a:p>
        </p:txBody>
      </p:sp>
      <p:sp>
        <p:nvSpPr>
          <p:cNvPr id="24"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1959338" y="2234495"/>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chemeClr val="accent4"/>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smtClean="0"/>
              <a:t>Lorem</a:t>
            </a:r>
            <a:r>
              <a:rPr lang="fr-BE" dirty="0" smtClean="0"/>
              <a:t> </a:t>
            </a:r>
            <a:r>
              <a:rPr lang="fr-BE" dirty="0" err="1" smtClean="0"/>
              <a:t>ipsum</a:t>
            </a:r>
            <a:r>
              <a:rPr lang="fr-BE" dirty="0" smtClean="0"/>
              <a:t> </a:t>
            </a:r>
            <a:r>
              <a:rPr lang="fr-BE" dirty="0" err="1" smtClean="0"/>
              <a:t>dolor</a:t>
            </a:r>
            <a:r>
              <a:rPr lang="fr-BE" dirty="0" smtClean="0"/>
              <a:t> </a:t>
            </a:r>
            <a:r>
              <a:rPr lang="fr-BE" dirty="0" err="1" smtClean="0"/>
              <a:t>sit</a:t>
            </a:r>
            <a:r>
              <a:rPr lang="fr-BE" dirty="0" smtClean="0"/>
              <a:t> </a:t>
            </a:r>
            <a:r>
              <a:rPr lang="fr-BE" dirty="0" err="1" smtClean="0"/>
              <a:t>amet</a:t>
            </a:r>
            <a:r>
              <a:rPr lang="fr-BE" dirty="0" smtClean="0"/>
              <a:t>, </a:t>
            </a:r>
            <a:r>
              <a:rPr lang="fr-BE" dirty="0" err="1" smtClean="0"/>
              <a:t>consectetur</a:t>
            </a:r>
            <a:r>
              <a:rPr lang="fr-BE" dirty="0" smtClean="0"/>
              <a:t> </a:t>
            </a:r>
            <a:r>
              <a:rPr lang="fr-BE" dirty="0" err="1" smtClean="0"/>
              <a:t>adipiscing</a:t>
            </a:r>
            <a:r>
              <a:rPr lang="fr-BE" dirty="0" smtClean="0"/>
              <a:t> </a:t>
            </a:r>
            <a:r>
              <a:rPr lang="fr-BE" dirty="0" err="1" smtClean="0"/>
              <a:t>elit</a:t>
            </a:r>
            <a:r>
              <a:rPr lang="fr-BE" dirty="0" smtClean="0"/>
              <a:t>, </a:t>
            </a:r>
            <a:r>
              <a:rPr lang="fr-BE" dirty="0" err="1" smtClean="0"/>
              <a:t>sed</a:t>
            </a:r>
            <a:r>
              <a:rPr lang="fr-BE" dirty="0" smtClean="0"/>
              <a:t> do </a:t>
            </a:r>
            <a:r>
              <a:rPr lang="fr-BE" dirty="0" err="1" smtClean="0"/>
              <a:t>eiusmod</a:t>
            </a:r>
            <a:r>
              <a:rPr lang="fr-BE" dirty="0" smtClean="0"/>
              <a:t> </a:t>
            </a:r>
            <a:r>
              <a:rPr lang="fr-BE" dirty="0" err="1" smtClean="0"/>
              <a:t>tempor</a:t>
            </a:r>
            <a:r>
              <a:rPr lang="fr-BE" dirty="0" smtClean="0"/>
              <a:t> </a:t>
            </a:r>
            <a:r>
              <a:rPr lang="fr-BE" dirty="0" err="1" smtClean="0"/>
              <a:t>incididunt</a:t>
            </a:r>
            <a:r>
              <a:rPr lang="fr-BE" dirty="0" smtClean="0"/>
              <a:t> ut </a:t>
            </a:r>
            <a:r>
              <a:rPr lang="fr-BE" dirty="0" err="1" smtClean="0"/>
              <a:t>labore</a:t>
            </a:r>
            <a:r>
              <a:rPr lang="fr-BE" dirty="0" smtClean="0"/>
              <a:t> et </a:t>
            </a:r>
            <a:r>
              <a:rPr lang="fr-BE" dirty="0" err="1" smtClean="0"/>
              <a:t>dolore</a:t>
            </a:r>
            <a:r>
              <a:rPr lang="fr-BE" dirty="0" smtClean="0"/>
              <a:t> magna </a:t>
            </a:r>
            <a:r>
              <a:rPr lang="fr-BE" dirty="0" err="1" smtClean="0"/>
              <a:t>aliqua</a:t>
            </a:r>
            <a:r>
              <a:rPr lang="fr-BE" dirty="0" smtClean="0"/>
              <a:t>. </a:t>
            </a:r>
          </a:p>
        </p:txBody>
      </p:sp>
      <p:sp>
        <p:nvSpPr>
          <p:cNvPr id="25" name="Text Placeholder 9">
            <a:extLst>
              <a:ext uri="{FF2B5EF4-FFF2-40B4-BE49-F238E27FC236}">
                <a16:creationId xmlns:a16="http://schemas.microsoft.com/office/drawing/2014/main" id="{E14C724D-8150-584E-B310-03760B61CF59}"/>
              </a:ext>
            </a:extLst>
          </p:cNvPr>
          <p:cNvSpPr txBox="1">
            <a:spLocks noGrp="1"/>
          </p:cNvSpPr>
          <p:nvPr>
            <p:ph type="body" sz="quarter" idx="28" hasCustomPrompt="1"/>
          </p:nvPr>
        </p:nvSpPr>
        <p:spPr>
          <a:xfrm>
            <a:off x="1959338" y="4635283"/>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chemeClr val="accent4"/>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smtClean="0"/>
              <a:t>Lorem</a:t>
            </a:r>
            <a:r>
              <a:rPr lang="fr-BE" dirty="0" smtClean="0"/>
              <a:t> </a:t>
            </a:r>
            <a:r>
              <a:rPr lang="fr-BE" dirty="0" err="1" smtClean="0"/>
              <a:t>ipsum</a:t>
            </a:r>
            <a:r>
              <a:rPr lang="fr-BE" dirty="0" smtClean="0"/>
              <a:t> </a:t>
            </a:r>
            <a:r>
              <a:rPr lang="fr-BE" dirty="0" err="1" smtClean="0"/>
              <a:t>dolor</a:t>
            </a:r>
            <a:r>
              <a:rPr lang="fr-BE" dirty="0" smtClean="0"/>
              <a:t> </a:t>
            </a:r>
            <a:r>
              <a:rPr lang="fr-BE" dirty="0" err="1" smtClean="0"/>
              <a:t>sit</a:t>
            </a:r>
            <a:r>
              <a:rPr lang="fr-BE" dirty="0" smtClean="0"/>
              <a:t> </a:t>
            </a:r>
            <a:r>
              <a:rPr lang="fr-BE" dirty="0" err="1" smtClean="0"/>
              <a:t>amet</a:t>
            </a:r>
            <a:r>
              <a:rPr lang="fr-BE" dirty="0" smtClean="0"/>
              <a:t>, </a:t>
            </a:r>
            <a:r>
              <a:rPr lang="fr-BE" dirty="0" err="1" smtClean="0"/>
              <a:t>consectetur</a:t>
            </a:r>
            <a:r>
              <a:rPr lang="fr-BE" dirty="0" smtClean="0"/>
              <a:t> </a:t>
            </a:r>
            <a:r>
              <a:rPr lang="fr-BE" dirty="0" err="1" smtClean="0"/>
              <a:t>adipiscing</a:t>
            </a:r>
            <a:r>
              <a:rPr lang="fr-BE" dirty="0" smtClean="0"/>
              <a:t> </a:t>
            </a:r>
            <a:r>
              <a:rPr lang="fr-BE" dirty="0" err="1" smtClean="0"/>
              <a:t>elit</a:t>
            </a:r>
            <a:r>
              <a:rPr lang="fr-BE" dirty="0" smtClean="0"/>
              <a:t>, </a:t>
            </a:r>
            <a:r>
              <a:rPr lang="fr-BE" dirty="0" err="1" smtClean="0"/>
              <a:t>sed</a:t>
            </a:r>
            <a:r>
              <a:rPr lang="fr-BE" dirty="0" smtClean="0"/>
              <a:t> do </a:t>
            </a:r>
            <a:r>
              <a:rPr lang="fr-BE" dirty="0" err="1" smtClean="0"/>
              <a:t>eiusmod</a:t>
            </a:r>
            <a:r>
              <a:rPr lang="fr-BE" dirty="0" smtClean="0"/>
              <a:t> </a:t>
            </a:r>
            <a:r>
              <a:rPr lang="fr-BE" dirty="0" err="1" smtClean="0"/>
              <a:t>tempor</a:t>
            </a:r>
            <a:r>
              <a:rPr lang="fr-BE" dirty="0" smtClean="0"/>
              <a:t> </a:t>
            </a:r>
            <a:r>
              <a:rPr lang="fr-BE" dirty="0" err="1" smtClean="0"/>
              <a:t>incididunt</a:t>
            </a:r>
            <a:r>
              <a:rPr lang="fr-BE" dirty="0" smtClean="0"/>
              <a:t> ut </a:t>
            </a:r>
            <a:r>
              <a:rPr lang="fr-BE" dirty="0" err="1" smtClean="0"/>
              <a:t>labore</a:t>
            </a:r>
            <a:r>
              <a:rPr lang="fr-BE" dirty="0" smtClean="0"/>
              <a:t> et </a:t>
            </a:r>
            <a:r>
              <a:rPr lang="fr-BE" dirty="0" err="1" smtClean="0"/>
              <a:t>dolore</a:t>
            </a:r>
            <a:r>
              <a:rPr lang="fr-BE" dirty="0" smtClean="0"/>
              <a:t> magna </a:t>
            </a:r>
            <a:r>
              <a:rPr lang="fr-BE" dirty="0" err="1" smtClean="0"/>
              <a:t>aliqua</a:t>
            </a:r>
            <a:r>
              <a:rPr lang="fr-BE" dirty="0" smtClean="0"/>
              <a:t>. </a:t>
            </a:r>
          </a:p>
        </p:txBody>
      </p:sp>
      <p:sp>
        <p:nvSpPr>
          <p:cNvPr id="26" name="Text Placeholder 5"/>
          <p:cNvSpPr>
            <a:spLocks noGrp="1"/>
          </p:cNvSpPr>
          <p:nvPr>
            <p:ph type="body" sz="quarter" idx="24" hasCustomPrompt="1"/>
          </p:nvPr>
        </p:nvSpPr>
        <p:spPr>
          <a:xfrm>
            <a:off x="1055131" y="2234495"/>
            <a:ext cx="690913" cy="645675"/>
          </a:xfrm>
          <a:prstGeom prst="rect">
            <a:avLst/>
          </a:prstGeom>
          <a:solidFill>
            <a:schemeClr val="accent3"/>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smtClean="0"/>
              <a:t>1</a:t>
            </a:r>
            <a:endParaRPr lang="fr-BE" dirty="0"/>
          </a:p>
        </p:txBody>
      </p:sp>
      <p:sp>
        <p:nvSpPr>
          <p:cNvPr id="27" name="Text Placeholder 5"/>
          <p:cNvSpPr>
            <a:spLocks noGrp="1"/>
          </p:cNvSpPr>
          <p:nvPr>
            <p:ph type="body" sz="quarter" idx="25" hasCustomPrompt="1"/>
          </p:nvPr>
        </p:nvSpPr>
        <p:spPr>
          <a:xfrm>
            <a:off x="1064972" y="3434889"/>
            <a:ext cx="690913" cy="645675"/>
          </a:xfrm>
          <a:prstGeom prst="rect">
            <a:avLst/>
          </a:prstGeom>
          <a:solidFill>
            <a:schemeClr val="accent3"/>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smtClean="0"/>
              <a:t>2</a:t>
            </a:r>
            <a:endParaRPr lang="fr-BE" dirty="0"/>
          </a:p>
        </p:txBody>
      </p:sp>
      <p:sp>
        <p:nvSpPr>
          <p:cNvPr id="28" name="Text Placeholder 5"/>
          <p:cNvSpPr>
            <a:spLocks noGrp="1"/>
          </p:cNvSpPr>
          <p:nvPr>
            <p:ph type="body" sz="quarter" idx="26" hasCustomPrompt="1"/>
          </p:nvPr>
        </p:nvSpPr>
        <p:spPr>
          <a:xfrm>
            <a:off x="1055130" y="4635283"/>
            <a:ext cx="690913" cy="645675"/>
          </a:xfrm>
          <a:prstGeom prst="rect">
            <a:avLst/>
          </a:prstGeom>
          <a:solidFill>
            <a:schemeClr val="accent3"/>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smtClean="0"/>
              <a:t>3</a:t>
            </a:r>
            <a:endParaRPr lang="fr-BE" dirty="0"/>
          </a:p>
        </p:txBody>
      </p:sp>
      <p:pic>
        <p:nvPicPr>
          <p:cNvPr id="29" name="Picture 28"/>
          <p:cNvPicPr>
            <a:picLocks noChangeAspect="1"/>
          </p:cNvPicPr>
          <p:nvPr userDrawn="1"/>
        </p:nvPicPr>
        <p:blipFill rotWithShape="1">
          <a:blip r:embed="rId2" cstate="print">
            <a:extLst>
              <a:ext uri="{28A0092B-C50C-407E-A947-70E740481C1C}">
                <a14:useLocalDpi xmlns:a14="http://schemas.microsoft.com/office/drawing/2010/main" val="0"/>
              </a:ext>
            </a:extLst>
          </a:blip>
          <a:srcRect l="24404"/>
          <a:stretch/>
        </p:blipFill>
        <p:spPr>
          <a:xfrm>
            <a:off x="9919063" y="5869288"/>
            <a:ext cx="2152945" cy="800973"/>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89199" y="6378499"/>
            <a:ext cx="2292295" cy="274344"/>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13965" y="6071091"/>
            <a:ext cx="423745" cy="423745"/>
          </a:xfrm>
          <a:prstGeom prst="rect">
            <a:avLst/>
          </a:prstGeom>
        </p:spPr>
      </p:pic>
    </p:spTree>
    <p:extLst>
      <p:ext uri="{BB962C8B-B14F-4D97-AF65-F5344CB8AC3E}">
        <p14:creationId xmlns:p14="http://schemas.microsoft.com/office/powerpoint/2010/main" val="223006296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chemeClr val="accent3"/>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chemeClr val="accent3"/>
                </a:solidFill>
                <a:latin typeface="Palanquin Bold"/>
                <a:ea typeface="Palanquin Bold"/>
                <a:cs typeface="Palanquin Bold"/>
                <a:sym typeface="Palanquin Bold"/>
              </a:defRPr>
            </a:lvl1pPr>
          </a:lstStyle>
          <a:p>
            <a:r>
              <a:rPr lang="fr-BE" dirty="0" smtClean="0"/>
              <a:t>Put </a:t>
            </a:r>
            <a:r>
              <a:rPr lang="fr-BE" dirty="0" err="1" smtClean="0"/>
              <a:t>title</a:t>
            </a:r>
            <a:r>
              <a:rPr lang="fr-BE" dirty="0" smtClean="0"/>
              <a:t> </a:t>
            </a:r>
            <a:r>
              <a:rPr lang="fr-BE" dirty="0" err="1" smtClean="0"/>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chemeClr val="accent4"/>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smtClean="0"/>
              <a:t>Lorem</a:t>
            </a:r>
            <a:r>
              <a:rPr lang="fr-BE" dirty="0" smtClean="0"/>
              <a:t> </a:t>
            </a:r>
            <a:r>
              <a:rPr lang="fr-BE" dirty="0" err="1" smtClean="0"/>
              <a:t>ipsum</a:t>
            </a:r>
            <a:r>
              <a:rPr lang="fr-BE" dirty="0" smtClean="0"/>
              <a:t> </a:t>
            </a:r>
            <a:r>
              <a:rPr lang="fr-BE" dirty="0" err="1" smtClean="0"/>
              <a:t>dolor</a:t>
            </a:r>
            <a:r>
              <a:rPr lang="fr-BE" dirty="0" smtClean="0"/>
              <a:t> </a:t>
            </a:r>
            <a:r>
              <a:rPr lang="fr-BE" dirty="0" err="1" smtClean="0"/>
              <a:t>sit</a:t>
            </a:r>
            <a:r>
              <a:rPr lang="fr-BE" dirty="0" smtClean="0"/>
              <a:t> </a:t>
            </a:r>
            <a:r>
              <a:rPr lang="fr-BE" dirty="0" err="1" smtClean="0"/>
              <a:t>amet</a:t>
            </a:r>
            <a:r>
              <a:rPr lang="fr-BE" dirty="0" smtClean="0"/>
              <a:t>, </a:t>
            </a:r>
            <a:r>
              <a:rPr lang="fr-BE" dirty="0" err="1" smtClean="0"/>
              <a:t>consectetur</a:t>
            </a:r>
            <a:r>
              <a:rPr lang="fr-BE" dirty="0" smtClean="0"/>
              <a:t> </a:t>
            </a:r>
            <a:r>
              <a:rPr lang="fr-BE" dirty="0" err="1" smtClean="0"/>
              <a:t>adipiscing</a:t>
            </a:r>
            <a:r>
              <a:rPr lang="fr-BE" dirty="0" smtClean="0"/>
              <a:t> </a:t>
            </a:r>
            <a:r>
              <a:rPr lang="fr-BE" dirty="0" err="1" smtClean="0"/>
              <a:t>elit</a:t>
            </a:r>
            <a:r>
              <a:rPr lang="fr-BE" dirty="0" smtClean="0"/>
              <a:t>, </a:t>
            </a:r>
            <a:r>
              <a:rPr lang="fr-BE" dirty="0" err="1" smtClean="0"/>
              <a:t>sed</a:t>
            </a:r>
            <a:r>
              <a:rPr lang="fr-BE" dirty="0" smtClean="0"/>
              <a:t> do </a:t>
            </a:r>
            <a:r>
              <a:rPr lang="fr-BE" dirty="0" err="1" smtClean="0"/>
              <a:t>eiusmod</a:t>
            </a:r>
            <a:r>
              <a:rPr lang="fr-BE" dirty="0" smtClean="0"/>
              <a:t> </a:t>
            </a:r>
            <a:r>
              <a:rPr lang="fr-BE" dirty="0" err="1" smtClean="0"/>
              <a:t>tempor</a:t>
            </a:r>
            <a:r>
              <a:rPr lang="fr-BE" dirty="0" smtClean="0"/>
              <a:t> </a:t>
            </a:r>
            <a:r>
              <a:rPr lang="fr-BE" dirty="0" err="1" smtClean="0"/>
              <a:t>incididunt</a:t>
            </a:r>
            <a:r>
              <a:rPr lang="fr-BE" dirty="0" smtClean="0"/>
              <a:t> ut </a:t>
            </a:r>
            <a:r>
              <a:rPr lang="fr-BE" dirty="0" err="1" smtClean="0"/>
              <a:t>labore</a:t>
            </a:r>
            <a:r>
              <a:rPr lang="fr-BE" dirty="0" smtClean="0"/>
              <a:t> et </a:t>
            </a:r>
            <a:r>
              <a:rPr lang="fr-BE" dirty="0" err="1" smtClean="0"/>
              <a:t>dolore</a:t>
            </a:r>
            <a:r>
              <a:rPr lang="fr-BE" dirty="0" smtClean="0"/>
              <a:t> magna </a:t>
            </a:r>
            <a:r>
              <a:rPr lang="fr-BE" dirty="0" err="1" smtClean="0"/>
              <a:t>aliqua</a:t>
            </a:r>
            <a:r>
              <a:rPr lang="fr-BE" dirty="0" smtClean="0"/>
              <a:t>. Ut </a:t>
            </a:r>
            <a:r>
              <a:rPr lang="fr-BE" dirty="0" err="1" smtClean="0"/>
              <a:t>enim</a:t>
            </a:r>
            <a:r>
              <a:rPr lang="fr-BE" dirty="0" smtClean="0"/>
              <a:t> ad </a:t>
            </a:r>
            <a:r>
              <a:rPr lang="fr-BE" dirty="0" err="1" smtClean="0"/>
              <a:t>minim</a:t>
            </a:r>
            <a:r>
              <a:rPr lang="fr-BE" dirty="0" smtClean="0"/>
              <a:t> </a:t>
            </a:r>
            <a:r>
              <a:rPr lang="fr-BE" dirty="0" err="1" smtClean="0"/>
              <a:t>veniam</a:t>
            </a:r>
            <a:r>
              <a:rPr lang="fr-BE" dirty="0" smtClean="0"/>
              <a:t>, </a:t>
            </a:r>
            <a:r>
              <a:rPr lang="fr-BE" dirty="0" err="1" smtClean="0"/>
              <a:t>quis</a:t>
            </a:r>
            <a:r>
              <a:rPr lang="fr-BE" dirty="0" smtClean="0"/>
              <a:t> </a:t>
            </a:r>
            <a:r>
              <a:rPr lang="fr-BE" dirty="0" err="1" smtClean="0"/>
              <a:t>nostrud</a:t>
            </a:r>
            <a:r>
              <a:rPr lang="fr-BE" dirty="0" smtClean="0"/>
              <a:t> </a:t>
            </a:r>
            <a:r>
              <a:rPr lang="fr-BE" dirty="0" err="1" smtClean="0"/>
              <a:t>exercitation</a:t>
            </a:r>
            <a:r>
              <a:rPr lang="fr-BE" dirty="0" smtClean="0"/>
              <a:t> </a:t>
            </a:r>
            <a:r>
              <a:rPr lang="fr-BE" dirty="0" err="1" smtClean="0"/>
              <a:t>ullamco</a:t>
            </a:r>
            <a:r>
              <a:rPr lang="fr-BE" dirty="0" smtClean="0"/>
              <a:t> </a:t>
            </a:r>
            <a:r>
              <a:rPr lang="fr-BE" dirty="0" err="1" smtClean="0"/>
              <a:t>laboris</a:t>
            </a:r>
            <a:r>
              <a:rPr lang="fr-BE" dirty="0" smtClean="0"/>
              <a:t> </a:t>
            </a:r>
            <a:r>
              <a:rPr lang="fr-BE" dirty="0" err="1" smtClean="0"/>
              <a:t>nisi</a:t>
            </a:r>
            <a:r>
              <a:rPr lang="fr-BE" dirty="0" smtClean="0"/>
              <a:t> ut </a:t>
            </a:r>
            <a:r>
              <a:rPr lang="fr-BE" dirty="0" err="1" smtClean="0"/>
              <a:t>aliquip</a:t>
            </a:r>
            <a:r>
              <a:rPr lang="fr-BE" dirty="0" smtClean="0"/>
              <a:t> ex </a:t>
            </a:r>
            <a:r>
              <a:rPr lang="fr-BE" dirty="0" err="1" smtClean="0"/>
              <a:t>ae</a:t>
            </a:r>
            <a:r>
              <a:rPr lang="fr-BE" dirty="0" smtClean="0"/>
              <a:t> </a:t>
            </a:r>
            <a:r>
              <a:rPr lang="fr-BE" dirty="0" err="1" smtClean="0"/>
              <a:t>commodo</a:t>
            </a:r>
            <a:r>
              <a:rPr lang="fr-BE" dirty="0" smtClean="0"/>
              <a:t> </a:t>
            </a:r>
            <a:r>
              <a:rPr lang="fr-BE" dirty="0" err="1" smtClean="0"/>
              <a:t>consequat</a:t>
            </a:r>
            <a:r>
              <a:rPr lang="fr-BE" dirty="0" smtClean="0"/>
              <a:t>. Duis </a:t>
            </a:r>
            <a:r>
              <a:rPr lang="fr-BE" dirty="0" err="1" smtClean="0"/>
              <a:t>aute</a:t>
            </a:r>
            <a:r>
              <a:rPr lang="fr-BE" dirty="0" smtClean="0"/>
              <a:t> </a:t>
            </a:r>
            <a:r>
              <a:rPr lang="fr-BE" dirty="0" err="1" smtClean="0"/>
              <a:t>irure</a:t>
            </a:r>
            <a:r>
              <a:rPr lang="fr-BE" dirty="0" smtClean="0"/>
              <a:t> </a:t>
            </a:r>
            <a:r>
              <a:rPr lang="fr-BE" dirty="0" err="1" smtClean="0"/>
              <a:t>dolor</a:t>
            </a:r>
            <a:r>
              <a:rPr lang="fr-BE" dirty="0" smtClean="0"/>
              <a:t> in </a:t>
            </a:r>
            <a:r>
              <a:rPr lang="fr-BE" dirty="0" err="1" smtClean="0"/>
              <a:t>reprehenderit</a:t>
            </a:r>
            <a:r>
              <a:rPr lang="fr-BE" dirty="0" smtClean="0"/>
              <a:t> in </a:t>
            </a:r>
            <a:r>
              <a:rPr lang="fr-BE" dirty="0" err="1" smtClean="0"/>
              <a:t>voluptate</a:t>
            </a:r>
            <a:r>
              <a:rPr lang="fr-BE" dirty="0" smtClean="0"/>
              <a:t> </a:t>
            </a:r>
            <a:r>
              <a:rPr lang="fr-BE" dirty="0" err="1" smtClean="0"/>
              <a:t>velit</a:t>
            </a:r>
            <a:r>
              <a:rPr lang="fr-BE" dirty="0" smtClean="0"/>
              <a:t> esse </a:t>
            </a:r>
            <a:r>
              <a:rPr lang="fr-BE" dirty="0" err="1" smtClean="0"/>
              <a:t>cillum</a:t>
            </a:r>
            <a:r>
              <a:rPr lang="fr-BE" dirty="0" smtClean="0"/>
              <a:t> </a:t>
            </a:r>
            <a:r>
              <a:rPr lang="fr-BE" dirty="0" err="1" smtClean="0"/>
              <a:t>dolore</a:t>
            </a:r>
            <a:r>
              <a:rPr lang="fr-BE" dirty="0" smtClean="0"/>
              <a:t> eu </a:t>
            </a:r>
            <a:r>
              <a:rPr lang="fr-BE" dirty="0" err="1" smtClean="0"/>
              <a:t>fugiat</a:t>
            </a:r>
            <a:r>
              <a:rPr lang="fr-BE" dirty="0" smtClean="0"/>
              <a:t> </a:t>
            </a:r>
            <a:r>
              <a:rPr lang="fr-BE" dirty="0" err="1" smtClean="0"/>
              <a:t>nulla</a:t>
            </a:r>
            <a:r>
              <a:rPr lang="fr-BE" dirty="0" smtClean="0"/>
              <a:t> </a:t>
            </a:r>
            <a:r>
              <a:rPr lang="fr-BE" dirty="0" err="1" smtClean="0"/>
              <a:t>pariatur</a:t>
            </a:r>
            <a:r>
              <a:rPr lang="fr-BE" dirty="0" smtClean="0"/>
              <a:t>. </a:t>
            </a:r>
            <a:r>
              <a:rPr lang="fr-BE" dirty="0" err="1" smtClean="0"/>
              <a:t>Excepteur</a:t>
            </a:r>
            <a:r>
              <a:rPr lang="fr-BE" dirty="0" smtClean="0"/>
              <a:t> </a:t>
            </a:r>
            <a:r>
              <a:rPr lang="fr-BE" dirty="0" err="1" smtClean="0"/>
              <a:t>sint</a:t>
            </a:r>
            <a:r>
              <a:rPr lang="fr-BE" dirty="0" smtClean="0"/>
              <a:t> </a:t>
            </a:r>
            <a:r>
              <a:rPr lang="fr-BE" dirty="0" err="1" smtClean="0"/>
              <a:t>occaecat</a:t>
            </a:r>
            <a:r>
              <a:rPr lang="fr-BE" dirty="0" smtClean="0"/>
              <a:t> </a:t>
            </a:r>
            <a:r>
              <a:rPr lang="fr-BE" dirty="0" err="1" smtClean="0"/>
              <a:t>cupidatat</a:t>
            </a:r>
            <a:r>
              <a:rPr lang="fr-BE" dirty="0" smtClean="0"/>
              <a:t> non </a:t>
            </a:r>
            <a:r>
              <a:rPr lang="fr-BE" dirty="0" err="1" smtClean="0"/>
              <a:t>proident</a:t>
            </a:r>
            <a:r>
              <a:rPr lang="fr-BE" dirty="0" smtClean="0"/>
              <a:t>, </a:t>
            </a:r>
            <a:r>
              <a:rPr lang="fr-BE" dirty="0" err="1" smtClean="0"/>
              <a:t>sunt</a:t>
            </a:r>
            <a:r>
              <a:rPr lang="fr-BE" dirty="0" smtClean="0"/>
              <a:t> in culpa qui officia </a:t>
            </a:r>
            <a:r>
              <a:rPr lang="fr-BE" dirty="0" err="1" smtClean="0"/>
              <a:t>deserunt</a:t>
            </a:r>
            <a:r>
              <a:rPr lang="fr-BE" dirty="0" smtClean="0"/>
              <a:t> mollit </a:t>
            </a:r>
            <a:r>
              <a:rPr lang="fr-BE" dirty="0" err="1" smtClean="0"/>
              <a:t>anim</a:t>
            </a:r>
            <a:r>
              <a:rPr lang="fr-BE" dirty="0" smtClean="0"/>
              <a:t> id est </a:t>
            </a:r>
            <a:r>
              <a:rPr lang="fr-BE" dirty="0" err="1" smtClean="0"/>
              <a:t>laborum</a:t>
            </a:r>
            <a:r>
              <a:rPr lang="fr-BE" dirty="0" smtClean="0"/>
              <a:t>.</a:t>
            </a:r>
          </a:p>
        </p:txBody>
      </p:sp>
      <p:pic>
        <p:nvPicPr>
          <p:cNvPr id="14" name="Picture 13"/>
          <p:cNvPicPr>
            <a:picLocks noChangeAspect="1"/>
          </p:cNvPicPr>
          <p:nvPr userDrawn="1"/>
        </p:nvPicPr>
        <p:blipFill rotWithShape="1">
          <a:blip r:embed="rId2" cstate="print">
            <a:extLst>
              <a:ext uri="{28A0092B-C50C-407E-A947-70E740481C1C}">
                <a14:useLocalDpi xmlns:a14="http://schemas.microsoft.com/office/drawing/2010/main" val="0"/>
              </a:ext>
            </a:extLst>
          </a:blip>
          <a:srcRect l="24710"/>
          <a:stretch/>
        </p:blipFill>
        <p:spPr>
          <a:xfrm>
            <a:off x="9927771" y="5869288"/>
            <a:ext cx="2144237" cy="800973"/>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89199" y="6378499"/>
            <a:ext cx="2292295" cy="274344"/>
          </a:xfrm>
          <a:prstGeom prst="rect">
            <a:avLst/>
          </a:prstGeom>
        </p:spPr>
      </p:pic>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13965" y="6071091"/>
            <a:ext cx="423745" cy="423745"/>
          </a:xfrm>
          <a:prstGeom prst="rect">
            <a:avLst/>
          </a:prstGeom>
        </p:spPr>
      </p:pic>
    </p:spTree>
    <p:extLst>
      <p:ext uri="{BB962C8B-B14F-4D97-AF65-F5344CB8AC3E}">
        <p14:creationId xmlns:p14="http://schemas.microsoft.com/office/powerpoint/2010/main" val="64464860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0162" b="10213"/>
          <a:stretch/>
        </p:blipFill>
        <p:spPr>
          <a:xfrm>
            <a:off x="0" y="0"/>
            <a:ext cx="12192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l="24710"/>
          <a:stretch/>
        </p:blipFill>
        <p:spPr>
          <a:xfrm>
            <a:off x="9927771" y="5869288"/>
            <a:ext cx="2144237" cy="800973"/>
          </a:xfrm>
          <a:prstGeom prst="rect">
            <a:avLst/>
          </a:prstGeom>
        </p:spPr>
      </p:pic>
      <p:sp>
        <p:nvSpPr>
          <p:cNvPr id="8" name="Rectangle 7">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chemeClr val="accent4"/>
          </a:solidFill>
          <a:ln w="12700">
            <a:miter lim="400000"/>
          </a:ln>
        </p:spPr>
        <p:txBody>
          <a:bodyPr lIns="45719" rIns="45719" anchor="ctr"/>
          <a:lstStyle/>
          <a:p>
            <a:pPr algn="just">
              <a:defRPr>
                <a:solidFill>
                  <a:srgbClr val="FFFFFF"/>
                </a:solidFill>
              </a:defRPr>
            </a:pPr>
            <a:endParaRPr/>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9" y="745829"/>
            <a:ext cx="11293675" cy="707886"/>
          </a:xfrm>
          <a:prstGeom prst="rect">
            <a:avLst/>
          </a:prstGeom>
        </p:spPr>
        <p:txBody>
          <a:bodyPr wrap="square">
            <a:spAutoFit/>
          </a:bodyPr>
          <a:lstStyle>
            <a:lvl1pPr marL="0" indent="0">
              <a:lnSpc>
                <a:spcPct val="100000"/>
              </a:lnSpc>
              <a:spcBef>
                <a:spcPts val="0"/>
              </a:spcBef>
              <a:buSzTx/>
              <a:buFontTx/>
              <a:buNone/>
              <a:defRPr sz="4000" baseline="0">
                <a:solidFill>
                  <a:schemeClr val="accent4"/>
                </a:solidFill>
                <a:latin typeface="Palanquin Bold"/>
                <a:ea typeface="Palanquin Bold"/>
                <a:cs typeface="Palanquin Bold"/>
                <a:sym typeface="Palanquin Bold"/>
              </a:defRPr>
            </a:lvl1pPr>
          </a:lstStyle>
          <a:p>
            <a:r>
              <a:rPr lang="fr-BE" dirty="0" smtClean="0"/>
              <a:t>Put </a:t>
            </a:r>
            <a:r>
              <a:rPr lang="fr-BE" dirty="0" err="1" smtClean="0"/>
              <a:t>title</a:t>
            </a:r>
            <a:r>
              <a:rPr lang="fr-BE" dirty="0" smtClean="0"/>
              <a:t> </a:t>
            </a:r>
            <a:r>
              <a:rPr lang="fr-BE" dirty="0" err="1" smtClean="0"/>
              <a:t>here</a:t>
            </a:r>
            <a:endParaRPr dirty="0"/>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chemeClr val="accent4"/>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smtClean="0"/>
              <a:t>Lorem</a:t>
            </a:r>
            <a:r>
              <a:rPr lang="fr-BE" dirty="0" smtClean="0"/>
              <a:t> </a:t>
            </a:r>
            <a:r>
              <a:rPr lang="fr-BE" dirty="0" err="1" smtClean="0"/>
              <a:t>ipsum</a:t>
            </a:r>
            <a:r>
              <a:rPr lang="fr-BE" dirty="0" smtClean="0"/>
              <a:t> </a:t>
            </a:r>
            <a:r>
              <a:rPr lang="fr-BE" dirty="0" err="1" smtClean="0"/>
              <a:t>dolor</a:t>
            </a:r>
            <a:r>
              <a:rPr lang="fr-BE" dirty="0" smtClean="0"/>
              <a:t> </a:t>
            </a:r>
            <a:r>
              <a:rPr lang="fr-BE" dirty="0" err="1" smtClean="0"/>
              <a:t>sit</a:t>
            </a:r>
            <a:r>
              <a:rPr lang="fr-BE" dirty="0" smtClean="0"/>
              <a:t> </a:t>
            </a:r>
            <a:r>
              <a:rPr lang="fr-BE" dirty="0" err="1" smtClean="0"/>
              <a:t>amet</a:t>
            </a:r>
            <a:r>
              <a:rPr lang="fr-BE" dirty="0" smtClean="0"/>
              <a:t>, </a:t>
            </a:r>
            <a:r>
              <a:rPr lang="fr-BE" dirty="0" err="1" smtClean="0"/>
              <a:t>consectetur</a:t>
            </a:r>
            <a:r>
              <a:rPr lang="fr-BE" dirty="0" smtClean="0"/>
              <a:t> </a:t>
            </a:r>
            <a:r>
              <a:rPr lang="fr-BE" dirty="0" err="1" smtClean="0"/>
              <a:t>adipiscing</a:t>
            </a:r>
            <a:r>
              <a:rPr lang="fr-BE" dirty="0" smtClean="0"/>
              <a:t> </a:t>
            </a:r>
            <a:r>
              <a:rPr lang="fr-BE" dirty="0" err="1" smtClean="0"/>
              <a:t>elit</a:t>
            </a:r>
            <a:r>
              <a:rPr lang="fr-BE" dirty="0" smtClean="0"/>
              <a:t>, </a:t>
            </a:r>
            <a:r>
              <a:rPr lang="fr-BE" dirty="0" err="1" smtClean="0"/>
              <a:t>sed</a:t>
            </a:r>
            <a:r>
              <a:rPr lang="fr-BE" dirty="0" smtClean="0"/>
              <a:t> do </a:t>
            </a:r>
            <a:r>
              <a:rPr lang="fr-BE" dirty="0" err="1" smtClean="0"/>
              <a:t>eiusmod</a:t>
            </a:r>
            <a:r>
              <a:rPr lang="fr-BE" dirty="0" smtClean="0"/>
              <a:t> </a:t>
            </a:r>
            <a:r>
              <a:rPr lang="fr-BE" dirty="0" err="1" smtClean="0"/>
              <a:t>tempor</a:t>
            </a:r>
            <a:r>
              <a:rPr lang="fr-BE" dirty="0" smtClean="0"/>
              <a:t> </a:t>
            </a:r>
            <a:r>
              <a:rPr lang="fr-BE" dirty="0" err="1" smtClean="0"/>
              <a:t>incididunt</a:t>
            </a:r>
            <a:r>
              <a:rPr lang="fr-BE" dirty="0" smtClean="0"/>
              <a:t> ut </a:t>
            </a:r>
            <a:r>
              <a:rPr lang="fr-BE" dirty="0" err="1" smtClean="0"/>
              <a:t>labore</a:t>
            </a:r>
            <a:r>
              <a:rPr lang="fr-BE" dirty="0" smtClean="0"/>
              <a:t> et </a:t>
            </a:r>
            <a:r>
              <a:rPr lang="fr-BE" dirty="0" err="1" smtClean="0"/>
              <a:t>dolore</a:t>
            </a:r>
            <a:r>
              <a:rPr lang="fr-BE" dirty="0" smtClean="0"/>
              <a:t> magna </a:t>
            </a:r>
            <a:r>
              <a:rPr lang="fr-BE" dirty="0" err="1" smtClean="0"/>
              <a:t>aliqua</a:t>
            </a:r>
            <a:r>
              <a:rPr lang="fr-BE" dirty="0" smtClean="0"/>
              <a:t>. Ut </a:t>
            </a:r>
            <a:r>
              <a:rPr lang="fr-BE" dirty="0" err="1" smtClean="0"/>
              <a:t>enim</a:t>
            </a:r>
            <a:r>
              <a:rPr lang="fr-BE" dirty="0" smtClean="0"/>
              <a:t> ad </a:t>
            </a:r>
            <a:r>
              <a:rPr lang="fr-BE" dirty="0" err="1" smtClean="0"/>
              <a:t>minim</a:t>
            </a:r>
            <a:r>
              <a:rPr lang="fr-BE" dirty="0" smtClean="0"/>
              <a:t> </a:t>
            </a:r>
            <a:r>
              <a:rPr lang="fr-BE" dirty="0" err="1" smtClean="0"/>
              <a:t>veniam</a:t>
            </a:r>
            <a:r>
              <a:rPr lang="fr-BE" dirty="0" smtClean="0"/>
              <a:t>, </a:t>
            </a:r>
            <a:r>
              <a:rPr lang="fr-BE" dirty="0" err="1" smtClean="0"/>
              <a:t>quis</a:t>
            </a:r>
            <a:r>
              <a:rPr lang="fr-BE" dirty="0" smtClean="0"/>
              <a:t> </a:t>
            </a:r>
            <a:r>
              <a:rPr lang="fr-BE" dirty="0" err="1" smtClean="0"/>
              <a:t>nostrud</a:t>
            </a:r>
            <a:r>
              <a:rPr lang="fr-BE" dirty="0" smtClean="0"/>
              <a:t> </a:t>
            </a:r>
            <a:r>
              <a:rPr lang="fr-BE" dirty="0" err="1" smtClean="0"/>
              <a:t>exercitation</a:t>
            </a:r>
            <a:r>
              <a:rPr lang="fr-BE" dirty="0" smtClean="0"/>
              <a:t> </a:t>
            </a:r>
            <a:r>
              <a:rPr lang="fr-BE" dirty="0" err="1" smtClean="0"/>
              <a:t>ullamco</a:t>
            </a:r>
            <a:r>
              <a:rPr lang="fr-BE" dirty="0" smtClean="0"/>
              <a:t> </a:t>
            </a:r>
            <a:r>
              <a:rPr lang="fr-BE" dirty="0" err="1" smtClean="0"/>
              <a:t>laboris</a:t>
            </a:r>
            <a:r>
              <a:rPr lang="fr-BE" dirty="0" smtClean="0"/>
              <a:t> </a:t>
            </a:r>
            <a:r>
              <a:rPr lang="fr-BE" dirty="0" err="1" smtClean="0"/>
              <a:t>nisi</a:t>
            </a:r>
            <a:r>
              <a:rPr lang="fr-BE" dirty="0" smtClean="0"/>
              <a:t> ut </a:t>
            </a:r>
            <a:r>
              <a:rPr lang="fr-BE" dirty="0" err="1" smtClean="0"/>
              <a:t>aliquip</a:t>
            </a:r>
            <a:r>
              <a:rPr lang="fr-BE" dirty="0" smtClean="0"/>
              <a:t> ex </a:t>
            </a:r>
            <a:r>
              <a:rPr lang="fr-BE" dirty="0" err="1" smtClean="0"/>
              <a:t>ae</a:t>
            </a:r>
            <a:r>
              <a:rPr lang="fr-BE" dirty="0" smtClean="0"/>
              <a:t> </a:t>
            </a:r>
            <a:r>
              <a:rPr lang="fr-BE" dirty="0" err="1" smtClean="0"/>
              <a:t>commodo</a:t>
            </a:r>
            <a:r>
              <a:rPr lang="fr-BE" dirty="0" smtClean="0"/>
              <a:t> </a:t>
            </a:r>
            <a:r>
              <a:rPr lang="fr-BE" dirty="0" err="1" smtClean="0"/>
              <a:t>consequat</a:t>
            </a:r>
            <a:r>
              <a:rPr lang="fr-BE" dirty="0" smtClean="0"/>
              <a:t>. Duis </a:t>
            </a:r>
            <a:r>
              <a:rPr lang="fr-BE" dirty="0" err="1" smtClean="0"/>
              <a:t>aute</a:t>
            </a:r>
            <a:r>
              <a:rPr lang="fr-BE" dirty="0" smtClean="0"/>
              <a:t> </a:t>
            </a:r>
            <a:r>
              <a:rPr lang="fr-BE" dirty="0" err="1" smtClean="0"/>
              <a:t>irure</a:t>
            </a:r>
            <a:r>
              <a:rPr lang="fr-BE" dirty="0" smtClean="0"/>
              <a:t> </a:t>
            </a:r>
            <a:r>
              <a:rPr lang="fr-BE" dirty="0" err="1" smtClean="0"/>
              <a:t>dolor</a:t>
            </a:r>
            <a:r>
              <a:rPr lang="fr-BE" dirty="0" smtClean="0"/>
              <a:t> in </a:t>
            </a:r>
            <a:r>
              <a:rPr lang="fr-BE" dirty="0" err="1" smtClean="0"/>
              <a:t>reprehenderit</a:t>
            </a:r>
            <a:r>
              <a:rPr lang="fr-BE" dirty="0" smtClean="0"/>
              <a:t> in </a:t>
            </a:r>
            <a:r>
              <a:rPr lang="fr-BE" dirty="0" err="1" smtClean="0"/>
              <a:t>voluptate</a:t>
            </a:r>
            <a:r>
              <a:rPr lang="fr-BE" dirty="0" smtClean="0"/>
              <a:t> </a:t>
            </a:r>
            <a:r>
              <a:rPr lang="fr-BE" dirty="0" err="1" smtClean="0"/>
              <a:t>velit</a:t>
            </a:r>
            <a:r>
              <a:rPr lang="fr-BE" dirty="0" smtClean="0"/>
              <a:t> esse </a:t>
            </a:r>
            <a:r>
              <a:rPr lang="fr-BE" dirty="0" err="1" smtClean="0"/>
              <a:t>cillum</a:t>
            </a:r>
            <a:r>
              <a:rPr lang="fr-BE" dirty="0" smtClean="0"/>
              <a:t> </a:t>
            </a:r>
            <a:r>
              <a:rPr lang="fr-BE" dirty="0" err="1" smtClean="0"/>
              <a:t>dolore</a:t>
            </a:r>
            <a:r>
              <a:rPr lang="fr-BE" dirty="0" smtClean="0"/>
              <a:t> eu </a:t>
            </a:r>
            <a:r>
              <a:rPr lang="fr-BE" dirty="0" err="1" smtClean="0"/>
              <a:t>fugiat</a:t>
            </a:r>
            <a:r>
              <a:rPr lang="fr-BE" dirty="0" smtClean="0"/>
              <a:t> </a:t>
            </a:r>
            <a:r>
              <a:rPr lang="fr-BE" dirty="0" err="1" smtClean="0"/>
              <a:t>nulla</a:t>
            </a:r>
            <a:r>
              <a:rPr lang="fr-BE" dirty="0" smtClean="0"/>
              <a:t> </a:t>
            </a:r>
            <a:r>
              <a:rPr lang="fr-BE" dirty="0" err="1" smtClean="0"/>
              <a:t>pariatur</a:t>
            </a:r>
            <a:r>
              <a:rPr lang="fr-BE" dirty="0" smtClean="0"/>
              <a:t>. </a:t>
            </a:r>
            <a:r>
              <a:rPr lang="fr-BE" dirty="0" err="1" smtClean="0"/>
              <a:t>Excepteur</a:t>
            </a:r>
            <a:r>
              <a:rPr lang="fr-BE" dirty="0" smtClean="0"/>
              <a:t> </a:t>
            </a:r>
            <a:r>
              <a:rPr lang="fr-BE" dirty="0" err="1" smtClean="0"/>
              <a:t>sint</a:t>
            </a:r>
            <a:r>
              <a:rPr lang="fr-BE" dirty="0" smtClean="0"/>
              <a:t> </a:t>
            </a:r>
            <a:r>
              <a:rPr lang="fr-BE" dirty="0" err="1" smtClean="0"/>
              <a:t>occaecat</a:t>
            </a:r>
            <a:r>
              <a:rPr lang="fr-BE" dirty="0" smtClean="0"/>
              <a:t> </a:t>
            </a:r>
            <a:r>
              <a:rPr lang="fr-BE" dirty="0" err="1" smtClean="0"/>
              <a:t>cupidatat</a:t>
            </a:r>
            <a:r>
              <a:rPr lang="fr-BE" dirty="0" smtClean="0"/>
              <a:t> non </a:t>
            </a:r>
            <a:r>
              <a:rPr lang="fr-BE" dirty="0" err="1" smtClean="0"/>
              <a:t>proident</a:t>
            </a:r>
            <a:r>
              <a:rPr lang="fr-BE" dirty="0" smtClean="0"/>
              <a:t>, </a:t>
            </a:r>
            <a:r>
              <a:rPr lang="fr-BE" dirty="0" err="1" smtClean="0"/>
              <a:t>sunt</a:t>
            </a:r>
            <a:r>
              <a:rPr lang="fr-BE" dirty="0" smtClean="0"/>
              <a:t> in culpa qui officia </a:t>
            </a:r>
            <a:r>
              <a:rPr lang="fr-BE" dirty="0" err="1" smtClean="0"/>
              <a:t>deserunt</a:t>
            </a:r>
            <a:r>
              <a:rPr lang="fr-BE" dirty="0" smtClean="0"/>
              <a:t> mollit </a:t>
            </a:r>
            <a:r>
              <a:rPr lang="fr-BE" dirty="0" err="1" smtClean="0"/>
              <a:t>anim</a:t>
            </a:r>
            <a:r>
              <a:rPr lang="fr-BE" dirty="0" smtClean="0"/>
              <a:t> id est </a:t>
            </a:r>
            <a:r>
              <a:rPr lang="fr-BE" dirty="0" err="1" smtClean="0"/>
              <a:t>laborum</a:t>
            </a:r>
            <a:r>
              <a:rPr lang="fr-BE" dirty="0" smtClean="0"/>
              <a:t>.</a:t>
            </a:r>
          </a:p>
        </p:txBody>
      </p:sp>
      <p:sp>
        <p:nvSpPr>
          <p:cNvPr id="16"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689199" y="6378499"/>
            <a:ext cx="2292295" cy="274344"/>
          </a:xfrm>
          <a:prstGeom prst="rect">
            <a:avLst/>
          </a:prstGeom>
        </p:spPr>
      </p:pic>
      <p:pic>
        <p:nvPicPr>
          <p:cNvPr id="14" name="Pictur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413965" y="6071091"/>
            <a:ext cx="423745" cy="423745"/>
          </a:xfrm>
          <a:prstGeom prst="rect">
            <a:avLst/>
          </a:prstGeom>
        </p:spPr>
      </p:pic>
    </p:spTree>
    <p:extLst>
      <p:ext uri="{BB962C8B-B14F-4D97-AF65-F5344CB8AC3E}">
        <p14:creationId xmlns:p14="http://schemas.microsoft.com/office/powerpoint/2010/main" val="13313263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lide 1">
    <p:spTree>
      <p:nvGrpSpPr>
        <p:cNvPr id="1" name=""/>
        <p:cNvGrpSpPr/>
        <p:nvPr/>
      </p:nvGrpSpPr>
      <p:grpSpPr>
        <a:xfrm>
          <a:off x="0" y="0"/>
          <a:ext cx="0" cy="0"/>
          <a:chOff x="0" y="0"/>
          <a:chExt cx="0" cy="0"/>
        </a:xfrm>
      </p:grpSpPr>
      <p:sp>
        <p:nvSpPr>
          <p:cNvPr id="4" name="Rectangle 2"/>
          <p:cNvSpPr/>
          <p:nvPr userDrawn="1"/>
        </p:nvSpPr>
        <p:spPr>
          <a:xfrm>
            <a:off x="0" y="0"/>
            <a:ext cx="4343400" cy="6858000"/>
          </a:xfrm>
          <a:prstGeom prst="rect">
            <a:avLst/>
          </a:prstGeom>
          <a:solidFill>
            <a:srgbClr val="D9D9D9"/>
          </a:solidFill>
          <a:ln w="12700">
            <a:miter lim="400000"/>
          </a:ln>
        </p:spPr>
        <p:txBody>
          <a:bodyPr lIns="45719" rIns="45719" anchor="ctr"/>
          <a:lstStyle/>
          <a:p>
            <a:pPr algn="ctr">
              <a:defRPr>
                <a:solidFill>
                  <a:srgbClr val="D9D9D9"/>
                </a:solidFill>
              </a:defRPr>
            </a:pPr>
            <a:endParaRPr/>
          </a:p>
        </p:txBody>
      </p:sp>
      <p:sp>
        <p:nvSpPr>
          <p:cNvPr id="5" name="Rectangle 8"/>
          <p:cNvSpPr/>
          <p:nvPr userDrawn="1"/>
        </p:nvSpPr>
        <p:spPr>
          <a:xfrm>
            <a:off x="4334691" y="2170444"/>
            <a:ext cx="146100" cy="351693"/>
          </a:xfrm>
          <a:prstGeom prst="rect">
            <a:avLst/>
          </a:prstGeom>
          <a:solidFill>
            <a:schemeClr val="accent3"/>
          </a:solidFill>
          <a:ln w="12700">
            <a:miter lim="400000"/>
          </a:ln>
        </p:spPr>
        <p:txBody>
          <a:bodyPr lIns="45719" rIns="45719" anchor="ctr"/>
          <a:lstStyle/>
          <a:p>
            <a:pPr algn="just">
              <a:defRPr>
                <a:solidFill>
                  <a:srgbClr val="FFFFFF"/>
                </a:solidFill>
              </a:defRPr>
            </a:pPr>
            <a:endParaRPr/>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24099"/>
          <a:stretch/>
        </p:blipFill>
        <p:spPr>
          <a:xfrm>
            <a:off x="9910354" y="5869288"/>
            <a:ext cx="2161654" cy="800973"/>
          </a:xfrm>
          <a:prstGeom prst="rect">
            <a:avLst/>
          </a:prstGeom>
        </p:spPr>
      </p:pic>
      <p:sp>
        <p:nvSpPr>
          <p:cNvPr id="8" name="TextBox 9"/>
          <p:cNvSpPr txBox="1">
            <a:spLocks noGrp="1"/>
          </p:cNvSpPr>
          <p:nvPr>
            <p:ph type="body" sz="quarter" idx="13" hasCustomPrompt="1"/>
          </p:nvPr>
        </p:nvSpPr>
        <p:spPr>
          <a:xfrm>
            <a:off x="4624409" y="2027180"/>
            <a:ext cx="5574033" cy="707886"/>
          </a:xfrm>
          <a:prstGeom prst="rect">
            <a:avLst/>
          </a:prstGeom>
        </p:spPr>
        <p:txBody>
          <a:bodyPr wrap="square">
            <a:spAutoFit/>
          </a:bodyPr>
          <a:lstStyle>
            <a:lvl1pPr marL="0" indent="0">
              <a:lnSpc>
                <a:spcPct val="100000"/>
              </a:lnSpc>
              <a:spcBef>
                <a:spcPts val="0"/>
              </a:spcBef>
              <a:buSzTx/>
              <a:buFontTx/>
              <a:buNone/>
              <a:defRPr sz="4000" baseline="0">
                <a:solidFill>
                  <a:schemeClr val="accent3"/>
                </a:solidFill>
                <a:latin typeface="Palanquin Bold"/>
                <a:ea typeface="Palanquin Bold"/>
                <a:cs typeface="Palanquin Bold"/>
                <a:sym typeface="Palanquin Bold"/>
              </a:defRPr>
            </a:lvl1pPr>
          </a:lstStyle>
          <a:p>
            <a:r>
              <a:rPr lang="fr-BE" dirty="0" smtClean="0"/>
              <a:t>Put </a:t>
            </a:r>
            <a:r>
              <a:rPr lang="fr-BE" dirty="0" err="1" smtClean="0"/>
              <a:t>title</a:t>
            </a:r>
            <a:r>
              <a:rPr lang="fr-BE" dirty="0" smtClean="0"/>
              <a:t> </a:t>
            </a:r>
            <a:r>
              <a:rPr lang="fr-BE" dirty="0" err="1" smtClean="0"/>
              <a:t>here</a:t>
            </a:r>
            <a:endParaRPr dirty="0"/>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4624409" y="2875333"/>
            <a:ext cx="5574033" cy="2338694"/>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chemeClr val="accent4"/>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smtClean="0"/>
              <a:t>Lorem</a:t>
            </a:r>
            <a:r>
              <a:rPr lang="fr-BE" dirty="0" smtClean="0"/>
              <a:t> </a:t>
            </a:r>
            <a:r>
              <a:rPr lang="fr-BE" dirty="0" err="1" smtClean="0"/>
              <a:t>ipsum</a:t>
            </a:r>
            <a:r>
              <a:rPr lang="fr-BE" dirty="0" smtClean="0"/>
              <a:t> </a:t>
            </a:r>
            <a:r>
              <a:rPr lang="fr-BE" dirty="0" err="1" smtClean="0"/>
              <a:t>dolor</a:t>
            </a:r>
            <a:r>
              <a:rPr lang="fr-BE" dirty="0" smtClean="0"/>
              <a:t> </a:t>
            </a:r>
            <a:r>
              <a:rPr lang="fr-BE" dirty="0" err="1" smtClean="0"/>
              <a:t>sit</a:t>
            </a:r>
            <a:r>
              <a:rPr lang="fr-BE" dirty="0" smtClean="0"/>
              <a:t> </a:t>
            </a:r>
            <a:r>
              <a:rPr lang="fr-BE" dirty="0" err="1" smtClean="0"/>
              <a:t>amet</a:t>
            </a:r>
            <a:r>
              <a:rPr lang="fr-BE" dirty="0" smtClean="0"/>
              <a:t>, </a:t>
            </a:r>
            <a:r>
              <a:rPr lang="fr-BE" dirty="0" err="1" smtClean="0"/>
              <a:t>consectetur</a:t>
            </a:r>
            <a:r>
              <a:rPr lang="fr-BE" dirty="0" smtClean="0"/>
              <a:t> </a:t>
            </a:r>
            <a:r>
              <a:rPr lang="fr-BE" dirty="0" err="1" smtClean="0"/>
              <a:t>adipiscing</a:t>
            </a:r>
            <a:r>
              <a:rPr lang="fr-BE" dirty="0" smtClean="0"/>
              <a:t> </a:t>
            </a:r>
            <a:r>
              <a:rPr lang="fr-BE" dirty="0" err="1" smtClean="0"/>
              <a:t>elit</a:t>
            </a:r>
            <a:r>
              <a:rPr lang="fr-BE" dirty="0" smtClean="0"/>
              <a:t>, </a:t>
            </a:r>
            <a:r>
              <a:rPr lang="fr-BE" dirty="0" err="1" smtClean="0"/>
              <a:t>sed</a:t>
            </a:r>
            <a:r>
              <a:rPr lang="fr-BE" dirty="0" smtClean="0"/>
              <a:t> do </a:t>
            </a:r>
            <a:r>
              <a:rPr lang="fr-BE" dirty="0" err="1" smtClean="0"/>
              <a:t>eiusmod</a:t>
            </a:r>
            <a:r>
              <a:rPr lang="fr-BE" dirty="0" smtClean="0"/>
              <a:t> </a:t>
            </a:r>
            <a:r>
              <a:rPr lang="fr-BE" dirty="0" err="1" smtClean="0"/>
              <a:t>tempor</a:t>
            </a:r>
            <a:r>
              <a:rPr lang="fr-BE" dirty="0" smtClean="0"/>
              <a:t> </a:t>
            </a:r>
            <a:r>
              <a:rPr lang="fr-BE" dirty="0" err="1" smtClean="0"/>
              <a:t>incididunt</a:t>
            </a:r>
            <a:r>
              <a:rPr lang="fr-BE" dirty="0" smtClean="0"/>
              <a:t> ut </a:t>
            </a:r>
            <a:r>
              <a:rPr lang="fr-BE" dirty="0" err="1" smtClean="0"/>
              <a:t>labore</a:t>
            </a:r>
            <a:r>
              <a:rPr lang="fr-BE" dirty="0" smtClean="0"/>
              <a:t> et </a:t>
            </a:r>
            <a:r>
              <a:rPr lang="fr-BE" dirty="0" err="1" smtClean="0"/>
              <a:t>dolore</a:t>
            </a:r>
            <a:r>
              <a:rPr lang="fr-BE" dirty="0" smtClean="0"/>
              <a:t> magna </a:t>
            </a:r>
            <a:r>
              <a:rPr lang="fr-BE" dirty="0" err="1" smtClean="0"/>
              <a:t>aliqua</a:t>
            </a:r>
            <a:r>
              <a:rPr lang="fr-BE" dirty="0" smtClean="0"/>
              <a:t>.</a:t>
            </a:r>
          </a:p>
        </p:txBody>
      </p:sp>
      <p:sp>
        <p:nvSpPr>
          <p:cNvPr id="10" name="Picture Placeholder 2"/>
          <p:cNvSpPr>
            <a:spLocks noGrp="1"/>
          </p:cNvSpPr>
          <p:nvPr>
            <p:ph type="pic" sz="quarter" idx="28"/>
          </p:nvPr>
        </p:nvSpPr>
        <p:spPr>
          <a:xfrm>
            <a:off x="0" y="0"/>
            <a:ext cx="4337050" cy="6858000"/>
          </a:xfrm>
          <a:prstGeom prst="rect">
            <a:avLst/>
          </a:prstGeom>
        </p:spPr>
        <p:txBody>
          <a:bodyPr/>
          <a:lstStyle>
            <a:lvl1pPr marL="0" indent="0" algn="ctr">
              <a:buFontTx/>
              <a:buNone/>
              <a:defRPr sz="2000" i="1">
                <a:noFill/>
                <a:latin typeface="Palanquin" panose="020B0004020203020204" pitchFamily="34" charset="0"/>
                <a:cs typeface="Palanquin" panose="020B0004020203020204" pitchFamily="34" charset="0"/>
              </a:defRPr>
            </a:lvl1pPr>
          </a:lstStyle>
          <a:p>
            <a:endParaRPr lang="fr-BE" dirty="0"/>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89199" y="6378499"/>
            <a:ext cx="2292295" cy="274344"/>
          </a:xfrm>
          <a:prstGeom prst="rect">
            <a:avLst/>
          </a:prstGeom>
        </p:spPr>
      </p:pic>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13965" y="6071091"/>
            <a:ext cx="423745" cy="423745"/>
          </a:xfrm>
          <a:prstGeom prst="rect">
            <a:avLst/>
          </a:prstGeom>
        </p:spPr>
      </p:pic>
    </p:spTree>
    <p:extLst>
      <p:ext uri="{BB962C8B-B14F-4D97-AF65-F5344CB8AC3E}">
        <p14:creationId xmlns:p14="http://schemas.microsoft.com/office/powerpoint/2010/main" val="15730563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lide 2">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0162" b="10213"/>
          <a:stretch/>
        </p:blipFill>
        <p:spPr>
          <a:xfrm>
            <a:off x="0" y="0"/>
            <a:ext cx="12192000" cy="6858000"/>
          </a:xfrm>
          <a:prstGeom prst="rect">
            <a:avLst/>
          </a:prstGeom>
        </p:spPr>
      </p:pic>
      <p:sp>
        <p:nvSpPr>
          <p:cNvPr id="5" name="Rectangle 4"/>
          <p:cNvSpPr/>
          <p:nvPr userDrawn="1"/>
        </p:nvSpPr>
        <p:spPr>
          <a:xfrm>
            <a:off x="0" y="0"/>
            <a:ext cx="7848600"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7"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8388790" y="677042"/>
            <a:ext cx="3263021" cy="5004509"/>
          </a:xfrm>
          <a:prstGeom prst="rect">
            <a:avLst/>
          </a:prstGeom>
        </p:spPr>
        <p:txBody>
          <a:bodyPr wrap="square">
            <a:noAutofit/>
          </a:bodyPr>
          <a:lstStyle>
            <a:lvl1pPr marL="0" indent="0">
              <a:lnSpc>
                <a:spcPct val="100000"/>
              </a:lnSpc>
              <a:spcBef>
                <a:spcPts val="0"/>
              </a:spcBef>
              <a:buSzTx/>
              <a:buFontTx/>
              <a:buNone/>
              <a:defRPr kumimoji="0" sz="1800" b="0" i="0" u="none" strike="noStrike" cap="none" spc="0" normalizeH="0" baseline="0" dirty="0">
                <a:ln>
                  <a:noFill/>
                </a:ln>
                <a:solidFill>
                  <a:schemeClr val="accent4"/>
                </a:solidFill>
                <a:effectLst/>
                <a:uFillTx/>
                <a:latin typeface="Palanquin Regular"/>
                <a:ea typeface="Arial"/>
                <a:cs typeface="Arial"/>
                <a:sym typeface="Arial"/>
              </a:defRPr>
            </a:lvl1pPr>
          </a:lstStyle>
          <a:p>
            <a:r>
              <a:rPr lang="fr-BE" dirty="0" err="1" smtClean="0"/>
              <a:t>Lorem</a:t>
            </a:r>
            <a:r>
              <a:rPr lang="fr-BE" dirty="0" smtClean="0"/>
              <a:t> </a:t>
            </a:r>
            <a:r>
              <a:rPr lang="fr-BE" dirty="0" err="1" smtClean="0"/>
              <a:t>ipsum</a:t>
            </a:r>
            <a:r>
              <a:rPr lang="fr-BE" dirty="0" smtClean="0"/>
              <a:t> </a:t>
            </a:r>
            <a:r>
              <a:rPr lang="fr-BE" dirty="0" err="1" smtClean="0"/>
              <a:t>dolor</a:t>
            </a:r>
            <a:r>
              <a:rPr lang="fr-BE" dirty="0" smtClean="0"/>
              <a:t> </a:t>
            </a:r>
            <a:r>
              <a:rPr lang="fr-BE" dirty="0" err="1" smtClean="0"/>
              <a:t>sit</a:t>
            </a:r>
            <a:r>
              <a:rPr lang="fr-BE" dirty="0" smtClean="0"/>
              <a:t> </a:t>
            </a:r>
            <a:r>
              <a:rPr lang="fr-BE" dirty="0" err="1" smtClean="0"/>
              <a:t>amet</a:t>
            </a:r>
            <a:r>
              <a:rPr lang="fr-BE" dirty="0" smtClean="0"/>
              <a:t>, </a:t>
            </a:r>
            <a:r>
              <a:rPr lang="fr-BE" dirty="0" err="1" smtClean="0"/>
              <a:t>consectetur</a:t>
            </a:r>
            <a:r>
              <a:rPr lang="fr-BE" dirty="0" smtClean="0"/>
              <a:t> </a:t>
            </a:r>
            <a:r>
              <a:rPr lang="fr-BE" dirty="0" err="1" smtClean="0"/>
              <a:t>adipiscing</a:t>
            </a:r>
            <a:r>
              <a:rPr lang="fr-BE" dirty="0" smtClean="0"/>
              <a:t> </a:t>
            </a:r>
            <a:r>
              <a:rPr lang="fr-BE" dirty="0" err="1" smtClean="0"/>
              <a:t>elit</a:t>
            </a:r>
            <a:r>
              <a:rPr lang="fr-BE" dirty="0" smtClean="0"/>
              <a:t>, </a:t>
            </a:r>
            <a:r>
              <a:rPr lang="fr-BE" dirty="0" err="1" smtClean="0"/>
              <a:t>sed</a:t>
            </a:r>
            <a:r>
              <a:rPr lang="fr-BE" dirty="0" smtClean="0"/>
              <a:t> do </a:t>
            </a:r>
            <a:r>
              <a:rPr lang="fr-BE" dirty="0" err="1" smtClean="0"/>
              <a:t>eiusmod</a:t>
            </a:r>
            <a:r>
              <a:rPr lang="fr-BE" dirty="0" smtClean="0"/>
              <a:t> </a:t>
            </a:r>
            <a:r>
              <a:rPr lang="fr-BE" dirty="0" err="1" smtClean="0"/>
              <a:t>tempor</a:t>
            </a:r>
            <a:r>
              <a:rPr lang="fr-BE" dirty="0" smtClean="0"/>
              <a:t> </a:t>
            </a:r>
            <a:r>
              <a:rPr lang="fr-BE" dirty="0" err="1" smtClean="0"/>
              <a:t>incididunt</a:t>
            </a:r>
            <a:r>
              <a:rPr lang="fr-BE" dirty="0" smtClean="0"/>
              <a:t> ut </a:t>
            </a:r>
            <a:r>
              <a:rPr lang="fr-BE" dirty="0" err="1" smtClean="0"/>
              <a:t>labore</a:t>
            </a:r>
            <a:r>
              <a:rPr lang="fr-BE" dirty="0" smtClean="0"/>
              <a:t> et </a:t>
            </a:r>
            <a:r>
              <a:rPr lang="fr-BE" dirty="0" err="1" smtClean="0"/>
              <a:t>dolore</a:t>
            </a:r>
            <a:r>
              <a:rPr lang="fr-BE" dirty="0" smtClean="0"/>
              <a:t> magna </a:t>
            </a:r>
            <a:r>
              <a:rPr lang="fr-BE" dirty="0" err="1" smtClean="0"/>
              <a:t>aliqua</a:t>
            </a:r>
            <a:r>
              <a:rPr lang="fr-BE" dirty="0" smtClean="0"/>
              <a:t>. Ut </a:t>
            </a:r>
            <a:r>
              <a:rPr lang="fr-BE" dirty="0" err="1" smtClean="0"/>
              <a:t>enim</a:t>
            </a:r>
            <a:r>
              <a:rPr lang="fr-BE" dirty="0" smtClean="0"/>
              <a:t> ad </a:t>
            </a:r>
            <a:r>
              <a:rPr lang="fr-BE" dirty="0" err="1" smtClean="0"/>
              <a:t>minim</a:t>
            </a:r>
            <a:r>
              <a:rPr lang="fr-BE" dirty="0" smtClean="0"/>
              <a:t> </a:t>
            </a:r>
            <a:r>
              <a:rPr lang="fr-BE" dirty="0" err="1" smtClean="0"/>
              <a:t>veniam</a:t>
            </a:r>
            <a:r>
              <a:rPr lang="fr-BE" dirty="0" smtClean="0"/>
              <a:t>, </a:t>
            </a:r>
            <a:r>
              <a:rPr lang="fr-BE" dirty="0" err="1" smtClean="0"/>
              <a:t>quis</a:t>
            </a:r>
            <a:r>
              <a:rPr lang="fr-BE" dirty="0" smtClean="0"/>
              <a:t> </a:t>
            </a:r>
            <a:r>
              <a:rPr lang="fr-BE" dirty="0" err="1" smtClean="0"/>
              <a:t>nostrud</a:t>
            </a:r>
            <a:r>
              <a:rPr lang="fr-BE" dirty="0" smtClean="0"/>
              <a:t> </a:t>
            </a:r>
            <a:r>
              <a:rPr lang="fr-BE" dirty="0" err="1" smtClean="0"/>
              <a:t>exercitation</a:t>
            </a:r>
            <a:r>
              <a:rPr lang="fr-BE" dirty="0" smtClean="0"/>
              <a:t> </a:t>
            </a:r>
            <a:r>
              <a:rPr lang="fr-BE" dirty="0" err="1" smtClean="0"/>
              <a:t>ullamco</a:t>
            </a:r>
            <a:r>
              <a:rPr lang="fr-BE" dirty="0" smtClean="0"/>
              <a:t> </a:t>
            </a:r>
            <a:r>
              <a:rPr lang="fr-BE" dirty="0" err="1" smtClean="0"/>
              <a:t>laboris</a:t>
            </a:r>
            <a:r>
              <a:rPr lang="fr-BE" dirty="0" smtClean="0"/>
              <a:t> </a:t>
            </a:r>
            <a:r>
              <a:rPr lang="fr-BE" dirty="0" err="1" smtClean="0"/>
              <a:t>nisi</a:t>
            </a:r>
            <a:r>
              <a:rPr lang="fr-BE" dirty="0" smtClean="0"/>
              <a:t> ut </a:t>
            </a:r>
            <a:r>
              <a:rPr lang="fr-BE" dirty="0" err="1" smtClean="0"/>
              <a:t>aliquip</a:t>
            </a:r>
            <a:r>
              <a:rPr lang="fr-BE" dirty="0" smtClean="0"/>
              <a:t> ex </a:t>
            </a:r>
            <a:r>
              <a:rPr lang="fr-BE" dirty="0" err="1" smtClean="0"/>
              <a:t>ae</a:t>
            </a:r>
            <a:r>
              <a:rPr lang="fr-BE" dirty="0" smtClean="0"/>
              <a:t> </a:t>
            </a:r>
            <a:r>
              <a:rPr lang="fr-BE" dirty="0" err="1" smtClean="0"/>
              <a:t>commodo</a:t>
            </a:r>
            <a:r>
              <a:rPr lang="fr-BE" dirty="0" smtClean="0"/>
              <a:t> </a:t>
            </a:r>
            <a:r>
              <a:rPr lang="fr-BE" dirty="0" err="1" smtClean="0"/>
              <a:t>consequat</a:t>
            </a:r>
            <a:r>
              <a:rPr lang="fr-BE" dirty="0" smtClean="0"/>
              <a:t>.</a:t>
            </a:r>
          </a:p>
        </p:txBody>
      </p:sp>
      <p:sp>
        <p:nvSpPr>
          <p:cNvPr id="9"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solidFill>
                  <a:schemeClr val="accent4"/>
                </a:solidFill>
              </a:rPr>
              <a:pPr/>
              <a:t>‹#›</a:t>
            </a:fld>
            <a:endParaRPr lang="fr-BE" dirty="0">
              <a:solidFill>
                <a:schemeClr val="accent4"/>
              </a:solidFill>
            </a:endParaRPr>
          </a:p>
        </p:txBody>
      </p:sp>
      <p:sp>
        <p:nvSpPr>
          <p:cNvPr id="10" name="Picture Placeholder 9"/>
          <p:cNvSpPr>
            <a:spLocks noGrp="1"/>
          </p:cNvSpPr>
          <p:nvPr>
            <p:ph type="pic" sz="quarter" idx="28"/>
          </p:nvPr>
        </p:nvSpPr>
        <p:spPr>
          <a:xfrm>
            <a:off x="0" y="0"/>
            <a:ext cx="7848600" cy="6858000"/>
          </a:xfrm>
        </p:spPr>
        <p:txBody>
          <a:bodyPr/>
          <a:lstStyle>
            <a:lvl1pPr>
              <a:defRPr>
                <a:noFill/>
              </a:defRPr>
            </a:lvl1pPr>
          </a:lstStyle>
          <a:p>
            <a:endParaRPr lang="fr-BE" dirty="0"/>
          </a:p>
        </p:txBody>
      </p:sp>
      <p:pic>
        <p:nvPicPr>
          <p:cNvPr id="12" name="Picture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23487"/>
          <a:stretch/>
        </p:blipFill>
        <p:spPr>
          <a:xfrm>
            <a:off x="9892937" y="5869288"/>
            <a:ext cx="2179071" cy="800973"/>
          </a:xfrm>
          <a:prstGeom prst="rect">
            <a:avLst/>
          </a:prstGeom>
        </p:spPr>
      </p:pic>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689199" y="6378499"/>
            <a:ext cx="2292295" cy="274344"/>
          </a:xfrm>
          <a:prstGeom prst="rect">
            <a:avLst/>
          </a:prstGeom>
        </p:spPr>
      </p:pic>
      <p:pic>
        <p:nvPicPr>
          <p:cNvPr id="14" name="Pictur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413965" y="6071091"/>
            <a:ext cx="423745" cy="423745"/>
          </a:xfrm>
          <a:prstGeom prst="rect">
            <a:avLst/>
          </a:prstGeom>
        </p:spPr>
      </p:pic>
    </p:spTree>
    <p:extLst>
      <p:ext uri="{BB962C8B-B14F-4D97-AF65-F5344CB8AC3E}">
        <p14:creationId xmlns:p14="http://schemas.microsoft.com/office/powerpoint/2010/main" val="64804841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838200" y="1825625"/>
            <a:ext cx="10515600" cy="427908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nl-BE" dirty="0" smtClean="0"/>
          </a:p>
          <a:p>
            <a:pPr lvl="4"/>
            <a:endParaRPr lang="en-US" dirty="0" smtClean="0"/>
          </a:p>
          <a:p>
            <a:pPr lvl="4"/>
            <a:endParaRPr lang="fr-BE" dirty="0"/>
          </a:p>
        </p:txBody>
      </p:sp>
      <p:sp>
        <p:nvSpPr>
          <p:cNvPr id="11"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solidFill>
                  <a:schemeClr val="accent4"/>
                </a:solidFill>
              </a:rPr>
              <a:pPr/>
              <a:t>‹#›</a:t>
            </a:fld>
            <a:endParaRPr lang="fr-BE" dirty="0">
              <a:solidFill>
                <a:schemeClr val="accent4"/>
              </a:solidFill>
            </a:endParaRPr>
          </a:p>
        </p:txBody>
      </p:sp>
    </p:spTree>
    <p:extLst>
      <p:ext uri="{BB962C8B-B14F-4D97-AF65-F5344CB8AC3E}">
        <p14:creationId xmlns:p14="http://schemas.microsoft.com/office/powerpoint/2010/main" val="2447900341"/>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35" r:id="rId3"/>
    <p:sldLayoutId id="2147483729" r:id="rId4"/>
    <p:sldLayoutId id="2147483730" r:id="rId5"/>
    <p:sldLayoutId id="2147483731" r:id="rId6"/>
    <p:sldLayoutId id="2147483736" r:id="rId7"/>
    <p:sldLayoutId id="2147483737" r:id="rId8"/>
    <p:sldLayoutId id="2147483738" r:id="rId9"/>
    <p:sldLayoutId id="2147483734" r:id="rId1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chemeClr val="accent4"/>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chemeClr val="accent4"/>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chemeClr val="accent4"/>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hyperlink" Target="file:///\\idcn.mil.intra\UnitData\2WTAC\9_ICS\INDIC\Steering\StructureGen_Ctl_Leg.xlsx"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hyperlink" Target="https://units.mil.intra/sites/2WTac/Pages/Pompiers.aspx" TargetMode="External"/><Relationship Id="rId3" Type="http://schemas.openxmlformats.org/officeDocument/2006/relationships/slide" Target="slide6.xml"/><Relationship Id="rId7" Type="http://schemas.openxmlformats.org/officeDocument/2006/relationships/hyperlink" Target="https://units.mil.intra/sites/2WTac/Docs%20Pompiers/Formation_Niv1/20230113_IU_23-50007640-2W-GVCOS-LutteIncendieDomestiqueFormationNiv1.docx"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hyperlink" Target="file:///\\idcn.mil.intra\UnitData\2WTAC\0_SAFETY\ANTI_FEU\02.%20Evacuations%20b&#226;timents\exercices%202023\Sit%20Ex%20Incendie%202023.xlsx" TargetMode="External"/><Relationship Id="rId5" Type="http://schemas.openxmlformats.org/officeDocument/2006/relationships/hyperlink" Target="file:///\\idcn.mil.intra\UnitData\2WTAC\0_SAFETY\ANTI_FEU\01.%20Dossiers%20incendie\2023%20R&#233;vision%20annuelle%20dossiers%20incendie.xlsx" TargetMode="External"/><Relationship Id="rId4" Type="http://schemas.openxmlformats.org/officeDocument/2006/relationships/hyperlink" Target="file:///\\idcn.mil.intra\UnitData\2WTAC\0_SAFETY\ANTI_FEU\01.%20Dossiers%20incendie" TargetMode="External"/></Relationships>
</file>

<file path=ppt/slides/_rels/slide15.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slide" Target="slide23.xml"/><Relationship Id="rId4" Type="http://schemas.openxmlformats.org/officeDocument/2006/relationships/hyperlink" Target="https://units.mil.intra/sites/2WTac/SecMilDocs/Police%20d'a&#233;rodr&#244;me/CirculationSurBase_CartePostale_14Jul2022.pptx"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dekast.mil.intra/Records/ArchiefLijn/674/MRC&amp;I/2021/20210323_IU_21-50056066-Florennes-D%C3%A9samiantage-G10-Fin_de_Tvx.docx" TargetMode="External"/><Relationship Id="rId3" Type="http://schemas.openxmlformats.org/officeDocument/2006/relationships/hyperlink" Target="https://dekast.mil.intra/Records/ArchiefLijn/11/MRC&amp;I/2020/20200410_BU_20-50076783-Contr%C3%B4leAnnuel.docx" TargetMode="External"/><Relationship Id="rId7" Type="http://schemas.openxmlformats.org/officeDocument/2006/relationships/hyperlink" Target="https://qrnode.mil.intra/MRE/Reports/"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hyperlink" Target="https://intranet.mil.intra/sites/Mat/Infra/IDm/Pages/Domain-Documents.aspx?View=%7bA023A21F-C647-488F-B0A9-129FF3E73220%7d&amp;SelectedID=5" TargetMode="External"/><Relationship Id="rId5" Type="http://schemas.openxmlformats.org/officeDocument/2006/relationships/hyperlink" Target="https://dekast.mil.intra/Records/ArchiefLijn/11/COMOPSAIR/2022/20220119_IU_22-50009690-guidelines_asbestos_on_power_generators_erratum.docx" TargetMode="External"/><Relationship Id="rId10" Type="http://schemas.openxmlformats.org/officeDocument/2006/relationships/hyperlink" Target="https://dekast.mil.intra/Records/ArchiefLijn/11/MRC&amp;I/2021/20220809_IU_22-50143552-FmnAmianteMLH.docx" TargetMode="External"/><Relationship Id="rId4" Type="http://schemas.openxmlformats.org/officeDocument/2006/relationships/hyperlink" Target="https://dekast.mil.intra/Records/ArchiefLijn/158/2021/20211222_IU_21-50240456_Analyses_des_risques_exposition_amiante_maintenances_correctives_12_5_et_45_kVa.docx" TargetMode="External"/><Relationship Id="rId9" Type="http://schemas.openxmlformats.org/officeDocument/2006/relationships/hyperlink" Target="https://dekast.mil.intra/Records/ArchiefLijn/11/COMOPSAIR/2022/20220309_IU_22-50055602-guidelines-asbestos_on_power_generators_update.docx" TargetMode="External"/></Relationships>
</file>

<file path=ppt/slides/_rels/slide1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hyperlink" Target="https://dekast.mil.intra/Records/ArchiefLijn/152/2021/20210113_IU_21-50004832-Implementatie%20GPPJAP_INP%20-%20for%20merge.docx" TargetMode="External"/><Relationship Id="rId5" Type="http://schemas.openxmlformats.org/officeDocument/2006/relationships/hyperlink" Target="file:///\\idcn.mil.intra\UnitData\2WTAC\9_DIR\2WTAC\01.GID-2W\ACOT-GID-AIRPLAN-AEXX-852_F.docx" TargetMode="External"/><Relationship Id="rId4" Type="http://schemas.openxmlformats.org/officeDocument/2006/relationships/hyperlink" Target="file:///\\idcn.mil.intra\UnitData\2WTAC\9_DIR\2WTAC\01.GID-2W\ACOT-GID-AIRPLAN-AEXX-851_F.docx" TargetMode="External"/></Relationships>
</file>

<file path=ppt/slides/_rels/slide19.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hyperlink" Target="https://dekast.mil.intra/Records/ArchiefLijn/158/2021/20210414_IU_21-50067887-Pr%C3%A9vention%20silice.docx" TargetMode="External"/><Relationship Id="rId4" Type="http://schemas.openxmlformats.org/officeDocument/2006/relationships/hyperlink" Target="file:///\\idcn.mil.intra\UnitData\2WTAC\0_ORG\GPM\QUAL_MGNT\02.PREVENTION\Produits%20dangereux\Prod%20Dang%20FS.xlsx"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dekast.mil.intra/Records/ArchiefLijn/152/2023/20230118_IU_23-50011593_PGP_2023-2027_PAA%202023_F_V_1_0.docx"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11.jpg"/><Relationship Id="rId4" Type="http://schemas.openxmlformats.org/officeDocument/2006/relationships/hyperlink" Target="https://dekast.mil.intra/Records/ArchiefLijn/152/2023/20230118_IU_23-50011864-Implementation%20PGP%20dans%20PLP.docx"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hyperlink" Target="https://intranet.mil.intra/sites/Portal/Documents/2021/20210309_DGHWB_CampagneOSGW_01_F.pdf"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6.xml"/><Relationship Id="rId4" Type="http://schemas.openxmlformats.org/officeDocument/2006/relationships/slide" Target="slide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file:///\\idcn.mil.intra\UnitData\2WTAC\9_ICS\INDIC\Steering\StructureGen_Ctl_Leg.xlsx"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hyperlink" Target="file:///\\idcn.mil.intra\UnitData\2WTAC\0_ORG\GPM\QUAL_MGNT\02.PREVENTION\Produits%20dangereux\Prod%20Dang%20FS.xls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fr-BE" dirty="0" smtClean="0"/>
              <a:t>Plan Local de Prévention</a:t>
            </a:r>
            <a:endParaRPr lang="fr-BE" dirty="0"/>
          </a:p>
        </p:txBody>
      </p:sp>
      <p:sp>
        <p:nvSpPr>
          <p:cNvPr id="3" name="Text Placeholder 2"/>
          <p:cNvSpPr>
            <a:spLocks noGrp="1"/>
          </p:cNvSpPr>
          <p:nvPr>
            <p:ph type="body" sz="quarter" idx="16"/>
          </p:nvPr>
        </p:nvSpPr>
        <p:spPr/>
        <p:txBody>
          <a:bodyPr>
            <a:normAutofit/>
          </a:bodyPr>
          <a:lstStyle/>
          <a:p>
            <a:r>
              <a:rPr lang="fr-BE" dirty="0" smtClean="0"/>
              <a:t>15 Mar 2023</a:t>
            </a:r>
            <a:endParaRPr lang="fr-BE" dirty="0"/>
          </a:p>
        </p:txBody>
      </p:sp>
      <p:sp>
        <p:nvSpPr>
          <p:cNvPr id="4" name="Text Placeholder 3"/>
          <p:cNvSpPr>
            <a:spLocks noGrp="1"/>
          </p:cNvSpPr>
          <p:nvPr>
            <p:ph type="body" sz="quarter" idx="17"/>
          </p:nvPr>
        </p:nvSpPr>
        <p:spPr/>
        <p:txBody>
          <a:bodyPr/>
          <a:lstStyle/>
          <a:p>
            <a:pPr lvl="0"/>
            <a:r>
              <a:rPr lang="en-US" dirty="0"/>
              <a:t>2 W Tac – </a:t>
            </a:r>
            <a:r>
              <a:rPr lang="en-US" dirty="0" smtClean="0"/>
              <a:t>Comdt – Offr Synth</a:t>
            </a:r>
            <a:endParaRPr lang="fr-BE" dirty="0"/>
          </a:p>
        </p:txBody>
      </p:sp>
      <p:sp>
        <p:nvSpPr>
          <p:cNvPr id="5" name="Text Placeholder 4"/>
          <p:cNvSpPr>
            <a:spLocks noGrp="1"/>
          </p:cNvSpPr>
          <p:nvPr>
            <p:ph type="body" sz="quarter" idx="18"/>
          </p:nvPr>
        </p:nvSpPr>
        <p:spPr/>
        <p:txBody>
          <a:bodyPr/>
          <a:lstStyle/>
          <a:p>
            <a:pPr lvl="0"/>
            <a:r>
              <a:rPr lang="en-US" dirty="0" smtClean="0"/>
              <a:t>Cdt d’Avi DEFLEUR Vincent</a:t>
            </a:r>
            <a:endParaRPr lang="fr-BE" dirty="0"/>
          </a:p>
        </p:txBody>
      </p:sp>
      <p:sp>
        <p:nvSpPr>
          <p:cNvPr id="6" name="Text Placeholder 2"/>
          <p:cNvSpPr txBox="1">
            <a:spLocks/>
          </p:cNvSpPr>
          <p:nvPr/>
        </p:nvSpPr>
        <p:spPr>
          <a:xfrm>
            <a:off x="0" y="6425816"/>
            <a:ext cx="12192000" cy="212051"/>
          </a:xfrm>
          <a:prstGeom prst="rect">
            <a:avLst/>
          </a:prstGeo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kern="1200" cap="all" spc="300" baseline="0">
                <a:solidFill>
                  <a:schemeClr val="bg1"/>
                </a:solidFill>
                <a:latin typeface="Palanquin Bold" panose="020B0004020203020204" pitchFamily="34" charset="0"/>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chemeClr val="accent4"/>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chemeClr val="accent4"/>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MISSION | EXCELLENCE | TEAMWORK</a:t>
            </a:r>
            <a:endParaRPr lang="fr-BE" dirty="0"/>
          </a:p>
        </p:txBody>
      </p:sp>
      <p:pic>
        <p:nvPicPr>
          <p:cNvPr id="7" name="Picture 9"/>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363201" y="4085762"/>
            <a:ext cx="1661838" cy="2552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14699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A – 21-WB-02</a:t>
            </a:r>
            <a:endParaRPr lang="fr-BE" dirty="0"/>
          </a:p>
        </p:txBody>
      </p:sp>
      <p:sp>
        <p:nvSpPr>
          <p:cNvPr id="6" name="Footer Placeholder 2"/>
          <p:cNvSpPr txBox="1">
            <a:spLocks noGrp="1"/>
          </p:cNvSpPr>
          <p:nvPr/>
        </p:nvSpPr>
        <p:spPr bwMode="auto">
          <a:xfrm>
            <a:off x="0" y="6304547"/>
            <a:ext cx="12191999" cy="352928"/>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graphicFrame>
        <p:nvGraphicFramePr>
          <p:cNvPr id="5" name="Content Placeholder 5"/>
          <p:cNvGraphicFramePr>
            <a:graphicFrameLocks/>
          </p:cNvGraphicFramePr>
          <p:nvPr>
            <p:extLst>
              <p:ext uri="{D42A27DB-BD31-4B8C-83A1-F6EECF244321}">
                <p14:modId xmlns:p14="http://schemas.microsoft.com/office/powerpoint/2010/main" val="1159125184"/>
              </p:ext>
            </p:extLst>
          </p:nvPr>
        </p:nvGraphicFramePr>
        <p:xfrm>
          <a:off x="128336" y="1417642"/>
          <a:ext cx="11935325" cy="4582507"/>
        </p:xfrm>
        <a:graphic>
          <a:graphicData uri="http://schemas.openxmlformats.org/drawingml/2006/table">
            <a:tbl>
              <a:tblPr firstRow="1" bandRow="1">
                <a:tableStyleId>{5C22544A-7EE6-4342-B048-85BDC9FD1C3A}</a:tableStyleId>
              </a:tblPr>
              <a:tblGrid>
                <a:gridCol w="1738140">
                  <a:extLst>
                    <a:ext uri="{9D8B030D-6E8A-4147-A177-3AD203B41FA5}">
                      <a16:colId xmlns:a16="http://schemas.microsoft.com/office/drawing/2014/main" val="1767313086"/>
                    </a:ext>
                  </a:extLst>
                </a:gridCol>
                <a:gridCol w="1812867">
                  <a:extLst>
                    <a:ext uri="{9D8B030D-6E8A-4147-A177-3AD203B41FA5}">
                      <a16:colId xmlns:a16="http://schemas.microsoft.com/office/drawing/2014/main" val="53813246"/>
                    </a:ext>
                  </a:extLst>
                </a:gridCol>
                <a:gridCol w="3262560">
                  <a:extLst>
                    <a:ext uri="{9D8B030D-6E8A-4147-A177-3AD203B41FA5}">
                      <a16:colId xmlns:a16="http://schemas.microsoft.com/office/drawing/2014/main" val="955442333"/>
                    </a:ext>
                  </a:extLst>
                </a:gridCol>
                <a:gridCol w="2725692">
                  <a:extLst>
                    <a:ext uri="{9D8B030D-6E8A-4147-A177-3AD203B41FA5}">
                      <a16:colId xmlns:a16="http://schemas.microsoft.com/office/drawing/2014/main" val="1057313668"/>
                    </a:ext>
                  </a:extLst>
                </a:gridCol>
                <a:gridCol w="1503830">
                  <a:extLst>
                    <a:ext uri="{9D8B030D-6E8A-4147-A177-3AD203B41FA5}">
                      <a16:colId xmlns:a16="http://schemas.microsoft.com/office/drawing/2014/main" val="601807185"/>
                    </a:ext>
                  </a:extLst>
                </a:gridCol>
                <a:gridCol w="892236">
                  <a:extLst>
                    <a:ext uri="{9D8B030D-6E8A-4147-A177-3AD203B41FA5}">
                      <a16:colId xmlns:a16="http://schemas.microsoft.com/office/drawing/2014/main" val="1614367321"/>
                    </a:ext>
                  </a:extLst>
                </a:gridCol>
              </a:tblGrid>
              <a:tr h="521006">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125754">
                <a:tc row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21-WB-02 – Plan Interne d’Urgence (PIU)</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b="1" dirty="0" smtClean="0">
                          <a:hlinkClick r:id="rId3" action="ppaction://hlinksldjump"/>
                        </a:rPr>
                        <a:t>PLP Volet B</a:t>
                      </a:r>
                      <a:br>
                        <a:rPr lang="fr-BE" sz="1400" b="1" dirty="0" smtClean="0">
                          <a:hlinkClick r:id="rId3" action="ppaction://hlinksldjump"/>
                        </a:rPr>
                      </a:br>
                      <a:r>
                        <a:rPr lang="fr-BE" sz="1400" b="1" dirty="0" smtClean="0">
                          <a:hlinkClick r:id="rId3" action="ppaction://hlinksldjump"/>
                        </a:rPr>
                        <a:t>23-2W-06</a:t>
                      </a:r>
                      <a:endParaRPr lang="fr-BE" sz="1400" b="1" dirty="0" smtClean="0"/>
                    </a:p>
                  </a:txBody>
                  <a:tcPr/>
                </a:tc>
                <a:tc>
                  <a:txBody>
                    <a:bodyPr/>
                    <a:lstStyle/>
                    <a:p>
                      <a:r>
                        <a:rPr lang="fr-BE" sz="1400" kern="1200" dirty="0" smtClean="0">
                          <a:solidFill>
                            <a:schemeClr val="dk1"/>
                          </a:solidFill>
                          <a:latin typeface="+mn-lt"/>
                          <a:ea typeface="+mn-ea"/>
                          <a:cs typeface="+mn-cs"/>
                        </a:rPr>
                        <a:t>Cartographier la Sit actuelle des PIU de tous les Qu de la Def (phase inventorisation)</a:t>
                      </a:r>
                    </a:p>
                  </a:txBody>
                  <a:tcPr/>
                </a:tc>
                <a:tc rowSpan="5">
                  <a:txBody>
                    <a:bodyPr/>
                    <a:lstStyle/>
                    <a:p>
                      <a:r>
                        <a:rPr lang="fr-BE" sz="1400" dirty="0" smtClean="0"/>
                        <a:t>Cartographier</a:t>
                      </a:r>
                      <a:r>
                        <a:rPr lang="fr-BE" sz="1400" baseline="0" dirty="0" smtClean="0"/>
                        <a:t> la Sit actuelle des PIU de tous les Qu de la Def</a:t>
                      </a:r>
                      <a:endParaRPr lang="fr-BE" sz="1400" dirty="0" smtClean="0"/>
                    </a:p>
                    <a:p>
                      <a:r>
                        <a:rPr lang="fr-BE" sz="1400" dirty="0" smtClean="0"/>
                        <a:t>Update</a:t>
                      </a:r>
                      <a:r>
                        <a:rPr lang="fr-BE" sz="1400" baseline="0" dirty="0" smtClean="0"/>
                        <a:t> ACWB-SPS-WRKPR-016</a:t>
                      </a:r>
                    </a:p>
                    <a:p>
                      <a:r>
                        <a:rPr lang="fr-BE" sz="1400" baseline="0" dirty="0" smtClean="0"/>
                        <a:t>Implémenter les LL tirés des modules d’action mis en œuvre par le passé dans le cadre du PIU</a:t>
                      </a:r>
                    </a:p>
                    <a:p>
                      <a:r>
                        <a:rPr lang="fr-BE" sz="1400" baseline="0" dirty="0" smtClean="0"/>
                        <a:t>Adapter les modules Gen du PIU (Gest crise, Données des Sv d’Inter, Sit d’urgence)</a:t>
                      </a:r>
                      <a:endParaRPr lang="fr-BE" sz="1400" dirty="0" smtClean="0"/>
                    </a:p>
                    <a:p>
                      <a:r>
                        <a:rPr lang="fr-BE" sz="1400" dirty="0" smtClean="0"/>
                        <a:t>Modifier</a:t>
                      </a:r>
                      <a:r>
                        <a:rPr lang="fr-BE" sz="1400" baseline="0" dirty="0" smtClean="0"/>
                        <a:t> et implémenter des modules d’action dans le PIU (modules d’action par Qu, modules d’action par Unité)</a:t>
                      </a:r>
                      <a:endParaRPr lang="fr-BE" sz="1400" dirty="0" smtClean="0"/>
                    </a:p>
                  </a:txBody>
                  <a:tcPr/>
                </a:tc>
                <a:tc rowSpan="5">
                  <a:txBody>
                    <a:bodyPr/>
                    <a:lstStyle/>
                    <a:p>
                      <a:r>
                        <a:rPr lang="fr-BE" sz="1400" dirty="0" smtClean="0"/>
                        <a:t>Gp de travail multidisciplinaire, ShP, Outils bureautiques</a:t>
                      </a:r>
                    </a:p>
                  </a:txBody>
                  <a:tcPr/>
                </a:tc>
                <a:tc rowSpan="5">
                  <a:txBody>
                    <a:bodyPr/>
                    <a:lstStyle/>
                    <a:p>
                      <a:pPr marL="0" algn="l" defTabSz="914400" rtl="0" eaLnBrk="1" latinLnBrk="0" hangingPunct="1"/>
                      <a:r>
                        <a:rPr lang="fr-BE" sz="1400" kern="1200" dirty="0" smtClean="0">
                          <a:solidFill>
                            <a:schemeClr val="dk1"/>
                          </a:solidFill>
                          <a:latin typeface="+mn-lt"/>
                          <a:ea typeface="+mn-ea"/>
                          <a:cs typeface="+mn-cs"/>
                        </a:rPr>
                        <a:t>Comd Qu,</a:t>
                      </a:r>
                      <a:r>
                        <a:rPr lang="fr-BE" sz="1400" kern="1200" baseline="0" dirty="0" smtClean="0">
                          <a:solidFill>
                            <a:schemeClr val="dk1"/>
                          </a:solidFill>
                          <a:latin typeface="+mn-lt"/>
                          <a:ea typeface="+mn-ea"/>
                          <a:cs typeface="+mn-cs"/>
                        </a:rPr>
                        <a:t> Cel de crise, SIPPT-GR, Dir AMT, SLPPT, DG H&amp;WB Bur Pol Synth, WASO, Resp AFA</a:t>
                      </a:r>
                      <a:endParaRPr lang="fr-BE" sz="1400" kern="1200" dirty="0">
                        <a:solidFill>
                          <a:schemeClr val="dk1"/>
                        </a:solidFill>
                        <a:latin typeface="+mn-lt"/>
                        <a:ea typeface="+mn-ea"/>
                        <a:cs typeface="+mn-cs"/>
                      </a:endParaRPr>
                    </a:p>
                  </a:txBody>
                  <a:tcPr/>
                </a:tc>
                <a:tc rowSpan="5">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520738">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Update</a:t>
                      </a:r>
                      <a:r>
                        <a:rPr lang="fr-BE" sz="1400" baseline="0" dirty="0" smtClean="0"/>
                        <a:t> ACWB-SPS-WRKPR-016</a:t>
                      </a:r>
                      <a:endParaRPr lang="fr-BE" sz="1400" dirty="0" smtClean="0"/>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2834015493"/>
                  </a:ext>
                </a:extLst>
              </a:tr>
              <a:tr h="790704">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Suivi de la rédaction/actualisation des PIU locaux</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360702502"/>
                  </a:ext>
                </a:extLst>
              </a:tr>
              <a:tr h="341412">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Diffuser PIU</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229366389"/>
                  </a:ext>
                </a:extLst>
              </a:tr>
              <a:tr h="1250407">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Suivi et révision périodique des PIU</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632491018"/>
                  </a:ext>
                </a:extLst>
              </a:tr>
            </a:tbl>
          </a:graphicData>
        </a:graphic>
      </p:graphicFrame>
    </p:spTree>
    <p:extLst>
      <p:ext uri="{BB962C8B-B14F-4D97-AF65-F5344CB8AC3E}">
        <p14:creationId xmlns:p14="http://schemas.microsoft.com/office/powerpoint/2010/main" val="40919577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A – 23-DF-01</a:t>
            </a:r>
            <a:endParaRPr lang="fr-BE" dirty="0"/>
          </a:p>
        </p:txBody>
      </p:sp>
      <p:sp>
        <p:nvSpPr>
          <p:cNvPr id="6" name="Footer Placeholder 2"/>
          <p:cNvSpPr txBox="1">
            <a:spLocks noGrp="1"/>
          </p:cNvSpPr>
          <p:nvPr/>
        </p:nvSpPr>
        <p:spPr bwMode="auto">
          <a:xfrm>
            <a:off x="0" y="6304547"/>
            <a:ext cx="12191999" cy="352928"/>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graphicFrame>
        <p:nvGraphicFramePr>
          <p:cNvPr id="7" name="Content Placeholder 5"/>
          <p:cNvGraphicFramePr>
            <a:graphicFrameLocks/>
          </p:cNvGraphicFramePr>
          <p:nvPr>
            <p:extLst>
              <p:ext uri="{D42A27DB-BD31-4B8C-83A1-F6EECF244321}">
                <p14:modId xmlns:p14="http://schemas.microsoft.com/office/powerpoint/2010/main" val="2798362790"/>
              </p:ext>
            </p:extLst>
          </p:nvPr>
        </p:nvGraphicFramePr>
        <p:xfrm>
          <a:off x="144378" y="1417642"/>
          <a:ext cx="11903241" cy="4483201"/>
        </p:xfrm>
        <a:graphic>
          <a:graphicData uri="http://schemas.openxmlformats.org/drawingml/2006/table">
            <a:tbl>
              <a:tblPr firstRow="1" bandRow="1">
                <a:tableStyleId>{5C22544A-7EE6-4342-B048-85BDC9FD1C3A}</a:tableStyleId>
              </a:tblPr>
              <a:tblGrid>
                <a:gridCol w="1733468">
                  <a:extLst>
                    <a:ext uri="{9D8B030D-6E8A-4147-A177-3AD203B41FA5}">
                      <a16:colId xmlns:a16="http://schemas.microsoft.com/office/drawing/2014/main" val="1767313086"/>
                    </a:ext>
                  </a:extLst>
                </a:gridCol>
                <a:gridCol w="1807993">
                  <a:extLst>
                    <a:ext uri="{9D8B030D-6E8A-4147-A177-3AD203B41FA5}">
                      <a16:colId xmlns:a16="http://schemas.microsoft.com/office/drawing/2014/main" val="53813246"/>
                    </a:ext>
                  </a:extLst>
                </a:gridCol>
                <a:gridCol w="3253790">
                  <a:extLst>
                    <a:ext uri="{9D8B030D-6E8A-4147-A177-3AD203B41FA5}">
                      <a16:colId xmlns:a16="http://schemas.microsoft.com/office/drawing/2014/main" val="955442333"/>
                    </a:ext>
                  </a:extLst>
                </a:gridCol>
                <a:gridCol w="2718365">
                  <a:extLst>
                    <a:ext uri="{9D8B030D-6E8A-4147-A177-3AD203B41FA5}">
                      <a16:colId xmlns:a16="http://schemas.microsoft.com/office/drawing/2014/main" val="1057313668"/>
                    </a:ext>
                  </a:extLst>
                </a:gridCol>
                <a:gridCol w="1499787">
                  <a:extLst>
                    <a:ext uri="{9D8B030D-6E8A-4147-A177-3AD203B41FA5}">
                      <a16:colId xmlns:a16="http://schemas.microsoft.com/office/drawing/2014/main" val="601807185"/>
                    </a:ext>
                  </a:extLst>
                </a:gridCol>
                <a:gridCol w="889838">
                  <a:extLst>
                    <a:ext uri="{9D8B030D-6E8A-4147-A177-3AD203B41FA5}">
                      <a16:colId xmlns:a16="http://schemas.microsoft.com/office/drawing/2014/main" val="1614367321"/>
                    </a:ext>
                  </a:extLst>
                </a:gridCol>
              </a:tblGrid>
              <a:tr h="536041">
                <a:tc>
                  <a:txBody>
                    <a:bodyPr/>
                    <a:lstStyle/>
                    <a:p>
                      <a:pPr marL="0" algn="ctr" defTabSz="914400" rtl="0" eaLnBrk="1" latinLnBrk="0" hangingPunct="1"/>
                      <a:r>
                        <a:rPr lang="fr-BE" sz="1400" b="1" kern="1200" dirty="0" smtClean="0">
                          <a:solidFill>
                            <a:schemeClr val="lt1"/>
                          </a:solidFill>
                          <a:latin typeface="+mn-lt"/>
                          <a:ea typeface="+mn-ea"/>
                          <a:cs typeface="+mn-cs"/>
                        </a:rPr>
                        <a:t>Item, N° et dénomination</a:t>
                      </a:r>
                      <a:endParaRPr lang="fr-BE" sz="1400" b="1" kern="1200" dirty="0">
                        <a:solidFill>
                          <a:schemeClr val="lt1"/>
                        </a:solidFill>
                        <a:latin typeface="+mn-lt"/>
                        <a:ea typeface="+mn-ea"/>
                        <a:cs typeface="+mn-cs"/>
                      </a:endParaRPr>
                    </a:p>
                  </a:txBody>
                  <a:tcPr anchor="ctr"/>
                </a:tc>
                <a:tc>
                  <a:txBody>
                    <a:bodyPr/>
                    <a:lstStyle/>
                    <a:p>
                      <a:pPr marL="0" algn="ctr" defTabSz="914400" rtl="0" eaLnBrk="1" latinLnBrk="0" hangingPunct="1"/>
                      <a:r>
                        <a:rPr lang="fr-BE" sz="1400" b="1" kern="1200" dirty="0" smtClean="0">
                          <a:solidFill>
                            <a:schemeClr val="lt1"/>
                          </a:solidFill>
                          <a:latin typeface="+mn-lt"/>
                          <a:ea typeface="+mn-ea"/>
                          <a:cs typeface="+mn-cs"/>
                        </a:rPr>
                        <a:t>Objectif</a:t>
                      </a:r>
                      <a:endParaRPr lang="fr-BE" sz="1400" b="1" kern="1200" dirty="0">
                        <a:solidFill>
                          <a:schemeClr val="lt1"/>
                        </a:solidFill>
                        <a:latin typeface="+mn-lt"/>
                        <a:ea typeface="+mn-ea"/>
                        <a:cs typeface="+mn-cs"/>
                      </a:endParaRPr>
                    </a:p>
                  </a:txBody>
                  <a:tcPr anchor="ctr"/>
                </a:tc>
                <a:tc>
                  <a:txBody>
                    <a:bodyPr/>
                    <a:lstStyle/>
                    <a:p>
                      <a:pPr marL="0" algn="ctr" defTabSz="914400" rtl="0" eaLnBrk="1" latinLnBrk="0" hangingPunct="1"/>
                      <a:r>
                        <a:rPr lang="fr-BE" sz="1400" b="1" kern="1200" dirty="0" smtClean="0">
                          <a:solidFill>
                            <a:schemeClr val="lt1"/>
                          </a:solidFill>
                          <a:latin typeface="+mn-lt"/>
                          <a:ea typeface="+mn-ea"/>
                          <a:cs typeface="+mn-cs"/>
                        </a:rPr>
                        <a:t>Activités / Missions</a:t>
                      </a:r>
                      <a:endParaRPr lang="fr-BE" sz="1400" b="1" kern="1200" dirty="0">
                        <a:solidFill>
                          <a:schemeClr val="lt1"/>
                        </a:solidFill>
                        <a:latin typeface="+mn-lt"/>
                        <a:ea typeface="+mn-ea"/>
                        <a:cs typeface="+mn-cs"/>
                      </a:endParaRPr>
                    </a:p>
                  </a:txBody>
                  <a:tcPr anchor="ctr"/>
                </a:tc>
                <a:tc>
                  <a:txBody>
                    <a:bodyPr/>
                    <a:lstStyle/>
                    <a:p>
                      <a:pPr marL="0" algn="ctr" defTabSz="914400" rtl="0" eaLnBrk="1" latinLnBrk="0" hangingPunct="1"/>
                      <a:r>
                        <a:rPr lang="fr-BE" sz="1400" b="1" kern="1200" dirty="0" smtClean="0">
                          <a:solidFill>
                            <a:schemeClr val="lt1"/>
                          </a:solidFill>
                          <a:latin typeface="+mn-lt"/>
                          <a:ea typeface="+mn-ea"/>
                          <a:cs typeface="+mn-cs"/>
                        </a:rPr>
                        <a:t>Moyens (matériel, personnel, financier)</a:t>
                      </a:r>
                      <a:endParaRPr lang="fr-BE" sz="1400" b="1" kern="1200" dirty="0">
                        <a:solidFill>
                          <a:schemeClr val="lt1"/>
                        </a:solidFill>
                        <a:latin typeface="+mn-lt"/>
                        <a:ea typeface="+mn-ea"/>
                        <a:cs typeface="+mn-cs"/>
                      </a:endParaRPr>
                    </a:p>
                  </a:txBody>
                  <a:tcPr anchor="ctr"/>
                </a:tc>
                <a:tc>
                  <a:txBody>
                    <a:bodyPr/>
                    <a:lstStyle/>
                    <a:p>
                      <a:pPr marL="0" algn="ctr" defTabSz="914400" rtl="0" eaLnBrk="1" latinLnBrk="0" hangingPunct="1"/>
                      <a:r>
                        <a:rPr lang="fr-BE" sz="1400" b="1" kern="1200" dirty="0" smtClean="0">
                          <a:solidFill>
                            <a:schemeClr val="lt1"/>
                          </a:solidFill>
                          <a:latin typeface="+mn-lt"/>
                          <a:ea typeface="+mn-ea"/>
                          <a:cs typeface="+mn-cs"/>
                        </a:rPr>
                        <a:t>Responsable</a:t>
                      </a:r>
                      <a:endParaRPr lang="fr-BE" sz="1400" b="1" kern="1200" dirty="0">
                        <a:solidFill>
                          <a:schemeClr val="lt1"/>
                        </a:solidFill>
                        <a:latin typeface="+mn-lt"/>
                        <a:ea typeface="+mn-ea"/>
                        <a:cs typeface="+mn-cs"/>
                      </a:endParaRPr>
                    </a:p>
                  </a:txBody>
                  <a:tcPr anchor="ctr"/>
                </a:tc>
                <a:tc>
                  <a:txBody>
                    <a:bodyPr/>
                    <a:lstStyle/>
                    <a:p>
                      <a:pPr marL="0" algn="ctr" defTabSz="914400" rtl="0" eaLnBrk="1" latinLnBrk="0" hangingPunct="1"/>
                      <a:r>
                        <a:rPr lang="fr-BE" sz="1400" b="1" kern="1200" dirty="0" smtClean="0">
                          <a:solidFill>
                            <a:schemeClr val="lt1"/>
                          </a:solidFill>
                          <a:latin typeface="+mn-lt"/>
                          <a:ea typeface="+mn-ea"/>
                          <a:cs typeface="+mn-cs"/>
                        </a:rPr>
                        <a:t>Statut</a:t>
                      </a:r>
                      <a:endParaRPr lang="fr-BE" sz="1400" b="1" kern="1200" dirty="0">
                        <a:solidFill>
                          <a:schemeClr val="lt1"/>
                        </a:solidFill>
                        <a:latin typeface="+mn-lt"/>
                        <a:ea typeface="+mn-ea"/>
                        <a:cs typeface="+mn-cs"/>
                      </a:endParaRPr>
                    </a:p>
                  </a:txBody>
                  <a:tcPr anchor="ctr"/>
                </a:tc>
                <a:extLst>
                  <a:ext uri="{0D108BD9-81ED-4DB2-BD59-A6C34878D82A}">
                    <a16:rowId xmlns:a16="http://schemas.microsoft.com/office/drawing/2014/main" val="2800812117"/>
                  </a:ext>
                </a:extLst>
              </a:tr>
              <a:tr h="33275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solidFill>
                            <a:schemeClr val="tx1"/>
                          </a:solidFill>
                        </a:rPr>
                        <a:t>New Way Of Working (NWOW)</a:t>
                      </a:r>
                    </a:p>
                    <a:p>
                      <a:endParaRPr lang="fr-BE" sz="1400" dirty="0" smtClean="0">
                        <a:solidFill>
                          <a:schemeClr val="tx1"/>
                        </a:solidFill>
                      </a:endParaRPr>
                    </a:p>
                    <a:p>
                      <a:endParaRPr lang="fr-BE" sz="1400" dirty="0" smtClean="0">
                        <a:solidFill>
                          <a:schemeClr val="tx1"/>
                        </a:solidFill>
                      </a:endParaRPr>
                    </a:p>
                    <a:p>
                      <a:endParaRPr lang="fr-BE" sz="1400" dirty="0" smtClean="0">
                        <a:solidFill>
                          <a:schemeClr val="tx1"/>
                        </a:solidFill>
                      </a:endParaRPr>
                    </a:p>
                    <a:p>
                      <a:endParaRPr lang="fr-BE" sz="1400" dirty="0" smtClean="0">
                        <a:solidFill>
                          <a:schemeClr val="tx1"/>
                        </a:solidFill>
                      </a:endParaRPr>
                    </a:p>
                    <a:p>
                      <a:endParaRPr lang="fr-BE" sz="1400" dirty="0" smtClean="0">
                        <a:solidFill>
                          <a:schemeClr val="tx1"/>
                        </a:solidFill>
                      </a:endParaRPr>
                    </a:p>
                    <a:p>
                      <a:endParaRPr lang="fr-BE" sz="1400" dirty="0" smtClean="0">
                        <a:solidFill>
                          <a:schemeClr val="tx1"/>
                        </a:solidFill>
                      </a:endParaRPr>
                    </a:p>
                    <a:p>
                      <a:endParaRPr lang="fr-BE" sz="1400" dirty="0" smtClean="0">
                        <a:solidFill>
                          <a:schemeClr val="tx1"/>
                        </a:solidFill>
                      </a:endParaRPr>
                    </a:p>
                    <a:p>
                      <a:endParaRPr lang="fr-BE" sz="1400" dirty="0" smtClean="0">
                        <a:solidFill>
                          <a:schemeClr val="tx1"/>
                        </a:solidFill>
                      </a:endParaRPr>
                    </a:p>
                    <a:p>
                      <a:endParaRPr lang="fr-BE" sz="1400" dirty="0" smtClean="0">
                        <a:solidFill>
                          <a:schemeClr val="tx1"/>
                        </a:solidFill>
                      </a:endParaRPr>
                    </a:p>
                    <a:p>
                      <a:endParaRPr lang="fr-BE" sz="1400" dirty="0" smtClean="0">
                        <a:solidFill>
                          <a:schemeClr val="tx1"/>
                        </a:solidFill>
                      </a:endParaRPr>
                    </a:p>
                    <a:p>
                      <a:endParaRPr lang="fr-BE" sz="1400" dirty="0" smtClean="0">
                        <a:solidFill>
                          <a:schemeClr val="tx1"/>
                        </a:solidFill>
                      </a:endParaRPr>
                    </a:p>
                    <a:p>
                      <a:endParaRPr lang="fr-BE" sz="1400" dirty="0" smtClean="0">
                        <a:solidFill>
                          <a:schemeClr val="tx1"/>
                        </a:solidFill>
                      </a:endParaRPr>
                    </a:p>
                    <a:p>
                      <a:endParaRPr lang="fr-BE" sz="140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b="1" u="none" dirty="0" smtClean="0">
                          <a:solidFill>
                            <a:schemeClr val="tx1"/>
                          </a:solidFill>
                        </a:rPr>
                        <a:t>PAS d’impact</a:t>
                      </a:r>
                      <a:r>
                        <a:rPr lang="fr-BE" sz="1400" b="1" u="none" baseline="0" dirty="0" smtClean="0">
                          <a:solidFill>
                            <a:schemeClr val="tx1"/>
                          </a:solidFill>
                        </a:rPr>
                        <a:t> sur PLP dans l’immédiat</a:t>
                      </a:r>
                      <a:endParaRPr lang="fr-BE" sz="1400" b="1" u="none" dirty="0" smtClean="0">
                        <a:solidFill>
                          <a:schemeClr val="tx1"/>
                        </a:solidFill>
                      </a:endParaRPr>
                    </a:p>
                  </a:txBody>
                  <a:tcPr/>
                </a:tc>
                <a:tc>
                  <a:txBody>
                    <a:bodyPr/>
                    <a:lstStyle/>
                    <a:p>
                      <a:r>
                        <a:rPr lang="fr-BE" sz="1100" kern="1200" dirty="0" smtClean="0">
                          <a:solidFill>
                            <a:schemeClr val="tx1"/>
                          </a:solidFill>
                          <a:latin typeface="+mn-lt"/>
                          <a:ea typeface="+mn-ea"/>
                          <a:cs typeface="+mn-cs"/>
                        </a:rPr>
                        <a:t>(1)Transformer culture Org Def par approche bottom-up pour adhérence du +grand Nbre et implémentation fructueuse de cette Transfo Maj dans une Org tradition-nellement ultra hiérarchisée et rigide </a:t>
                      </a:r>
                    </a:p>
                    <a:p>
                      <a:r>
                        <a:rPr lang="fr-BE" sz="1100" kern="1200" dirty="0" smtClean="0">
                          <a:solidFill>
                            <a:schemeClr val="tx1"/>
                          </a:solidFill>
                          <a:latin typeface="+mn-lt"/>
                          <a:ea typeface="+mn-ea"/>
                          <a:cs typeface="+mn-cs"/>
                        </a:rPr>
                        <a:t>(2)Placer collabo-rateur au centre des préoccup en le reconnaissant à la x instigateur, acteur/ambassadeur et bénéficiaire du changement </a:t>
                      </a:r>
                    </a:p>
                    <a:p>
                      <a:r>
                        <a:rPr lang="fr-BE" sz="1100" kern="1200" dirty="0" smtClean="0">
                          <a:solidFill>
                            <a:schemeClr val="tx1"/>
                          </a:solidFill>
                          <a:latin typeface="+mn-lt"/>
                          <a:ea typeface="+mn-ea"/>
                          <a:cs typeface="+mn-cs"/>
                        </a:rPr>
                        <a:t>(3)Malgré l’énorme diversité des métiers</a:t>
                      </a:r>
                      <a:r>
                        <a:rPr lang="fr-BE" sz="1100" kern="1200" baseline="0" dirty="0" smtClean="0">
                          <a:solidFill>
                            <a:schemeClr val="tx1"/>
                          </a:solidFill>
                          <a:latin typeface="+mn-lt"/>
                          <a:ea typeface="+mn-ea"/>
                          <a:cs typeface="+mn-cs"/>
                        </a:rPr>
                        <a:t> </a:t>
                      </a:r>
                      <a:r>
                        <a:rPr lang="fr-BE" sz="1100" kern="1200" dirty="0" smtClean="0">
                          <a:solidFill>
                            <a:schemeClr val="tx1"/>
                          </a:solidFill>
                          <a:latin typeface="+mn-lt"/>
                          <a:ea typeface="+mn-ea"/>
                          <a:cs typeface="+mn-cs"/>
                        </a:rPr>
                        <a:t>, agir pour l’ensemble (core business + staff) afin de maximiser l’effet levier du NWOW au profit de l’output de la Def : les Ops. </a:t>
                      </a:r>
                    </a:p>
                  </a:txBody>
                  <a:tcPr/>
                </a:tc>
                <a:tc>
                  <a:txBody>
                    <a:bodyPr/>
                    <a:lstStyle/>
                    <a:p>
                      <a:r>
                        <a:rPr lang="fr-BE" sz="1400" dirty="0" smtClean="0">
                          <a:solidFill>
                            <a:schemeClr val="tx1"/>
                          </a:solidFill>
                        </a:rPr>
                        <a:t>•Identifier les possibilités de travail hybride, tant à l’EM que dans le monde Ops en fct de la réalité du terrain  </a:t>
                      </a:r>
                    </a:p>
                    <a:p>
                      <a:r>
                        <a:rPr lang="fr-BE" sz="1400" dirty="0" smtClean="0">
                          <a:solidFill>
                            <a:schemeClr val="tx1"/>
                          </a:solidFill>
                        </a:rPr>
                        <a:t>•Elargissement empowerment des Composantes </a:t>
                      </a:r>
                    </a:p>
                    <a:p>
                      <a:r>
                        <a:rPr lang="fr-BE" sz="1400" dirty="0" smtClean="0">
                          <a:solidFill>
                            <a:schemeClr val="tx1"/>
                          </a:solidFill>
                        </a:rPr>
                        <a:t>•Transformer le leadership afin qu’il prône l’autonomie et la confiance </a:t>
                      </a:r>
                    </a:p>
                    <a:p>
                      <a:r>
                        <a:rPr lang="fr-BE" sz="1400" dirty="0" smtClean="0">
                          <a:solidFill>
                            <a:schemeClr val="tx1"/>
                          </a:solidFill>
                        </a:rPr>
                        <a:t>•Faire grandir et se développer les initiatives bien-être  </a:t>
                      </a:r>
                    </a:p>
                    <a:p>
                      <a:r>
                        <a:rPr lang="fr-BE" sz="1400" dirty="0" smtClean="0">
                          <a:solidFill>
                            <a:schemeClr val="tx1"/>
                          </a:solidFill>
                        </a:rPr>
                        <a:t>•Promouvoir l’honnêteté et la transparence au sein de l’Org </a:t>
                      </a:r>
                    </a:p>
                    <a:p>
                      <a:r>
                        <a:rPr lang="fr-BE" sz="1400" dirty="0" smtClean="0">
                          <a:solidFill>
                            <a:schemeClr val="tx1"/>
                          </a:solidFill>
                        </a:rPr>
                        <a:t>•Offrir des perspectives d’avenir  </a:t>
                      </a:r>
                    </a:p>
                    <a:p>
                      <a:r>
                        <a:rPr lang="fr-BE" sz="1400" dirty="0" smtClean="0">
                          <a:solidFill>
                            <a:schemeClr val="tx1"/>
                          </a:solidFill>
                        </a:rPr>
                        <a:t>•Réaliser les implantations régionales</a:t>
                      </a:r>
                    </a:p>
                  </a:txBody>
                  <a:tcPr/>
                </a:tc>
                <a:tc>
                  <a:txBody>
                    <a:bodyPr/>
                    <a:lstStyle/>
                    <a:p>
                      <a:r>
                        <a:rPr lang="fr-BE" sz="1400" dirty="0" smtClean="0">
                          <a:solidFill>
                            <a:schemeClr val="tx1"/>
                          </a:solidFill>
                        </a:rPr>
                        <a:t>WkGp,</a:t>
                      </a:r>
                      <a:r>
                        <a:rPr lang="fr-BE" sz="1400" baseline="0" dirty="0" smtClean="0">
                          <a:solidFill>
                            <a:schemeClr val="tx1"/>
                          </a:solidFill>
                        </a:rPr>
                        <a:t> sessions de travail en collaboration avec consultants DELOITTE, meetings de Coord avec Pers i/c projets repris au dashboard NWOW, analyse Sit NWOW sur le terrain (Cand Mil, U Ops, Depl Ops)</a:t>
                      </a:r>
                      <a:endParaRPr lang="fr-BE" sz="1400" dirty="0" smtClean="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solidFill>
                            <a:schemeClr val="tx1"/>
                          </a:solidFill>
                        </a:rPr>
                        <a:t>Pilote, VCHOD, DG/ACOS, Chefs de Corps, toute personne exerçant une fonction de commandement (Comd Esc, Chef Fl, Chef de Sec, …) </a:t>
                      </a:r>
                    </a:p>
                    <a:p>
                      <a:pPr marL="0" algn="l" defTabSz="914400" rtl="0" eaLnBrk="1" latinLnBrk="0" hangingPunct="1"/>
                      <a:endParaRPr lang="fr-BE" sz="1400" kern="1200" dirty="0">
                        <a:solidFill>
                          <a:schemeClr val="tx1"/>
                        </a:solidFill>
                        <a:latin typeface="+mn-lt"/>
                        <a:ea typeface="+mn-ea"/>
                        <a:cs typeface="+mn-cs"/>
                      </a:endParaRPr>
                    </a:p>
                  </a:txBody>
                  <a:tcPr/>
                </a:tc>
                <a:tc>
                  <a:txBody>
                    <a:bodyPr/>
                    <a:lstStyle/>
                    <a:p>
                      <a:pPr algn="ctr"/>
                      <a:r>
                        <a:rPr lang="fr-BE" sz="1400" dirty="0" smtClean="0">
                          <a:solidFill>
                            <a:schemeClr val="tx1"/>
                          </a:solidFill>
                        </a:rPr>
                        <a:t>EC</a:t>
                      </a:r>
                      <a:endParaRPr lang="fr-BE" sz="1400" dirty="0">
                        <a:solidFill>
                          <a:schemeClr val="tx1"/>
                        </a:solidFill>
                      </a:endParaRPr>
                    </a:p>
                  </a:txBody>
                  <a:tcPr/>
                </a:tc>
                <a:extLst>
                  <a:ext uri="{0D108BD9-81ED-4DB2-BD59-A6C34878D82A}">
                    <a16:rowId xmlns:a16="http://schemas.microsoft.com/office/drawing/2014/main" val="1680998661"/>
                  </a:ext>
                </a:extLst>
              </a:tr>
            </a:tbl>
          </a:graphicData>
        </a:graphic>
      </p:graphicFrame>
    </p:spTree>
    <p:extLst>
      <p:ext uri="{BB962C8B-B14F-4D97-AF65-F5344CB8AC3E}">
        <p14:creationId xmlns:p14="http://schemas.microsoft.com/office/powerpoint/2010/main" val="33757259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B</a:t>
            </a:r>
            <a:endParaRPr lang="fr-BE" dirty="0"/>
          </a:p>
        </p:txBody>
      </p:sp>
      <p:sp>
        <p:nvSpPr>
          <p:cNvPr id="3" name="Text Placeholder 2"/>
          <p:cNvSpPr>
            <a:spLocks noGrp="1"/>
          </p:cNvSpPr>
          <p:nvPr>
            <p:ph type="body" sz="quarter" idx="27"/>
          </p:nvPr>
        </p:nvSpPr>
        <p:spPr>
          <a:xfrm>
            <a:off x="4624409" y="2875332"/>
            <a:ext cx="7246749" cy="2980035"/>
          </a:xfrm>
        </p:spPr>
        <p:txBody>
          <a:bodyPr/>
          <a:lstStyle/>
          <a:p>
            <a:endParaRPr lang="fr-BE" i="1" dirty="0"/>
          </a:p>
        </p:txBody>
      </p:sp>
      <p:sp>
        <p:nvSpPr>
          <p:cNvPr id="4" name="Picture Placeholder 3"/>
          <p:cNvSpPr>
            <a:spLocks noGrp="1"/>
          </p:cNvSpPr>
          <p:nvPr>
            <p:ph type="pic" sz="quarter" idx="28"/>
          </p:nvPr>
        </p:nvSpPr>
        <p:spPr/>
      </p:sp>
      <p:pic>
        <p:nvPicPr>
          <p:cNvPr id="7" name="Picture Placeholder 4"/>
          <p:cNvPicPr>
            <a:picLocks noChangeAspect="1"/>
          </p:cNvPicPr>
          <p:nvPr/>
        </p:nvPicPr>
        <p:blipFill rotWithShape="1">
          <a:blip r:embed="rId3">
            <a:extLst>
              <a:ext uri="{28A0092B-C50C-407E-A947-70E740481C1C}">
                <a14:useLocalDpi xmlns:a14="http://schemas.microsoft.com/office/drawing/2010/main" val="0"/>
              </a:ext>
            </a:extLst>
          </a:blip>
          <a:srcRect l="18744" t="-207" r="41730" b="207"/>
          <a:stretch/>
        </p:blipFill>
        <p:spPr>
          <a:xfrm>
            <a:off x="0" y="0"/>
            <a:ext cx="4337050" cy="6858000"/>
          </a:xfrm>
          <a:prstGeom prst="rect">
            <a:avLst/>
          </a:prstGeom>
        </p:spPr>
      </p:pic>
      <p:pic>
        <p:nvPicPr>
          <p:cNvPr id="6" name="Picture 9"/>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00340" y="2875332"/>
            <a:ext cx="1661838" cy="2552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32186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B – 23-2W-01</a:t>
            </a:r>
            <a:endParaRPr lang="fr-BE" dirty="0"/>
          </a:p>
        </p:txBody>
      </p:sp>
      <p:sp>
        <p:nvSpPr>
          <p:cNvPr id="6" name="Footer Placeholder 2"/>
          <p:cNvSpPr txBox="1">
            <a:spLocks noGrp="1"/>
          </p:cNvSpPr>
          <p:nvPr/>
        </p:nvSpPr>
        <p:spPr bwMode="auto">
          <a:xfrm>
            <a:off x="0" y="6304547"/>
            <a:ext cx="12191999" cy="352928"/>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graphicFrame>
        <p:nvGraphicFramePr>
          <p:cNvPr id="8" name="Content Placeholder 5"/>
          <p:cNvGraphicFramePr>
            <a:graphicFrameLocks/>
          </p:cNvGraphicFramePr>
          <p:nvPr>
            <p:extLst>
              <p:ext uri="{D42A27DB-BD31-4B8C-83A1-F6EECF244321}">
                <p14:modId xmlns:p14="http://schemas.microsoft.com/office/powerpoint/2010/main" val="2312732563"/>
              </p:ext>
            </p:extLst>
          </p:nvPr>
        </p:nvGraphicFramePr>
        <p:xfrm>
          <a:off x="128334" y="1600201"/>
          <a:ext cx="11935328" cy="4392820"/>
        </p:xfrm>
        <a:graphic>
          <a:graphicData uri="http://schemas.openxmlformats.org/drawingml/2006/table">
            <a:tbl>
              <a:tblPr firstRow="1" bandRow="1">
                <a:tableStyleId>{5C22544A-7EE6-4342-B048-85BDC9FD1C3A}</a:tableStyleId>
              </a:tblPr>
              <a:tblGrid>
                <a:gridCol w="1989222">
                  <a:extLst>
                    <a:ext uri="{9D8B030D-6E8A-4147-A177-3AD203B41FA5}">
                      <a16:colId xmlns:a16="http://schemas.microsoft.com/office/drawing/2014/main" val="1767313086"/>
                    </a:ext>
                  </a:extLst>
                </a:gridCol>
                <a:gridCol w="1989222">
                  <a:extLst>
                    <a:ext uri="{9D8B030D-6E8A-4147-A177-3AD203B41FA5}">
                      <a16:colId xmlns:a16="http://schemas.microsoft.com/office/drawing/2014/main" val="53813246"/>
                    </a:ext>
                  </a:extLst>
                </a:gridCol>
                <a:gridCol w="2720249">
                  <a:extLst>
                    <a:ext uri="{9D8B030D-6E8A-4147-A177-3AD203B41FA5}">
                      <a16:colId xmlns:a16="http://schemas.microsoft.com/office/drawing/2014/main" val="955442333"/>
                    </a:ext>
                  </a:extLst>
                </a:gridCol>
                <a:gridCol w="2610817">
                  <a:extLst>
                    <a:ext uri="{9D8B030D-6E8A-4147-A177-3AD203B41FA5}">
                      <a16:colId xmlns:a16="http://schemas.microsoft.com/office/drawing/2014/main" val="1057313668"/>
                    </a:ext>
                  </a:extLst>
                </a:gridCol>
                <a:gridCol w="1670922">
                  <a:extLst>
                    <a:ext uri="{9D8B030D-6E8A-4147-A177-3AD203B41FA5}">
                      <a16:colId xmlns:a16="http://schemas.microsoft.com/office/drawing/2014/main" val="601807185"/>
                    </a:ext>
                  </a:extLst>
                </a:gridCol>
                <a:gridCol w="954896">
                  <a:extLst>
                    <a:ext uri="{9D8B030D-6E8A-4147-A177-3AD203B41FA5}">
                      <a16:colId xmlns:a16="http://schemas.microsoft.com/office/drawing/2014/main" val="1614367321"/>
                    </a:ext>
                  </a:extLst>
                </a:gridCol>
              </a:tblGrid>
              <a:tr h="88762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447758">
                <a:tc>
                  <a:txBody>
                    <a:bodyPr/>
                    <a:lstStyle/>
                    <a:p>
                      <a:r>
                        <a:rPr lang="fr-BE" sz="1600" dirty="0" smtClean="0"/>
                        <a:t>23-2W-01 - Suivi de la réalisation des contrôles réglementaires par un Service Externe de Contrôle Technique (SECT)</a:t>
                      </a:r>
                    </a:p>
                  </a:txBody>
                  <a:tcPr/>
                </a:tc>
                <a:tc>
                  <a:txBody>
                    <a:bodyPr/>
                    <a:lstStyle/>
                    <a:p>
                      <a:r>
                        <a:rPr lang="fr-BE" sz="1600" dirty="0" smtClean="0"/>
                        <a:t>Veiller à garantir le contrôle de tout le matériel concerné</a:t>
                      </a:r>
                    </a:p>
                  </a:txBody>
                  <a:tcPr/>
                </a:tc>
                <a:tc>
                  <a:txBody>
                    <a:bodyPr/>
                    <a:lstStyle/>
                    <a:p>
                      <a:r>
                        <a:rPr lang="fr-BE" sz="1600" dirty="0" smtClean="0"/>
                        <a:t>3 contrôles trim. (durée = 3 jours) +</a:t>
                      </a:r>
                    </a:p>
                    <a:p>
                      <a:endParaRPr lang="fr-BE" sz="1600" dirty="0" smtClean="0"/>
                    </a:p>
                    <a:p>
                      <a:r>
                        <a:rPr lang="fr-BE" sz="1600" dirty="0" smtClean="0"/>
                        <a:t>1 contrôle annuel (durée = 4 jours) +</a:t>
                      </a:r>
                    </a:p>
                    <a:p>
                      <a:endParaRPr lang="fr-BE" sz="1600" dirty="0" smtClean="0"/>
                    </a:p>
                    <a:p>
                      <a:r>
                        <a:rPr lang="fr-BE" sz="1600" dirty="0" smtClean="0"/>
                        <a:t>Les mises et remises en service</a:t>
                      </a:r>
                    </a:p>
                    <a:p>
                      <a:endParaRPr lang="fr-BE" sz="1600" dirty="0" smtClean="0"/>
                    </a:p>
                    <a:p>
                      <a:r>
                        <a:rPr lang="fr-BE" sz="1600" dirty="0" smtClean="0"/>
                        <a:t>Compte-rendu annuel disponible dans le rapport annuel SLPPT</a:t>
                      </a:r>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6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t>Rapports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6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t>Trimestriels SLPPT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6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600" b="0" i="0" u="none" strike="noStrike" cap="none" normalizeH="0" baseline="0" dirty="0" smtClean="0">
                          <a:ln>
                            <a:noFill/>
                          </a:ln>
                          <a:solidFill>
                            <a:schemeClr val="tx1"/>
                          </a:solidFill>
                          <a:effectLst/>
                          <a:latin typeface="Calibri" panose="020F0502020204030204" pitchFamily="34" charset="0"/>
                          <a:cs typeface="Calibri" panose="020F0502020204030204" pitchFamily="34" charset="0"/>
                        </a:rPr>
                        <a:t>Suivi des Ctl légaux : </a:t>
                      </a:r>
                      <a:r>
                        <a:rPr kumimoji="0" lang="fr-BE" sz="1600" b="0" i="0" u="none" strike="noStrike" cap="none" normalizeH="0" baseline="0" dirty="0" smtClean="0">
                          <a:ln>
                            <a:noFill/>
                          </a:ln>
                          <a:solidFill>
                            <a:srgbClr val="FF0000"/>
                          </a:solidFill>
                          <a:effectLst/>
                          <a:latin typeface="Calibri" panose="020F0502020204030204" pitchFamily="34" charset="0"/>
                          <a:cs typeface="Calibri" panose="020F0502020204030204" pitchFamily="34" charset="0"/>
                          <a:hlinkClick r:id="rId3" action="ppaction://hlinkfile"/>
                        </a:rPr>
                        <a:t>N:\9_ICS\INDIC\Steering\StructureGen_Ctl_Leg.xlsx</a:t>
                      </a:r>
                      <a:endParaRPr kumimoji="0" lang="fr-BE" sz="1600" b="0" i="0" u="none" strike="noStrike" cap="none" normalizeH="0" baseline="0" dirty="0" smtClean="0">
                        <a:ln>
                          <a:noFill/>
                        </a:ln>
                        <a:solidFill>
                          <a:srgbClr val="FF0000"/>
                        </a:solidFill>
                        <a:effectLst/>
                        <a:latin typeface="Calibri" panose="020F0502020204030204" pitchFamily="34" charset="0"/>
                        <a:cs typeface="Calibri" panose="020F050202020403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600" b="0" i="0" u="none" strike="noStrike" cap="none" normalizeH="0" baseline="0" dirty="0" smtClean="0">
                        <a:ln>
                          <a:noFill/>
                        </a:ln>
                        <a:solidFill>
                          <a:srgbClr val="FF0000"/>
                        </a:solidFill>
                        <a:effectLst/>
                        <a:latin typeface="Calibri" panose="020F0502020204030204" pitchFamily="34" charset="0"/>
                        <a:cs typeface="Calibri" panose="020F0502020204030204" pitchFamily="34" charset="0"/>
                      </a:endParaRPr>
                    </a:p>
                  </a:txBody>
                  <a:tcPr/>
                </a:tc>
                <a:tc>
                  <a:txBody>
                    <a:bodyPr/>
                    <a:lstStyle/>
                    <a:p>
                      <a:r>
                        <a:rPr lang="fr-BE" sz="1600" dirty="0" smtClean="0"/>
                        <a:t>Adjt E. Duchemin (BQM GpM – IED)</a:t>
                      </a:r>
                    </a:p>
                    <a:p>
                      <a:r>
                        <a:rPr lang="fr-BE" sz="1600" dirty="0" smtClean="0"/>
                        <a:t>Adjt F. JANSSENS (GpM/RTC/Maint</a:t>
                      </a:r>
                      <a:r>
                        <a:rPr lang="fr-BE" sz="1600" baseline="0" dirty="0" smtClean="0"/>
                        <a:t> – Resp Ctl Eng Levages)</a:t>
                      </a:r>
                      <a:endParaRPr lang="fr-BE" sz="1600" dirty="0" smtClean="0"/>
                    </a:p>
                    <a:p>
                      <a:endParaRPr lang="fr-BE" sz="1600" dirty="0" smtClean="0"/>
                    </a:p>
                    <a:p>
                      <a:r>
                        <a:rPr lang="fr-BE" sz="1600" u="sng" dirty="0" smtClean="0">
                          <a:solidFill>
                            <a:schemeClr val="tx1"/>
                          </a:solidFill>
                        </a:rPr>
                        <a:t>Ctl BTI 2023</a:t>
                      </a:r>
                    </a:p>
                    <a:p>
                      <a:r>
                        <a:rPr lang="fr-BE" sz="1600" dirty="0" smtClean="0">
                          <a:solidFill>
                            <a:schemeClr val="tx1"/>
                          </a:solidFill>
                        </a:rPr>
                        <a:t> </a:t>
                      </a:r>
                      <a:r>
                        <a:rPr lang="fr-BE" sz="1600" dirty="0" smtClean="0">
                          <a:solidFill>
                            <a:srgbClr val="FF0000"/>
                          </a:solidFill>
                        </a:rPr>
                        <a:t>23/24 Jan 2023</a:t>
                      </a:r>
                    </a:p>
                    <a:p>
                      <a:r>
                        <a:rPr lang="fr-BE" sz="1600" dirty="0" smtClean="0">
                          <a:solidFill>
                            <a:srgbClr val="FF0000"/>
                          </a:solidFill>
                        </a:rPr>
                        <a:t>11 au 13 Avr 2023</a:t>
                      </a:r>
                    </a:p>
                    <a:p>
                      <a:r>
                        <a:rPr lang="fr-BE" sz="1600" dirty="0" smtClean="0">
                          <a:solidFill>
                            <a:srgbClr val="FF0000"/>
                          </a:solidFill>
                        </a:rPr>
                        <a:t>04 au 06 Jul 2023</a:t>
                      </a:r>
                    </a:p>
                    <a:p>
                      <a:r>
                        <a:rPr lang="fr-BE" sz="1600" dirty="0" smtClean="0">
                          <a:solidFill>
                            <a:srgbClr val="FF0000"/>
                          </a:solidFill>
                        </a:rPr>
                        <a:t>02 au 04 Oct 2023</a:t>
                      </a:r>
                    </a:p>
                  </a:txBody>
                  <a:tcPr/>
                </a:tc>
                <a:tc>
                  <a:txBody>
                    <a:bodyPr/>
                    <a:lstStyle/>
                    <a:p>
                      <a:pPr algn="ctr"/>
                      <a:r>
                        <a:rPr lang="fr-BE" sz="1600" dirty="0" smtClean="0"/>
                        <a:t>EC</a:t>
                      </a:r>
                      <a:endParaRPr lang="fr-BE" sz="1600" dirty="0"/>
                    </a:p>
                  </a:txBody>
                  <a:tcPr/>
                </a:tc>
                <a:extLst>
                  <a:ext uri="{0D108BD9-81ED-4DB2-BD59-A6C34878D82A}">
                    <a16:rowId xmlns:a16="http://schemas.microsoft.com/office/drawing/2014/main" val="1680998661"/>
                  </a:ext>
                </a:extLst>
              </a:tr>
            </a:tbl>
          </a:graphicData>
        </a:graphic>
      </p:graphicFrame>
    </p:spTree>
    <p:extLst>
      <p:ext uri="{BB962C8B-B14F-4D97-AF65-F5344CB8AC3E}">
        <p14:creationId xmlns:p14="http://schemas.microsoft.com/office/powerpoint/2010/main" val="38553535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B – 23-2W-02</a:t>
            </a:r>
            <a:endParaRPr lang="fr-BE" dirty="0"/>
          </a:p>
        </p:txBody>
      </p:sp>
      <p:sp>
        <p:nvSpPr>
          <p:cNvPr id="6" name="Footer Placeholder 2"/>
          <p:cNvSpPr txBox="1">
            <a:spLocks noGrp="1"/>
          </p:cNvSpPr>
          <p:nvPr/>
        </p:nvSpPr>
        <p:spPr bwMode="auto">
          <a:xfrm>
            <a:off x="0" y="6304547"/>
            <a:ext cx="12191999" cy="352928"/>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9" name="Flowchart: Connector 8"/>
          <p:cNvSpPr/>
          <p:nvPr/>
        </p:nvSpPr>
        <p:spPr>
          <a:xfrm>
            <a:off x="308012" y="6082065"/>
            <a:ext cx="542220" cy="515287"/>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graphicFrame>
        <p:nvGraphicFramePr>
          <p:cNvPr id="7" name="Content Placeholder 5"/>
          <p:cNvGraphicFramePr>
            <a:graphicFrameLocks/>
          </p:cNvGraphicFramePr>
          <p:nvPr>
            <p:extLst>
              <p:ext uri="{D42A27DB-BD31-4B8C-83A1-F6EECF244321}">
                <p14:modId xmlns:p14="http://schemas.microsoft.com/office/powerpoint/2010/main" val="3495734407"/>
              </p:ext>
            </p:extLst>
          </p:nvPr>
        </p:nvGraphicFramePr>
        <p:xfrm>
          <a:off x="107503" y="1417641"/>
          <a:ext cx="11940118" cy="4604302"/>
        </p:xfrm>
        <a:graphic>
          <a:graphicData uri="http://schemas.openxmlformats.org/drawingml/2006/table">
            <a:tbl>
              <a:tblPr firstRow="1" bandRow="1">
                <a:tableStyleId>{5C22544A-7EE6-4342-B048-85BDC9FD1C3A}</a:tableStyleId>
              </a:tblPr>
              <a:tblGrid>
                <a:gridCol w="1990020">
                  <a:extLst>
                    <a:ext uri="{9D8B030D-6E8A-4147-A177-3AD203B41FA5}">
                      <a16:colId xmlns:a16="http://schemas.microsoft.com/office/drawing/2014/main" val="1767313086"/>
                    </a:ext>
                  </a:extLst>
                </a:gridCol>
                <a:gridCol w="1990020">
                  <a:extLst>
                    <a:ext uri="{9D8B030D-6E8A-4147-A177-3AD203B41FA5}">
                      <a16:colId xmlns:a16="http://schemas.microsoft.com/office/drawing/2014/main" val="53813246"/>
                    </a:ext>
                  </a:extLst>
                </a:gridCol>
                <a:gridCol w="2721340">
                  <a:extLst>
                    <a:ext uri="{9D8B030D-6E8A-4147-A177-3AD203B41FA5}">
                      <a16:colId xmlns:a16="http://schemas.microsoft.com/office/drawing/2014/main" val="955442333"/>
                    </a:ext>
                  </a:extLst>
                </a:gridCol>
                <a:gridCol w="2611864">
                  <a:extLst>
                    <a:ext uri="{9D8B030D-6E8A-4147-A177-3AD203B41FA5}">
                      <a16:colId xmlns:a16="http://schemas.microsoft.com/office/drawing/2014/main" val="1057313668"/>
                    </a:ext>
                  </a:extLst>
                </a:gridCol>
                <a:gridCol w="1671594">
                  <a:extLst>
                    <a:ext uri="{9D8B030D-6E8A-4147-A177-3AD203B41FA5}">
                      <a16:colId xmlns:a16="http://schemas.microsoft.com/office/drawing/2014/main" val="601807185"/>
                    </a:ext>
                  </a:extLst>
                </a:gridCol>
                <a:gridCol w="955280">
                  <a:extLst>
                    <a:ext uri="{9D8B030D-6E8A-4147-A177-3AD203B41FA5}">
                      <a16:colId xmlns:a16="http://schemas.microsoft.com/office/drawing/2014/main" val="1614367321"/>
                    </a:ext>
                  </a:extLst>
                </a:gridCol>
              </a:tblGrid>
              <a:tr h="738713">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386558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23-2W-02 - Prévention anti-feu domestique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1" i="0" u="none" strike="noStrike" cap="none" normalizeH="0" baseline="0" dirty="0" smtClean="0">
                          <a:ln>
                            <a:noFill/>
                          </a:ln>
                          <a:solidFill>
                            <a:srgbClr val="000018"/>
                          </a:solidFill>
                          <a:effectLst/>
                          <a:latin typeface="+mn-lt"/>
                          <a:hlinkClick r:id="rId3" action="ppaction://hlinksldjump"/>
                        </a:rPr>
                        <a:t>PGP Volet A</a:t>
                      </a:r>
                      <a:br>
                        <a:rPr kumimoji="0" lang="fr-BE" sz="1400" b="1" i="0" u="none" strike="noStrike" cap="none" normalizeH="0" baseline="0" dirty="0" smtClean="0">
                          <a:ln>
                            <a:noFill/>
                          </a:ln>
                          <a:solidFill>
                            <a:srgbClr val="000018"/>
                          </a:solidFill>
                          <a:effectLst/>
                          <a:latin typeface="+mn-lt"/>
                          <a:hlinkClick r:id="rId3" action="ppaction://hlinksldjump"/>
                        </a:rPr>
                      </a:br>
                      <a:r>
                        <a:rPr kumimoji="0" lang="fr-BE" sz="1400" b="1" i="0" u="none" strike="noStrike" cap="none" normalizeH="0" baseline="0" dirty="0" smtClean="0">
                          <a:ln>
                            <a:noFill/>
                          </a:ln>
                          <a:solidFill>
                            <a:srgbClr val="000018"/>
                          </a:solidFill>
                          <a:effectLst/>
                          <a:latin typeface="+mn-lt"/>
                          <a:hlinkClick r:id="rId3" action="ppaction://hlinksldjump"/>
                        </a:rPr>
                        <a:t>21-MR-01</a:t>
                      </a:r>
                      <a:endParaRPr kumimoji="0" lang="fr-BE" sz="1400" b="1" i="0" u="none" strike="noStrike" cap="none" normalizeH="0" baseline="0" dirty="0" smtClean="0">
                        <a:ln>
                          <a:noFill/>
                        </a:ln>
                        <a:solidFill>
                          <a:srgbClr val="000018"/>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Informer le Pers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Inventorier la problématique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Implémenter la méthode de travail afin d’assurer la réactivité du personnel face à un incendie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Répartition des responsabilités</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a:t>
                      </a:r>
                      <a:r>
                        <a:rPr kumimoji="0" lang="fr-BE" sz="1400" b="0" i="0" u="none" strike="noStrike" kern="1200" cap="none" normalizeH="0" baseline="0" dirty="0" smtClean="0">
                          <a:ln>
                            <a:noFill/>
                          </a:ln>
                          <a:solidFill>
                            <a:srgbClr val="000018"/>
                          </a:solidFill>
                          <a:effectLst/>
                          <a:latin typeface="+mn-lt"/>
                          <a:ea typeface="+mn-ea"/>
                          <a:cs typeface="+mn-cs"/>
                        </a:rPr>
                        <a:t>Mise à jour des </a:t>
                      </a:r>
                      <a:r>
                        <a:rPr lang="fr-BE" sz="1400" u="sng" kern="1200" dirty="0" smtClean="0">
                          <a:solidFill>
                            <a:schemeClr val="dk1"/>
                          </a:solidFill>
                          <a:effectLst/>
                          <a:latin typeface="+mn-lt"/>
                          <a:ea typeface="+mn-ea"/>
                          <a:cs typeface="+mn-cs"/>
                          <a:hlinkClick r:id="rId4" action="ppaction://hlinkfile"/>
                        </a:rPr>
                        <a:t>Dossiers incendie</a:t>
                      </a:r>
                      <a:r>
                        <a:rPr kumimoji="0" lang="fr-BE" sz="1400" b="0" i="0" u="none" strike="noStrike" cap="none" normalizeH="0" baseline="0" dirty="0" smtClean="0">
                          <a:ln>
                            <a:noFill/>
                          </a:ln>
                          <a:solidFill>
                            <a:srgbClr val="FF0000"/>
                          </a:solidFill>
                          <a:effectLst/>
                          <a:latin typeface="+mn-lt"/>
                        </a:rPr>
                        <a:t> </a:t>
                      </a:r>
                      <a:r>
                        <a:rPr kumimoji="0" lang="fr-BE" sz="1400" b="0" i="0" u="none" strike="noStrike" cap="none" normalizeH="0" baseline="0" dirty="0" smtClean="0">
                          <a:ln>
                            <a:noFill/>
                          </a:ln>
                          <a:solidFill>
                            <a:srgbClr val="000018"/>
                          </a:solidFill>
                          <a:effectLst/>
                          <a:latin typeface="+mn-lt"/>
                        </a:rPr>
                        <a:t>conformément à la directive locale </a:t>
                      </a:r>
                      <a:r>
                        <a:rPr lang="fr-BE" sz="1400" kern="1200" dirty="0" smtClean="0">
                          <a:solidFill>
                            <a:schemeClr val="dk1"/>
                          </a:solidFill>
                          <a:effectLst/>
                          <a:latin typeface="+mn-lt"/>
                          <a:ea typeface="+mn-ea"/>
                          <a:cs typeface="+mn-cs"/>
                        </a:rPr>
                        <a:t>(</a:t>
                      </a:r>
                      <a:r>
                        <a:rPr lang="fr-BE" sz="1400" u="sng" kern="1200" dirty="0" smtClean="0">
                          <a:solidFill>
                            <a:schemeClr val="dk1"/>
                          </a:solidFill>
                          <a:effectLst/>
                          <a:latin typeface="+mn-lt"/>
                          <a:ea typeface="+mn-ea"/>
                          <a:cs typeface="+mn-cs"/>
                          <a:hlinkClick r:id="rId5" action="ppaction://hlinkfile"/>
                        </a:rPr>
                        <a:t>Révision annuelle dossiers incendie</a:t>
                      </a:r>
                      <a:r>
                        <a:rPr lang="fr-BE" sz="1400" u="none" kern="1200" dirty="0" smtClean="0">
                          <a:solidFill>
                            <a:schemeClr val="dk1"/>
                          </a:solidFill>
                          <a:effectLst/>
                          <a:latin typeface="+mn-lt"/>
                          <a:ea typeface="+mn-ea"/>
                          <a:cs typeface="+mn-cs"/>
                        </a:rPr>
                        <a:t> – 63</a:t>
                      </a:r>
                      <a:r>
                        <a:rPr lang="fr-BE" sz="1400" kern="1200" dirty="0" smtClean="0">
                          <a:solidFill>
                            <a:schemeClr val="dk1"/>
                          </a:solidFill>
                          <a:effectLst/>
                          <a:latin typeface="+mn-lt"/>
                          <a:ea typeface="+mn-ea"/>
                          <a:cs typeface="+mn-cs"/>
                        </a:rPr>
                        <a:t>) </a:t>
                      </a:r>
                      <a:r>
                        <a:rPr lang="fr-BE" sz="1400" kern="1200" dirty="0" smtClean="0">
                          <a:solidFill>
                            <a:srgbClr val="FF0000"/>
                          </a:solidFill>
                          <a:effectLst/>
                          <a:latin typeface="+mn-lt"/>
                          <a:ea typeface="+mn-ea"/>
                          <a:cs typeface="+mn-cs"/>
                        </a:rPr>
                        <a:t>60% OK</a:t>
                      </a:r>
                      <a:endParaRPr kumimoji="0" lang="fr-BE" sz="1400" b="0" i="0" u="none" strike="noStrike" cap="none" normalizeH="0" baseline="0" dirty="0" smtClean="0">
                        <a:ln>
                          <a:noFill/>
                        </a:ln>
                        <a:solidFill>
                          <a:srgbClr val="FF0000"/>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Visite approfondie des lieux de travail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a:t>
                      </a:r>
                      <a:r>
                        <a:rPr kumimoji="0" lang="fr-BE" sz="1400" b="0" i="0" u="none" strike="noStrike" cap="none" normalizeH="0" baseline="0" dirty="0" smtClean="0">
                          <a:ln>
                            <a:noFill/>
                          </a:ln>
                          <a:solidFill>
                            <a:srgbClr val="000018"/>
                          </a:solidFill>
                          <a:effectLst/>
                          <a:latin typeface="+mn-lt"/>
                          <a:hlinkClick r:id="rId6" action="ppaction://hlinkfile"/>
                        </a:rPr>
                        <a:t>Anti-feu Sit Ex Incendie 2023.xlsx</a:t>
                      </a:r>
                      <a:r>
                        <a:rPr kumimoji="0" lang="fr-BE" sz="1400" b="0" i="0" u="none" strike="noStrike" cap="none" normalizeH="0" baseline="0" dirty="0" smtClean="0">
                          <a:ln>
                            <a:noFill/>
                          </a:ln>
                          <a:solidFill>
                            <a:srgbClr val="000018"/>
                          </a:solidFill>
                          <a:effectLst/>
                          <a:latin typeface="+mn-lt"/>
                        </a:rPr>
                        <a:t> (</a:t>
                      </a:r>
                      <a:r>
                        <a:rPr kumimoji="0" lang="fr-BE" sz="1400" b="0" i="0" u="none" strike="noStrike" cap="none" normalizeH="0" baseline="0" dirty="0" smtClean="0">
                          <a:ln>
                            <a:noFill/>
                          </a:ln>
                          <a:solidFill>
                            <a:srgbClr val="FF0000"/>
                          </a:solidFill>
                          <a:effectLst/>
                          <a:latin typeface="+mn-lt"/>
                        </a:rPr>
                        <a:t>0 réalisé, 0%</a:t>
                      </a:r>
                      <a:r>
                        <a:rPr kumimoji="0" lang="fr-BE" sz="1400" b="0" i="0" u="none" strike="noStrike" cap="none" normalizeH="0" baseline="0" dirty="0" smtClean="0">
                          <a:ln>
                            <a:noFill/>
                          </a:ln>
                          <a:solidFill>
                            <a:srgbClr val="000018"/>
                          </a:solidFill>
                          <a:effectLst/>
                          <a:latin typeface="+mn-lt"/>
                        </a:rPr>
                        <a:t>)</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a:t>
                      </a:r>
                      <a:r>
                        <a:rPr kumimoji="0" lang="fr-BE" sz="1400" b="0" i="0" u="none" strike="noStrike" cap="none" normalizeH="0" baseline="0" dirty="0" smtClean="0">
                          <a:ln>
                            <a:noFill/>
                          </a:ln>
                          <a:solidFill>
                            <a:srgbClr val="FF0000"/>
                          </a:solidFill>
                          <a:effectLst/>
                          <a:latin typeface="+mn-lt"/>
                        </a:rPr>
                        <a:t>Formations Niv 1 (</a:t>
                      </a:r>
                      <a:r>
                        <a:rPr kumimoji="0" lang="fr-BE" sz="1400" b="0" i="0" u="none" strike="noStrike" cap="none" normalizeH="0" baseline="0" dirty="0" smtClean="0">
                          <a:ln>
                            <a:noFill/>
                          </a:ln>
                          <a:solidFill>
                            <a:srgbClr val="FF0000"/>
                          </a:solidFill>
                          <a:effectLst/>
                          <a:latin typeface="+mn-lt"/>
                          <a:hlinkClick r:id="rId7"/>
                        </a:rPr>
                        <a:t>23-50007040</a:t>
                      </a:r>
                      <a:r>
                        <a:rPr kumimoji="0" lang="fr-BE" sz="1400" b="0" i="0" u="none" strike="noStrike" cap="none" normalizeH="0" baseline="0" dirty="0" smtClean="0">
                          <a:ln>
                            <a:noFill/>
                          </a:ln>
                          <a:solidFill>
                            <a:srgbClr val="FF0000"/>
                          </a:solidFill>
                          <a:effectLst/>
                          <a:latin typeface="+mn-lt"/>
                        </a:rPr>
                        <a:t>) : Fin Avr 2023</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400" b="0" i="0" u="none" strike="noStrike" cap="none" normalizeH="0" baseline="0" dirty="0" smtClean="0">
                          <a:ln>
                            <a:noFill/>
                          </a:ln>
                          <a:solidFill>
                            <a:srgbClr val="000018"/>
                          </a:solidFill>
                          <a:effectLst/>
                          <a:latin typeface="+mn-lt"/>
                        </a:rPr>
                        <a:t> AR </a:t>
                      </a:r>
                      <a:r>
                        <a:rPr kumimoji="0" lang="en-US" sz="1400" b="0" i="0" u="none" strike="noStrike" cap="none" normalizeH="0" baseline="0" dirty="0" err="1" smtClean="0">
                          <a:ln>
                            <a:noFill/>
                          </a:ln>
                          <a:solidFill>
                            <a:srgbClr val="000018"/>
                          </a:solidFill>
                          <a:effectLst/>
                          <a:latin typeface="+mn-lt"/>
                        </a:rPr>
                        <a:t>incendie</a:t>
                      </a:r>
                      <a:r>
                        <a:rPr kumimoji="0" lang="en-US" sz="1400" b="0" i="0" u="none" strike="noStrike" cap="none" normalizeH="0" baseline="0" dirty="0" smtClean="0">
                          <a:ln>
                            <a:noFill/>
                          </a:ln>
                          <a:solidFill>
                            <a:srgbClr val="000018"/>
                          </a:solidFill>
                          <a:effectLst/>
                          <a:latin typeface="+mn-lt"/>
                        </a:rPr>
                        <a:t>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400" b="0" i="0" u="none" strike="noStrike" cap="none" normalizeH="0" baseline="0" dirty="0" smtClean="0">
                          <a:ln>
                            <a:noFill/>
                          </a:ln>
                          <a:solidFill>
                            <a:srgbClr val="000018"/>
                          </a:solidFill>
                          <a:effectLst/>
                          <a:latin typeface="+mn-lt"/>
                        </a:rPr>
                        <a:t> </a:t>
                      </a:r>
                      <a:r>
                        <a:rPr kumimoji="0" lang="en-US" sz="1400" b="0" i="0" u="none" strike="noStrike" cap="none" normalizeH="0" baseline="0" dirty="0" smtClean="0">
                          <a:ln>
                            <a:noFill/>
                          </a:ln>
                          <a:solidFill>
                            <a:schemeClr val="tx1"/>
                          </a:solidFill>
                          <a:effectLst/>
                          <a:latin typeface="+mn-lt"/>
                        </a:rPr>
                        <a:t>Situation </a:t>
                      </a:r>
                      <a:r>
                        <a:rPr kumimoji="0" lang="en-US" sz="1400" b="0" i="0" u="none" strike="noStrike" cap="none" normalizeH="0" baseline="0" dirty="0" err="1" smtClean="0">
                          <a:ln>
                            <a:noFill/>
                          </a:ln>
                          <a:solidFill>
                            <a:schemeClr val="tx1"/>
                          </a:solidFill>
                          <a:effectLst/>
                          <a:latin typeface="+mn-lt"/>
                        </a:rPr>
                        <a:t>extincteurs</a:t>
                      </a:r>
                      <a:endParaRPr kumimoji="0" lang="en-US" sz="1400" b="0" i="0" u="none" strike="noStrike" cap="none" normalizeH="0" baseline="0" dirty="0" smtClean="0">
                        <a:ln>
                          <a:noFill/>
                        </a:ln>
                        <a:solidFill>
                          <a:schemeClr val="tx1"/>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Coordinateur de prévention de l’incendie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mn-lt"/>
                        </a:rPr>
                        <a:t>Ctl </a:t>
                      </a:r>
                      <a:r>
                        <a:rPr kumimoji="0" lang="en-US" sz="1400" b="0" i="0" u="none" strike="noStrike" cap="none" normalizeH="0" baseline="0" dirty="0" err="1" smtClean="0">
                          <a:ln>
                            <a:noFill/>
                          </a:ln>
                          <a:solidFill>
                            <a:schemeClr val="tx1"/>
                          </a:solidFill>
                          <a:effectLst/>
                          <a:latin typeface="+mn-lt"/>
                        </a:rPr>
                        <a:t>extincteurs</a:t>
                      </a:r>
                      <a:r>
                        <a:rPr kumimoji="0" lang="en-US" sz="1400" b="0" i="0" u="none" strike="noStrike" cap="none" normalizeH="0" baseline="0" dirty="0" smtClean="0">
                          <a:ln>
                            <a:noFill/>
                          </a:ln>
                          <a:solidFill>
                            <a:schemeClr val="tx1"/>
                          </a:solidFill>
                          <a:effectLst/>
                          <a:latin typeface="+mn-lt"/>
                        </a:rPr>
                        <a:t> </a:t>
                      </a:r>
                      <a:r>
                        <a:rPr kumimoji="0" lang="en-US" sz="1400" b="0" i="0" u="none" strike="noStrike" cap="none" normalizeH="0" baseline="0" dirty="0" smtClean="0">
                          <a:ln>
                            <a:noFill/>
                          </a:ln>
                          <a:solidFill>
                            <a:srgbClr val="FF0000"/>
                          </a:solidFill>
                          <a:effectLst/>
                          <a:latin typeface="+mn-lt"/>
                        </a:rPr>
                        <a:t>13 au 24 Mar 2023</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en-US" sz="1400" b="0" i="0" u="none" strike="noStrike" cap="none" normalizeH="0" baseline="0" dirty="0" smtClean="0">
                        <a:ln>
                          <a:noFill/>
                        </a:ln>
                        <a:solidFill>
                          <a:srgbClr val="FF0000"/>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chemeClr val="tx1"/>
                          </a:solidFill>
                          <a:effectLst/>
                          <a:latin typeface="+mn-lt"/>
                        </a:rPr>
                        <a:t>SharePoint (WIP) </a:t>
                      </a:r>
                      <a:r>
                        <a:rPr lang="fr-BE" sz="1400" u="sng" kern="1200" dirty="0" smtClean="0">
                          <a:solidFill>
                            <a:schemeClr val="dk1"/>
                          </a:solidFill>
                          <a:effectLst/>
                          <a:latin typeface="+mn-lt"/>
                          <a:ea typeface="+mn-ea"/>
                          <a:cs typeface="+mn-cs"/>
                          <a:hlinkClick r:id="rId8"/>
                        </a:rPr>
                        <a:t>Pompiers</a:t>
                      </a:r>
                      <a:endParaRPr kumimoji="0" lang="fr-BE" sz="1400" b="0" i="0" u="none" strike="noStrike" cap="none" normalizeH="0" baseline="0" dirty="0" smtClean="0">
                        <a:ln>
                          <a:noFill/>
                        </a:ln>
                        <a:solidFill>
                          <a:srgbClr val="FF0000"/>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1. Comd Gp/Esc/Fl</a:t>
                      </a:r>
                      <a:br>
                        <a:rPr kumimoji="0" lang="fr-BE" sz="1400" b="0" i="0" u="none" strike="noStrike" cap="none" normalizeH="0" baseline="0" dirty="0" smtClean="0">
                          <a:ln>
                            <a:noFill/>
                          </a:ln>
                          <a:solidFill>
                            <a:srgbClr val="000018"/>
                          </a:solidFill>
                          <a:effectLst/>
                          <a:latin typeface="+mn-lt"/>
                        </a:rPr>
                      </a:br>
                      <a:r>
                        <a:rPr kumimoji="0" lang="fr-BE" sz="1400" b="0" i="0" u="none" strike="noStrike" cap="none" normalizeH="0" baseline="0" dirty="0" smtClean="0">
                          <a:ln>
                            <a:noFill/>
                          </a:ln>
                          <a:solidFill>
                            <a:srgbClr val="000018"/>
                          </a:solidFill>
                          <a:effectLst/>
                          <a:latin typeface="+mn-lt"/>
                        </a:rPr>
                        <a:t>2. Resp AFA Esc</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3. Coord de Prev de l’incendie/</a:t>
                      </a:r>
                      <a:br>
                        <a:rPr kumimoji="0" lang="fr-BE" sz="1400" b="0" i="0" u="none" strike="noStrike" cap="none" normalizeH="0" baseline="0" dirty="0" smtClean="0">
                          <a:ln>
                            <a:noFill/>
                          </a:ln>
                          <a:solidFill>
                            <a:srgbClr val="000018"/>
                          </a:solidFill>
                          <a:effectLst/>
                          <a:latin typeface="+mn-lt"/>
                        </a:rPr>
                      </a:br>
                      <a:r>
                        <a:rPr kumimoji="0" lang="fr-BE" sz="1400" b="0" i="0" u="none" strike="noStrike" cap="none" normalizeH="0" baseline="0" dirty="0" smtClean="0">
                          <a:ln>
                            <a:noFill/>
                          </a:ln>
                          <a:solidFill>
                            <a:srgbClr val="000018"/>
                          </a:solidFill>
                          <a:effectLst/>
                          <a:latin typeface="+mn-lt"/>
                        </a:rPr>
                        <a:t>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4. Adjt Julien Marongiu &amp; 1Sgt Christophe Gravez (Sec AFA)</a:t>
                      </a:r>
                      <a:endParaRPr kumimoji="0" lang="fr-BE" sz="1400" b="0" i="0" u="none" strike="noStrike" cap="none" normalizeH="0" baseline="0" dirty="0" smtClean="0">
                        <a:ln>
                          <a:noFill/>
                        </a:ln>
                        <a:solidFill>
                          <a:srgbClr val="FF0000"/>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5. Coord de Prev de l’incendie + Sec AFA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6. CPI + SLPPT</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Tree>
    <p:extLst>
      <p:ext uri="{BB962C8B-B14F-4D97-AF65-F5344CB8AC3E}">
        <p14:creationId xmlns:p14="http://schemas.microsoft.com/office/powerpoint/2010/main" val="20328140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B – 23-2W-03</a:t>
            </a:r>
            <a:endParaRPr lang="fr-BE" dirty="0"/>
          </a:p>
        </p:txBody>
      </p:sp>
      <p:sp>
        <p:nvSpPr>
          <p:cNvPr id="6" name="Footer Placeholder 2"/>
          <p:cNvSpPr txBox="1">
            <a:spLocks noGrp="1"/>
          </p:cNvSpPr>
          <p:nvPr/>
        </p:nvSpPr>
        <p:spPr bwMode="auto">
          <a:xfrm>
            <a:off x="0" y="6304547"/>
            <a:ext cx="12191999" cy="352928"/>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graphicFrame>
        <p:nvGraphicFramePr>
          <p:cNvPr id="8" name="Content Placeholder 5"/>
          <p:cNvGraphicFramePr>
            <a:graphicFrameLocks/>
          </p:cNvGraphicFramePr>
          <p:nvPr>
            <p:extLst>
              <p:ext uri="{D42A27DB-BD31-4B8C-83A1-F6EECF244321}">
                <p14:modId xmlns:p14="http://schemas.microsoft.com/office/powerpoint/2010/main" val="1001604421"/>
              </p:ext>
            </p:extLst>
          </p:nvPr>
        </p:nvGraphicFramePr>
        <p:xfrm>
          <a:off x="107503" y="1417639"/>
          <a:ext cx="11924075" cy="4604303"/>
        </p:xfrm>
        <a:graphic>
          <a:graphicData uri="http://schemas.openxmlformats.org/drawingml/2006/table">
            <a:tbl>
              <a:tblPr firstRow="1" bandRow="1">
                <a:tableStyleId>{5C22544A-7EE6-4342-B048-85BDC9FD1C3A}</a:tableStyleId>
              </a:tblPr>
              <a:tblGrid>
                <a:gridCol w="1987346">
                  <a:extLst>
                    <a:ext uri="{9D8B030D-6E8A-4147-A177-3AD203B41FA5}">
                      <a16:colId xmlns:a16="http://schemas.microsoft.com/office/drawing/2014/main" val="1767313086"/>
                    </a:ext>
                  </a:extLst>
                </a:gridCol>
                <a:gridCol w="1987346">
                  <a:extLst>
                    <a:ext uri="{9D8B030D-6E8A-4147-A177-3AD203B41FA5}">
                      <a16:colId xmlns:a16="http://schemas.microsoft.com/office/drawing/2014/main" val="53813246"/>
                    </a:ext>
                  </a:extLst>
                </a:gridCol>
                <a:gridCol w="2717684">
                  <a:extLst>
                    <a:ext uri="{9D8B030D-6E8A-4147-A177-3AD203B41FA5}">
                      <a16:colId xmlns:a16="http://schemas.microsoft.com/office/drawing/2014/main" val="955442333"/>
                    </a:ext>
                  </a:extLst>
                </a:gridCol>
                <a:gridCol w="2608355">
                  <a:extLst>
                    <a:ext uri="{9D8B030D-6E8A-4147-A177-3AD203B41FA5}">
                      <a16:colId xmlns:a16="http://schemas.microsoft.com/office/drawing/2014/main" val="1057313668"/>
                    </a:ext>
                  </a:extLst>
                </a:gridCol>
                <a:gridCol w="1669348">
                  <a:extLst>
                    <a:ext uri="{9D8B030D-6E8A-4147-A177-3AD203B41FA5}">
                      <a16:colId xmlns:a16="http://schemas.microsoft.com/office/drawing/2014/main" val="601807185"/>
                    </a:ext>
                  </a:extLst>
                </a:gridCol>
                <a:gridCol w="953996">
                  <a:extLst>
                    <a:ext uri="{9D8B030D-6E8A-4147-A177-3AD203B41FA5}">
                      <a16:colId xmlns:a16="http://schemas.microsoft.com/office/drawing/2014/main" val="1614367321"/>
                    </a:ext>
                  </a:extLst>
                </a:gridCol>
              </a:tblGrid>
              <a:tr h="720738">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388356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23-2W-03 - Sécurité routière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1" i="0" u="none" strike="noStrike" kern="1200" cap="none" normalizeH="0" baseline="0" dirty="0" smtClean="0">
                          <a:ln>
                            <a:noFill/>
                          </a:ln>
                          <a:solidFill>
                            <a:srgbClr val="000018"/>
                          </a:solidFill>
                          <a:effectLst/>
                          <a:latin typeface="+mn-lt"/>
                          <a:ea typeface="+mn-ea"/>
                          <a:cs typeface="+mn-cs"/>
                          <a:hlinkClick r:id="rId3" action="ppaction://hlinksldjump"/>
                        </a:rPr>
                        <a:t>PGP Volet A</a:t>
                      </a:r>
                      <a:br>
                        <a:rPr kumimoji="0" lang="fr-BE" sz="1400" b="1" i="0" u="none" strike="noStrike" kern="1200" cap="none" normalizeH="0" baseline="0" dirty="0" smtClean="0">
                          <a:ln>
                            <a:noFill/>
                          </a:ln>
                          <a:solidFill>
                            <a:srgbClr val="000018"/>
                          </a:solidFill>
                          <a:effectLst/>
                          <a:latin typeface="+mn-lt"/>
                          <a:ea typeface="+mn-ea"/>
                          <a:cs typeface="+mn-cs"/>
                          <a:hlinkClick r:id="rId3" action="ppaction://hlinksldjump"/>
                        </a:rPr>
                      </a:br>
                      <a:r>
                        <a:rPr kumimoji="0" lang="fr-BE" sz="1400" b="1" i="0" u="none" strike="noStrike" kern="1200" cap="none" normalizeH="0" baseline="0" dirty="0" smtClean="0">
                          <a:ln>
                            <a:noFill/>
                          </a:ln>
                          <a:solidFill>
                            <a:srgbClr val="000018"/>
                          </a:solidFill>
                          <a:effectLst/>
                          <a:latin typeface="+mn-lt"/>
                          <a:ea typeface="+mn-ea"/>
                          <a:cs typeface="+mn-cs"/>
                          <a:hlinkClick r:id="rId3" action="ppaction://hlinksldjump"/>
                        </a:rPr>
                        <a:t>09-HR-01</a:t>
                      </a:r>
                      <a:endParaRPr kumimoji="0" lang="fr-BE" sz="1400" b="1"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Réduction significative de 25% du nombre d’accidents, endéans les cinq ans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Renouvellement des marquages (passages pour piétons, etc.)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Amélioration de la signalisation routière, des chantiers de travaux</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Sensibiliser à la consommation d’alcool/drogue au volant</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Contrat spécifique géré par 2Ech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AWSR affiches reçues et apposées à l’entrée de la base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Sensibilisation (</a:t>
                      </a:r>
                      <a:r>
                        <a:rPr kumimoji="0" lang="fr-BE" sz="1400" b="0" i="0" u="none" strike="noStrike" kern="1200" cap="none" normalizeH="0" baseline="0" dirty="0" smtClean="0">
                          <a:ln>
                            <a:noFill/>
                          </a:ln>
                          <a:solidFill>
                            <a:srgbClr val="FF0000"/>
                          </a:solidFill>
                          <a:effectLst/>
                          <a:latin typeface="+mn-lt"/>
                          <a:ea typeface="+mn-ea"/>
                          <a:cs typeface="+mn-cs"/>
                          <a:hlinkClick r:id="rId4"/>
                        </a:rPr>
                        <a:t>Carte Postale</a:t>
                      </a:r>
                      <a:r>
                        <a:rPr kumimoji="0" lang="fr-BE" sz="1400" b="0" i="0" u="none" strike="noStrike" kern="1200" cap="none" normalizeH="0" baseline="0" dirty="0" smtClean="0">
                          <a:ln>
                            <a:noFill/>
                          </a:ln>
                          <a:solidFill>
                            <a:srgbClr val="FF0000"/>
                          </a:solidFill>
                          <a:effectLst/>
                          <a:latin typeface="+mn-lt"/>
                          <a:ea typeface="+mn-ea"/>
                          <a:cs typeface="+mn-cs"/>
                        </a:rPr>
                        <a:t> </a:t>
                      </a:r>
                      <a:r>
                        <a:rPr kumimoji="0" lang="fr-BE" sz="1400" b="0" i="0" u="none" strike="noStrike" kern="1200" cap="none" normalizeH="0" baseline="0" dirty="0" smtClean="0">
                          <a:ln>
                            <a:noFill/>
                          </a:ln>
                          <a:solidFill>
                            <a:schemeClr val="tx1"/>
                          </a:solidFill>
                          <a:effectLst/>
                          <a:latin typeface="+mn-lt"/>
                          <a:ea typeface="+mn-ea"/>
                          <a:cs typeface="+mn-cs"/>
                        </a:rPr>
                        <a:t>/ 1x par mois + Bureau des entrées)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Campagne alcool</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Inventaire signalisation</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Carrefours dangereux</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Coord avec Pol Fed pour Corps de Garde Philippeville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1Ech Infra / Offr Sécurité (Capt d’Avi Ch. Van Nuffel)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10" name="Right Arrow 9">
            <a:hlinkClick r:id="rId5" action="ppaction://hlinksldjump"/>
          </p:cNvPr>
          <p:cNvSpPr/>
          <p:nvPr/>
        </p:nvSpPr>
        <p:spPr>
          <a:xfrm>
            <a:off x="9427582" y="3426281"/>
            <a:ext cx="1008112" cy="6230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3748494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B – 23-2W-04</a:t>
            </a:r>
            <a:endParaRPr lang="fr-BE" dirty="0"/>
          </a:p>
        </p:txBody>
      </p:sp>
      <p:sp>
        <p:nvSpPr>
          <p:cNvPr id="6" name="Footer Placeholder 2"/>
          <p:cNvSpPr txBox="1">
            <a:spLocks noGrp="1"/>
          </p:cNvSpPr>
          <p:nvPr/>
        </p:nvSpPr>
        <p:spPr bwMode="auto">
          <a:xfrm>
            <a:off x="0" y="6304547"/>
            <a:ext cx="12191999" cy="352928"/>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9" name="Flowchart: Connector 8"/>
          <p:cNvSpPr/>
          <p:nvPr/>
        </p:nvSpPr>
        <p:spPr>
          <a:xfrm>
            <a:off x="308012" y="6082065"/>
            <a:ext cx="542220" cy="515287"/>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graphicFrame>
        <p:nvGraphicFramePr>
          <p:cNvPr id="7" name="Content Placeholder 5"/>
          <p:cNvGraphicFramePr>
            <a:graphicFrameLocks/>
          </p:cNvGraphicFramePr>
          <p:nvPr>
            <p:extLst>
              <p:ext uri="{D42A27DB-BD31-4B8C-83A1-F6EECF244321}">
                <p14:modId xmlns:p14="http://schemas.microsoft.com/office/powerpoint/2010/main" val="2564731770"/>
              </p:ext>
            </p:extLst>
          </p:nvPr>
        </p:nvGraphicFramePr>
        <p:xfrm>
          <a:off x="107503" y="1417639"/>
          <a:ext cx="11956160" cy="4605065"/>
        </p:xfrm>
        <a:graphic>
          <a:graphicData uri="http://schemas.openxmlformats.org/drawingml/2006/table">
            <a:tbl>
              <a:tblPr firstRow="1" bandRow="1">
                <a:tableStyleId>{5C22544A-7EE6-4342-B048-85BDC9FD1C3A}</a:tableStyleId>
              </a:tblPr>
              <a:tblGrid>
                <a:gridCol w="1992694">
                  <a:extLst>
                    <a:ext uri="{9D8B030D-6E8A-4147-A177-3AD203B41FA5}">
                      <a16:colId xmlns:a16="http://schemas.microsoft.com/office/drawing/2014/main" val="1767313086"/>
                    </a:ext>
                  </a:extLst>
                </a:gridCol>
                <a:gridCol w="1992694">
                  <a:extLst>
                    <a:ext uri="{9D8B030D-6E8A-4147-A177-3AD203B41FA5}">
                      <a16:colId xmlns:a16="http://schemas.microsoft.com/office/drawing/2014/main" val="53813246"/>
                    </a:ext>
                  </a:extLst>
                </a:gridCol>
                <a:gridCol w="2724997">
                  <a:extLst>
                    <a:ext uri="{9D8B030D-6E8A-4147-A177-3AD203B41FA5}">
                      <a16:colId xmlns:a16="http://schemas.microsoft.com/office/drawing/2014/main" val="955442333"/>
                    </a:ext>
                  </a:extLst>
                </a:gridCol>
                <a:gridCol w="2615373">
                  <a:extLst>
                    <a:ext uri="{9D8B030D-6E8A-4147-A177-3AD203B41FA5}">
                      <a16:colId xmlns:a16="http://schemas.microsoft.com/office/drawing/2014/main" val="1057313668"/>
                    </a:ext>
                  </a:extLst>
                </a:gridCol>
                <a:gridCol w="1673839">
                  <a:extLst>
                    <a:ext uri="{9D8B030D-6E8A-4147-A177-3AD203B41FA5}">
                      <a16:colId xmlns:a16="http://schemas.microsoft.com/office/drawing/2014/main" val="601807185"/>
                    </a:ext>
                  </a:extLst>
                </a:gridCol>
                <a:gridCol w="956563">
                  <a:extLst>
                    <a:ext uri="{9D8B030D-6E8A-4147-A177-3AD203B41FA5}">
                      <a16:colId xmlns:a16="http://schemas.microsoft.com/office/drawing/2014/main" val="1614367321"/>
                    </a:ext>
                  </a:extLst>
                </a:gridCol>
              </a:tblGrid>
              <a:tr h="670985">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373466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23-2W-04 - Contrôles visuels amiante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Réaliser les contrôles visuels des sources en amiante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Ctl visuels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Note MR-C&amp;I </a:t>
                      </a:r>
                      <a:r>
                        <a:rPr kumimoji="0" lang="fr-BE" sz="1400" b="0" i="0" u="none" strike="noStrike" kern="1200" cap="none" normalizeH="0" baseline="0" dirty="0" smtClean="0">
                          <a:ln>
                            <a:noFill/>
                          </a:ln>
                          <a:solidFill>
                            <a:srgbClr val="000018"/>
                          </a:solidFill>
                          <a:effectLst/>
                          <a:latin typeface="+mn-lt"/>
                          <a:ea typeface="+mn-ea"/>
                          <a:cs typeface="+mn-cs"/>
                          <a:hlinkClick r:id="rId3"/>
                        </a:rPr>
                        <a:t>20-50076783</a:t>
                      </a:r>
                      <a:r>
                        <a:rPr kumimoji="0" lang="fr-BE" sz="1400" b="0" i="0" u="none" strike="noStrike" kern="1200" cap="none" normalizeH="0" baseline="0" dirty="0" smtClean="0">
                          <a:ln>
                            <a:noFill/>
                          </a:ln>
                          <a:solidFill>
                            <a:srgbClr val="000018"/>
                          </a:solidFill>
                          <a:effectLst/>
                          <a:latin typeface="+mn-lt"/>
                          <a:ea typeface="+mn-ea"/>
                          <a:cs typeface="+mn-cs"/>
                        </a:rPr>
                        <a:t> du 25 Avr 2020. Dossier placé sur DOCCOM avant transmission à MR C&amp;I pour info des Del Synd.</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Amiante sur les freins Rem Gp Electro 45 et 12,5 kva (diffusion Dir COA et Gest Mat vers les unités) + (</a:t>
                      </a:r>
                      <a:r>
                        <a:rPr kumimoji="0" lang="fr-BE" sz="1400" b="0" i="0" u="none" strike="noStrike" kern="1200" cap="none" normalizeH="0" baseline="0" dirty="0" smtClean="0">
                          <a:ln>
                            <a:noFill/>
                          </a:ln>
                          <a:solidFill>
                            <a:srgbClr val="FF0000"/>
                          </a:solidFill>
                          <a:effectLst/>
                          <a:latin typeface="+mn-lt"/>
                          <a:ea typeface="+mn-ea"/>
                          <a:cs typeface="+mn-cs"/>
                          <a:hlinkClick r:id="rId4"/>
                        </a:rPr>
                        <a:t>eNote 21-50240456</a:t>
                      </a:r>
                      <a:r>
                        <a:rPr kumimoji="0" lang="fr-BE" sz="1400" b="0" i="0" u="none" strike="noStrike" kern="1200" cap="none" normalizeH="0" baseline="0" dirty="0" smtClean="0">
                          <a:ln>
                            <a:noFill/>
                          </a:ln>
                          <a:solidFill>
                            <a:srgbClr val="FF0000"/>
                          </a:solidFill>
                          <a:effectLst/>
                          <a:latin typeface="+mn-lt"/>
                          <a:ea typeface="+mn-ea"/>
                          <a:cs typeface="+mn-cs"/>
                        </a:rPr>
                        <a:t> </a:t>
                      </a:r>
                      <a:r>
                        <a:rPr kumimoji="0" lang="fr-BE" sz="1400" b="0" i="0" u="none" strike="noStrike" kern="1200" cap="none" normalizeH="0" baseline="0" dirty="0" smtClean="0">
                          <a:ln>
                            <a:noFill/>
                          </a:ln>
                          <a:solidFill>
                            <a:schemeClr val="tx1"/>
                          </a:solidFill>
                          <a:effectLst/>
                          <a:latin typeface="+mn-lt"/>
                          <a:ea typeface="+mn-ea"/>
                          <a:cs typeface="+mn-cs"/>
                        </a:rPr>
                        <a:t>du 22 Dec 21 – Analyse de risques) + (erratum </a:t>
                      </a:r>
                      <a:r>
                        <a:rPr kumimoji="0" lang="fr-BE" sz="1400" b="0" i="0" u="none" strike="noStrike" kern="1200" cap="none" normalizeH="0" baseline="0" dirty="0" smtClean="0">
                          <a:ln>
                            <a:noFill/>
                          </a:ln>
                          <a:solidFill>
                            <a:schemeClr val="tx1"/>
                          </a:solidFill>
                          <a:effectLst/>
                          <a:latin typeface="+mn-lt"/>
                          <a:ea typeface="+mn-ea"/>
                          <a:cs typeface="+mn-cs"/>
                          <a:hlinkClick r:id="rId5"/>
                        </a:rPr>
                        <a:t>22-50009690</a:t>
                      </a:r>
                      <a:r>
                        <a:rPr kumimoji="0" lang="fr-BE" sz="1400" b="0" i="0" u="none" strike="noStrike" kern="1200" cap="none" normalizeH="0" baseline="0" dirty="0" smtClean="0">
                          <a:ln>
                            <a:noFill/>
                          </a:ln>
                          <a:solidFill>
                            <a:schemeClr val="tx1"/>
                          </a:solidFill>
                          <a:effectLst/>
                          <a:latin typeface="+mn-lt"/>
                          <a:ea typeface="+mn-ea"/>
                          <a:cs typeface="+mn-cs"/>
                        </a:rPr>
                        <a:t> du 19 Jan 2022 - Dir)</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LH, contrôleurs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Dossier transmis le XXX à MR C&amp;I-I/Dm</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hlinkClick r:id="rId6"/>
                        </a:rPr>
                        <a:t>Base données </a:t>
                      </a:r>
                      <a:r>
                        <a:rPr kumimoji="0" lang="fr-BE" sz="1400" b="0" i="0" u="none" strike="noStrike" kern="1200" cap="none" normalizeH="0" baseline="0" dirty="0" smtClean="0">
                          <a:ln>
                            <a:noFill/>
                          </a:ln>
                          <a:solidFill>
                            <a:schemeClr val="tx1"/>
                          </a:solidFill>
                          <a:effectLst/>
                          <a:latin typeface="+mn-lt"/>
                          <a:ea typeface="+mn-ea"/>
                          <a:cs typeface="+mn-cs"/>
                        </a:rPr>
                        <a:t>amiante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Inventaire (</a:t>
                      </a:r>
                      <a:r>
                        <a:rPr kumimoji="0" lang="fr-BE" sz="1400" b="0" i="0" u="none" strike="noStrike" kern="1200" cap="none" normalizeH="0" baseline="0" dirty="0" smtClean="0">
                          <a:ln>
                            <a:noFill/>
                          </a:ln>
                          <a:solidFill>
                            <a:schemeClr val="tx1"/>
                          </a:solidFill>
                          <a:effectLst/>
                          <a:latin typeface="+mn-lt"/>
                          <a:ea typeface="+mn-ea"/>
                          <a:cs typeface="+mn-cs"/>
                          <a:hlinkClick r:id="rId7"/>
                        </a:rPr>
                        <a:t>Tool</a:t>
                      </a:r>
                      <a:r>
                        <a:rPr kumimoji="0" lang="fr-BE" sz="1400" b="0" i="0" u="none" strike="noStrike" kern="1200" cap="none" normalizeH="0" baseline="0" dirty="0" smtClean="0">
                          <a:ln>
                            <a:noFill/>
                          </a:ln>
                          <a:solidFill>
                            <a:schemeClr val="tx1"/>
                          </a:solidFill>
                          <a:effectLst/>
                          <a:latin typeface="+mn-lt"/>
                          <a:ea typeface="+mn-ea"/>
                          <a:cs typeface="+mn-cs"/>
                        </a:rPr>
                        <a: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Désamiantage G10  : terminé </a:t>
                      </a:r>
                      <a:r>
                        <a:rPr kumimoji="0" lang="fr-BE" sz="1400" b="0" i="0" u="none" strike="noStrike" kern="1200" cap="none" normalizeH="0" baseline="0" dirty="0" smtClean="0">
                          <a:ln>
                            <a:noFill/>
                          </a:ln>
                          <a:solidFill>
                            <a:schemeClr val="tx1"/>
                          </a:solidFill>
                          <a:effectLst/>
                          <a:latin typeface="+mn-lt"/>
                          <a:ea typeface="+mn-ea"/>
                          <a:cs typeface="+mn-cs"/>
                          <a:hlinkClick r:id="rId8"/>
                        </a:rPr>
                        <a:t>21-50056066</a:t>
                      </a:r>
                      <a:endParaRPr kumimoji="0" lang="fr-BE" sz="1400" b="0"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Freins Rem Gp Electro : eNote </a:t>
                      </a:r>
                      <a:r>
                        <a:rPr kumimoji="0" lang="fr-BE" sz="1400" b="0" i="0" u="none" strike="noStrike" kern="1200" cap="none" normalizeH="0" baseline="0" dirty="0" smtClean="0">
                          <a:ln>
                            <a:noFill/>
                          </a:ln>
                          <a:solidFill>
                            <a:schemeClr val="tx1"/>
                          </a:solidFill>
                          <a:effectLst/>
                          <a:latin typeface="+mn-lt"/>
                          <a:ea typeface="+mn-ea"/>
                          <a:cs typeface="+mn-cs"/>
                          <a:hlinkClick r:id="rId9"/>
                        </a:rPr>
                        <a:t>22-500556202</a:t>
                      </a:r>
                      <a:r>
                        <a:rPr kumimoji="0" lang="fr-BE" sz="1400" b="0" i="0" u="none" strike="noStrike" kern="1200" cap="none" normalizeH="0" baseline="0" dirty="0" smtClean="0">
                          <a:ln>
                            <a:noFill/>
                          </a:ln>
                          <a:solidFill>
                            <a:schemeClr val="tx1"/>
                          </a:solidFill>
                          <a:effectLst/>
                          <a:latin typeface="+mn-lt"/>
                          <a:ea typeface="+mn-ea"/>
                          <a:cs typeface="+mn-cs"/>
                        </a:rPr>
                        <a: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Fmn </a:t>
                      </a:r>
                      <a:r>
                        <a:rPr kumimoji="0" lang="fr-BE" sz="1400" b="0" i="0" u="none" strike="noStrike" kern="1200" cap="none" normalizeH="0" baseline="0" dirty="0" smtClean="0">
                          <a:ln>
                            <a:noFill/>
                          </a:ln>
                          <a:solidFill>
                            <a:schemeClr val="tx1"/>
                          </a:solidFill>
                          <a:effectLst/>
                          <a:latin typeface="+mn-lt"/>
                          <a:ea typeface="+mn-ea"/>
                          <a:cs typeface="+mn-cs"/>
                          <a:hlinkClick r:id="rId10"/>
                        </a:rPr>
                        <a:t>eNote 22-50143552 du 22 Aou 2022</a:t>
                      </a:r>
                      <a:endParaRPr kumimoji="0" lang="fr-BE" sz="1400" b="0" i="0" u="none" strike="noStrike" kern="1200" cap="none" normalizeH="0" baseline="0" dirty="0" smtClean="0">
                        <a:ln>
                          <a:noFill/>
                        </a:ln>
                        <a:solidFill>
                          <a:schemeClr val="tx1"/>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Sec AFA (Adjt Marongiu Julien &amp; 1Sgt Maffioli Simon)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Sec AFA : 13 nouveaux contrôleurs (10 Fmn 06 Fev 2023 et 3 en Dec 2023)</a:t>
                      </a:r>
                      <a:br>
                        <a:rPr kumimoji="0" lang="fr-BE" sz="1400" b="0" i="0" u="none" strike="noStrike" kern="1200" cap="none" normalizeH="0" baseline="0" dirty="0" smtClean="0">
                          <a:ln>
                            <a:noFill/>
                          </a:ln>
                          <a:solidFill>
                            <a:srgbClr val="FF0000"/>
                          </a:solidFill>
                          <a:effectLst/>
                          <a:latin typeface="+mn-lt"/>
                          <a:ea typeface="+mn-ea"/>
                          <a:cs typeface="+mn-cs"/>
                        </a:rPr>
                      </a:br>
                      <a:r>
                        <a:rPr kumimoji="0" lang="fr-BE" sz="1400" b="0" i="0" u="none" strike="noStrike" kern="1200" cap="none" normalizeH="0" baseline="0" dirty="0" smtClean="0">
                          <a:ln>
                            <a:noFill/>
                          </a:ln>
                          <a:solidFill>
                            <a:srgbClr val="FF0000"/>
                          </a:solidFill>
                          <a:effectLst/>
                          <a:latin typeface="+mn-lt"/>
                          <a:ea typeface="+mn-ea"/>
                          <a:cs typeface="+mn-cs"/>
                        </a:rPr>
                        <a:t>1 New L&amp;A (attente date Fmn) + 1 MT/GSE (Fmn Fev/Dec)</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1 New GpM (Fmn 06 Fev 2023 + Dec)</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Tree>
    <p:extLst>
      <p:ext uri="{BB962C8B-B14F-4D97-AF65-F5344CB8AC3E}">
        <p14:creationId xmlns:p14="http://schemas.microsoft.com/office/powerpoint/2010/main" val="37517452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B – 23-2W-05</a:t>
            </a:r>
            <a:endParaRPr lang="fr-BE" dirty="0"/>
          </a:p>
        </p:txBody>
      </p:sp>
      <p:sp>
        <p:nvSpPr>
          <p:cNvPr id="6" name="Footer Placeholder 2"/>
          <p:cNvSpPr txBox="1">
            <a:spLocks noGrp="1"/>
          </p:cNvSpPr>
          <p:nvPr/>
        </p:nvSpPr>
        <p:spPr bwMode="auto">
          <a:xfrm>
            <a:off x="0" y="6304547"/>
            <a:ext cx="12191999" cy="352928"/>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9" name="Flowchart: Connector 8"/>
          <p:cNvSpPr/>
          <p:nvPr/>
        </p:nvSpPr>
        <p:spPr>
          <a:xfrm>
            <a:off x="308012" y="6082065"/>
            <a:ext cx="542220" cy="515287"/>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graphicFrame>
        <p:nvGraphicFramePr>
          <p:cNvPr id="8" name="Content Placeholder 5"/>
          <p:cNvGraphicFramePr>
            <a:graphicFrameLocks/>
          </p:cNvGraphicFramePr>
          <p:nvPr>
            <p:extLst>
              <p:ext uri="{D42A27DB-BD31-4B8C-83A1-F6EECF244321}">
                <p14:modId xmlns:p14="http://schemas.microsoft.com/office/powerpoint/2010/main" val="2077149508"/>
              </p:ext>
            </p:extLst>
          </p:nvPr>
        </p:nvGraphicFramePr>
        <p:xfrm>
          <a:off x="112293" y="1417642"/>
          <a:ext cx="11935328" cy="4585953"/>
        </p:xfrm>
        <a:graphic>
          <a:graphicData uri="http://schemas.openxmlformats.org/drawingml/2006/table">
            <a:tbl>
              <a:tblPr firstRow="1" bandRow="1">
                <a:tableStyleId>{5C22544A-7EE6-4342-B048-85BDC9FD1C3A}</a:tableStyleId>
              </a:tblPr>
              <a:tblGrid>
                <a:gridCol w="1738141">
                  <a:extLst>
                    <a:ext uri="{9D8B030D-6E8A-4147-A177-3AD203B41FA5}">
                      <a16:colId xmlns:a16="http://schemas.microsoft.com/office/drawing/2014/main" val="1767313086"/>
                    </a:ext>
                  </a:extLst>
                </a:gridCol>
                <a:gridCol w="1812866">
                  <a:extLst>
                    <a:ext uri="{9D8B030D-6E8A-4147-A177-3AD203B41FA5}">
                      <a16:colId xmlns:a16="http://schemas.microsoft.com/office/drawing/2014/main" val="53813246"/>
                    </a:ext>
                  </a:extLst>
                </a:gridCol>
                <a:gridCol w="3262561">
                  <a:extLst>
                    <a:ext uri="{9D8B030D-6E8A-4147-A177-3AD203B41FA5}">
                      <a16:colId xmlns:a16="http://schemas.microsoft.com/office/drawing/2014/main" val="955442333"/>
                    </a:ext>
                  </a:extLst>
                </a:gridCol>
                <a:gridCol w="2725693">
                  <a:extLst>
                    <a:ext uri="{9D8B030D-6E8A-4147-A177-3AD203B41FA5}">
                      <a16:colId xmlns:a16="http://schemas.microsoft.com/office/drawing/2014/main" val="1057313668"/>
                    </a:ext>
                  </a:extLst>
                </a:gridCol>
                <a:gridCol w="1503831">
                  <a:extLst>
                    <a:ext uri="{9D8B030D-6E8A-4147-A177-3AD203B41FA5}">
                      <a16:colId xmlns:a16="http://schemas.microsoft.com/office/drawing/2014/main" val="601807185"/>
                    </a:ext>
                  </a:extLst>
                </a:gridCol>
                <a:gridCol w="892236">
                  <a:extLst>
                    <a:ext uri="{9D8B030D-6E8A-4147-A177-3AD203B41FA5}">
                      <a16:colId xmlns:a16="http://schemas.microsoft.com/office/drawing/2014/main" val="1614367321"/>
                    </a:ext>
                  </a:extLst>
                </a:gridCol>
              </a:tblGrid>
              <a:tr h="654033">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730223">
                <a:tc rowSpan="4">
                  <a:txBody>
                    <a:bodyPr/>
                    <a:lstStyle/>
                    <a:p>
                      <a:r>
                        <a:rPr lang="fr-BE" sz="1400" dirty="0" smtClean="0"/>
                        <a:t>23-2W-05 – Plan de gestion légionnelle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PGP Volet A</a:t>
                      </a:r>
                      <a:br>
                        <a:rPr lang="fr-BE" sz="1400" b="1" dirty="0" smtClean="0">
                          <a:hlinkClick r:id="rId3" action="ppaction://hlinksldjump"/>
                        </a:rPr>
                      </a:br>
                      <a:r>
                        <a:rPr lang="fr-BE" sz="1400" b="1" dirty="0" smtClean="0">
                          <a:hlinkClick r:id="rId3" action="ppaction://hlinksldjump"/>
                        </a:rPr>
                        <a:t>21-MR-02</a:t>
                      </a:r>
                      <a:endParaRPr lang="fr-BE" sz="1400" b="1" dirty="0" smtClean="0"/>
                    </a:p>
                  </a:txBody>
                  <a:tcPr/>
                </a:tc>
                <a:tc rowSpan="4">
                  <a:txBody>
                    <a:bodyPr/>
                    <a:lstStyle/>
                    <a:p>
                      <a:r>
                        <a:rPr lang="fr-BE" sz="1400" dirty="0" smtClean="0"/>
                        <a:t>Prévenir la contamination en prenant des mesures préventives efficace et en mettant en place les mesures nécessaires pour intervenir</a:t>
                      </a:r>
                      <a:r>
                        <a:rPr lang="fr-BE" sz="1400" baseline="0" dirty="0" smtClean="0"/>
                        <a:t> en cas de contamination dans une installation</a:t>
                      </a:r>
                      <a:endParaRPr lang="fr-BE" sz="1400" dirty="0" smtClean="0"/>
                    </a:p>
                  </a:txBody>
                  <a:tcPr/>
                </a:tc>
                <a:tc>
                  <a:txBody>
                    <a:bodyPr/>
                    <a:lstStyle/>
                    <a:p>
                      <a:r>
                        <a:rPr lang="fr-BE" sz="1400" dirty="0" smtClean="0"/>
                        <a:t>Suivi du contrat</a:t>
                      </a:r>
                      <a:r>
                        <a:rPr lang="fr-BE" sz="1400" baseline="0" dirty="0" smtClean="0"/>
                        <a:t> et des analyses</a:t>
                      </a:r>
                      <a:endParaRPr lang="fr-BE" sz="1400" dirty="0" smtClean="0"/>
                    </a:p>
                  </a:txBody>
                  <a:tcPr/>
                </a:tc>
                <a:tc>
                  <a:txBody>
                    <a:bodyPr/>
                    <a:lstStyle/>
                    <a:p>
                      <a:r>
                        <a:rPr lang="fr-BE" sz="1400" dirty="0" smtClean="0"/>
                        <a:t>Rapports d’analyses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AMT et 2Ech</a:t>
                      </a:r>
                      <a:endParaRPr lang="fr-BE" sz="1400" kern="1200" dirty="0">
                        <a:solidFill>
                          <a:schemeClr val="dk1"/>
                        </a:solidFill>
                        <a:latin typeface="+mn-lt"/>
                        <a:ea typeface="+mn-ea"/>
                        <a:cs typeface="+mn-cs"/>
                      </a:endParaRPr>
                    </a:p>
                  </a:txBody>
                  <a:tcPr/>
                </a:tc>
                <a:tc rowSpan="4">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526221">
                <a:tc vMerge="1">
                  <a:txBody>
                    <a:bodyPr/>
                    <a:lstStyle/>
                    <a:p>
                      <a:endParaRPr lang="fr-BE"/>
                    </a:p>
                  </a:txBody>
                  <a:tcPr/>
                </a:tc>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Rationaliser patrimoine douches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Analyse en continu et notes à</a:t>
                      </a:r>
                      <a:r>
                        <a:rPr lang="fr-BE" sz="1400" baseline="0" dirty="0" smtClean="0"/>
                        <a:t> MR-C&amp;I en cas de besoin</a:t>
                      </a:r>
                      <a:endParaRPr lang="fr-BE" sz="1400" dirty="0" smtClean="0"/>
                    </a:p>
                  </a:txBody>
                  <a:tcPr/>
                </a:tc>
                <a:tc>
                  <a:txBody>
                    <a:bodyPr/>
                    <a:lstStyle/>
                    <a:p>
                      <a:pPr marL="0" algn="l" defTabSz="914400" rtl="0" eaLnBrk="1" latinLnBrk="0" hangingPunct="1"/>
                      <a:r>
                        <a:rPr lang="fr-BE" sz="1400" kern="1200" dirty="0" smtClean="0">
                          <a:solidFill>
                            <a:schemeClr val="dk1"/>
                          </a:solidFill>
                          <a:latin typeface="+mn-lt"/>
                          <a:ea typeface="+mn-ea"/>
                          <a:cs typeface="+mn-cs"/>
                        </a:rPr>
                        <a:t>LH,</a:t>
                      </a:r>
                      <a:r>
                        <a:rPr lang="fr-BE" sz="1400" kern="1200" baseline="0" dirty="0" smtClean="0">
                          <a:solidFill>
                            <a:schemeClr val="dk1"/>
                          </a:solidFill>
                          <a:latin typeface="+mn-lt"/>
                          <a:ea typeface="+mn-ea"/>
                          <a:cs typeface="+mn-cs"/>
                        </a:rPr>
                        <a:t> </a:t>
                      </a:r>
                      <a:r>
                        <a:rPr lang="fr-BE" sz="1400" kern="1200" dirty="0" smtClean="0">
                          <a:solidFill>
                            <a:schemeClr val="dk1"/>
                          </a:solidFill>
                          <a:latin typeface="+mn-lt"/>
                          <a:ea typeface="+mn-ea"/>
                          <a:cs typeface="+mn-cs"/>
                        </a:rPr>
                        <a:t>Comd Qu</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844793">
                <a:tc vMerge="1">
                  <a:txBody>
                    <a:bodyPr/>
                    <a:lstStyle/>
                    <a:p>
                      <a:endParaRPr lang="fr-BE"/>
                    </a:p>
                  </a:txBody>
                  <a:tcPr/>
                </a:tc>
                <a:tc vMerge="1">
                  <a:txBody>
                    <a:bodyPr/>
                    <a:lstStyle/>
                    <a:p>
                      <a:endParaRPr lang="fr-BE"/>
                    </a:p>
                  </a:txBody>
                  <a:tcPr/>
                </a:tc>
                <a:tc>
                  <a:txBody>
                    <a:bodyPr/>
                    <a:lstStyle/>
                    <a:p>
                      <a:r>
                        <a:rPr lang="fr-BE" sz="1400" dirty="0" smtClean="0"/>
                        <a:t>MeO mesures Prev structurelle</a:t>
                      </a:r>
                      <a:r>
                        <a:rPr lang="fr-BE" sz="1400" baseline="0" dirty="0" smtClean="0"/>
                        <a:t> et élaborer plans d’assainissement des douches reconnues pour tous les BM</a:t>
                      </a:r>
                      <a:endParaRPr lang="fr-BE" sz="1400" dirty="0" smtClean="0"/>
                    </a:p>
                  </a:txBody>
                  <a:tcPr/>
                </a:tc>
                <a:tc>
                  <a:txBody>
                    <a:bodyPr/>
                    <a:lstStyle/>
                    <a:p>
                      <a:r>
                        <a:rPr lang="fr-BE" sz="1400" kern="1200" dirty="0" smtClean="0">
                          <a:solidFill>
                            <a:schemeClr val="dk1"/>
                          </a:solidFill>
                          <a:latin typeface="+mn-lt"/>
                          <a:ea typeface="+mn-ea"/>
                          <a:cs typeface="+mn-cs"/>
                        </a:rPr>
                        <a:t>Commander</a:t>
                      </a:r>
                      <a:r>
                        <a:rPr lang="fr-BE" sz="1400" kern="1200" baseline="0" dirty="0" smtClean="0">
                          <a:solidFill>
                            <a:schemeClr val="dk1"/>
                          </a:solidFill>
                          <a:latin typeface="+mn-lt"/>
                          <a:ea typeface="+mn-ea"/>
                          <a:cs typeface="+mn-cs"/>
                        </a:rPr>
                        <a:t> les LBP nécessaires (via 2Ech)</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Acteurs</a:t>
                      </a:r>
                      <a:r>
                        <a:rPr lang="fr-BE" sz="1400" kern="1200" baseline="0" dirty="0" smtClean="0">
                          <a:solidFill>
                            <a:schemeClr val="dk1"/>
                          </a:solidFill>
                          <a:latin typeface="+mn-lt"/>
                          <a:ea typeface="+mn-ea"/>
                          <a:cs typeface="+mn-cs"/>
                        </a:rPr>
                        <a:t> locaux </a:t>
                      </a:r>
                      <a:r>
                        <a:rPr lang="fr-BE" sz="1400" kern="1200" dirty="0" smtClean="0">
                          <a:solidFill>
                            <a:schemeClr val="dk1"/>
                          </a:solidFill>
                          <a:latin typeface="+mn-lt"/>
                          <a:ea typeface="+mn-ea"/>
                          <a:cs typeface="+mn-cs"/>
                        </a:rPr>
                        <a:t>Unité</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682456">
                <a:tc vMerge="1">
                  <a:txBody>
                    <a:bodyPr/>
                    <a:lstStyle/>
                    <a:p>
                      <a:endParaRPr lang="fr-BE"/>
                    </a:p>
                  </a:txBody>
                  <a:tcPr/>
                </a:tc>
                <a:tc vMerge="1">
                  <a:txBody>
                    <a:bodyPr/>
                    <a:lstStyle/>
                    <a:p>
                      <a:endParaRPr lang="fr-BE"/>
                    </a:p>
                  </a:txBody>
                  <a:tcPr/>
                </a:tc>
                <a:tc>
                  <a:txBody>
                    <a:bodyPr/>
                    <a:lstStyle/>
                    <a:p>
                      <a:r>
                        <a:rPr lang="fr-BE" sz="1400" dirty="0" smtClean="0"/>
                        <a:t>Développer solutions lorsque installations sanitaires</a:t>
                      </a:r>
                      <a:r>
                        <a:rPr lang="fr-BE" sz="1400" baseline="0" dirty="0" smtClean="0"/>
                        <a:t> sont temporairement indisponibles</a:t>
                      </a:r>
                      <a:endParaRPr lang="fr-BE" sz="1400" dirty="0" smtClean="0"/>
                    </a:p>
                  </a:txBody>
                  <a:tcPr/>
                </a:tc>
                <a:tc>
                  <a:txBody>
                    <a:bodyPr/>
                    <a:lstStyle/>
                    <a:p>
                      <a:r>
                        <a:rPr lang="fr-BE" sz="1400" kern="1200" dirty="0" smtClean="0">
                          <a:solidFill>
                            <a:schemeClr val="dk1"/>
                          </a:solidFill>
                          <a:latin typeface="+mn-lt"/>
                          <a:ea typeface="+mn-ea"/>
                          <a:cs typeface="+mn-cs"/>
                        </a:rPr>
                        <a:t>Exécuter</a:t>
                      </a:r>
                      <a:r>
                        <a:rPr lang="fr-BE" sz="1400" kern="1200" baseline="0" dirty="0" smtClean="0">
                          <a:solidFill>
                            <a:schemeClr val="dk1"/>
                          </a:solidFill>
                          <a:latin typeface="+mn-lt"/>
                          <a:ea typeface="+mn-ea"/>
                          <a:cs typeface="+mn-cs"/>
                        </a:rPr>
                        <a:t> des surveys. Choc thermique en cas de besoin</a:t>
                      </a:r>
                    </a:p>
                    <a:p>
                      <a:endParaRPr lang="fr-BE" sz="1400" kern="1200" baseline="0" dirty="0" smtClean="0">
                        <a:solidFill>
                          <a:schemeClr val="dk1"/>
                        </a:solidFill>
                        <a:latin typeface="+mn-lt"/>
                        <a:ea typeface="+mn-ea"/>
                        <a:cs typeface="+mn-cs"/>
                      </a:endParaRPr>
                    </a:p>
                    <a:p>
                      <a:r>
                        <a:rPr lang="fr-BE" sz="1400" kern="1200" baseline="0" dirty="0" smtClean="0">
                          <a:solidFill>
                            <a:srgbClr val="FF0000"/>
                          </a:solidFill>
                          <a:latin typeface="+mn-lt"/>
                          <a:ea typeface="+mn-ea"/>
                          <a:cs typeface="+mn-cs"/>
                        </a:rPr>
                        <a:t>Ctl trimestriel Dec 2022 OK</a:t>
                      </a:r>
                      <a:endParaRPr lang="fr-BE" sz="1400" kern="1200" dirty="0">
                        <a:solidFill>
                          <a:srgbClr val="FF0000"/>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Acteurs locaux dans les Qu (en continu) + 2Ech + Société civile responsable du contrat</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bl>
          </a:graphicData>
        </a:graphic>
      </p:graphicFrame>
    </p:spTree>
    <p:extLst>
      <p:ext uri="{BB962C8B-B14F-4D97-AF65-F5344CB8AC3E}">
        <p14:creationId xmlns:p14="http://schemas.microsoft.com/office/powerpoint/2010/main" val="8156430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B – 23-2W-06</a:t>
            </a:r>
            <a:endParaRPr lang="fr-BE" dirty="0"/>
          </a:p>
        </p:txBody>
      </p:sp>
      <p:sp>
        <p:nvSpPr>
          <p:cNvPr id="6" name="Footer Placeholder 2"/>
          <p:cNvSpPr txBox="1">
            <a:spLocks noGrp="1"/>
          </p:cNvSpPr>
          <p:nvPr/>
        </p:nvSpPr>
        <p:spPr bwMode="auto">
          <a:xfrm>
            <a:off x="0" y="6304547"/>
            <a:ext cx="12191999" cy="352928"/>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9" name="Flowchart: Connector 8"/>
          <p:cNvSpPr/>
          <p:nvPr/>
        </p:nvSpPr>
        <p:spPr>
          <a:xfrm>
            <a:off x="308012" y="6082065"/>
            <a:ext cx="542220" cy="515287"/>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graphicFrame>
        <p:nvGraphicFramePr>
          <p:cNvPr id="7" name="Content Placeholder 5"/>
          <p:cNvGraphicFramePr>
            <a:graphicFrameLocks/>
          </p:cNvGraphicFramePr>
          <p:nvPr>
            <p:extLst>
              <p:ext uri="{D42A27DB-BD31-4B8C-83A1-F6EECF244321}">
                <p14:modId xmlns:p14="http://schemas.microsoft.com/office/powerpoint/2010/main" val="144119642"/>
              </p:ext>
            </p:extLst>
          </p:nvPr>
        </p:nvGraphicFramePr>
        <p:xfrm>
          <a:off x="128335" y="1417643"/>
          <a:ext cx="11919285" cy="4604300"/>
        </p:xfrm>
        <a:graphic>
          <a:graphicData uri="http://schemas.openxmlformats.org/drawingml/2006/table">
            <a:tbl>
              <a:tblPr firstRow="1" bandRow="1">
                <a:tableStyleId>{5C22544A-7EE6-4342-B048-85BDC9FD1C3A}</a:tableStyleId>
              </a:tblPr>
              <a:tblGrid>
                <a:gridCol w="1735805">
                  <a:extLst>
                    <a:ext uri="{9D8B030D-6E8A-4147-A177-3AD203B41FA5}">
                      <a16:colId xmlns:a16="http://schemas.microsoft.com/office/drawing/2014/main" val="1767313086"/>
                    </a:ext>
                  </a:extLst>
                </a:gridCol>
                <a:gridCol w="1810430">
                  <a:extLst>
                    <a:ext uri="{9D8B030D-6E8A-4147-A177-3AD203B41FA5}">
                      <a16:colId xmlns:a16="http://schemas.microsoft.com/office/drawing/2014/main" val="53813246"/>
                    </a:ext>
                  </a:extLst>
                </a:gridCol>
                <a:gridCol w="3258175">
                  <a:extLst>
                    <a:ext uri="{9D8B030D-6E8A-4147-A177-3AD203B41FA5}">
                      <a16:colId xmlns:a16="http://schemas.microsoft.com/office/drawing/2014/main" val="955442333"/>
                    </a:ext>
                  </a:extLst>
                </a:gridCol>
                <a:gridCol w="2722029">
                  <a:extLst>
                    <a:ext uri="{9D8B030D-6E8A-4147-A177-3AD203B41FA5}">
                      <a16:colId xmlns:a16="http://schemas.microsoft.com/office/drawing/2014/main" val="1057313668"/>
                    </a:ext>
                  </a:extLst>
                </a:gridCol>
                <a:gridCol w="1501809">
                  <a:extLst>
                    <a:ext uri="{9D8B030D-6E8A-4147-A177-3AD203B41FA5}">
                      <a16:colId xmlns:a16="http://schemas.microsoft.com/office/drawing/2014/main" val="601807185"/>
                    </a:ext>
                  </a:extLst>
                </a:gridCol>
                <a:gridCol w="891037">
                  <a:extLst>
                    <a:ext uri="{9D8B030D-6E8A-4147-A177-3AD203B41FA5}">
                      <a16:colId xmlns:a16="http://schemas.microsoft.com/office/drawing/2014/main" val="1614367321"/>
                    </a:ext>
                  </a:extLst>
                </a:gridCol>
              </a:tblGrid>
              <a:tr h="522456">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792904">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23-2W-06 – Plan Interne d’Urgence (PIU)</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b="1" dirty="0" smtClean="0">
                          <a:hlinkClick r:id="rId3" action="ppaction://hlinksldjump"/>
                        </a:rPr>
                        <a:t>PGP Volet A</a:t>
                      </a:r>
                      <a:br>
                        <a:rPr lang="fr-BE" sz="1400" b="1" dirty="0" smtClean="0">
                          <a:hlinkClick r:id="rId3" action="ppaction://hlinksldjump"/>
                        </a:rPr>
                      </a:br>
                      <a:r>
                        <a:rPr lang="fr-BE" sz="1400" b="1" dirty="0" smtClean="0">
                          <a:hlinkClick r:id="rId3" action="ppaction://hlinksldjump"/>
                        </a:rPr>
                        <a:t>21-WB-02</a:t>
                      </a:r>
                      <a:endParaRPr lang="fr-BE" sz="1400" b="1" dirty="0" smtClean="0"/>
                    </a:p>
                  </a:txBody>
                  <a:tcPr/>
                </a:tc>
                <a:tc rowSpan="2">
                  <a:txBody>
                    <a:bodyPr/>
                    <a:lstStyle/>
                    <a:p>
                      <a:r>
                        <a:rPr lang="fr-BE" sz="1400" dirty="0" smtClean="0"/>
                        <a:t>Rédiger un PIU</a:t>
                      </a:r>
                      <a:r>
                        <a:rPr lang="fr-BE" sz="1400" baseline="0" dirty="0" smtClean="0"/>
                        <a:t> par Qu en BE qui est revu au moins tous les 3 ans ou plus tôt si les circonstances l’exigent</a:t>
                      </a:r>
                      <a:endParaRPr lang="fr-BE" sz="1400" dirty="0" smtClean="0"/>
                    </a:p>
                  </a:txBody>
                  <a:tcPr/>
                </a:tc>
                <a:tc>
                  <a:txBody>
                    <a:bodyPr/>
                    <a:lstStyle/>
                    <a:p>
                      <a:r>
                        <a:rPr lang="fr-BE" sz="1400" dirty="0" smtClean="0"/>
                        <a:t>Inventaire des PIU et</a:t>
                      </a:r>
                      <a:r>
                        <a:rPr lang="fr-BE" sz="1400" baseline="0" dirty="0" smtClean="0"/>
                        <a:t> transfert du statut à DG H&amp;WB</a:t>
                      </a:r>
                      <a:endParaRPr lang="fr-BE" sz="1400" dirty="0" smtClean="0"/>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dirty="0" smtClean="0">
                          <a:solidFill>
                            <a:schemeClr val="dk1"/>
                          </a:solidFill>
                          <a:latin typeface="+mn-lt"/>
                          <a:ea typeface="+mn-ea"/>
                          <a:cs typeface="+mn-cs"/>
                        </a:rPr>
                        <a:t>Comd Qu/BCO,</a:t>
                      </a:r>
                      <a:r>
                        <a:rPr lang="fr-BE" sz="1400" kern="1200" baseline="0" dirty="0" smtClean="0">
                          <a:solidFill>
                            <a:schemeClr val="dk1"/>
                          </a:solidFill>
                          <a:latin typeface="+mn-lt"/>
                          <a:ea typeface="+mn-ea"/>
                          <a:cs typeface="+mn-cs"/>
                        </a:rPr>
                        <a:t> Cel de crise, SLPPT Qu (</a:t>
                      </a:r>
                      <a:r>
                        <a:rPr lang="fr-BE" sz="1400" kern="1200" baseline="0" dirty="0" err="1" smtClean="0">
                          <a:solidFill>
                            <a:schemeClr val="dk1"/>
                          </a:solidFill>
                          <a:latin typeface="+mn-lt"/>
                          <a:ea typeface="+mn-ea"/>
                          <a:cs typeface="+mn-cs"/>
                        </a:rPr>
                        <a:t>supporting</a:t>
                      </a:r>
                      <a:r>
                        <a:rPr lang="fr-BE" sz="1400" kern="1200" baseline="0" dirty="0" smtClean="0">
                          <a:solidFill>
                            <a:schemeClr val="dk1"/>
                          </a:solidFill>
                          <a:latin typeface="+mn-lt"/>
                          <a:ea typeface="+mn-ea"/>
                          <a:cs typeface="+mn-cs"/>
                        </a:rPr>
                        <a:t>), CCB Qu (info)</a:t>
                      </a:r>
                      <a:br>
                        <a:rPr lang="fr-BE" sz="1400" kern="1200" baseline="0" dirty="0" smtClean="0">
                          <a:solidFill>
                            <a:schemeClr val="dk1"/>
                          </a:solidFill>
                          <a:latin typeface="+mn-lt"/>
                          <a:ea typeface="+mn-ea"/>
                          <a:cs typeface="+mn-cs"/>
                        </a:rPr>
                      </a:br>
                      <a:r>
                        <a:rPr lang="fr-BE" sz="1400" kern="1200" baseline="0" dirty="0" smtClean="0">
                          <a:solidFill>
                            <a:schemeClr val="dk1"/>
                          </a:solidFill>
                          <a:latin typeface="+mn-lt"/>
                          <a:ea typeface="+mn-ea"/>
                          <a:cs typeface="+mn-cs"/>
                        </a:rPr>
                        <a:t>WASO (</a:t>
                      </a:r>
                      <a:r>
                        <a:rPr lang="fr-BE" sz="1400" kern="1200" baseline="0" dirty="0" err="1" smtClean="0">
                          <a:solidFill>
                            <a:schemeClr val="dk1"/>
                          </a:solidFill>
                          <a:latin typeface="+mn-lt"/>
                          <a:ea typeface="+mn-ea"/>
                          <a:cs typeface="+mn-cs"/>
                        </a:rPr>
                        <a:t>supporting</a:t>
                      </a:r>
                      <a:r>
                        <a:rPr lang="fr-BE" sz="1400" kern="1200" baseline="0" dirty="0" smtClean="0">
                          <a:solidFill>
                            <a:schemeClr val="dk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baseline="0" dirty="0" smtClean="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dk1"/>
                          </a:solidFill>
                          <a:latin typeface="+mn-lt"/>
                          <a:ea typeface="+mn-ea"/>
                          <a:cs typeface="+mn-cs"/>
                        </a:rPr>
                        <a:t>PIU </a:t>
                      </a:r>
                      <a:r>
                        <a:rPr lang="fr-BE" sz="1400" kern="1200" baseline="0" dirty="0" smtClean="0">
                          <a:solidFill>
                            <a:schemeClr val="dk1"/>
                          </a:solidFill>
                          <a:latin typeface="+mn-lt"/>
                          <a:ea typeface="+mn-ea"/>
                          <a:cs typeface="+mn-cs"/>
                          <a:hlinkClick r:id="rId4" action="ppaction://hlinkfile"/>
                        </a:rPr>
                        <a:t>ACOT-GID-AIRPLAN-AEXX-851/2W</a:t>
                      </a:r>
                      <a:r>
                        <a:rPr lang="fr-BE" sz="1400" kern="1200" baseline="0" dirty="0" smtClean="0">
                          <a:solidFill>
                            <a:schemeClr val="dk1"/>
                          </a:solidFill>
                          <a:latin typeface="+mn-lt"/>
                          <a:ea typeface="+mn-ea"/>
                          <a:cs typeface="+mn-cs"/>
                        </a:rPr>
                        <a:t> (Révision tous les 36 mois Max, dernière édition 28 Oct 2020) – </a:t>
                      </a:r>
                      <a:r>
                        <a:rPr lang="fr-BE" sz="1400" kern="1200" baseline="0" dirty="0" smtClean="0">
                          <a:solidFill>
                            <a:schemeClr val="tx1"/>
                          </a:solidFill>
                          <a:latin typeface="+mn-lt"/>
                          <a:ea typeface="+mn-ea"/>
                          <a:cs typeface="+mn-cs"/>
                        </a:rPr>
                        <a:t>Intermédiaire 22 Mar 22 (Tf importants)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baseline="0" dirty="0" smtClean="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dk1"/>
                          </a:solidFill>
                          <a:latin typeface="+mn-lt"/>
                          <a:ea typeface="+mn-ea"/>
                          <a:cs typeface="+mn-cs"/>
                        </a:rPr>
                        <a:t>PPUI </a:t>
                      </a:r>
                      <a:r>
                        <a:rPr lang="fr-BE" sz="1400" kern="1200" baseline="0" dirty="0" smtClean="0">
                          <a:solidFill>
                            <a:schemeClr val="dk1"/>
                          </a:solidFill>
                          <a:latin typeface="+mn-lt"/>
                          <a:ea typeface="+mn-ea"/>
                          <a:cs typeface="+mn-cs"/>
                          <a:hlinkClick r:id="rId5" action="ppaction://hlinkfile"/>
                        </a:rPr>
                        <a:t>ACOT-GID-AIRPLAN-AEXX-852/2W</a:t>
                      </a:r>
                      <a:r>
                        <a:rPr lang="fr-BE" sz="1400" kern="1200" baseline="0" dirty="0" smtClean="0">
                          <a:solidFill>
                            <a:schemeClr val="dk1"/>
                          </a:solidFill>
                          <a:latin typeface="+mn-lt"/>
                          <a:ea typeface="+mn-ea"/>
                          <a:cs typeface="+mn-cs"/>
                        </a:rPr>
                        <a:t> (Révision tous les 36 mois Max, </a:t>
                      </a:r>
                      <a:r>
                        <a:rPr lang="fr-BE" sz="1400" kern="1200" baseline="0" dirty="0" smtClean="0">
                          <a:solidFill>
                            <a:schemeClr val="tx1"/>
                          </a:solidFill>
                          <a:latin typeface="+mn-lt"/>
                          <a:ea typeface="+mn-ea"/>
                          <a:cs typeface="+mn-cs"/>
                        </a:rPr>
                        <a:t>dernière édition 17 Nov 2022)</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cap="none" normalizeH="0" baseline="0" dirty="0" smtClean="0">
                          <a:ln>
                            <a:noFill/>
                          </a:ln>
                          <a:solidFill>
                            <a:srgbClr val="000018"/>
                          </a:solidFill>
                          <a:effectLst/>
                          <a:latin typeface="+mn-lt"/>
                        </a:rPr>
                        <a:t>Note VCHOD </a:t>
                      </a:r>
                      <a:r>
                        <a:rPr kumimoji="0" lang="fr-BE" sz="1400" b="0" i="0" u="none" strike="noStrike" cap="none" normalizeH="0" baseline="0" dirty="0" smtClean="0">
                          <a:ln>
                            <a:noFill/>
                          </a:ln>
                          <a:solidFill>
                            <a:srgbClr val="000018"/>
                          </a:solidFill>
                          <a:effectLst/>
                          <a:latin typeface="+mn-lt"/>
                          <a:hlinkClick r:id="rId6"/>
                        </a:rPr>
                        <a:t>21-50004832</a:t>
                      </a:r>
                      <a:endParaRPr kumimoji="0" lang="fr-BE" sz="1400" b="0" i="0" u="none" strike="noStrike" cap="none" normalizeH="0" baseline="0" dirty="0" smtClean="0">
                        <a:ln>
                          <a:noFill/>
                        </a:ln>
                        <a:solidFill>
                          <a:srgbClr val="000018"/>
                        </a:solidFill>
                        <a:effectLst/>
                        <a:latin typeface="+mn-lt"/>
                      </a:endParaRPr>
                    </a:p>
                  </a:txBody>
                  <a:tcPr/>
                </a:tc>
                <a:tc rowSpan="2">
                  <a:txBody>
                    <a:bodyPr/>
                    <a:lstStyle/>
                    <a:p>
                      <a:pPr marL="0" algn="l" defTabSz="914400" rtl="0" eaLnBrk="1" latinLnBrk="0" hangingPunct="1"/>
                      <a:r>
                        <a:rPr lang="fr-BE" sz="1400" kern="1200" baseline="0" dirty="0" smtClean="0">
                          <a:solidFill>
                            <a:schemeClr val="dk1"/>
                          </a:solidFill>
                          <a:latin typeface="+mn-lt"/>
                          <a:ea typeface="+mn-ea"/>
                          <a:cs typeface="+mn-cs"/>
                        </a:rPr>
                        <a:t>Resp AFA &amp; WASO</a:t>
                      </a:r>
                    </a:p>
                    <a:p>
                      <a:pPr marL="0" algn="l" defTabSz="914400" rtl="0" eaLnBrk="1" latinLnBrk="0" hangingPunct="1"/>
                      <a:endParaRPr lang="fr-BE" sz="1400" kern="1200" baseline="0" dirty="0" smtClean="0">
                        <a:solidFill>
                          <a:schemeClr val="dk1"/>
                        </a:solidFill>
                        <a:latin typeface="+mn-lt"/>
                        <a:ea typeface="+mn-ea"/>
                        <a:cs typeface="+mn-cs"/>
                      </a:endParaRPr>
                    </a:p>
                    <a:p>
                      <a:pPr marL="0" algn="l" defTabSz="914400" rtl="0" eaLnBrk="1" latinLnBrk="0" hangingPunct="1"/>
                      <a:endParaRPr lang="fr-BE" sz="1400" kern="1200" baseline="0" dirty="0" smtClean="0">
                        <a:solidFill>
                          <a:schemeClr val="dk1"/>
                        </a:solidFill>
                        <a:latin typeface="+mn-lt"/>
                        <a:ea typeface="+mn-ea"/>
                        <a:cs typeface="+mn-cs"/>
                      </a:endParaRPr>
                    </a:p>
                    <a:p>
                      <a:pPr marL="0" algn="l" defTabSz="914400" rtl="0" eaLnBrk="1" latinLnBrk="0" hangingPunct="1"/>
                      <a:endParaRPr lang="fr-BE" sz="1400" kern="1200" baseline="0" dirty="0" smtClean="0">
                        <a:solidFill>
                          <a:schemeClr val="dk1"/>
                        </a:solidFill>
                        <a:latin typeface="+mn-lt"/>
                        <a:ea typeface="+mn-ea"/>
                        <a:cs typeface="+mn-cs"/>
                      </a:endParaRPr>
                    </a:p>
                    <a:p>
                      <a:pPr marL="0" algn="l" defTabSz="914400" rtl="0" eaLnBrk="1" latinLnBrk="0" hangingPunct="1"/>
                      <a:r>
                        <a:rPr lang="fr-BE" sz="1400" kern="1200" baseline="0" dirty="0" smtClean="0">
                          <a:solidFill>
                            <a:srgbClr val="FF0000"/>
                          </a:solidFill>
                          <a:latin typeface="+mn-lt"/>
                          <a:ea typeface="+mn-ea"/>
                          <a:cs typeface="+mn-cs"/>
                        </a:rPr>
                        <a:t>Nouvelle révision démarre en Mars par Sec AFA (édition à l’automne 2023)</a:t>
                      </a:r>
                    </a:p>
                    <a:p>
                      <a:pPr marL="0" algn="l" defTabSz="914400" rtl="0" eaLnBrk="1" latinLnBrk="0" hangingPunct="1"/>
                      <a:endParaRPr lang="fr-BE" sz="1400" kern="1200" baseline="0" dirty="0" smtClean="0">
                        <a:solidFill>
                          <a:srgbClr val="FF0000"/>
                        </a:solidFill>
                        <a:latin typeface="+mn-lt"/>
                        <a:ea typeface="+mn-ea"/>
                        <a:cs typeface="+mn-cs"/>
                      </a:endParaRPr>
                    </a:p>
                    <a:p>
                      <a:pPr marL="0" algn="l" defTabSz="914400" rtl="0" eaLnBrk="1" latinLnBrk="0" hangingPunct="1"/>
                      <a:r>
                        <a:rPr lang="fr-BE" sz="1400" kern="1200" baseline="0" dirty="0" smtClean="0">
                          <a:solidFill>
                            <a:srgbClr val="FF0000"/>
                          </a:solidFill>
                          <a:latin typeface="+mn-lt"/>
                          <a:ea typeface="+mn-ea"/>
                          <a:cs typeface="+mn-cs"/>
                        </a:rPr>
                        <a:t>Nouvelle révision prévue d’ici fin 2023</a:t>
                      </a:r>
                      <a:endParaRPr lang="fr-BE" sz="1400" kern="1200" dirty="0">
                        <a:solidFill>
                          <a:srgbClr val="FF0000"/>
                        </a:solidFill>
                        <a:latin typeface="+mn-lt"/>
                        <a:ea typeface="+mn-ea"/>
                        <a:cs typeface="+mn-cs"/>
                      </a:endParaRPr>
                    </a:p>
                  </a:txBody>
                  <a:tcPr/>
                </a:tc>
                <a:tc rowSpan="2">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3288940">
                <a:tc vMerge="1">
                  <a:txBody>
                    <a:bodyPr/>
                    <a:lstStyle/>
                    <a:p>
                      <a:endParaRPr lang="fr-BE"/>
                    </a:p>
                  </a:txBody>
                  <a:tcPr/>
                </a:tc>
                <a:tc vMerge="1">
                  <a:txBody>
                    <a:bodyPr/>
                    <a:lstStyle/>
                    <a:p>
                      <a:endParaRPr lang="fr-BE"/>
                    </a:p>
                  </a:txBody>
                  <a:tcPr/>
                </a:tc>
                <a:tc>
                  <a:txBody>
                    <a:bodyPr/>
                    <a:lstStyle/>
                    <a:p>
                      <a:r>
                        <a:rPr lang="fr-BE" sz="1400" dirty="0" smtClean="0"/>
                        <a:t>Update</a:t>
                      </a:r>
                      <a:r>
                        <a:rPr lang="fr-BE" sz="1400" baseline="0" dirty="0" smtClean="0"/>
                        <a:t> des modules généraux des PIU Qu</a:t>
                      </a:r>
                      <a:endParaRPr lang="fr-BE" sz="1400" dirty="0" smtClean="0"/>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dirty="0" smtClean="0"/>
                    </a:p>
                  </a:txBody>
                  <a:tcPr/>
                </a:tc>
                <a:tc vMerge="1">
                  <a:txBody>
                    <a:bodyPr/>
                    <a:lstStyle/>
                    <a:p>
                      <a:endParaRPr lang="fr-BE" sz="1400" kern="1200" baseline="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3396757512"/>
                  </a:ext>
                </a:extLst>
              </a:tr>
            </a:tbl>
          </a:graphicData>
        </a:graphic>
      </p:graphicFrame>
    </p:spTree>
    <p:extLst>
      <p:ext uri="{BB962C8B-B14F-4D97-AF65-F5344CB8AC3E}">
        <p14:creationId xmlns:p14="http://schemas.microsoft.com/office/powerpoint/2010/main" val="39208940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B – 23-2W-07</a:t>
            </a:r>
            <a:endParaRPr lang="fr-BE" dirty="0"/>
          </a:p>
        </p:txBody>
      </p:sp>
      <p:sp>
        <p:nvSpPr>
          <p:cNvPr id="6" name="Footer Placeholder 2"/>
          <p:cNvSpPr txBox="1">
            <a:spLocks noGrp="1"/>
          </p:cNvSpPr>
          <p:nvPr/>
        </p:nvSpPr>
        <p:spPr bwMode="auto">
          <a:xfrm>
            <a:off x="0" y="6304547"/>
            <a:ext cx="12191999" cy="352928"/>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graphicFrame>
        <p:nvGraphicFramePr>
          <p:cNvPr id="8" name="Content Placeholder 5"/>
          <p:cNvGraphicFramePr>
            <a:graphicFrameLocks/>
          </p:cNvGraphicFramePr>
          <p:nvPr>
            <p:extLst>
              <p:ext uri="{D42A27DB-BD31-4B8C-83A1-F6EECF244321}">
                <p14:modId xmlns:p14="http://schemas.microsoft.com/office/powerpoint/2010/main" val="588107813"/>
              </p:ext>
            </p:extLst>
          </p:nvPr>
        </p:nvGraphicFramePr>
        <p:xfrm>
          <a:off x="128335" y="1417643"/>
          <a:ext cx="11903243" cy="4808684"/>
        </p:xfrm>
        <a:graphic>
          <a:graphicData uri="http://schemas.openxmlformats.org/drawingml/2006/table">
            <a:tbl>
              <a:tblPr firstRow="1" bandRow="1">
                <a:tableStyleId>{5C22544A-7EE6-4342-B048-85BDC9FD1C3A}</a:tableStyleId>
              </a:tblPr>
              <a:tblGrid>
                <a:gridCol w="1733468">
                  <a:extLst>
                    <a:ext uri="{9D8B030D-6E8A-4147-A177-3AD203B41FA5}">
                      <a16:colId xmlns:a16="http://schemas.microsoft.com/office/drawing/2014/main" val="1767313086"/>
                    </a:ext>
                  </a:extLst>
                </a:gridCol>
                <a:gridCol w="1807994">
                  <a:extLst>
                    <a:ext uri="{9D8B030D-6E8A-4147-A177-3AD203B41FA5}">
                      <a16:colId xmlns:a16="http://schemas.microsoft.com/office/drawing/2014/main" val="53813246"/>
                    </a:ext>
                  </a:extLst>
                </a:gridCol>
                <a:gridCol w="3253790">
                  <a:extLst>
                    <a:ext uri="{9D8B030D-6E8A-4147-A177-3AD203B41FA5}">
                      <a16:colId xmlns:a16="http://schemas.microsoft.com/office/drawing/2014/main" val="955442333"/>
                    </a:ext>
                  </a:extLst>
                </a:gridCol>
                <a:gridCol w="2718365">
                  <a:extLst>
                    <a:ext uri="{9D8B030D-6E8A-4147-A177-3AD203B41FA5}">
                      <a16:colId xmlns:a16="http://schemas.microsoft.com/office/drawing/2014/main" val="1057313668"/>
                    </a:ext>
                  </a:extLst>
                </a:gridCol>
                <a:gridCol w="1499788">
                  <a:extLst>
                    <a:ext uri="{9D8B030D-6E8A-4147-A177-3AD203B41FA5}">
                      <a16:colId xmlns:a16="http://schemas.microsoft.com/office/drawing/2014/main" val="601807185"/>
                    </a:ext>
                  </a:extLst>
                </a:gridCol>
                <a:gridCol w="889838">
                  <a:extLst>
                    <a:ext uri="{9D8B030D-6E8A-4147-A177-3AD203B41FA5}">
                      <a16:colId xmlns:a16="http://schemas.microsoft.com/office/drawing/2014/main" val="1614367321"/>
                    </a:ext>
                  </a:extLst>
                </a:gridCol>
              </a:tblGrid>
              <a:tr h="532039">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411525">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23-2W-07 – Identification et</a:t>
                      </a:r>
                      <a:r>
                        <a:rPr lang="fr-BE" sz="1400" baseline="0" dirty="0" smtClean="0"/>
                        <a:t> évaluation des risques des agents cancérigènes, mutagènes et reprotoxiques (CMR)</a:t>
                      </a:r>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PGP Volet</a:t>
                      </a:r>
                      <a:r>
                        <a:rPr lang="fr-BE" sz="1400" b="1" baseline="0" dirty="0" smtClean="0">
                          <a:hlinkClick r:id="rId3" action="ppaction://hlinksldjump"/>
                        </a:rPr>
                        <a:t> A 21-MR-04</a:t>
                      </a:r>
                      <a:endParaRPr lang="fr-BE" sz="1400" b="1" dirty="0" smtClean="0"/>
                    </a:p>
                  </a:txBody>
                  <a:tcPr/>
                </a:tc>
                <a:tc>
                  <a:txBody>
                    <a:bodyPr/>
                    <a:lstStyle/>
                    <a:p>
                      <a:r>
                        <a:rPr lang="fr-BE" sz="1400" kern="1200" dirty="0" smtClean="0">
                          <a:solidFill>
                            <a:schemeClr val="dk1"/>
                          </a:solidFill>
                          <a:latin typeface="+mn-lt"/>
                          <a:ea typeface="+mn-ea"/>
                          <a:cs typeface="+mn-cs"/>
                        </a:rPr>
                        <a:t>Cartographier la problématique CMR (Inventaire des Expo Prio par agents et / ou activités en fct de l'impact)</a:t>
                      </a:r>
                    </a:p>
                  </a:txBody>
                  <a:tcPr/>
                </a:tc>
                <a:tc>
                  <a:txBody>
                    <a:bodyPr/>
                    <a:lstStyle/>
                    <a:p>
                      <a:r>
                        <a:rPr lang="fr-BE" sz="1400" kern="1200" dirty="0" smtClean="0">
                          <a:solidFill>
                            <a:schemeClr val="dk1"/>
                          </a:solidFill>
                          <a:latin typeface="+mn-lt"/>
                          <a:ea typeface="+mn-ea"/>
                          <a:cs typeface="+mn-cs"/>
                        </a:rPr>
                        <a:t>Implication de la ligne hiérarchique (bottom up):</a:t>
                      </a:r>
                    </a:p>
                    <a:p>
                      <a:pPr lvl="0"/>
                      <a:r>
                        <a:rPr lang="fr-BE" sz="1400" kern="1200" dirty="0" smtClean="0">
                          <a:solidFill>
                            <a:schemeClr val="dk1"/>
                          </a:solidFill>
                          <a:latin typeface="+mn-lt"/>
                          <a:ea typeface="+mn-ea"/>
                          <a:cs typeface="+mn-cs"/>
                        </a:rPr>
                        <a:t>Inventorisation des produits CMR stockés et description des utilisations de ceux-ci. </a:t>
                      </a:r>
                    </a:p>
                    <a:p>
                      <a:r>
                        <a:rPr lang="fr-BE" sz="1400" kern="1200" dirty="0" smtClean="0">
                          <a:solidFill>
                            <a:schemeClr val="dk1"/>
                          </a:solidFill>
                          <a:latin typeface="+mn-lt"/>
                          <a:ea typeface="+mn-ea"/>
                          <a:cs typeface="+mn-cs"/>
                        </a:rPr>
                        <a:t>Tableau </a:t>
                      </a:r>
                      <a:r>
                        <a:rPr lang="fr-BE" sz="1400" kern="1200" dirty="0" err="1" smtClean="0">
                          <a:solidFill>
                            <a:schemeClr val="dk1"/>
                          </a:solidFill>
                          <a:latin typeface="+mn-lt"/>
                          <a:ea typeface="+mn-ea"/>
                          <a:cs typeface="+mn-cs"/>
                        </a:rPr>
                        <a:t>Shp</a:t>
                      </a:r>
                      <a:r>
                        <a:rPr lang="fr-BE" sz="1400" kern="1200" dirty="0" smtClean="0">
                          <a:solidFill>
                            <a:schemeClr val="dk1"/>
                          </a:solidFill>
                          <a:latin typeface="+mn-lt"/>
                          <a:ea typeface="+mn-ea"/>
                          <a:cs typeface="+mn-cs"/>
                        </a:rPr>
                        <a:t> d’inventorisation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SharePoint,</a:t>
                      </a:r>
                      <a:r>
                        <a:rPr lang="fr-BE" sz="1400" baseline="0" dirty="0" smtClean="0"/>
                        <a:t> EDR, autres moyens à déterminer par Project Team</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baseline="0" dirty="0" smtClean="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dk1"/>
                          </a:solidFill>
                          <a:latin typeface="+mn-lt"/>
                          <a:ea typeface="+mn-ea"/>
                          <a:cs typeface="+mn-cs"/>
                          <a:hlinkClick r:id="rId4" action="ppaction://hlinkfile"/>
                        </a:rPr>
                        <a:t>Inventaire</a:t>
                      </a:r>
                      <a:r>
                        <a:rPr lang="fr-BE" sz="1400" kern="1200" baseline="0" dirty="0" smtClean="0">
                          <a:solidFill>
                            <a:schemeClr val="dk1"/>
                          </a:solidFill>
                          <a:latin typeface="+mn-lt"/>
                          <a:ea typeface="+mn-ea"/>
                          <a:cs typeface="+mn-cs"/>
                        </a:rPr>
                        <a:t> GpM</a:t>
                      </a:r>
                      <a:endParaRPr lang="fr-BE" sz="1400" dirty="0" smtClean="0"/>
                    </a:p>
                  </a:txBody>
                  <a:tcPr/>
                </a:tc>
                <a:tc rowSpan="3">
                  <a:txBody>
                    <a:bodyPr/>
                    <a:lstStyle/>
                    <a:p>
                      <a:pPr marL="0" algn="l" defTabSz="914400" rtl="0" eaLnBrk="1" latinLnBrk="0" hangingPunct="1"/>
                      <a:r>
                        <a:rPr lang="fr-BE" sz="1400" kern="1200" dirty="0" smtClean="0">
                          <a:solidFill>
                            <a:schemeClr val="dk1"/>
                          </a:solidFill>
                          <a:latin typeface="+mn-lt"/>
                          <a:ea typeface="+mn-ea"/>
                          <a:cs typeface="+mn-cs"/>
                        </a:rPr>
                        <a:t>Ass Prev</a:t>
                      </a:r>
                    </a:p>
                    <a:p>
                      <a:pPr marL="0" algn="l" defTabSz="914400" rtl="0" eaLnBrk="1" latinLnBrk="0" hangingPunct="1"/>
                      <a:r>
                        <a:rPr lang="fr-BE" sz="1400" kern="1200" dirty="0" smtClean="0">
                          <a:solidFill>
                            <a:schemeClr val="dk1"/>
                          </a:solidFill>
                          <a:latin typeface="+mn-lt"/>
                          <a:ea typeface="+mn-ea"/>
                          <a:cs typeface="+mn-cs"/>
                        </a:rPr>
                        <a:t>CP Qu</a:t>
                      </a:r>
                    </a:p>
                    <a:p>
                      <a:pPr marL="0" algn="l" defTabSz="914400" rtl="0" eaLnBrk="1" latinLnBrk="0" hangingPunct="1"/>
                      <a:r>
                        <a:rPr lang="fr-BE" sz="1400" kern="1200" dirty="0" smtClean="0">
                          <a:solidFill>
                            <a:schemeClr val="dk1"/>
                          </a:solidFill>
                          <a:latin typeface="+mn-lt"/>
                          <a:ea typeface="+mn-ea"/>
                          <a:cs typeface="+mn-cs"/>
                        </a:rPr>
                        <a:t>SPPT-MR (</a:t>
                      </a:r>
                      <a:r>
                        <a:rPr lang="fr-BE" sz="1400" kern="1200" dirty="0" err="1" smtClean="0">
                          <a:solidFill>
                            <a:schemeClr val="dk1"/>
                          </a:solidFill>
                          <a:latin typeface="+mn-lt"/>
                          <a:ea typeface="+mn-ea"/>
                          <a:cs typeface="+mn-cs"/>
                        </a:rPr>
                        <a:t>Supporting</a:t>
                      </a:r>
                      <a:r>
                        <a:rPr lang="fr-BE" sz="1400" kern="1200" dirty="0" smtClean="0">
                          <a:solidFill>
                            <a:schemeClr val="dk1"/>
                          </a:solidFill>
                          <a:latin typeface="+mn-lt"/>
                          <a:ea typeface="+mn-ea"/>
                          <a:cs typeface="+mn-cs"/>
                        </a:rPr>
                        <a:t>)</a:t>
                      </a:r>
                      <a:endParaRPr lang="fr-BE" sz="1400" kern="1200" dirty="0">
                        <a:solidFill>
                          <a:schemeClr val="dk1"/>
                        </a:solidFill>
                        <a:latin typeface="+mn-lt"/>
                        <a:ea typeface="+mn-ea"/>
                        <a:cs typeface="+mn-cs"/>
                      </a:endParaRPr>
                    </a:p>
                  </a:txBody>
                  <a:tcPr/>
                </a:tc>
                <a:tc rowSpan="3">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1096454">
                <a:tc vMerge="1">
                  <a:txBody>
                    <a:bodyPr/>
                    <a:lstStyle/>
                    <a:p>
                      <a:endParaRPr lang="fr-BE"/>
                    </a:p>
                  </a:txBody>
                  <a:tcPr/>
                </a:tc>
                <a:tc>
                  <a:txBody>
                    <a:bodyPr/>
                    <a:lstStyle/>
                    <a:p>
                      <a:r>
                        <a:rPr lang="fr-BE" sz="1400" dirty="0" smtClean="0"/>
                        <a:t>Systématiser la Détec de nouvelles Expo potentielles dues aux agents achetés </a:t>
                      </a:r>
                    </a:p>
                  </a:txBody>
                  <a:tcPr/>
                </a:tc>
                <a:tc rowSpan="2">
                  <a:txBody>
                    <a:bodyPr/>
                    <a:lstStyle/>
                    <a:p>
                      <a:endParaRPr lang="fr-BE" dirty="0"/>
                    </a:p>
                  </a:txBody>
                  <a:tcPr/>
                </a:tc>
                <a:tc rowSpan="2">
                  <a:txBody>
                    <a:bodyPr/>
                    <a:lstStyle/>
                    <a:p>
                      <a:r>
                        <a:rPr lang="fr-BE" sz="1400" kern="1200" dirty="0" smtClean="0">
                          <a:solidFill>
                            <a:schemeClr val="tx1"/>
                          </a:solidFill>
                          <a:latin typeface="+mn-lt"/>
                          <a:ea typeface="+mn-ea"/>
                          <a:cs typeface="+mn-cs"/>
                        </a:rPr>
                        <a:t>SIPPT-MR note mesures </a:t>
                      </a:r>
                      <a:r>
                        <a:rPr lang="fr-BE" sz="1400" kern="1200" dirty="0" smtClean="0">
                          <a:solidFill>
                            <a:schemeClr val="dk1"/>
                          </a:solidFill>
                          <a:latin typeface="+mn-lt"/>
                          <a:ea typeface="+mn-ea"/>
                          <a:cs typeface="+mn-cs"/>
                        </a:rPr>
                        <a:t>de prévention lors d’exposition à la silice cristalline :  </a:t>
                      </a:r>
                      <a:r>
                        <a:rPr lang="fr-BE" sz="1400" u="none" strike="noStrike" kern="1200" dirty="0" smtClean="0">
                          <a:solidFill>
                            <a:schemeClr val="dk1"/>
                          </a:solidFill>
                          <a:effectLst/>
                          <a:latin typeface="+mn-lt"/>
                          <a:ea typeface="+mn-ea"/>
                          <a:cs typeface="+mn-cs"/>
                          <a:hlinkClick r:id="rId5"/>
                        </a:rPr>
                        <a:t>20210414 IU -Prévention silice.docx (21-50067887)</a:t>
                      </a:r>
                      <a:endParaRPr lang="fr-BE" sz="1400" u="none" strike="noStrike" kern="1200" dirty="0" smtClean="0">
                        <a:solidFill>
                          <a:schemeClr val="dk1"/>
                        </a:solidFill>
                        <a:effectLst/>
                        <a:latin typeface="+mn-lt"/>
                        <a:ea typeface="+mn-ea"/>
                        <a:cs typeface="+mn-cs"/>
                      </a:endParaRPr>
                    </a:p>
                    <a:p>
                      <a:endParaRPr lang="fr-BE" sz="1400" u="none" strike="noStrike" kern="1200" baseline="0" dirty="0" smtClean="0">
                        <a:solidFill>
                          <a:schemeClr val="dk1"/>
                        </a:solidFill>
                        <a:effectLst/>
                        <a:latin typeface="+mn-lt"/>
                        <a:ea typeface="+mn-ea"/>
                        <a:cs typeface="+mn-cs"/>
                      </a:endParaRPr>
                    </a:p>
                    <a:p>
                      <a:r>
                        <a:rPr lang="fr-BE" sz="1400" u="none" strike="noStrike" kern="1200" baseline="0" dirty="0" smtClean="0">
                          <a:solidFill>
                            <a:schemeClr val="tx1"/>
                          </a:solidFill>
                          <a:effectLst/>
                          <a:latin typeface="+mn-lt"/>
                          <a:ea typeface="+mn-ea"/>
                          <a:cs typeface="+mn-cs"/>
                        </a:rPr>
                        <a:t>B10 : Chrome 6 et poussières métalliques (situation détaillée dans rapport SLPPT spécifique)</a:t>
                      </a:r>
                    </a:p>
                    <a:p>
                      <a:r>
                        <a:rPr lang="fr-BE" sz="1400" i="1" u="none" strike="noStrike" kern="1200" baseline="0" dirty="0" smtClean="0">
                          <a:solidFill>
                            <a:srgbClr val="FF0000"/>
                          </a:solidFill>
                          <a:effectLst/>
                          <a:latin typeface="+mn-lt"/>
                          <a:ea typeface="+mn-ea"/>
                          <a:cs typeface="+mn-cs"/>
                        </a:rPr>
                        <a:t>Voir point 22-10-OM-19 du CCB 15 Mar 2023 (point de Sit donné par Maj d’Avi RYNEDYCK Marie – Comd Esc MAvn)</a:t>
                      </a: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2802361352"/>
                  </a:ext>
                </a:extLst>
              </a:tr>
              <a:tr h="1445834">
                <a:tc vMerge="1">
                  <a:txBody>
                    <a:bodyPr/>
                    <a:lstStyle/>
                    <a:p>
                      <a:endParaRPr lang="fr-BE"/>
                    </a:p>
                  </a:txBody>
                  <a:tcPr/>
                </a:tc>
                <a:tc>
                  <a:txBody>
                    <a:bodyPr/>
                    <a:lstStyle/>
                    <a:p>
                      <a:r>
                        <a:rPr lang="fr-BE" sz="1400" dirty="0" smtClean="0"/>
                        <a:t>Systématiser l’</a:t>
                      </a:r>
                      <a:r>
                        <a:rPr lang="fr-BE" sz="1400" dirty="0" err="1" smtClean="0"/>
                        <a:t>Eval</a:t>
                      </a:r>
                      <a:r>
                        <a:rPr lang="fr-BE" sz="1400" dirty="0" smtClean="0"/>
                        <a:t> des risques à un Ech le + bas possible (approche à plusieurs Niv)</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535684606"/>
                  </a:ext>
                </a:extLst>
              </a:tr>
            </a:tbl>
          </a:graphicData>
        </a:graphic>
      </p:graphicFrame>
    </p:spTree>
    <p:extLst>
      <p:ext uri="{BB962C8B-B14F-4D97-AF65-F5344CB8AC3E}">
        <p14:creationId xmlns:p14="http://schemas.microsoft.com/office/powerpoint/2010/main" val="24970409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A</a:t>
            </a:r>
            <a:endParaRPr lang="fr-BE" dirty="0"/>
          </a:p>
        </p:txBody>
      </p:sp>
      <p:sp>
        <p:nvSpPr>
          <p:cNvPr id="3" name="Text Placeholder 2"/>
          <p:cNvSpPr>
            <a:spLocks noGrp="1"/>
          </p:cNvSpPr>
          <p:nvPr>
            <p:ph type="body" sz="quarter" idx="27"/>
          </p:nvPr>
        </p:nvSpPr>
        <p:spPr>
          <a:xfrm>
            <a:off x="4624409" y="2875332"/>
            <a:ext cx="7246749" cy="2980035"/>
          </a:xfrm>
        </p:spPr>
        <p:txBody>
          <a:bodyPr/>
          <a:lstStyle/>
          <a:p>
            <a:r>
              <a:rPr lang="fr-BE" u="sng" dirty="0"/>
              <a:t>Ref</a:t>
            </a:r>
            <a:r>
              <a:rPr lang="fr-BE" dirty="0"/>
              <a:t> : Plan global de prévention de la Défense 2023-2027 &amp; Plan Annuel d’Action 2023 approuvé par le CHOD sous le DocId </a:t>
            </a:r>
            <a:r>
              <a:rPr lang="nl-BE" dirty="0">
                <a:solidFill>
                  <a:srgbClr val="0070C0"/>
                </a:solidFill>
                <a:hlinkClick r:id="rId3"/>
              </a:rPr>
              <a:t>23-50011593</a:t>
            </a:r>
            <a:r>
              <a:rPr lang="fr-BE" dirty="0"/>
              <a:t> du 18 Jan 2023 </a:t>
            </a:r>
            <a:r>
              <a:rPr lang="fr-BE" i="1" dirty="0"/>
              <a:t>(communiqué par eNote VCHOD </a:t>
            </a:r>
            <a:r>
              <a:rPr lang="fr-BE" i="1" dirty="0">
                <a:solidFill>
                  <a:srgbClr val="0070C0"/>
                </a:solidFill>
                <a:hlinkClick r:id="rId4"/>
              </a:rPr>
              <a:t>23-50011864</a:t>
            </a:r>
            <a:r>
              <a:rPr lang="fr-BE" i="1" dirty="0"/>
              <a:t> du 29 Jan 2023</a:t>
            </a:r>
            <a:r>
              <a:rPr lang="fr-BE" i="1" dirty="0" smtClean="0"/>
              <a:t>)</a:t>
            </a:r>
            <a:endParaRPr lang="fr-BE" i="1" dirty="0"/>
          </a:p>
        </p:txBody>
      </p:sp>
      <p:sp>
        <p:nvSpPr>
          <p:cNvPr id="4" name="Picture Placeholder 3"/>
          <p:cNvSpPr>
            <a:spLocks noGrp="1"/>
          </p:cNvSpPr>
          <p:nvPr>
            <p:ph type="pic" sz="quarter" idx="28"/>
          </p:nvPr>
        </p:nvSpPr>
        <p:spPr/>
      </p:sp>
      <p:pic>
        <p:nvPicPr>
          <p:cNvPr id="7" name="Picture Placeholder 4"/>
          <p:cNvPicPr>
            <a:picLocks noChangeAspect="1"/>
          </p:cNvPicPr>
          <p:nvPr/>
        </p:nvPicPr>
        <p:blipFill rotWithShape="1">
          <a:blip r:embed="rId5">
            <a:extLst>
              <a:ext uri="{28A0092B-C50C-407E-A947-70E740481C1C}">
                <a14:useLocalDpi xmlns:a14="http://schemas.microsoft.com/office/drawing/2010/main" val="0"/>
              </a:ext>
            </a:extLst>
          </a:blip>
          <a:srcRect l="18744" t="-207" r="41730" b="207"/>
          <a:stretch/>
        </p:blipFill>
        <p:spPr>
          <a:xfrm>
            <a:off x="0" y="0"/>
            <a:ext cx="4337050" cy="6858000"/>
          </a:xfrm>
          <a:prstGeom prst="rect">
            <a:avLst/>
          </a:prstGeom>
        </p:spPr>
      </p:pic>
    </p:spTree>
    <p:extLst>
      <p:ext uri="{BB962C8B-B14F-4D97-AF65-F5344CB8AC3E}">
        <p14:creationId xmlns:p14="http://schemas.microsoft.com/office/powerpoint/2010/main" val="22596208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B / CP PsySoc</a:t>
            </a:r>
            <a:endParaRPr lang="fr-BE" dirty="0"/>
          </a:p>
        </p:txBody>
      </p:sp>
      <p:sp>
        <p:nvSpPr>
          <p:cNvPr id="3" name="Text Placeholder 2"/>
          <p:cNvSpPr>
            <a:spLocks noGrp="1"/>
          </p:cNvSpPr>
          <p:nvPr>
            <p:ph type="body" sz="quarter" idx="27"/>
          </p:nvPr>
        </p:nvSpPr>
        <p:spPr>
          <a:xfrm>
            <a:off x="4624409" y="2875332"/>
            <a:ext cx="7246749" cy="2980035"/>
          </a:xfrm>
        </p:spPr>
        <p:txBody>
          <a:bodyPr/>
          <a:lstStyle/>
          <a:p>
            <a:endParaRPr lang="fr-BE" i="1" dirty="0"/>
          </a:p>
        </p:txBody>
      </p:sp>
      <p:sp>
        <p:nvSpPr>
          <p:cNvPr id="4" name="Picture Placeholder 3"/>
          <p:cNvSpPr>
            <a:spLocks noGrp="1"/>
          </p:cNvSpPr>
          <p:nvPr>
            <p:ph type="pic" sz="quarter" idx="28"/>
          </p:nvPr>
        </p:nvSpPr>
        <p:spPr/>
      </p:sp>
      <p:pic>
        <p:nvPicPr>
          <p:cNvPr id="7" name="Picture Placeholder 4"/>
          <p:cNvPicPr>
            <a:picLocks noChangeAspect="1"/>
          </p:cNvPicPr>
          <p:nvPr/>
        </p:nvPicPr>
        <p:blipFill rotWithShape="1">
          <a:blip r:embed="rId3">
            <a:extLst>
              <a:ext uri="{28A0092B-C50C-407E-A947-70E740481C1C}">
                <a14:useLocalDpi xmlns:a14="http://schemas.microsoft.com/office/drawing/2010/main" val="0"/>
              </a:ext>
            </a:extLst>
          </a:blip>
          <a:srcRect l="18744" t="-207" r="41730" b="207"/>
          <a:stretch/>
        </p:blipFill>
        <p:spPr>
          <a:xfrm>
            <a:off x="0" y="0"/>
            <a:ext cx="4337050" cy="685800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59652" y="2875332"/>
            <a:ext cx="1904728" cy="1904728"/>
          </a:xfrm>
          <a:prstGeom prst="rect">
            <a:avLst/>
          </a:prstGeom>
        </p:spPr>
      </p:pic>
    </p:spTree>
    <p:extLst>
      <p:ext uri="{BB962C8B-B14F-4D97-AF65-F5344CB8AC3E}">
        <p14:creationId xmlns:p14="http://schemas.microsoft.com/office/powerpoint/2010/main" val="2073669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B / CP PsySoc – 20-PS-02</a:t>
            </a:r>
            <a:endParaRPr lang="fr-BE" dirty="0"/>
          </a:p>
        </p:txBody>
      </p:sp>
      <p:sp>
        <p:nvSpPr>
          <p:cNvPr id="6" name="Footer Placeholder 2"/>
          <p:cNvSpPr txBox="1">
            <a:spLocks noGrp="1"/>
          </p:cNvSpPr>
          <p:nvPr/>
        </p:nvSpPr>
        <p:spPr bwMode="auto">
          <a:xfrm>
            <a:off x="0" y="6304547"/>
            <a:ext cx="12191999" cy="352928"/>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9" name="Flowchart: Connector 8"/>
          <p:cNvSpPr/>
          <p:nvPr/>
        </p:nvSpPr>
        <p:spPr>
          <a:xfrm>
            <a:off x="308012" y="6082065"/>
            <a:ext cx="542220" cy="515287"/>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graphicFrame>
        <p:nvGraphicFramePr>
          <p:cNvPr id="7" name="Content Placeholder 5"/>
          <p:cNvGraphicFramePr>
            <a:graphicFrameLocks/>
          </p:cNvGraphicFramePr>
          <p:nvPr>
            <p:extLst>
              <p:ext uri="{D42A27DB-BD31-4B8C-83A1-F6EECF244321}">
                <p14:modId xmlns:p14="http://schemas.microsoft.com/office/powerpoint/2010/main" val="3700465966"/>
              </p:ext>
            </p:extLst>
          </p:nvPr>
        </p:nvGraphicFramePr>
        <p:xfrm>
          <a:off x="107503" y="1417639"/>
          <a:ext cx="11924075" cy="4604303"/>
        </p:xfrm>
        <a:graphic>
          <a:graphicData uri="http://schemas.openxmlformats.org/drawingml/2006/table">
            <a:tbl>
              <a:tblPr firstRow="1" bandRow="1">
                <a:tableStyleId>{5C22544A-7EE6-4342-B048-85BDC9FD1C3A}</a:tableStyleId>
              </a:tblPr>
              <a:tblGrid>
                <a:gridCol w="1987346">
                  <a:extLst>
                    <a:ext uri="{9D8B030D-6E8A-4147-A177-3AD203B41FA5}">
                      <a16:colId xmlns:a16="http://schemas.microsoft.com/office/drawing/2014/main" val="1767313086"/>
                    </a:ext>
                  </a:extLst>
                </a:gridCol>
                <a:gridCol w="1987346">
                  <a:extLst>
                    <a:ext uri="{9D8B030D-6E8A-4147-A177-3AD203B41FA5}">
                      <a16:colId xmlns:a16="http://schemas.microsoft.com/office/drawing/2014/main" val="53813246"/>
                    </a:ext>
                  </a:extLst>
                </a:gridCol>
                <a:gridCol w="2717684">
                  <a:extLst>
                    <a:ext uri="{9D8B030D-6E8A-4147-A177-3AD203B41FA5}">
                      <a16:colId xmlns:a16="http://schemas.microsoft.com/office/drawing/2014/main" val="955442333"/>
                    </a:ext>
                  </a:extLst>
                </a:gridCol>
                <a:gridCol w="2608355">
                  <a:extLst>
                    <a:ext uri="{9D8B030D-6E8A-4147-A177-3AD203B41FA5}">
                      <a16:colId xmlns:a16="http://schemas.microsoft.com/office/drawing/2014/main" val="1057313668"/>
                    </a:ext>
                  </a:extLst>
                </a:gridCol>
                <a:gridCol w="1669348">
                  <a:extLst>
                    <a:ext uri="{9D8B030D-6E8A-4147-A177-3AD203B41FA5}">
                      <a16:colId xmlns:a16="http://schemas.microsoft.com/office/drawing/2014/main" val="601807185"/>
                    </a:ext>
                  </a:extLst>
                </a:gridCol>
                <a:gridCol w="953996">
                  <a:extLst>
                    <a:ext uri="{9D8B030D-6E8A-4147-A177-3AD203B41FA5}">
                      <a16:colId xmlns:a16="http://schemas.microsoft.com/office/drawing/2014/main" val="1614367321"/>
                    </a:ext>
                  </a:extLst>
                </a:gridCol>
              </a:tblGrid>
              <a:tr h="742112">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3862191">
                <a:tc>
                  <a:txBody>
                    <a:bodyPr/>
                    <a:lstStyle/>
                    <a:p>
                      <a:pPr>
                        <a:spcAft>
                          <a:spcPts val="0"/>
                        </a:spcAft>
                      </a:pPr>
                      <a:r>
                        <a:rPr lang="fr-BE" sz="1400" noProof="0" dirty="0" smtClean="0">
                          <a:solidFill>
                            <a:srgbClr val="000018"/>
                          </a:solidFill>
                          <a:effectLst/>
                          <a:latin typeface="+mn-lt"/>
                          <a:ea typeface="Calibri" panose="020F0502020204030204" pitchFamily="34" charset="0"/>
                        </a:rPr>
                        <a:t>20-PS-02 - Prévention de comportements inadaptés</a:t>
                      </a:r>
                      <a:endParaRPr lang="fr-BE" sz="1400" noProof="0" dirty="0">
                        <a:solidFill>
                          <a:srgbClr val="000018"/>
                        </a:solidFill>
                        <a:effectLst/>
                        <a:latin typeface="+mn-lt"/>
                        <a:ea typeface="Calibri" panose="020F0502020204030204" pitchFamily="34" charset="0"/>
                      </a:endParaRPr>
                    </a:p>
                  </a:txBody>
                  <a:tcPr marL="90170" marR="90170" marT="46990" marB="469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400" noProof="0" dirty="0">
                          <a:solidFill>
                            <a:srgbClr val="000018"/>
                          </a:solidFill>
                          <a:effectLst/>
                          <a:latin typeface="+mn-lt"/>
                          <a:ea typeface="Calibri" panose="020F0502020204030204" pitchFamily="34" charset="0"/>
                        </a:rPr>
                        <a:t>Prévenir certains comportements inopportuns </a:t>
                      </a:r>
                      <a:r>
                        <a:rPr lang="fr-BE" sz="1400" noProof="0" dirty="0" smtClean="0">
                          <a:solidFill>
                            <a:srgbClr val="000018"/>
                          </a:solidFill>
                          <a:effectLst/>
                          <a:latin typeface="+mn-lt"/>
                          <a:ea typeface="Calibri" panose="020F0502020204030204" pitchFamily="34" charset="0"/>
                        </a:rPr>
                        <a:t>( violence,</a:t>
                      </a:r>
                      <a:r>
                        <a:rPr lang="fr-BE" sz="1400" baseline="0" noProof="0" dirty="0" smtClean="0">
                          <a:solidFill>
                            <a:srgbClr val="000018"/>
                          </a:solidFill>
                          <a:effectLst/>
                          <a:latin typeface="+mn-lt"/>
                          <a:ea typeface="Calibri" panose="020F0502020204030204" pitchFamily="34" charset="0"/>
                        </a:rPr>
                        <a:t> </a:t>
                      </a:r>
                      <a:r>
                        <a:rPr lang="fr-BE" sz="1400" noProof="0" dirty="0" smtClean="0">
                          <a:solidFill>
                            <a:srgbClr val="000018"/>
                          </a:solidFill>
                          <a:effectLst/>
                          <a:latin typeface="+mn-lt"/>
                          <a:ea typeface="Calibri" panose="020F0502020204030204" pitchFamily="34" charset="0"/>
                        </a:rPr>
                        <a:t>harcèlement sexuel et moral)</a:t>
                      </a:r>
                    </a:p>
                    <a:p>
                      <a:pPr>
                        <a:spcAft>
                          <a:spcPts val="0"/>
                        </a:spcAft>
                      </a:pPr>
                      <a:r>
                        <a:rPr lang="fr-BE" sz="1400" noProof="0" dirty="0" smtClean="0">
                          <a:solidFill>
                            <a:srgbClr val="000018"/>
                          </a:solidFill>
                          <a:effectLst/>
                          <a:latin typeface="+mn-lt"/>
                          <a:ea typeface="Calibri" panose="020F0502020204030204" pitchFamily="34" charset="0"/>
                        </a:rPr>
                        <a:t>et </a:t>
                      </a:r>
                      <a:r>
                        <a:rPr lang="fr-BE" sz="1400" noProof="0" dirty="0">
                          <a:solidFill>
                            <a:srgbClr val="000018"/>
                          </a:solidFill>
                          <a:effectLst/>
                          <a:latin typeface="+mn-lt"/>
                          <a:ea typeface="Calibri" panose="020F0502020204030204" pitchFamily="34" charset="0"/>
                        </a:rPr>
                        <a:t>conscientiser les travailleurs sur la portée de leurs actes </a:t>
                      </a:r>
                    </a:p>
                  </a:txBody>
                  <a:tcPr marL="90170" marR="90170" marT="46990" marB="46990"/>
                </a:tc>
                <a:tc>
                  <a:txBody>
                    <a:bodyPr/>
                    <a:lstStyle/>
                    <a:p>
                      <a:pPr>
                        <a:spcAft>
                          <a:spcPts val="0"/>
                        </a:spcAft>
                      </a:pPr>
                      <a:r>
                        <a:rPr lang="fr-BE" sz="1400" noProof="0" dirty="0">
                          <a:solidFill>
                            <a:srgbClr val="000018"/>
                          </a:solidFill>
                          <a:effectLst/>
                          <a:latin typeface="+mn-lt"/>
                          <a:ea typeface="Calibri" panose="020F0502020204030204" pitchFamily="34" charset="0"/>
                        </a:rPr>
                        <a:t>Créer une campagne de prévention et/ou utiliser des moyens existants. Renseigner sur aide possible</a:t>
                      </a:r>
                      <a:r>
                        <a:rPr lang="fr-BE" sz="1400" noProof="0" dirty="0" smtClean="0">
                          <a:solidFill>
                            <a:srgbClr val="000018"/>
                          </a:solidFill>
                          <a:effectLst/>
                          <a:latin typeface="+mn-lt"/>
                          <a:ea typeface="Calibri" panose="020F0502020204030204" pitchFamily="34" charset="0"/>
                        </a:rPr>
                        <a:t>.</a:t>
                      </a:r>
                    </a:p>
                    <a:p>
                      <a:pPr>
                        <a:spcAft>
                          <a:spcPts val="0"/>
                        </a:spcAft>
                      </a:pPr>
                      <a:endParaRPr lang="fr-BE" sz="1400" noProof="0" dirty="0" smtClean="0">
                        <a:solidFill>
                          <a:srgbClr val="000018"/>
                        </a:solidFill>
                        <a:effectLst/>
                        <a:latin typeface="+mn-lt"/>
                        <a:ea typeface="Calibri" panose="020F0502020204030204" pitchFamily="34" charset="0"/>
                      </a:endParaRPr>
                    </a:p>
                    <a:p>
                      <a:pPr>
                        <a:spcAft>
                          <a:spcPts val="0"/>
                        </a:spcAft>
                      </a:pPr>
                      <a:r>
                        <a:rPr lang="fr-BE" sz="1400" u="sng" kern="1200" dirty="0" smtClean="0">
                          <a:solidFill>
                            <a:schemeClr val="tx1"/>
                          </a:solidFill>
                          <a:effectLst/>
                          <a:latin typeface="+mn-lt"/>
                          <a:ea typeface="+mn-ea"/>
                          <a:cs typeface="+mn-cs"/>
                          <a:hlinkClick r:id="rId3"/>
                        </a:rPr>
                        <a:t>https://intranet.mil.intra/sites/Portal/Documents/2021/20210309_DGHWB_CampagneOSGW_01_F.pdf</a:t>
                      </a:r>
                      <a:endParaRPr lang="fr-BE" sz="1400" u="sng" kern="1200" dirty="0" smtClean="0">
                        <a:solidFill>
                          <a:schemeClr val="tx1"/>
                        </a:solidFill>
                        <a:effectLst/>
                        <a:latin typeface="+mn-lt"/>
                        <a:ea typeface="+mn-ea"/>
                        <a:cs typeface="+mn-cs"/>
                      </a:endParaRPr>
                    </a:p>
                    <a:p>
                      <a:pPr>
                        <a:spcAft>
                          <a:spcPts val="0"/>
                        </a:spcAft>
                      </a:pPr>
                      <a:endParaRPr lang="fr-BE" sz="1400" u="sng" kern="1200" noProof="0" dirty="0" smtClean="0">
                        <a:solidFill>
                          <a:schemeClr val="tx1"/>
                        </a:solidFill>
                        <a:effectLst/>
                        <a:latin typeface="+mn-lt"/>
                        <a:ea typeface="+mn-ea"/>
                        <a:cs typeface="+mn-cs"/>
                      </a:endParaRPr>
                    </a:p>
                    <a:p>
                      <a:pPr>
                        <a:spcAft>
                          <a:spcPts val="0"/>
                        </a:spcAft>
                      </a:pPr>
                      <a:r>
                        <a:rPr lang="fr-BE" sz="1400" noProof="0" dirty="0" smtClean="0">
                          <a:solidFill>
                            <a:schemeClr val="tx1"/>
                          </a:solidFill>
                          <a:effectLst/>
                          <a:latin typeface="+mn-lt"/>
                          <a:ea typeface="Calibri" panose="020F0502020204030204" pitchFamily="34" charset="0"/>
                        </a:rPr>
                        <a:t>Affiches &gt; PHD</a:t>
                      </a:r>
                    </a:p>
                    <a:p>
                      <a:pPr>
                        <a:spcAft>
                          <a:spcPts val="0"/>
                        </a:spcAft>
                      </a:pPr>
                      <a:r>
                        <a:rPr lang="fr-BE" sz="1400" noProof="0" dirty="0" smtClean="0">
                          <a:solidFill>
                            <a:schemeClr val="tx1"/>
                          </a:solidFill>
                          <a:effectLst/>
                          <a:latin typeface="+mn-lt"/>
                          <a:ea typeface="Calibri" panose="020F0502020204030204" pitchFamily="34" charset="0"/>
                        </a:rPr>
                        <a:t>Campagne</a:t>
                      </a:r>
                      <a:r>
                        <a:rPr lang="fr-BE" sz="1400" baseline="0" noProof="0" dirty="0" smtClean="0">
                          <a:solidFill>
                            <a:schemeClr val="tx1"/>
                          </a:solidFill>
                          <a:effectLst/>
                          <a:latin typeface="+mn-lt"/>
                          <a:ea typeface="Calibri" panose="020F0502020204030204" pitchFamily="34" charset="0"/>
                        </a:rPr>
                        <a:t> 2021: toujours pas de nouvelles</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b="0" kern="1200" noProof="0" dirty="0" smtClean="0">
                          <a:solidFill>
                            <a:srgbClr val="FF0000"/>
                          </a:solidFill>
                          <a:effectLst/>
                          <a:latin typeface="+mn-lt"/>
                          <a:ea typeface="Calibri" panose="020F0502020204030204" pitchFamily="34" charset="0"/>
                          <a:cs typeface="+mn-cs"/>
                        </a:rPr>
                        <a:t>Quid des « kits » qui devaient arriver en 2022 ???</a:t>
                      </a:r>
                    </a:p>
                    <a:p>
                      <a:pPr>
                        <a:spcAft>
                          <a:spcPts val="0"/>
                        </a:spcAft>
                      </a:pPr>
                      <a:endParaRPr lang="fr-BE" sz="1400" noProof="0" dirty="0">
                        <a:solidFill>
                          <a:schemeClr val="tx1"/>
                        </a:solidFill>
                        <a:effectLst/>
                        <a:latin typeface="+mn-lt"/>
                        <a:ea typeface="Calibri" panose="020F0502020204030204" pitchFamily="34" charset="0"/>
                      </a:endParaRPr>
                    </a:p>
                  </a:txBody>
                  <a:tcPr marL="90170" marR="90170" marT="46990" marB="46990"/>
                </a:tc>
                <a:tc>
                  <a:txBody>
                    <a:bodyPr/>
                    <a:lstStyle/>
                    <a:p>
                      <a:pPr>
                        <a:spcAft>
                          <a:spcPts val="0"/>
                        </a:spcAft>
                      </a:pPr>
                      <a:r>
                        <a:rPr lang="fr-BE" sz="1400" noProof="0" dirty="0">
                          <a:solidFill>
                            <a:srgbClr val="000018"/>
                          </a:solidFill>
                          <a:effectLst/>
                          <a:latin typeface="+mn-lt"/>
                          <a:ea typeface="Calibri" panose="020F0502020204030204" pitchFamily="34" charset="0"/>
                        </a:rPr>
                        <a:t>Affiches, inserts dans brochures d’accueil, </a:t>
                      </a:r>
                      <a:r>
                        <a:rPr lang="fr-BE" sz="1400" noProof="0" dirty="0" smtClean="0">
                          <a:solidFill>
                            <a:srgbClr val="000018"/>
                          </a:solidFill>
                          <a:effectLst/>
                          <a:latin typeface="+mn-lt"/>
                          <a:ea typeface="Calibri" panose="020F0502020204030204" pitchFamily="34" charset="0"/>
                        </a:rPr>
                        <a:t>mailings</a:t>
                      </a:r>
                    </a:p>
                    <a:p>
                      <a:pPr>
                        <a:spcAft>
                          <a:spcPts val="0"/>
                        </a:spcAft>
                      </a:pPr>
                      <a:endParaRPr lang="fr-BE" sz="1400" noProof="0" dirty="0" smtClean="0">
                        <a:solidFill>
                          <a:srgbClr val="000018"/>
                        </a:solidFill>
                        <a:effectLst/>
                        <a:latin typeface="+mn-lt"/>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b="0" kern="1200" noProof="0" dirty="0" smtClean="0">
                          <a:solidFill>
                            <a:srgbClr val="FF0000"/>
                          </a:solidFill>
                          <a:effectLst/>
                          <a:latin typeface="+mn-lt"/>
                          <a:ea typeface="Calibri" panose="020F0502020204030204" pitchFamily="34" charset="0"/>
                          <a:cs typeface="+mn-cs"/>
                        </a:rPr>
                        <a:t>Quid médias (capsules) pour</a:t>
                      </a:r>
                      <a:r>
                        <a:rPr lang="fr-BE" sz="1400" b="0" kern="1200" baseline="0" noProof="0" dirty="0" smtClean="0">
                          <a:solidFill>
                            <a:srgbClr val="FF0000"/>
                          </a:solidFill>
                          <a:effectLst/>
                          <a:latin typeface="+mn-lt"/>
                          <a:ea typeface="Calibri" panose="020F0502020204030204" pitchFamily="34" charset="0"/>
                          <a:cs typeface="+mn-cs"/>
                        </a:rPr>
                        <a:t> AMU et ShP</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b="0" kern="1200" baseline="0" noProof="0" dirty="0" smtClean="0">
                        <a:solidFill>
                          <a:srgbClr val="FF0000"/>
                        </a:solidFill>
                        <a:effectLst/>
                        <a:latin typeface="+mn-lt"/>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b="0" kern="1200" baseline="0" noProof="0" dirty="0" smtClean="0">
                          <a:solidFill>
                            <a:srgbClr val="FF0000"/>
                          </a:solidFill>
                          <a:effectLst/>
                          <a:latin typeface="+mn-lt"/>
                          <a:ea typeface="Calibri" panose="020F0502020204030204" pitchFamily="34" charset="0"/>
                          <a:cs typeface="+mn-cs"/>
                        </a:rPr>
                        <a:t>- OK pour briefings dédiés et Fmn Prev Suicide par O. Deloyer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b="0" kern="1200" noProof="0" dirty="0" smtClean="0">
                        <a:solidFill>
                          <a:srgbClr val="FF0000"/>
                        </a:solidFill>
                        <a:effectLst/>
                        <a:latin typeface="+mn-lt"/>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b="0" kern="1200" noProof="0" dirty="0" smtClean="0">
                          <a:solidFill>
                            <a:srgbClr val="FF0000"/>
                          </a:solidFill>
                          <a:effectLst/>
                          <a:latin typeface="+mn-lt"/>
                          <a:ea typeface="Calibri" panose="020F0502020204030204" pitchFamily="34" charset="0"/>
                          <a:cs typeface="+mn-cs"/>
                        </a:rPr>
                        <a:t>- Pas de capsules vidéos</a:t>
                      </a:r>
                      <a:r>
                        <a:rPr lang="fr-BE" sz="1400" b="0" kern="1200" baseline="0" noProof="0" dirty="0" smtClean="0">
                          <a:solidFill>
                            <a:srgbClr val="FF0000"/>
                          </a:solidFill>
                          <a:effectLst/>
                          <a:latin typeface="+mn-lt"/>
                          <a:ea typeface="Calibri" panose="020F0502020204030204" pitchFamily="34" charset="0"/>
                          <a:cs typeface="+mn-cs"/>
                        </a:rPr>
                        <a:t> actuellement</a:t>
                      </a:r>
                      <a:endParaRPr lang="fr-BE" sz="1400" b="0" kern="1200" noProof="0" dirty="0" smtClean="0">
                        <a:solidFill>
                          <a:srgbClr val="FF0000"/>
                        </a:solidFill>
                        <a:effectLst/>
                        <a:latin typeface="+mn-lt"/>
                        <a:ea typeface="Calibri" panose="020F0502020204030204" pitchFamily="34" charset="0"/>
                        <a:cs typeface="+mn-cs"/>
                      </a:endParaRPr>
                    </a:p>
                  </a:txBody>
                  <a:tcPr marL="90170" marR="90170" marT="46990" marB="46990"/>
                </a:tc>
                <a:tc>
                  <a:txBody>
                    <a:bodyPr/>
                    <a:lstStyle/>
                    <a:p>
                      <a:pPr>
                        <a:spcAft>
                          <a:spcPts val="0"/>
                        </a:spcAft>
                      </a:pPr>
                      <a:r>
                        <a:rPr lang="fr-BE" sz="1400" noProof="0" dirty="0" smtClean="0">
                          <a:solidFill>
                            <a:srgbClr val="000018"/>
                          </a:solidFill>
                          <a:effectLst/>
                          <a:latin typeface="+mn-lt"/>
                          <a:ea typeface="Calibri" panose="020F0502020204030204" pitchFamily="34" charset="0"/>
                        </a:rPr>
                        <a:t>LH</a:t>
                      </a:r>
                      <a:r>
                        <a:rPr lang="fr-BE" sz="1400" noProof="0" dirty="0">
                          <a:solidFill>
                            <a:srgbClr val="000018"/>
                          </a:solidFill>
                          <a:effectLst/>
                          <a:latin typeface="+mn-lt"/>
                          <a:ea typeface="Calibri" panose="020F0502020204030204" pitchFamily="34" charset="0"/>
                        </a:rPr>
                        <a:t/>
                      </a:r>
                      <a:br>
                        <a:rPr lang="fr-BE" sz="1400" noProof="0" dirty="0">
                          <a:solidFill>
                            <a:srgbClr val="000018"/>
                          </a:solidFill>
                          <a:effectLst/>
                          <a:latin typeface="+mn-lt"/>
                          <a:ea typeface="Calibri" panose="020F0502020204030204" pitchFamily="34" charset="0"/>
                        </a:rPr>
                      </a:br>
                      <a:r>
                        <a:rPr kumimoji="0" lang="fr-BE" sz="1400" b="0" i="0" u="none" strike="noStrike" kern="1200" cap="none" normalizeH="0" baseline="0" noProof="0" dirty="0" smtClean="0">
                          <a:ln>
                            <a:noFill/>
                          </a:ln>
                          <a:solidFill>
                            <a:srgbClr val="000018"/>
                          </a:solidFill>
                          <a:effectLst/>
                          <a:latin typeface="+mn-lt"/>
                          <a:ea typeface="+mn-ea"/>
                          <a:cs typeface="+mn-cs"/>
                        </a:rPr>
                        <a:t>PC </a:t>
                      </a:r>
                      <a:r>
                        <a:rPr kumimoji="0" lang="fr-BE" sz="1400" b="0" i="0" u="none" strike="noStrike" kern="1200" cap="none" normalizeH="0" baseline="0" noProof="0" dirty="0" err="1" smtClean="0">
                          <a:ln>
                            <a:noFill/>
                          </a:ln>
                          <a:solidFill>
                            <a:srgbClr val="000018"/>
                          </a:solidFill>
                          <a:effectLst/>
                          <a:latin typeface="+mn-lt"/>
                          <a:ea typeface="+mn-ea"/>
                          <a:cs typeface="+mn-cs"/>
                        </a:rPr>
                        <a:t>Loc</a:t>
                      </a:r>
                      <a:endParaRPr kumimoji="0" lang="fr-BE" sz="1400" b="0" i="0" u="none" strike="noStrike" kern="1200" cap="none" normalizeH="0" baseline="0" noProof="0" dirty="0" smtClean="0">
                        <a:ln>
                          <a:noFill/>
                        </a:ln>
                        <a:solidFill>
                          <a:srgbClr val="000018"/>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PSA-R Ant FLO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CPAP </a:t>
                      </a:r>
                    </a:p>
                  </a:txBody>
                  <a:tcPr marL="90170" marR="90170" marT="46990" marB="469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noProof="0" dirty="0" smtClean="0">
                          <a:solidFill>
                            <a:srgbClr val="000018"/>
                          </a:solidFill>
                          <a:effectLst/>
                          <a:latin typeface="+mn-lt"/>
                          <a:ea typeface="Calibri" panose="020F0502020204030204" pitchFamily="34" charset="0"/>
                          <a:cs typeface="+mn-cs"/>
                        </a:rPr>
                        <a:t>EC</a:t>
                      </a:r>
                    </a:p>
                  </a:txBody>
                  <a:tcPr marL="90170" marR="90170" marT="46990" marB="46990"/>
                </a:tc>
                <a:extLst>
                  <a:ext uri="{0D108BD9-81ED-4DB2-BD59-A6C34878D82A}">
                    <a16:rowId xmlns:a16="http://schemas.microsoft.com/office/drawing/2014/main" val="1680998661"/>
                  </a:ext>
                </a:extLst>
              </a:tr>
            </a:tbl>
          </a:graphicData>
        </a:graphic>
      </p:graphicFrame>
    </p:spTree>
    <p:extLst>
      <p:ext uri="{BB962C8B-B14F-4D97-AF65-F5344CB8AC3E}">
        <p14:creationId xmlns:p14="http://schemas.microsoft.com/office/powerpoint/2010/main" val="26235337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fr-BE" dirty="0" smtClean="0"/>
              <a:t>Questions</a:t>
            </a:r>
            <a:endParaRPr lang="fr-BE" dirty="0"/>
          </a:p>
        </p:txBody>
      </p:sp>
      <p:pic>
        <p:nvPicPr>
          <p:cNvPr id="3" name="Picture Placeholder 4"/>
          <p:cNvPicPr>
            <a:picLocks noChangeAspect="1"/>
          </p:cNvPicPr>
          <p:nvPr/>
        </p:nvPicPr>
        <p:blipFill rotWithShape="1">
          <a:blip r:embed="rId2" cstate="print">
            <a:extLst>
              <a:ext uri="{28A0092B-C50C-407E-A947-70E740481C1C}">
                <a14:useLocalDpi xmlns:a14="http://schemas.microsoft.com/office/drawing/2010/main" val="0"/>
              </a:ext>
            </a:extLst>
          </a:blip>
          <a:srcRect l="33440" t="15507" r="33441" b="15258"/>
          <a:stretch/>
        </p:blipFill>
        <p:spPr>
          <a:xfrm>
            <a:off x="4694662" y="1025913"/>
            <a:ext cx="2386362" cy="3534936"/>
          </a:xfrm>
          <a:prstGeom prst="rect">
            <a:avLst/>
          </a:prstGeom>
        </p:spPr>
      </p:pic>
    </p:spTree>
    <p:extLst>
      <p:ext uri="{BB962C8B-B14F-4D97-AF65-F5344CB8AC3E}">
        <p14:creationId xmlns:p14="http://schemas.microsoft.com/office/powerpoint/2010/main" val="32434979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p:txBody>
          <a:bodyPr/>
          <a:lstStyle/>
          <a:p>
            <a:endParaRPr lang="fr-BE"/>
          </a:p>
        </p:txBody>
      </p:sp>
      <p:sp>
        <p:nvSpPr>
          <p:cNvPr id="8" name="Text Placeholder 7"/>
          <p:cNvSpPr>
            <a:spLocks noGrp="1"/>
          </p:cNvSpPr>
          <p:nvPr>
            <p:ph type="body" sz="quarter" idx="27"/>
          </p:nvPr>
        </p:nvSpPr>
        <p:spPr/>
        <p:txBody>
          <a:bodyPr/>
          <a:lstStyle/>
          <a:p>
            <a:endParaRPr lang="fr-BE"/>
          </a:p>
        </p:txBody>
      </p:sp>
      <p:pic>
        <p:nvPicPr>
          <p:cNvPr id="6" name="Picture 3"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53753"/>
            <a:ext cx="6861258" cy="4750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6021" y="76106"/>
            <a:ext cx="5325979" cy="590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ight Arrow 9">
            <a:hlinkClick r:id="rId4" action="ppaction://hlinksldjump"/>
          </p:cNvPr>
          <p:cNvSpPr/>
          <p:nvPr/>
        </p:nvSpPr>
        <p:spPr>
          <a:xfrm rot="10800000">
            <a:off x="281008" y="5869288"/>
            <a:ext cx="1296144" cy="792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19242322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A – Sans impact sur PLP</a:t>
            </a:r>
            <a:endParaRPr lang="fr-BE" dirty="0"/>
          </a:p>
        </p:txBody>
      </p:sp>
      <p:graphicFrame>
        <p:nvGraphicFramePr>
          <p:cNvPr id="4" name="Content Placeholder 5"/>
          <p:cNvGraphicFramePr>
            <a:graphicFrameLocks/>
          </p:cNvGraphicFramePr>
          <p:nvPr>
            <p:extLst>
              <p:ext uri="{D42A27DB-BD31-4B8C-83A1-F6EECF244321}">
                <p14:modId xmlns:p14="http://schemas.microsoft.com/office/powerpoint/2010/main" val="892060027"/>
              </p:ext>
            </p:extLst>
          </p:nvPr>
        </p:nvGraphicFramePr>
        <p:xfrm>
          <a:off x="0" y="1417643"/>
          <a:ext cx="12192000" cy="4360604"/>
        </p:xfrm>
        <a:graphic>
          <a:graphicData uri="http://schemas.openxmlformats.org/drawingml/2006/table">
            <a:tbl>
              <a:tblPr firstRow="1" bandRow="1">
                <a:tableStyleId>{5C22544A-7EE6-4342-B048-85BDC9FD1C3A}</a:tableStyleId>
              </a:tblPr>
              <a:tblGrid>
                <a:gridCol w="7344139">
                  <a:extLst>
                    <a:ext uri="{9D8B030D-6E8A-4147-A177-3AD203B41FA5}">
                      <a16:colId xmlns:a16="http://schemas.microsoft.com/office/drawing/2014/main" val="1767313086"/>
                    </a:ext>
                  </a:extLst>
                </a:gridCol>
                <a:gridCol w="4847861">
                  <a:extLst>
                    <a:ext uri="{9D8B030D-6E8A-4147-A177-3AD203B41FA5}">
                      <a16:colId xmlns:a16="http://schemas.microsoft.com/office/drawing/2014/main" val="1614367321"/>
                    </a:ext>
                  </a:extLst>
                </a:gridCol>
              </a:tblGrid>
              <a:tr h="233447">
                <a:tc>
                  <a:txBody>
                    <a:bodyPr/>
                    <a:lstStyle/>
                    <a:p>
                      <a:pPr algn="ctr"/>
                      <a:r>
                        <a:rPr lang="fr-BE" sz="1400" dirty="0" smtClean="0"/>
                        <a:t>Item, N° et dénomination</a:t>
                      </a:r>
                      <a:endParaRPr lang="fr-BE" sz="1400" dirty="0"/>
                    </a:p>
                  </a:txBody>
                  <a:tcPr anchor="ctr"/>
                </a:tc>
                <a:tc>
                  <a:txBody>
                    <a:bodyPr/>
                    <a:lstStyle/>
                    <a:p>
                      <a:pPr algn="ctr"/>
                      <a:r>
                        <a:rPr lang="fr-BE" sz="1400" dirty="0" smtClean="0"/>
                        <a:t>Remarque Unité</a:t>
                      </a:r>
                      <a:endParaRPr lang="fr-BE" sz="1400" dirty="0"/>
                    </a:p>
                  </a:txBody>
                  <a:tcPr anchor="ctr"/>
                </a:tc>
                <a:extLst>
                  <a:ext uri="{0D108BD9-81ED-4DB2-BD59-A6C34878D82A}">
                    <a16:rowId xmlns:a16="http://schemas.microsoft.com/office/drawing/2014/main" val="2800812117"/>
                  </a:ext>
                </a:extLst>
              </a:tr>
              <a:tr h="326852">
                <a:tc>
                  <a:txBody>
                    <a:bodyPr/>
                    <a:lstStyle/>
                    <a:p>
                      <a:r>
                        <a:rPr lang="fr-BE" sz="1400" dirty="0" smtClean="0"/>
                        <a:t>09-HR-01 – Politique relative aux produits psychoactifs illicites/drogues</a:t>
                      </a:r>
                    </a:p>
                  </a:txBody>
                  <a:tcPr/>
                </a:tc>
                <a:tc>
                  <a:txBody>
                    <a:bodyPr/>
                    <a:lstStyle/>
                    <a:p>
                      <a:pPr algn="ctr"/>
                      <a:r>
                        <a:rPr lang="fr-BE" sz="1400" dirty="0" smtClean="0"/>
                        <a:t>Traité au</a:t>
                      </a:r>
                      <a:r>
                        <a:rPr lang="fr-BE" sz="1400" baseline="0" dirty="0" smtClean="0"/>
                        <a:t> niveau supérieur dans un WkGp dédié</a:t>
                      </a:r>
                      <a:endParaRPr lang="fr-BE" sz="1400" dirty="0"/>
                    </a:p>
                  </a:txBody>
                  <a:tcPr/>
                </a:tc>
                <a:extLst>
                  <a:ext uri="{0D108BD9-81ED-4DB2-BD59-A6C34878D82A}">
                    <a16:rowId xmlns:a16="http://schemas.microsoft.com/office/drawing/2014/main" val="1232026185"/>
                  </a:ext>
                </a:extLst>
              </a:tr>
              <a:tr h="326852">
                <a:tc>
                  <a:txBody>
                    <a:bodyPr/>
                    <a:lstStyle/>
                    <a:p>
                      <a:r>
                        <a:rPr lang="fr-BE" sz="1400" dirty="0" smtClean="0"/>
                        <a:t>16-WB-02 – Développement d’une politique de prévention du burnout à la Défense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a:t>
                      </a:r>
                      <a:r>
                        <a:rPr lang="fr-BE" sz="1400" baseline="0" dirty="0" smtClean="0"/>
                        <a:t> niveau supérieur dans un WkGp dédié</a:t>
                      </a:r>
                      <a:endParaRPr lang="fr-BE" sz="1400" dirty="0" smtClean="0"/>
                    </a:p>
                    <a:p>
                      <a:pPr algn="ctr"/>
                      <a:endParaRPr lang="fr-BE" sz="1400" dirty="0"/>
                    </a:p>
                  </a:txBody>
                  <a:tcPr/>
                </a:tc>
                <a:extLst>
                  <a:ext uri="{0D108BD9-81ED-4DB2-BD59-A6C34878D82A}">
                    <a16:rowId xmlns:a16="http://schemas.microsoft.com/office/drawing/2014/main" val="2660173281"/>
                  </a:ext>
                </a:extLst>
              </a:tr>
              <a:tr h="326852">
                <a:tc>
                  <a:txBody>
                    <a:bodyPr/>
                    <a:lstStyle/>
                    <a:p>
                      <a:r>
                        <a:rPr lang="fr-BE" sz="1400" dirty="0" smtClean="0"/>
                        <a:t>21-CM-01 – Stage ambulanciers militaires au Sv 112</a:t>
                      </a:r>
                    </a:p>
                  </a:txBody>
                  <a:tcPr/>
                </a:tc>
                <a:tc>
                  <a:txBody>
                    <a:bodyPr/>
                    <a:lstStyle/>
                    <a:p>
                      <a:pPr algn="ctr"/>
                      <a:r>
                        <a:rPr lang="fr-BE" sz="1400" dirty="0" smtClean="0"/>
                        <a:t>3 EMI</a:t>
                      </a:r>
                      <a:endParaRPr lang="fr-BE" sz="1400" dirty="0"/>
                    </a:p>
                  </a:txBody>
                  <a:tcPr/>
                </a:tc>
                <a:extLst>
                  <a:ext uri="{0D108BD9-81ED-4DB2-BD59-A6C34878D82A}">
                    <a16:rowId xmlns:a16="http://schemas.microsoft.com/office/drawing/2014/main" val="1333719938"/>
                  </a:ext>
                </a:extLst>
              </a:tr>
              <a:tr h="326852">
                <a:tc>
                  <a:txBody>
                    <a:bodyPr/>
                    <a:lstStyle/>
                    <a:p>
                      <a:r>
                        <a:rPr lang="fr-BE" sz="1400" dirty="0" smtClean="0"/>
                        <a:t>21-CM-02 – Protection auditive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WkGp dédié</a:t>
                      </a:r>
                    </a:p>
                  </a:txBody>
                  <a:tcPr/>
                </a:tc>
                <a:extLst>
                  <a:ext uri="{0D108BD9-81ED-4DB2-BD59-A6C34878D82A}">
                    <a16:rowId xmlns:a16="http://schemas.microsoft.com/office/drawing/2014/main" val="3080360440"/>
                  </a:ext>
                </a:extLst>
              </a:tr>
              <a:tr h="326852">
                <a:tc>
                  <a:txBody>
                    <a:bodyPr/>
                    <a:lstStyle/>
                    <a:p>
                      <a:r>
                        <a:rPr lang="fr-BE" sz="1400" dirty="0" smtClean="0"/>
                        <a:t>21-HR-01 – Politique d’absentéisme à la Défense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WkGp dédié</a:t>
                      </a:r>
                    </a:p>
                  </a:txBody>
                  <a:tcPr/>
                </a:tc>
                <a:extLst>
                  <a:ext uri="{0D108BD9-81ED-4DB2-BD59-A6C34878D82A}">
                    <a16:rowId xmlns:a16="http://schemas.microsoft.com/office/drawing/2014/main" val="1142413192"/>
                  </a:ext>
                </a:extLst>
              </a:tr>
              <a:tr h="326852">
                <a:tc>
                  <a:txBody>
                    <a:bodyPr/>
                    <a:lstStyle/>
                    <a:p>
                      <a:r>
                        <a:rPr lang="fr-BE" sz="1400" dirty="0" smtClean="0"/>
                        <a:t>21-HR-02 – Implémentation d’un nouveau fonctionnement pour les Pers de confiance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WkGp dédié</a:t>
                      </a:r>
                    </a:p>
                  </a:txBody>
                  <a:tcPr/>
                </a:tc>
                <a:extLst>
                  <a:ext uri="{0D108BD9-81ED-4DB2-BD59-A6C34878D82A}">
                    <a16:rowId xmlns:a16="http://schemas.microsoft.com/office/drawing/2014/main" val="3977872260"/>
                  </a:ext>
                </a:extLst>
              </a:tr>
              <a:tr h="326852">
                <a:tc>
                  <a:txBody>
                    <a:bodyPr/>
                    <a:lstStyle/>
                    <a:p>
                      <a:r>
                        <a:rPr lang="fr-BE" sz="1400" dirty="0" smtClean="0"/>
                        <a:t>21-OT-01</a:t>
                      </a:r>
                      <a:r>
                        <a:rPr lang="fr-BE" sz="1400" baseline="0" dirty="0" smtClean="0"/>
                        <a:t> – Prévention d’incidents de plongées</a:t>
                      </a:r>
                      <a:endParaRPr lang="fr-BE" sz="1400" dirty="0" smtClean="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2 W Tac</a:t>
                      </a:r>
                      <a:r>
                        <a:rPr lang="fr-BE" sz="1400" baseline="0" dirty="0" smtClean="0"/>
                        <a:t> non concerné</a:t>
                      </a:r>
                      <a:endParaRPr lang="fr-BE" sz="1400" dirty="0" smtClean="0"/>
                    </a:p>
                  </a:txBody>
                  <a:tcPr/>
                </a:tc>
                <a:extLst>
                  <a:ext uri="{0D108BD9-81ED-4DB2-BD59-A6C34878D82A}">
                    <a16:rowId xmlns:a16="http://schemas.microsoft.com/office/drawing/2014/main" val="3620076770"/>
                  </a:ext>
                </a:extLst>
              </a:tr>
              <a:tr h="326852">
                <a:tc>
                  <a:txBody>
                    <a:bodyPr/>
                    <a:lstStyle/>
                    <a:p>
                      <a:r>
                        <a:rPr lang="fr-BE" sz="1400" dirty="0" smtClean="0"/>
                        <a:t>21-WB-01 – Le tabagisme : politique de prévention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WkGp dédié</a:t>
                      </a:r>
                    </a:p>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(Niveau Unité, nous appliquons les règles en la matière et partageons toute campagne d’information)</a:t>
                      </a:r>
                    </a:p>
                  </a:txBody>
                  <a:tcPr/>
                </a:tc>
                <a:extLst>
                  <a:ext uri="{0D108BD9-81ED-4DB2-BD59-A6C34878D82A}">
                    <a16:rowId xmlns:a16="http://schemas.microsoft.com/office/drawing/2014/main" val="1589489860"/>
                  </a:ext>
                </a:extLst>
              </a:tr>
              <a:tr h="3268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dirty="0" smtClean="0">
                          <a:solidFill>
                            <a:schemeClr val="dk1"/>
                          </a:solidFill>
                          <a:latin typeface="+mn-lt"/>
                          <a:ea typeface="+mn-ea"/>
                          <a:cs typeface="+mn-cs"/>
                        </a:rPr>
                        <a:t>22-DF-01 – Optimisation du SDGR au sein de la Défense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kern="1200" dirty="0" smtClean="0">
                          <a:solidFill>
                            <a:schemeClr val="dk1"/>
                          </a:solidFill>
                          <a:latin typeface="+mn-lt"/>
                          <a:ea typeface="+mn-ea"/>
                          <a:cs typeface="+mn-cs"/>
                        </a:rPr>
                        <a:t>Sans impact sur PLP dans la phase d’initiation gérée Niv Cab CHOD – GovSp</a:t>
                      </a:r>
                    </a:p>
                  </a:txBody>
                  <a:tcPr/>
                </a:tc>
                <a:extLst>
                  <a:ext uri="{0D108BD9-81ED-4DB2-BD59-A6C34878D82A}">
                    <a16:rowId xmlns:a16="http://schemas.microsoft.com/office/drawing/2014/main" val="4123220967"/>
                  </a:ext>
                </a:extLst>
              </a:tr>
              <a:tr h="326852">
                <a:tc>
                  <a:txBody>
                    <a:bodyPr/>
                    <a:lstStyle/>
                    <a:p>
                      <a:r>
                        <a:rPr lang="fr-BE" sz="1400" dirty="0" smtClean="0"/>
                        <a:t>22-JM-01 – Risques psychosociaux</a:t>
                      </a:r>
                      <a:r>
                        <a:rPr lang="fr-BE" sz="1400" baseline="0" dirty="0" smtClean="0"/>
                        <a:t> dans IOrg à l’étranger (WB)</a:t>
                      </a:r>
                      <a:endParaRPr lang="fr-BE" sz="1400" dirty="0" smtClean="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2 W Tac non concerné</a:t>
                      </a:r>
                    </a:p>
                  </a:txBody>
                  <a:tcPr/>
                </a:tc>
                <a:extLst>
                  <a:ext uri="{0D108BD9-81ED-4DB2-BD59-A6C34878D82A}">
                    <a16:rowId xmlns:a16="http://schemas.microsoft.com/office/drawing/2014/main" val="1812549873"/>
                  </a:ext>
                </a:extLst>
              </a:tr>
            </a:tbl>
          </a:graphicData>
        </a:graphic>
      </p:graphicFrame>
    </p:spTree>
    <p:extLst>
      <p:ext uri="{BB962C8B-B14F-4D97-AF65-F5344CB8AC3E}">
        <p14:creationId xmlns:p14="http://schemas.microsoft.com/office/powerpoint/2010/main" val="30392959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A – 17-MR-01</a:t>
            </a:r>
            <a:endParaRPr lang="fr-BE" dirty="0"/>
          </a:p>
        </p:txBody>
      </p:sp>
      <p:graphicFrame>
        <p:nvGraphicFramePr>
          <p:cNvPr id="5" name="Content Placeholder 5"/>
          <p:cNvGraphicFramePr>
            <a:graphicFrameLocks/>
          </p:cNvGraphicFramePr>
          <p:nvPr>
            <p:extLst>
              <p:ext uri="{D42A27DB-BD31-4B8C-83A1-F6EECF244321}">
                <p14:modId xmlns:p14="http://schemas.microsoft.com/office/powerpoint/2010/main" val="2415505332"/>
              </p:ext>
            </p:extLst>
          </p:nvPr>
        </p:nvGraphicFramePr>
        <p:xfrm>
          <a:off x="128336" y="1600201"/>
          <a:ext cx="11935326" cy="4383505"/>
        </p:xfrm>
        <a:graphic>
          <a:graphicData uri="http://schemas.openxmlformats.org/drawingml/2006/table">
            <a:tbl>
              <a:tblPr firstRow="1" bandRow="1">
                <a:tableStyleId>{5C22544A-7EE6-4342-B048-85BDC9FD1C3A}</a:tableStyleId>
              </a:tblPr>
              <a:tblGrid>
                <a:gridCol w="1989221">
                  <a:extLst>
                    <a:ext uri="{9D8B030D-6E8A-4147-A177-3AD203B41FA5}">
                      <a16:colId xmlns:a16="http://schemas.microsoft.com/office/drawing/2014/main" val="1767313086"/>
                    </a:ext>
                  </a:extLst>
                </a:gridCol>
                <a:gridCol w="1989221">
                  <a:extLst>
                    <a:ext uri="{9D8B030D-6E8A-4147-A177-3AD203B41FA5}">
                      <a16:colId xmlns:a16="http://schemas.microsoft.com/office/drawing/2014/main" val="53813246"/>
                    </a:ext>
                  </a:extLst>
                </a:gridCol>
                <a:gridCol w="2720249">
                  <a:extLst>
                    <a:ext uri="{9D8B030D-6E8A-4147-A177-3AD203B41FA5}">
                      <a16:colId xmlns:a16="http://schemas.microsoft.com/office/drawing/2014/main" val="955442333"/>
                    </a:ext>
                  </a:extLst>
                </a:gridCol>
                <a:gridCol w="2610817">
                  <a:extLst>
                    <a:ext uri="{9D8B030D-6E8A-4147-A177-3AD203B41FA5}">
                      <a16:colId xmlns:a16="http://schemas.microsoft.com/office/drawing/2014/main" val="1057313668"/>
                    </a:ext>
                  </a:extLst>
                </a:gridCol>
                <a:gridCol w="1670922">
                  <a:extLst>
                    <a:ext uri="{9D8B030D-6E8A-4147-A177-3AD203B41FA5}">
                      <a16:colId xmlns:a16="http://schemas.microsoft.com/office/drawing/2014/main" val="601807185"/>
                    </a:ext>
                  </a:extLst>
                </a:gridCol>
                <a:gridCol w="954896">
                  <a:extLst>
                    <a:ext uri="{9D8B030D-6E8A-4147-A177-3AD203B41FA5}">
                      <a16:colId xmlns:a16="http://schemas.microsoft.com/office/drawing/2014/main" val="1614367321"/>
                    </a:ext>
                  </a:extLst>
                </a:gridCol>
              </a:tblGrid>
              <a:tr h="897473">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162011">
                <a:tc rowSpan="3">
                  <a:txBody>
                    <a:bodyPr/>
                    <a:lstStyle/>
                    <a:p>
                      <a:r>
                        <a:rPr lang="fr-BE" sz="1400" dirty="0" smtClean="0"/>
                        <a:t>17-MR-01-Sécurité  des champs électromagnétiques</a:t>
                      </a:r>
                    </a:p>
                  </a:txBody>
                  <a:tcPr/>
                </a:tc>
                <a:tc rowSpan="3">
                  <a:txBody>
                    <a:bodyPr/>
                    <a:lstStyle/>
                    <a:p>
                      <a:r>
                        <a:rPr lang="fr-BE" sz="1400" dirty="0" smtClean="0"/>
                        <a:t>Inventorier le Mat/Infra concerné</a:t>
                      </a:r>
                    </a:p>
                    <a:p>
                      <a:r>
                        <a:rPr lang="fr-BE" sz="1400" dirty="0" smtClean="0"/>
                        <a:t>Identifier le Pers à risques particuliers</a:t>
                      </a:r>
                    </a:p>
                    <a:p>
                      <a:r>
                        <a:rPr lang="fr-BE" sz="1400" dirty="0" smtClean="0"/>
                        <a:t>Evaluation des risques</a:t>
                      </a:r>
                    </a:p>
                    <a:p>
                      <a:r>
                        <a:rPr lang="fr-BE" sz="1400" dirty="0" smtClean="0"/>
                        <a:t>Ancrer la gestion Implémentation de la politique</a:t>
                      </a:r>
                    </a:p>
                  </a:txBody>
                  <a:tcPr/>
                </a:tc>
                <a:tc>
                  <a:txBody>
                    <a:bodyPr/>
                    <a:lstStyle/>
                    <a:p>
                      <a:r>
                        <a:rPr lang="fr-BE" sz="1400" dirty="0" smtClean="0"/>
                        <a:t>1. Inventorier Mat /Infra pour lesquels une appréciation des risques est nécessaire +</a:t>
                      </a:r>
                      <a:r>
                        <a:rPr lang="fr-BE" sz="1400" baseline="0" dirty="0" smtClean="0"/>
                        <a:t> Mat&amp;Infra </a:t>
                      </a:r>
                      <a:r>
                        <a:rPr lang="fr-BE" sz="1400" dirty="0" smtClean="0"/>
                        <a:t>CEM</a:t>
                      </a:r>
                    </a:p>
                  </a:txBody>
                  <a:tcPr/>
                </a:tc>
                <a:tc>
                  <a:txBody>
                    <a:bodyPr/>
                    <a:lstStyle/>
                    <a:p>
                      <a:r>
                        <a:rPr lang="fr-BE" sz="1400" dirty="0" smtClean="0"/>
                        <a:t>MRSys &amp; MC&amp;I,</a:t>
                      </a:r>
                      <a:r>
                        <a:rPr lang="fr-BE" sz="1400" baseline="0" dirty="0" smtClean="0"/>
                        <a:t> MatMan</a:t>
                      </a:r>
                      <a:endParaRPr lang="fr-BE" sz="1400" dirty="0"/>
                    </a:p>
                  </a:txBody>
                  <a:tcPr/>
                </a:tc>
                <a:tc rowSpan="3">
                  <a:txBody>
                    <a:bodyPr/>
                    <a:lstStyle/>
                    <a:p>
                      <a:endParaRPr lang="fr-BE" sz="1400" dirty="0"/>
                    </a:p>
                  </a:txBody>
                  <a:tcPr/>
                </a:tc>
                <a:tc rowSpan="3">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1162010">
                <a:tc vMerge="1">
                  <a:txBody>
                    <a:bodyPr/>
                    <a:lstStyle/>
                    <a:p>
                      <a:endParaRPr lang="fr-BE"/>
                    </a:p>
                  </a:txBody>
                  <a:tcPr/>
                </a:tc>
                <a:tc vMerge="1">
                  <a:txBody>
                    <a:bodyPr/>
                    <a:lstStyle/>
                    <a:p>
                      <a:endParaRPr lang="fr-BE"/>
                    </a:p>
                  </a:txBody>
                  <a:tcPr/>
                </a:tc>
                <a:tc>
                  <a:txBody>
                    <a:bodyPr/>
                    <a:lstStyle/>
                    <a:p>
                      <a:r>
                        <a:rPr lang="fr-BE" sz="1400" dirty="0" smtClean="0"/>
                        <a:t>2. Appréciation</a:t>
                      </a:r>
                      <a:r>
                        <a:rPr lang="fr-BE" sz="1400" baseline="0" dirty="0" smtClean="0"/>
                        <a:t> des risques</a:t>
                      </a:r>
                      <a:endParaRPr lang="fr-BE" sz="1400" dirty="0" smtClean="0"/>
                    </a:p>
                  </a:txBody>
                  <a:tcPr/>
                </a:tc>
                <a:tc>
                  <a:txBody>
                    <a:bodyPr/>
                    <a:lstStyle/>
                    <a:p>
                      <a:r>
                        <a:rPr lang="fr-BE" sz="1400" dirty="0" smtClean="0"/>
                        <a:t>DPBW-MR, ERM, CC V&amp;C</a:t>
                      </a:r>
                      <a:r>
                        <a:rPr lang="fr-BE" sz="1400" baseline="0" dirty="0" smtClean="0"/>
                        <a:t> &amp; ACOS-IS, MatMan &amp; Cons Prev</a:t>
                      </a:r>
                      <a:endParaRPr lang="fr-BE" sz="1400" dirty="0" smtClean="0"/>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3767761273"/>
                  </a:ext>
                </a:extLst>
              </a:tr>
              <a:tr h="1162011">
                <a:tc vMerge="1">
                  <a:txBody>
                    <a:bodyPr/>
                    <a:lstStyle/>
                    <a:p>
                      <a:endParaRPr lang="fr-BE"/>
                    </a:p>
                  </a:txBody>
                  <a:tcPr/>
                </a:tc>
                <a:tc vMerge="1">
                  <a:txBody>
                    <a:bodyPr/>
                    <a:lstStyle/>
                    <a:p>
                      <a:endParaRPr lang="fr-BE"/>
                    </a:p>
                  </a:txBody>
                  <a:tcPr/>
                </a:tc>
                <a:tc>
                  <a:txBody>
                    <a:bodyPr/>
                    <a:lstStyle/>
                    <a:p>
                      <a:r>
                        <a:rPr lang="fr-BE" sz="1400" dirty="0" smtClean="0"/>
                        <a:t>3. Gestion &amp; implémentation</a:t>
                      </a:r>
                    </a:p>
                  </a:txBody>
                  <a:tcPr/>
                </a:tc>
                <a:tc>
                  <a:txBody>
                    <a:bodyPr/>
                    <a:lstStyle/>
                    <a:p>
                      <a:r>
                        <a:rPr lang="fr-BE" sz="1400" dirty="0" smtClean="0"/>
                        <a:t>GestMat &amp; Conseiller</a:t>
                      </a:r>
                      <a:r>
                        <a:rPr lang="fr-BE" sz="1400" baseline="0" dirty="0" smtClean="0"/>
                        <a:t> en Prev</a:t>
                      </a:r>
                      <a:endParaRPr lang="fr-BE" sz="1400" dirty="0" smtClean="0"/>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3873501189"/>
                  </a:ext>
                </a:extLst>
              </a:tr>
            </a:tbl>
          </a:graphicData>
        </a:graphic>
      </p:graphicFrame>
      <p:sp>
        <p:nvSpPr>
          <p:cNvPr id="6" name="Footer Placeholder 2"/>
          <p:cNvSpPr txBox="1">
            <a:spLocks noGrp="1"/>
          </p:cNvSpPr>
          <p:nvPr/>
        </p:nvSpPr>
        <p:spPr bwMode="auto">
          <a:xfrm>
            <a:off x="0" y="6304547"/>
            <a:ext cx="12191999" cy="352928"/>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1832276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A – 17-MR-02</a:t>
            </a:r>
            <a:endParaRPr lang="fr-BE" dirty="0"/>
          </a:p>
        </p:txBody>
      </p:sp>
      <p:sp>
        <p:nvSpPr>
          <p:cNvPr id="6" name="Footer Placeholder 2"/>
          <p:cNvSpPr txBox="1">
            <a:spLocks noGrp="1"/>
          </p:cNvSpPr>
          <p:nvPr/>
        </p:nvSpPr>
        <p:spPr bwMode="auto">
          <a:xfrm>
            <a:off x="0" y="6304547"/>
            <a:ext cx="12191999" cy="352928"/>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graphicFrame>
        <p:nvGraphicFramePr>
          <p:cNvPr id="7" name="Content Placeholder 5"/>
          <p:cNvGraphicFramePr>
            <a:graphicFrameLocks/>
          </p:cNvGraphicFramePr>
          <p:nvPr>
            <p:extLst>
              <p:ext uri="{D42A27DB-BD31-4B8C-83A1-F6EECF244321}">
                <p14:modId xmlns:p14="http://schemas.microsoft.com/office/powerpoint/2010/main" val="216346716"/>
              </p:ext>
            </p:extLst>
          </p:nvPr>
        </p:nvGraphicFramePr>
        <p:xfrm>
          <a:off x="160421" y="1417642"/>
          <a:ext cx="11871157" cy="4582105"/>
        </p:xfrm>
        <a:graphic>
          <a:graphicData uri="http://schemas.openxmlformats.org/drawingml/2006/table">
            <a:tbl>
              <a:tblPr firstRow="1" bandRow="1">
                <a:tableStyleId>{5C22544A-7EE6-4342-B048-85BDC9FD1C3A}</a:tableStyleId>
              </a:tblPr>
              <a:tblGrid>
                <a:gridCol w="1728796">
                  <a:extLst>
                    <a:ext uri="{9D8B030D-6E8A-4147-A177-3AD203B41FA5}">
                      <a16:colId xmlns:a16="http://schemas.microsoft.com/office/drawing/2014/main" val="1767313086"/>
                    </a:ext>
                  </a:extLst>
                </a:gridCol>
                <a:gridCol w="1803120">
                  <a:extLst>
                    <a:ext uri="{9D8B030D-6E8A-4147-A177-3AD203B41FA5}">
                      <a16:colId xmlns:a16="http://schemas.microsoft.com/office/drawing/2014/main" val="53813246"/>
                    </a:ext>
                  </a:extLst>
                </a:gridCol>
                <a:gridCol w="3245019">
                  <a:extLst>
                    <a:ext uri="{9D8B030D-6E8A-4147-A177-3AD203B41FA5}">
                      <a16:colId xmlns:a16="http://schemas.microsoft.com/office/drawing/2014/main" val="955442333"/>
                    </a:ext>
                  </a:extLst>
                </a:gridCol>
                <a:gridCol w="2711038">
                  <a:extLst>
                    <a:ext uri="{9D8B030D-6E8A-4147-A177-3AD203B41FA5}">
                      <a16:colId xmlns:a16="http://schemas.microsoft.com/office/drawing/2014/main" val="1057313668"/>
                    </a:ext>
                  </a:extLst>
                </a:gridCol>
                <a:gridCol w="1495745">
                  <a:extLst>
                    <a:ext uri="{9D8B030D-6E8A-4147-A177-3AD203B41FA5}">
                      <a16:colId xmlns:a16="http://schemas.microsoft.com/office/drawing/2014/main" val="601807185"/>
                    </a:ext>
                  </a:extLst>
                </a:gridCol>
                <a:gridCol w="887439">
                  <a:extLst>
                    <a:ext uri="{9D8B030D-6E8A-4147-A177-3AD203B41FA5}">
                      <a16:colId xmlns:a16="http://schemas.microsoft.com/office/drawing/2014/main" val="1614367321"/>
                    </a:ext>
                  </a:extLst>
                </a:gridCol>
              </a:tblGrid>
              <a:tr h="860865">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363036">
                <a:tc rowSpan="3">
                  <a:txBody>
                    <a:bodyPr/>
                    <a:lstStyle/>
                    <a:p>
                      <a:r>
                        <a:rPr lang="fr-BE" sz="1400" dirty="0" smtClean="0"/>
                        <a:t>17-MR-02-Sécurité des machines-outils de travail du métal</a:t>
                      </a:r>
                    </a:p>
                  </a:txBody>
                  <a:tcPr/>
                </a:tc>
                <a:tc rowSpan="3">
                  <a:txBody>
                    <a:bodyPr/>
                    <a:lstStyle/>
                    <a:p>
                      <a:r>
                        <a:rPr lang="fr-BE" sz="1400" dirty="0" smtClean="0"/>
                        <a:t>Identification des machines-outils pour travail</a:t>
                      </a:r>
                    </a:p>
                    <a:p>
                      <a:r>
                        <a:rPr lang="fr-BE" sz="1400" dirty="0" smtClean="0"/>
                        <a:t>du métal</a:t>
                      </a:r>
                    </a:p>
                    <a:p>
                      <a:endParaRPr lang="fr-BE" sz="1400" dirty="0" smtClean="0"/>
                    </a:p>
                    <a:p>
                      <a:r>
                        <a:rPr lang="fr-BE" sz="1400" dirty="0" smtClean="0"/>
                        <a:t>Evaluation des non-conformités</a:t>
                      </a:r>
                    </a:p>
                    <a:p>
                      <a:endParaRPr lang="fr-BE" sz="1400" dirty="0" smtClean="0"/>
                    </a:p>
                    <a:p>
                      <a:r>
                        <a:rPr lang="fr-BE" sz="1400" dirty="0" smtClean="0"/>
                        <a:t>Sensibilisation de la ligne hiérarchique et des employés</a:t>
                      </a:r>
                    </a:p>
                    <a:p>
                      <a:endParaRPr lang="fr-BE" sz="1400" dirty="0" smtClean="0"/>
                    </a:p>
                  </a:txBody>
                  <a:tcPr/>
                </a:tc>
                <a:tc>
                  <a:txBody>
                    <a:bodyPr/>
                    <a:lstStyle/>
                    <a:p>
                      <a:r>
                        <a:rPr lang="fr-BE" sz="1400" kern="1200" dirty="0" smtClean="0">
                          <a:solidFill>
                            <a:schemeClr val="dk1"/>
                          </a:solidFill>
                          <a:latin typeface="+mn-lt"/>
                          <a:ea typeface="+mn-ea"/>
                          <a:cs typeface="+mn-cs"/>
                        </a:rPr>
                        <a:t>Inventorisation des machines-outils pour travail du métal (tenir à jour)</a:t>
                      </a:r>
                    </a:p>
                  </a:txBody>
                  <a:tcPr/>
                </a:tc>
                <a:tc>
                  <a:txBody>
                    <a:bodyPr/>
                    <a:lstStyle/>
                    <a:p>
                      <a:r>
                        <a:rPr lang="fr-BE" sz="1400" dirty="0" smtClean="0"/>
                        <a:t>S4/Mag sur base de l’inventaire de base du GestMat</a:t>
                      </a:r>
                    </a:p>
                  </a:txBody>
                  <a:tcPr/>
                </a:tc>
                <a:tc>
                  <a:txBody>
                    <a:bodyPr/>
                    <a:lstStyle/>
                    <a:p>
                      <a:pPr marL="0" algn="l" defTabSz="914400" rtl="0" eaLnBrk="1" latinLnBrk="0" hangingPunct="1"/>
                      <a:endParaRPr lang="fr-BE" sz="1400" kern="1200" dirty="0">
                        <a:solidFill>
                          <a:schemeClr val="dk1"/>
                        </a:solidFill>
                        <a:latin typeface="+mn-lt"/>
                        <a:ea typeface="+mn-ea"/>
                        <a:cs typeface="+mn-cs"/>
                      </a:endParaRPr>
                    </a:p>
                  </a:txBody>
                  <a:tcPr/>
                </a:tc>
                <a:tc rowSpan="3">
                  <a:txBody>
                    <a:bodyPr/>
                    <a:lstStyle/>
                    <a:p>
                      <a:pPr algn="ctr"/>
                      <a:r>
                        <a:rPr lang="fr-BE" sz="1400" dirty="0" smtClean="0"/>
                        <a:t>T</a:t>
                      </a:r>
                      <a:endParaRPr lang="fr-BE" sz="1400" dirty="0"/>
                    </a:p>
                  </a:txBody>
                  <a:tcPr/>
                </a:tc>
                <a:extLst>
                  <a:ext uri="{0D108BD9-81ED-4DB2-BD59-A6C34878D82A}">
                    <a16:rowId xmlns:a16="http://schemas.microsoft.com/office/drawing/2014/main" val="1680998661"/>
                  </a:ext>
                </a:extLst>
              </a:tr>
              <a:tr h="1142162">
                <a:tc vMerge="1">
                  <a:txBody>
                    <a:bodyPr/>
                    <a:lstStyle/>
                    <a:p>
                      <a:endParaRPr lang="fr-BE"/>
                    </a:p>
                  </a:txBody>
                  <a:tcPr/>
                </a:tc>
                <a:tc vMerge="1">
                  <a:txBody>
                    <a:bodyPr/>
                    <a:lstStyle/>
                    <a:p>
                      <a:endParaRPr lang="fr-BE"/>
                    </a:p>
                  </a:txBody>
                  <a:tcPr/>
                </a:tc>
                <a:tc>
                  <a:txBody>
                    <a:bodyPr/>
                    <a:lstStyle/>
                    <a:p>
                      <a:r>
                        <a:rPr lang="fr-BE" sz="1400" dirty="0" smtClean="0"/>
                        <a:t>Identifier, évaluer et corriger les non-conformités des machines-outils de travail du métal dans l’inventaire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Conseillers en prévention (généré via Q&amp;R-</a:t>
                      </a:r>
                      <a:r>
                        <a:rPr lang="fr-BE" sz="1400" dirty="0" err="1" smtClean="0"/>
                        <a:t>tools</a:t>
                      </a:r>
                      <a:r>
                        <a:rPr lang="fr-BE" sz="1400" dirty="0" smtClean="0"/>
                        <a:t> ILIAS) &amp; SIPPT/MR</a:t>
                      </a:r>
                    </a:p>
                  </a:txBody>
                  <a:tcPr/>
                </a:tc>
                <a:tc>
                  <a:txBody>
                    <a:bodyPr/>
                    <a:lstStyle/>
                    <a:p>
                      <a:pPr marL="0" algn="l" defTabSz="914400" rtl="0" eaLnBrk="1" latinLnBrk="0" hangingPunct="1"/>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1216042">
                <a:tc vMerge="1">
                  <a:txBody>
                    <a:bodyPr/>
                    <a:lstStyle/>
                    <a:p>
                      <a:endParaRPr lang="fr-BE"/>
                    </a:p>
                  </a:txBody>
                  <a:tcPr/>
                </a:tc>
                <a:tc vMerge="1">
                  <a:txBody>
                    <a:bodyPr/>
                    <a:lstStyle/>
                    <a:p>
                      <a:endParaRPr lang="fr-BE"/>
                    </a:p>
                  </a:txBody>
                  <a:tcPr/>
                </a:tc>
                <a:tc>
                  <a:txBody>
                    <a:bodyPr/>
                    <a:lstStyle/>
                    <a:p>
                      <a:r>
                        <a:rPr lang="fr-BE" sz="1400" dirty="0" smtClean="0"/>
                        <a:t>Sensibiliser la ligne hiérarchique et les employés</a:t>
                      </a:r>
                    </a:p>
                  </a:txBody>
                  <a:tcPr/>
                </a:tc>
                <a:tc>
                  <a:txBody>
                    <a:bodyPr/>
                    <a:lstStyle/>
                    <a:p>
                      <a:r>
                        <a:rPr lang="fr-BE" sz="1400" kern="1200" dirty="0" smtClean="0">
                          <a:solidFill>
                            <a:schemeClr val="dk1"/>
                          </a:solidFill>
                          <a:latin typeface="+mn-lt"/>
                          <a:ea typeface="+mn-ea"/>
                          <a:cs typeface="+mn-cs"/>
                        </a:rPr>
                        <a:t>MRSys-S/U/O</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3908708061"/>
                  </a:ext>
                </a:extLst>
              </a:tr>
            </a:tbl>
          </a:graphicData>
        </a:graphic>
      </p:graphicFrame>
    </p:spTree>
    <p:extLst>
      <p:ext uri="{BB962C8B-B14F-4D97-AF65-F5344CB8AC3E}">
        <p14:creationId xmlns:p14="http://schemas.microsoft.com/office/powerpoint/2010/main" val="517609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A – 21-MR-01</a:t>
            </a:r>
            <a:endParaRPr lang="fr-BE" dirty="0"/>
          </a:p>
        </p:txBody>
      </p:sp>
      <p:sp>
        <p:nvSpPr>
          <p:cNvPr id="6" name="Footer Placeholder 2"/>
          <p:cNvSpPr txBox="1">
            <a:spLocks noGrp="1"/>
          </p:cNvSpPr>
          <p:nvPr/>
        </p:nvSpPr>
        <p:spPr bwMode="auto">
          <a:xfrm>
            <a:off x="0" y="6304547"/>
            <a:ext cx="12191999" cy="352928"/>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graphicFrame>
        <p:nvGraphicFramePr>
          <p:cNvPr id="5" name="Content Placeholder 5"/>
          <p:cNvGraphicFramePr>
            <a:graphicFrameLocks/>
          </p:cNvGraphicFramePr>
          <p:nvPr>
            <p:extLst>
              <p:ext uri="{D42A27DB-BD31-4B8C-83A1-F6EECF244321}">
                <p14:modId xmlns:p14="http://schemas.microsoft.com/office/powerpoint/2010/main" val="1908840929"/>
              </p:ext>
            </p:extLst>
          </p:nvPr>
        </p:nvGraphicFramePr>
        <p:xfrm>
          <a:off x="160420" y="1401603"/>
          <a:ext cx="11903241" cy="4632960"/>
        </p:xfrm>
        <a:graphic>
          <a:graphicData uri="http://schemas.openxmlformats.org/drawingml/2006/table">
            <a:tbl>
              <a:tblPr firstRow="1" bandRow="1">
                <a:tableStyleId>{5C22544A-7EE6-4342-B048-85BDC9FD1C3A}</a:tableStyleId>
              </a:tblPr>
              <a:tblGrid>
                <a:gridCol w="1733468">
                  <a:extLst>
                    <a:ext uri="{9D8B030D-6E8A-4147-A177-3AD203B41FA5}">
                      <a16:colId xmlns:a16="http://schemas.microsoft.com/office/drawing/2014/main" val="1767313086"/>
                    </a:ext>
                  </a:extLst>
                </a:gridCol>
                <a:gridCol w="1807994">
                  <a:extLst>
                    <a:ext uri="{9D8B030D-6E8A-4147-A177-3AD203B41FA5}">
                      <a16:colId xmlns:a16="http://schemas.microsoft.com/office/drawing/2014/main" val="53813246"/>
                    </a:ext>
                  </a:extLst>
                </a:gridCol>
                <a:gridCol w="3253789">
                  <a:extLst>
                    <a:ext uri="{9D8B030D-6E8A-4147-A177-3AD203B41FA5}">
                      <a16:colId xmlns:a16="http://schemas.microsoft.com/office/drawing/2014/main" val="955442333"/>
                    </a:ext>
                  </a:extLst>
                </a:gridCol>
                <a:gridCol w="2718365">
                  <a:extLst>
                    <a:ext uri="{9D8B030D-6E8A-4147-A177-3AD203B41FA5}">
                      <a16:colId xmlns:a16="http://schemas.microsoft.com/office/drawing/2014/main" val="1057313668"/>
                    </a:ext>
                  </a:extLst>
                </a:gridCol>
                <a:gridCol w="1499787">
                  <a:extLst>
                    <a:ext uri="{9D8B030D-6E8A-4147-A177-3AD203B41FA5}">
                      <a16:colId xmlns:a16="http://schemas.microsoft.com/office/drawing/2014/main" val="601807185"/>
                    </a:ext>
                  </a:extLst>
                </a:gridCol>
                <a:gridCol w="889838">
                  <a:extLst>
                    <a:ext uri="{9D8B030D-6E8A-4147-A177-3AD203B41FA5}">
                      <a16:colId xmlns:a16="http://schemas.microsoft.com/office/drawing/2014/main" val="1614367321"/>
                    </a:ext>
                  </a:extLst>
                </a:gridCol>
              </a:tblGrid>
              <a:tr h="51124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631532">
                <a:tc rowSpan="5">
                  <a:txBody>
                    <a:bodyPr/>
                    <a:lstStyle/>
                    <a:p>
                      <a:r>
                        <a:rPr lang="fr-BE" sz="1400" dirty="0" smtClean="0"/>
                        <a:t>21-MR-01 – Sécurité incendie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PLP Volet B </a:t>
                      </a:r>
                      <a:br>
                        <a:rPr lang="fr-BE" sz="1400" b="1" dirty="0" smtClean="0">
                          <a:hlinkClick r:id="rId3" action="ppaction://hlinksldjump"/>
                        </a:rPr>
                      </a:br>
                      <a:r>
                        <a:rPr lang="fr-BE" sz="1400" b="1" dirty="0" smtClean="0">
                          <a:hlinkClick r:id="rId3" action="ppaction://hlinksldjump"/>
                        </a:rPr>
                        <a:t>23-2W-02</a:t>
                      </a:r>
                      <a:endParaRPr lang="fr-BE" sz="1400" b="1" dirty="0" smtClean="0"/>
                    </a:p>
                  </a:txBody>
                  <a:tcPr/>
                </a:tc>
                <a:tc rowSpan="5">
                  <a:txBody>
                    <a:bodyPr/>
                    <a:lstStyle/>
                    <a:p>
                      <a:r>
                        <a:rPr lang="fr-BE" sz="1200" dirty="0" smtClean="0"/>
                        <a:t>Rendre Sécurité incendie +claire et +cohérente et permettre aux U/Qu de se conformer à la Leg et Dir en vigueur de la manière la +simple/efficace possible.</a:t>
                      </a:r>
                    </a:p>
                    <a:p>
                      <a:r>
                        <a:rPr lang="fr-BE" sz="1200" dirty="0" smtClean="0"/>
                        <a:t>•Aperçu clair de la Leg + Dir internes, y compris rédaction d'un manuel Tech en remplacement de IF-131C</a:t>
                      </a:r>
                    </a:p>
                    <a:p>
                      <a:r>
                        <a:rPr lang="fr-BE" sz="1200" dirty="0" smtClean="0"/>
                        <a:t>•Procédures et modèles standards pour Prep analyses de risques et fichiers de Prev des incendies, y compris Prep fichiers échantillons</a:t>
                      </a:r>
                    </a:p>
                    <a:p>
                      <a:r>
                        <a:rPr lang="fr-BE" sz="1200" dirty="0" smtClean="0"/>
                        <a:t>•MeO Dir dans les Quartiers</a:t>
                      </a:r>
                    </a:p>
                  </a:txBody>
                  <a:tcPr/>
                </a:tc>
                <a:tc>
                  <a:txBody>
                    <a:bodyPr/>
                    <a:lstStyle/>
                    <a:p>
                      <a:r>
                        <a:rPr lang="fr-BE" sz="1600" dirty="0" smtClean="0"/>
                        <a:t>Cartographier la Sit actuelle</a:t>
                      </a:r>
                    </a:p>
                  </a:txBody>
                  <a:tcPr/>
                </a:tc>
                <a:tc>
                  <a:txBody>
                    <a:bodyPr/>
                    <a:lstStyle/>
                    <a:p>
                      <a:r>
                        <a:rPr lang="fr-BE" sz="1200" dirty="0" smtClean="0"/>
                        <a:t>Soumettre dossiers relatifs à Prev incendie au SLPPT + examiner Dir actuelles (lacunes, incohérences)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ALL +</a:t>
                      </a:r>
                      <a:r>
                        <a:rPr lang="fr-BE" sz="1400" kern="1200" baseline="0" dirty="0" smtClean="0">
                          <a:solidFill>
                            <a:schemeClr val="dk1"/>
                          </a:solidFill>
                          <a:latin typeface="+mn-lt"/>
                          <a:ea typeface="+mn-ea"/>
                          <a:cs typeface="+mn-cs"/>
                        </a:rPr>
                        <a:t> </a:t>
                      </a:r>
                      <a:r>
                        <a:rPr lang="fr-BE" sz="1400" kern="1200" dirty="0" smtClean="0">
                          <a:solidFill>
                            <a:schemeClr val="dk1"/>
                          </a:solidFill>
                          <a:latin typeface="+mn-lt"/>
                          <a:ea typeface="+mn-ea"/>
                          <a:cs typeface="+mn-cs"/>
                        </a:rPr>
                        <a:t>Comd Qu / Resp AFA (2021)</a:t>
                      </a:r>
                      <a:endParaRPr lang="fr-BE" sz="1400" kern="1200" dirty="0">
                        <a:solidFill>
                          <a:schemeClr val="dk1"/>
                        </a:solidFill>
                        <a:latin typeface="+mn-lt"/>
                        <a:ea typeface="+mn-ea"/>
                        <a:cs typeface="+mn-cs"/>
                      </a:endParaRPr>
                    </a:p>
                  </a:txBody>
                  <a:tcPr/>
                </a:tc>
                <a:tc rowSpan="4">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1172844">
                <a:tc vMerge="1">
                  <a:txBody>
                    <a:bodyPr/>
                    <a:lstStyle/>
                    <a:p>
                      <a:endParaRPr lang="fr-BE"/>
                    </a:p>
                  </a:txBody>
                  <a:tcPr/>
                </a:tc>
                <a:tc vMerge="1">
                  <a:txBody>
                    <a:bodyPr/>
                    <a:lstStyle/>
                    <a:p>
                      <a:endParaRPr lang="fr-BE"/>
                    </a:p>
                  </a:txBody>
                  <a:tcPr/>
                </a:tc>
                <a:tc>
                  <a:txBody>
                    <a:bodyPr/>
                    <a:lstStyle/>
                    <a:p>
                      <a:r>
                        <a:rPr lang="fr-BE" sz="1600" dirty="0" smtClean="0"/>
                        <a:t>Renouveler et/ou affiner Dir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200" dirty="0" smtClean="0"/>
                        <a:t>Prep d’un manuel Tech pour remplacer</a:t>
                      </a:r>
                      <a:r>
                        <a:rPr lang="fr-BE" sz="1200" baseline="0" dirty="0" smtClean="0"/>
                        <a:t> IF 131C</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baseline="0" dirty="0" smtClean="0"/>
                        <a:t>Affiner modèle analyse des risques</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baseline="0" dirty="0" smtClean="0"/>
                        <a:t>Prep fichiers standards</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baseline="0" dirty="0" smtClean="0"/>
                        <a:t>Prep « Case study » pour BM complet (standard)</a:t>
                      </a:r>
                      <a:endParaRPr lang="fr-BE" sz="1200" dirty="0" smtClean="0"/>
                    </a:p>
                  </a:txBody>
                  <a:tcPr/>
                </a:tc>
                <a:tc>
                  <a:txBody>
                    <a:bodyPr/>
                    <a:lstStyle/>
                    <a:p>
                      <a:pPr marL="0" algn="l" defTabSz="914400" rtl="0" eaLnBrk="1" latinLnBrk="0" hangingPunct="1"/>
                      <a:r>
                        <a:rPr lang="fr-BE" sz="1400" kern="1200" dirty="0" smtClean="0">
                          <a:solidFill>
                            <a:schemeClr val="dk1"/>
                          </a:solidFill>
                          <a:latin typeface="+mn-lt"/>
                          <a:ea typeface="+mn-ea"/>
                          <a:cs typeface="+mn-cs"/>
                        </a:rPr>
                        <a:t>MRC&amp;I (2022)</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631532">
                <a:tc vMerge="1">
                  <a:txBody>
                    <a:bodyPr/>
                    <a:lstStyle/>
                    <a:p>
                      <a:endParaRPr lang="fr-BE"/>
                    </a:p>
                  </a:txBody>
                  <a:tcPr/>
                </a:tc>
                <a:tc vMerge="1">
                  <a:txBody>
                    <a:bodyPr/>
                    <a:lstStyle/>
                    <a:p>
                      <a:endParaRPr lang="fr-BE"/>
                    </a:p>
                  </a:txBody>
                  <a:tcPr/>
                </a:tc>
                <a:tc>
                  <a:txBody>
                    <a:bodyPr/>
                    <a:lstStyle/>
                    <a:p>
                      <a:r>
                        <a:rPr lang="fr-BE" sz="1600" dirty="0" smtClean="0"/>
                        <a:t>Clarifier législation et Dir</a:t>
                      </a:r>
                    </a:p>
                  </a:txBody>
                  <a:tcPr/>
                </a:tc>
                <a:tc>
                  <a:txBody>
                    <a:bodyPr/>
                    <a:lstStyle/>
                    <a:p>
                      <a:r>
                        <a:rPr lang="fr-BE" sz="1200" kern="1200" dirty="0" smtClean="0">
                          <a:solidFill>
                            <a:schemeClr val="dk1"/>
                          </a:solidFill>
                          <a:latin typeface="+mn-lt"/>
                          <a:ea typeface="+mn-ea"/>
                          <a:cs typeface="+mn-cs"/>
                        </a:rPr>
                        <a:t>Procédures, templates, fichiers de Prev incendie, exemples via un SharePoint dédié</a:t>
                      </a:r>
                      <a:endParaRPr lang="fr-BE" sz="12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DGH&amp;WB</a:t>
                      </a:r>
                      <a:r>
                        <a:rPr lang="fr-BE" sz="1400" kern="1200" baseline="0" dirty="0" smtClean="0">
                          <a:solidFill>
                            <a:schemeClr val="dk1"/>
                          </a:solidFill>
                          <a:latin typeface="+mn-lt"/>
                          <a:ea typeface="+mn-ea"/>
                          <a:cs typeface="+mn-cs"/>
                        </a:rPr>
                        <a:t> &amp; DPBW MR (2023)</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631532">
                <a:tc vMerge="1">
                  <a:txBody>
                    <a:bodyPr/>
                    <a:lstStyle/>
                    <a:p>
                      <a:endParaRPr lang="fr-BE"/>
                    </a:p>
                  </a:txBody>
                  <a:tcPr/>
                </a:tc>
                <a:tc vMerge="1">
                  <a:txBody>
                    <a:bodyPr/>
                    <a:lstStyle/>
                    <a:p>
                      <a:endParaRPr lang="fr-BE"/>
                    </a:p>
                  </a:txBody>
                  <a:tcPr/>
                </a:tc>
                <a:tc>
                  <a:txBody>
                    <a:bodyPr/>
                    <a:lstStyle/>
                    <a:p>
                      <a:r>
                        <a:rPr lang="fr-BE" sz="1600" dirty="0" smtClean="0"/>
                        <a:t>Implémentation dans les Qu</a:t>
                      </a:r>
                    </a:p>
                  </a:txBody>
                  <a:tcPr/>
                </a:tc>
                <a:tc>
                  <a:txBody>
                    <a:bodyPr/>
                    <a:lstStyle/>
                    <a:p>
                      <a:r>
                        <a:rPr lang="fr-BE" sz="1200" kern="1200" dirty="0" smtClean="0">
                          <a:solidFill>
                            <a:schemeClr val="dk1"/>
                          </a:solidFill>
                          <a:latin typeface="+mn-lt"/>
                          <a:ea typeface="+mn-ea"/>
                          <a:cs typeface="+mn-cs"/>
                        </a:rPr>
                        <a:t>MeO Dir dans les Qu (analyse</a:t>
                      </a:r>
                      <a:r>
                        <a:rPr lang="fr-BE" sz="1200" kern="1200" baseline="0" dirty="0" smtClean="0">
                          <a:solidFill>
                            <a:schemeClr val="dk1"/>
                          </a:solidFill>
                          <a:latin typeface="+mn-lt"/>
                          <a:ea typeface="+mn-ea"/>
                          <a:cs typeface="+mn-cs"/>
                        </a:rPr>
                        <a:t> risques, dossiers AFA, Install Eqt lutte, Ctl &amp; Maint, Pers)</a:t>
                      </a:r>
                      <a:endParaRPr lang="fr-BE" sz="12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Comd Qu / Resp AFA (2024)</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r h="907170">
                <a:tc vMerge="1">
                  <a:txBody>
                    <a:bodyPr/>
                    <a:lstStyle/>
                    <a:p>
                      <a:endParaRPr lang="fr-BE" sz="1400" b="1" dirty="0" smtClean="0"/>
                    </a:p>
                  </a:txBody>
                  <a:tcPr/>
                </a:tc>
                <a:tc vMerge="1">
                  <a:txBody>
                    <a:bodyPr/>
                    <a:lstStyle/>
                    <a:p>
                      <a:endParaRPr lang="fr-BE" sz="1100" dirty="0" smtClean="0"/>
                    </a:p>
                  </a:txBody>
                  <a:tcPr/>
                </a:tc>
                <a:tc>
                  <a:txBody>
                    <a:bodyPr/>
                    <a:lstStyle/>
                    <a:p>
                      <a:r>
                        <a:rPr lang="fr-BE" sz="1600" dirty="0" smtClean="0"/>
                        <a:t>Evaluation</a:t>
                      </a:r>
                      <a:r>
                        <a:rPr lang="fr-BE" sz="1600" baseline="0" dirty="0" smtClean="0"/>
                        <a:t> de la politique</a:t>
                      </a:r>
                      <a:endParaRPr lang="fr-BE" sz="1600" dirty="0" smtClean="0"/>
                    </a:p>
                  </a:txBody>
                  <a:tcPr/>
                </a:tc>
                <a:tc>
                  <a:txBody>
                    <a:bodyPr/>
                    <a:lstStyle/>
                    <a:p>
                      <a:r>
                        <a:rPr lang="fr-BE" sz="1200" kern="1200" dirty="0" smtClean="0">
                          <a:solidFill>
                            <a:schemeClr val="dk1"/>
                          </a:solidFill>
                          <a:latin typeface="+mn-lt"/>
                          <a:ea typeface="+mn-ea"/>
                          <a:cs typeface="+mn-cs"/>
                        </a:rPr>
                        <a:t>Locale</a:t>
                      </a:r>
                      <a:r>
                        <a:rPr lang="fr-BE" sz="1200" kern="1200" baseline="0" dirty="0" smtClean="0">
                          <a:solidFill>
                            <a:schemeClr val="dk1"/>
                          </a:solidFill>
                          <a:latin typeface="+mn-lt"/>
                          <a:ea typeface="+mn-ea"/>
                          <a:cs typeface="+mn-cs"/>
                        </a:rPr>
                        <a:t> par Qu et/ou centralisée</a:t>
                      </a:r>
                      <a:endParaRPr lang="fr-BE" sz="12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ALL</a:t>
                      </a:r>
                      <a:endParaRPr lang="fr-BE" sz="1400" kern="1200" dirty="0">
                        <a:solidFill>
                          <a:schemeClr val="dk1"/>
                        </a:solidFill>
                        <a:latin typeface="+mn-lt"/>
                        <a:ea typeface="+mn-ea"/>
                        <a:cs typeface="+mn-cs"/>
                      </a:endParaRPr>
                    </a:p>
                  </a:txBody>
                  <a:tcPr/>
                </a:tc>
                <a:tc>
                  <a:txBody>
                    <a:bodyPr/>
                    <a:lstStyle/>
                    <a:p>
                      <a:pPr algn="ctr"/>
                      <a:endParaRPr lang="fr-BE" sz="1400" dirty="0"/>
                    </a:p>
                  </a:txBody>
                  <a:tcPr/>
                </a:tc>
                <a:extLst>
                  <a:ext uri="{0D108BD9-81ED-4DB2-BD59-A6C34878D82A}">
                    <a16:rowId xmlns:a16="http://schemas.microsoft.com/office/drawing/2014/main" val="2112645864"/>
                  </a:ext>
                </a:extLst>
              </a:tr>
            </a:tbl>
          </a:graphicData>
        </a:graphic>
      </p:graphicFrame>
    </p:spTree>
    <p:extLst>
      <p:ext uri="{BB962C8B-B14F-4D97-AF65-F5344CB8AC3E}">
        <p14:creationId xmlns:p14="http://schemas.microsoft.com/office/powerpoint/2010/main" val="4144210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A – 21-MR-02</a:t>
            </a:r>
            <a:endParaRPr lang="fr-BE" dirty="0"/>
          </a:p>
        </p:txBody>
      </p:sp>
      <p:sp>
        <p:nvSpPr>
          <p:cNvPr id="6" name="Footer Placeholder 2"/>
          <p:cNvSpPr txBox="1">
            <a:spLocks noGrp="1"/>
          </p:cNvSpPr>
          <p:nvPr/>
        </p:nvSpPr>
        <p:spPr bwMode="auto">
          <a:xfrm>
            <a:off x="0" y="6304547"/>
            <a:ext cx="12191999" cy="352928"/>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graphicFrame>
        <p:nvGraphicFramePr>
          <p:cNvPr id="7" name="Content Placeholder 5"/>
          <p:cNvGraphicFramePr>
            <a:graphicFrameLocks/>
          </p:cNvGraphicFramePr>
          <p:nvPr>
            <p:extLst>
              <p:ext uri="{D42A27DB-BD31-4B8C-83A1-F6EECF244321}">
                <p14:modId xmlns:p14="http://schemas.microsoft.com/office/powerpoint/2010/main" val="3340330073"/>
              </p:ext>
            </p:extLst>
          </p:nvPr>
        </p:nvGraphicFramePr>
        <p:xfrm>
          <a:off x="112293" y="1417642"/>
          <a:ext cx="11951369" cy="4607164"/>
        </p:xfrm>
        <a:graphic>
          <a:graphicData uri="http://schemas.openxmlformats.org/drawingml/2006/table">
            <a:tbl>
              <a:tblPr firstRow="1" bandRow="1">
                <a:tableStyleId>{5C22544A-7EE6-4342-B048-85BDC9FD1C3A}</a:tableStyleId>
              </a:tblPr>
              <a:tblGrid>
                <a:gridCol w="1740477">
                  <a:extLst>
                    <a:ext uri="{9D8B030D-6E8A-4147-A177-3AD203B41FA5}">
                      <a16:colId xmlns:a16="http://schemas.microsoft.com/office/drawing/2014/main" val="1767313086"/>
                    </a:ext>
                  </a:extLst>
                </a:gridCol>
                <a:gridCol w="1815304">
                  <a:extLst>
                    <a:ext uri="{9D8B030D-6E8A-4147-A177-3AD203B41FA5}">
                      <a16:colId xmlns:a16="http://schemas.microsoft.com/office/drawing/2014/main" val="53813246"/>
                    </a:ext>
                  </a:extLst>
                </a:gridCol>
                <a:gridCol w="3266945">
                  <a:extLst>
                    <a:ext uri="{9D8B030D-6E8A-4147-A177-3AD203B41FA5}">
                      <a16:colId xmlns:a16="http://schemas.microsoft.com/office/drawing/2014/main" val="955442333"/>
                    </a:ext>
                  </a:extLst>
                </a:gridCol>
                <a:gridCol w="2729356">
                  <a:extLst>
                    <a:ext uri="{9D8B030D-6E8A-4147-A177-3AD203B41FA5}">
                      <a16:colId xmlns:a16="http://schemas.microsoft.com/office/drawing/2014/main" val="1057313668"/>
                    </a:ext>
                  </a:extLst>
                </a:gridCol>
                <a:gridCol w="1505852">
                  <a:extLst>
                    <a:ext uri="{9D8B030D-6E8A-4147-A177-3AD203B41FA5}">
                      <a16:colId xmlns:a16="http://schemas.microsoft.com/office/drawing/2014/main" val="601807185"/>
                    </a:ext>
                  </a:extLst>
                </a:gridCol>
                <a:gridCol w="893435">
                  <a:extLst>
                    <a:ext uri="{9D8B030D-6E8A-4147-A177-3AD203B41FA5}">
                      <a16:colId xmlns:a16="http://schemas.microsoft.com/office/drawing/2014/main" val="1614367321"/>
                    </a:ext>
                  </a:extLst>
                </a:gridCol>
              </a:tblGrid>
              <a:tr h="60478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983587">
                <a:tc rowSpan="4">
                  <a:txBody>
                    <a:bodyPr/>
                    <a:lstStyle/>
                    <a:p>
                      <a:r>
                        <a:rPr lang="fr-BE" sz="1400" dirty="0" smtClean="0"/>
                        <a:t>21-MR-02 – Plan de gestion légionnelle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PLP Volet B </a:t>
                      </a:r>
                      <a:br>
                        <a:rPr lang="fr-BE" sz="1400" b="1" dirty="0" smtClean="0">
                          <a:hlinkClick r:id="rId3" action="ppaction://hlinksldjump"/>
                        </a:rPr>
                      </a:br>
                      <a:r>
                        <a:rPr lang="fr-BE" sz="1400" b="1" dirty="0" smtClean="0">
                          <a:hlinkClick r:id="rId3" action="ppaction://hlinksldjump"/>
                        </a:rPr>
                        <a:t>23-2W-05</a:t>
                      </a:r>
                      <a:endParaRPr lang="fr-BE" sz="1400" b="1" dirty="0" smtClean="0"/>
                    </a:p>
                  </a:txBody>
                  <a:tcPr/>
                </a:tc>
                <a:tc rowSpan="4">
                  <a:txBody>
                    <a:bodyPr/>
                    <a:lstStyle/>
                    <a:p>
                      <a:r>
                        <a:rPr lang="fr-BE" sz="1400" dirty="0" smtClean="0"/>
                        <a:t>Prévenir la contamination en prenant des mesures préventives efficace et en mettant en place les mesures nécessaires pour intervenir</a:t>
                      </a:r>
                      <a:r>
                        <a:rPr lang="fr-BE" sz="1400" baseline="0" dirty="0" smtClean="0"/>
                        <a:t> en cas de contamination dans une installation</a:t>
                      </a:r>
                      <a:endParaRPr lang="fr-BE" sz="1400" dirty="0" smtClean="0"/>
                    </a:p>
                  </a:txBody>
                  <a:tcPr/>
                </a:tc>
                <a:tc>
                  <a:txBody>
                    <a:bodyPr/>
                    <a:lstStyle/>
                    <a:p>
                      <a:r>
                        <a:rPr lang="fr-BE" sz="1400" dirty="0" smtClean="0"/>
                        <a:t>Disposer pour chaque Qu d’un PGL</a:t>
                      </a:r>
                      <a:r>
                        <a:rPr lang="fr-BE" sz="1400" baseline="0" dirty="0" smtClean="0"/>
                        <a:t> (en fct du </a:t>
                      </a:r>
                      <a:r>
                        <a:rPr lang="fr-BE" sz="1400" baseline="0" dirty="0" err="1" smtClean="0"/>
                        <a:t>risk</a:t>
                      </a:r>
                      <a:r>
                        <a:rPr lang="fr-BE" sz="1400" baseline="0" dirty="0" smtClean="0"/>
                        <a:t>) : Prio 1 (crèches + Med), Prio 2 Logt + Sport, Prio 3 (autres BM avec Infra douche)</a:t>
                      </a:r>
                      <a:endParaRPr lang="fr-BE" sz="1400" dirty="0" smtClean="0"/>
                    </a:p>
                  </a:txBody>
                  <a:tcPr/>
                </a:tc>
                <a:tc>
                  <a:txBody>
                    <a:bodyPr/>
                    <a:lstStyle/>
                    <a:p>
                      <a:r>
                        <a:rPr lang="fr-BE" sz="1400" dirty="0" smtClean="0"/>
                        <a:t>Updates contrats + Prev dans les nouveaux projets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MatMan (2020)</a:t>
                      </a:r>
                      <a:endParaRPr lang="fr-BE" sz="1400" kern="1200" dirty="0">
                        <a:solidFill>
                          <a:schemeClr val="dk1"/>
                        </a:solidFill>
                        <a:latin typeface="+mn-lt"/>
                        <a:ea typeface="+mn-ea"/>
                        <a:cs typeface="+mn-cs"/>
                      </a:endParaRPr>
                    </a:p>
                  </a:txBody>
                  <a:tcPr/>
                </a:tc>
                <a:tc rowSpan="4">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509285">
                <a:tc vMerge="1">
                  <a:txBody>
                    <a:bodyPr/>
                    <a:lstStyle/>
                    <a:p>
                      <a:endParaRPr lang="fr-BE"/>
                    </a:p>
                  </a:txBody>
                  <a:tcPr/>
                </a:tc>
                <a:tc vMerge="1">
                  <a:txBody>
                    <a:bodyPr/>
                    <a:lstStyle/>
                    <a:p>
                      <a:endParaRPr lang="fr-BE"/>
                    </a:p>
                  </a:txBody>
                  <a:tcPr/>
                </a:tc>
                <a:tc>
                  <a:txBody>
                    <a:bodyPr/>
                    <a:lstStyle/>
                    <a:p>
                      <a:r>
                        <a:rPr lang="fr-BE" sz="1400" dirty="0" smtClean="0"/>
                        <a:t>Prévoir un volet Prev pour tout nouveau BM et rénovation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Rationaliser patrimoine douches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Comd Qu (2021)</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28696">
                <a:tc vMerge="1">
                  <a:txBody>
                    <a:bodyPr/>
                    <a:lstStyle/>
                    <a:p>
                      <a:endParaRPr lang="fr-BE"/>
                    </a:p>
                  </a:txBody>
                  <a:tcPr/>
                </a:tc>
                <a:tc vMerge="1">
                  <a:txBody>
                    <a:bodyPr/>
                    <a:lstStyle/>
                    <a:p>
                      <a:endParaRPr lang="fr-BE"/>
                    </a:p>
                  </a:txBody>
                  <a:tcPr/>
                </a:tc>
                <a:tc>
                  <a:txBody>
                    <a:bodyPr/>
                    <a:lstStyle/>
                    <a:p>
                      <a:r>
                        <a:rPr lang="fr-BE" sz="1400" dirty="0" smtClean="0"/>
                        <a:t>MeO mesures Prev structurelle</a:t>
                      </a:r>
                      <a:r>
                        <a:rPr lang="fr-BE" sz="1400" baseline="0" dirty="0" smtClean="0"/>
                        <a:t> et élaborer plans d’assainissement des douches pour tous les BM</a:t>
                      </a:r>
                      <a:endParaRPr lang="fr-BE" sz="1400" dirty="0" smtClean="0"/>
                    </a:p>
                  </a:txBody>
                  <a:tcPr/>
                </a:tc>
                <a:tc>
                  <a:txBody>
                    <a:bodyPr/>
                    <a:lstStyle/>
                    <a:p>
                      <a:r>
                        <a:rPr lang="fr-BE" sz="1400" kern="1200" dirty="0" smtClean="0">
                          <a:solidFill>
                            <a:schemeClr val="dk1"/>
                          </a:solidFill>
                          <a:latin typeface="+mn-lt"/>
                          <a:ea typeface="+mn-ea"/>
                          <a:cs typeface="+mn-cs"/>
                        </a:rPr>
                        <a:t>Commander</a:t>
                      </a:r>
                      <a:r>
                        <a:rPr lang="fr-BE" sz="1400" kern="1200" baseline="0" dirty="0" smtClean="0">
                          <a:solidFill>
                            <a:schemeClr val="dk1"/>
                          </a:solidFill>
                          <a:latin typeface="+mn-lt"/>
                          <a:ea typeface="+mn-ea"/>
                          <a:cs typeface="+mn-cs"/>
                        </a:rPr>
                        <a:t> les PGL (Plans de Gestion Légionnelle) nécessaires</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1Ech en collaboration avec 2Ech et firme civile</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555756">
                <a:tc vMerge="1">
                  <a:txBody>
                    <a:bodyPr/>
                    <a:lstStyle/>
                    <a:p>
                      <a:endParaRPr lang="fr-BE"/>
                    </a:p>
                  </a:txBody>
                  <a:tcPr/>
                </a:tc>
                <a:tc vMerge="1">
                  <a:txBody>
                    <a:bodyPr/>
                    <a:lstStyle/>
                    <a:p>
                      <a:endParaRPr lang="fr-BE"/>
                    </a:p>
                  </a:txBody>
                  <a:tcPr/>
                </a:tc>
                <a:tc>
                  <a:txBody>
                    <a:bodyPr/>
                    <a:lstStyle/>
                    <a:p>
                      <a:r>
                        <a:rPr lang="fr-BE" sz="1400" dirty="0" smtClean="0"/>
                        <a:t>Développer solutions lorsque installations sanitaires</a:t>
                      </a:r>
                      <a:r>
                        <a:rPr lang="fr-BE" sz="1400" baseline="0" dirty="0" smtClean="0"/>
                        <a:t> sont temporairement indisponibles</a:t>
                      </a:r>
                      <a:endParaRPr lang="fr-BE" sz="1400" dirty="0" smtClean="0"/>
                    </a:p>
                  </a:txBody>
                  <a:tcPr/>
                </a:tc>
                <a:tc>
                  <a:txBody>
                    <a:bodyPr/>
                    <a:lstStyle/>
                    <a:p>
                      <a:r>
                        <a:rPr lang="fr-BE" sz="1400" kern="1200" dirty="0" smtClean="0">
                          <a:solidFill>
                            <a:schemeClr val="dk1"/>
                          </a:solidFill>
                          <a:latin typeface="+mn-lt"/>
                          <a:ea typeface="+mn-ea"/>
                          <a:cs typeface="+mn-cs"/>
                        </a:rPr>
                        <a:t>Exécuter</a:t>
                      </a:r>
                      <a:r>
                        <a:rPr lang="fr-BE" sz="1400" kern="1200" baseline="0" dirty="0" smtClean="0">
                          <a:solidFill>
                            <a:schemeClr val="dk1"/>
                          </a:solidFill>
                          <a:latin typeface="+mn-lt"/>
                          <a:ea typeface="+mn-ea"/>
                          <a:cs typeface="+mn-cs"/>
                        </a:rPr>
                        <a:t> des surveys</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Acteurs locaux dans les Qu (en continu)</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bl>
          </a:graphicData>
        </a:graphic>
      </p:graphicFrame>
    </p:spTree>
    <p:extLst>
      <p:ext uri="{BB962C8B-B14F-4D97-AF65-F5344CB8AC3E}">
        <p14:creationId xmlns:p14="http://schemas.microsoft.com/office/powerpoint/2010/main" val="14945574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A – 21-MR-03</a:t>
            </a:r>
            <a:endParaRPr lang="fr-BE" dirty="0"/>
          </a:p>
        </p:txBody>
      </p:sp>
      <p:sp>
        <p:nvSpPr>
          <p:cNvPr id="6" name="Footer Placeholder 2"/>
          <p:cNvSpPr txBox="1">
            <a:spLocks noGrp="1"/>
          </p:cNvSpPr>
          <p:nvPr/>
        </p:nvSpPr>
        <p:spPr bwMode="auto">
          <a:xfrm>
            <a:off x="0" y="6304547"/>
            <a:ext cx="12191999" cy="352928"/>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graphicFrame>
        <p:nvGraphicFramePr>
          <p:cNvPr id="5" name="Content Placeholder 5"/>
          <p:cNvGraphicFramePr>
            <a:graphicFrameLocks/>
          </p:cNvGraphicFramePr>
          <p:nvPr>
            <p:extLst>
              <p:ext uri="{D42A27DB-BD31-4B8C-83A1-F6EECF244321}">
                <p14:modId xmlns:p14="http://schemas.microsoft.com/office/powerpoint/2010/main" val="721362229"/>
              </p:ext>
            </p:extLst>
          </p:nvPr>
        </p:nvGraphicFramePr>
        <p:xfrm>
          <a:off x="112294" y="1417643"/>
          <a:ext cx="11951366" cy="4584727"/>
        </p:xfrm>
        <a:graphic>
          <a:graphicData uri="http://schemas.openxmlformats.org/drawingml/2006/table">
            <a:tbl>
              <a:tblPr firstRow="1" bandRow="1">
                <a:tableStyleId>{5C22544A-7EE6-4342-B048-85BDC9FD1C3A}</a:tableStyleId>
              </a:tblPr>
              <a:tblGrid>
                <a:gridCol w="1740476">
                  <a:extLst>
                    <a:ext uri="{9D8B030D-6E8A-4147-A177-3AD203B41FA5}">
                      <a16:colId xmlns:a16="http://schemas.microsoft.com/office/drawing/2014/main" val="1767313086"/>
                    </a:ext>
                  </a:extLst>
                </a:gridCol>
                <a:gridCol w="1815303">
                  <a:extLst>
                    <a:ext uri="{9D8B030D-6E8A-4147-A177-3AD203B41FA5}">
                      <a16:colId xmlns:a16="http://schemas.microsoft.com/office/drawing/2014/main" val="53813246"/>
                    </a:ext>
                  </a:extLst>
                </a:gridCol>
                <a:gridCol w="3266945">
                  <a:extLst>
                    <a:ext uri="{9D8B030D-6E8A-4147-A177-3AD203B41FA5}">
                      <a16:colId xmlns:a16="http://schemas.microsoft.com/office/drawing/2014/main" val="955442333"/>
                    </a:ext>
                  </a:extLst>
                </a:gridCol>
                <a:gridCol w="2729356">
                  <a:extLst>
                    <a:ext uri="{9D8B030D-6E8A-4147-A177-3AD203B41FA5}">
                      <a16:colId xmlns:a16="http://schemas.microsoft.com/office/drawing/2014/main" val="1057313668"/>
                    </a:ext>
                  </a:extLst>
                </a:gridCol>
                <a:gridCol w="1505851">
                  <a:extLst>
                    <a:ext uri="{9D8B030D-6E8A-4147-A177-3AD203B41FA5}">
                      <a16:colId xmlns:a16="http://schemas.microsoft.com/office/drawing/2014/main" val="601807185"/>
                    </a:ext>
                  </a:extLst>
                </a:gridCol>
                <a:gridCol w="893435">
                  <a:extLst>
                    <a:ext uri="{9D8B030D-6E8A-4147-A177-3AD203B41FA5}">
                      <a16:colId xmlns:a16="http://schemas.microsoft.com/office/drawing/2014/main" val="1614367321"/>
                    </a:ext>
                  </a:extLst>
                </a:gridCol>
              </a:tblGrid>
              <a:tr h="511219">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511219">
                <a:tc rowSpan="5">
                  <a:txBody>
                    <a:bodyPr/>
                    <a:lstStyle/>
                    <a:p>
                      <a:r>
                        <a:rPr lang="fr-BE" sz="1400" dirty="0" smtClean="0"/>
                        <a:t>21-MR-03 – Sécurité électrique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txBody>
                  <a:tcPr/>
                </a:tc>
                <a:tc rowSpan="5">
                  <a:txBody>
                    <a:bodyPr/>
                    <a:lstStyle/>
                    <a:p>
                      <a:r>
                        <a:rPr lang="fr-BE" sz="1400" dirty="0" smtClean="0"/>
                        <a:t>Améliorer</a:t>
                      </a:r>
                      <a:r>
                        <a:rPr lang="fr-BE" sz="1400" baseline="0" dirty="0" smtClean="0"/>
                        <a:t> la sécurité Elec dans son ensemble par des actions ciblées dans le but d’éliminer les non-conformités dans un délai raisonnable</a:t>
                      </a:r>
                      <a:endParaRPr lang="fr-BE" sz="1400" dirty="0" smtClean="0"/>
                    </a:p>
                  </a:txBody>
                  <a:tcPr/>
                </a:tc>
                <a:tc>
                  <a:txBody>
                    <a:bodyPr/>
                    <a:lstStyle/>
                    <a:p>
                      <a:r>
                        <a:rPr lang="fr-BE" sz="1400" dirty="0" smtClean="0"/>
                        <a:t>Inventaire correct et complet des installations</a:t>
                      </a:r>
                    </a:p>
                  </a:txBody>
                  <a:tcPr/>
                </a:tc>
                <a:tc rowSpan="4">
                  <a:txBody>
                    <a:bodyPr/>
                    <a:lstStyle/>
                    <a:p>
                      <a:r>
                        <a:rPr lang="fr-BE" sz="1400" dirty="0" smtClean="0"/>
                        <a:t>SharePoint CMI, ILIAS, Office </a:t>
                      </a:r>
                      <a:r>
                        <a:rPr lang="fr-BE" sz="1400" dirty="0" err="1" smtClean="0"/>
                        <a:t>tools</a:t>
                      </a:r>
                      <a:r>
                        <a:rPr lang="fr-BE" sz="1400" dirty="0" smtClean="0"/>
                        <a:t> pour la constitution d’outils, templates, dossiers exemples</a:t>
                      </a:r>
                    </a:p>
                    <a:p>
                      <a:endParaRPr lang="fr-BE" sz="1400" dirty="0" smtClean="0"/>
                    </a:p>
                  </a:txBody>
                  <a:tcPr/>
                </a:tc>
                <a:tc rowSpan="4">
                  <a:txBody>
                    <a:bodyPr/>
                    <a:lstStyle/>
                    <a:p>
                      <a:pPr marL="0" algn="l" defTabSz="914400" rtl="0" eaLnBrk="1" latinLnBrk="0" hangingPunct="1"/>
                      <a:r>
                        <a:rPr lang="fr-BE" sz="1400" kern="1200" dirty="0" smtClean="0">
                          <a:solidFill>
                            <a:schemeClr val="dk1"/>
                          </a:solidFill>
                          <a:latin typeface="+mn-lt"/>
                          <a:ea typeface="+mn-ea"/>
                          <a:cs typeface="+mn-cs"/>
                        </a:rPr>
                        <a:t>MR-Mgt/R, SPPT-MR, MR-C&amp;I-I, CC Infra, MR-Sys-S</a:t>
                      </a:r>
                      <a:endParaRPr lang="fr-BE" sz="1400" kern="1200" dirty="0">
                        <a:solidFill>
                          <a:schemeClr val="dk1"/>
                        </a:solidFill>
                        <a:latin typeface="+mn-lt"/>
                        <a:ea typeface="+mn-ea"/>
                        <a:cs typeface="+mn-cs"/>
                      </a:endParaRPr>
                    </a:p>
                  </a:txBody>
                  <a:tcPr/>
                </a:tc>
                <a:tc rowSpan="5">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511219">
                <a:tc vMerge="1">
                  <a:txBody>
                    <a:bodyPr/>
                    <a:lstStyle/>
                    <a:p>
                      <a:endParaRPr lang="fr-BE"/>
                    </a:p>
                  </a:txBody>
                  <a:tcPr/>
                </a:tc>
                <a:tc vMerge="1">
                  <a:txBody>
                    <a:bodyPr/>
                    <a:lstStyle/>
                    <a:p>
                      <a:endParaRPr lang="fr-BE"/>
                    </a:p>
                  </a:txBody>
                  <a:tcPr/>
                </a:tc>
                <a:tc>
                  <a:txBody>
                    <a:bodyPr/>
                    <a:lstStyle/>
                    <a:p>
                      <a:r>
                        <a:rPr lang="fr-BE" sz="1400" dirty="0" smtClean="0"/>
                        <a:t>Optimiser le flux d’informations et le suivi des non-conformités</a:t>
                      </a:r>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dirty="0" smtClean="0"/>
                    </a:p>
                  </a:txBody>
                  <a:tcPr/>
                </a:tc>
                <a:tc vMerge="1">
                  <a:txBody>
                    <a:bodyPr/>
                    <a:lstStyle/>
                    <a:p>
                      <a:pPr marL="0" algn="l" defTabSz="914400" rtl="0" eaLnBrk="1" latinLnBrk="0" hangingPunct="1"/>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511219">
                <a:tc vMerge="1">
                  <a:txBody>
                    <a:bodyPr/>
                    <a:lstStyle/>
                    <a:p>
                      <a:endParaRPr lang="fr-BE"/>
                    </a:p>
                  </a:txBody>
                  <a:tcPr/>
                </a:tc>
                <a:tc vMerge="1">
                  <a:txBody>
                    <a:bodyPr/>
                    <a:lstStyle/>
                    <a:p>
                      <a:endParaRPr lang="fr-BE"/>
                    </a:p>
                  </a:txBody>
                  <a:tcPr/>
                </a:tc>
                <a:tc>
                  <a:txBody>
                    <a:bodyPr/>
                    <a:lstStyle/>
                    <a:p>
                      <a:r>
                        <a:rPr lang="fr-BE" sz="1400" dirty="0" smtClean="0"/>
                        <a:t>Fonctionnement des rapports de contrôle statutaire</a:t>
                      </a:r>
                    </a:p>
                  </a:txBody>
                  <a:tcPr/>
                </a:tc>
                <a:tc vMerge="1">
                  <a:txBody>
                    <a:bodyPr/>
                    <a:lstStyle/>
                    <a:p>
                      <a:endParaRPr lang="fr-BE" sz="1400" kern="1200" dirty="0">
                        <a:solidFill>
                          <a:schemeClr val="dk1"/>
                        </a:solidFill>
                        <a:latin typeface="+mn-lt"/>
                        <a:ea typeface="+mn-ea"/>
                        <a:cs typeface="+mn-cs"/>
                      </a:endParaRPr>
                    </a:p>
                  </a:txBody>
                  <a:tcPr/>
                </a:tc>
                <a:tc vMerge="1">
                  <a:txBody>
                    <a:bodyPr/>
                    <a:lstStyle/>
                    <a:p>
                      <a:pPr marL="0" algn="l" defTabSz="914400" rtl="0" eaLnBrk="1" latinLnBrk="0" hangingPunct="1"/>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511219">
                <a:tc vMerge="1">
                  <a:txBody>
                    <a:bodyPr/>
                    <a:lstStyle/>
                    <a:p>
                      <a:endParaRPr lang="fr-BE"/>
                    </a:p>
                  </a:txBody>
                  <a:tcPr/>
                </a:tc>
                <a:tc vMerge="1">
                  <a:txBody>
                    <a:bodyPr/>
                    <a:lstStyle/>
                    <a:p>
                      <a:endParaRPr lang="fr-BE"/>
                    </a:p>
                  </a:txBody>
                  <a:tcPr/>
                </a:tc>
                <a:tc>
                  <a:txBody>
                    <a:bodyPr/>
                    <a:lstStyle/>
                    <a:p>
                      <a:r>
                        <a:rPr lang="fr-BE" sz="1400" dirty="0" smtClean="0"/>
                        <a:t>Mise aux normes des installations électriques</a:t>
                      </a:r>
                    </a:p>
                  </a:txBody>
                  <a:tcPr/>
                </a:tc>
                <a:tc vMerge="1">
                  <a:txBody>
                    <a:bodyPr/>
                    <a:lstStyle/>
                    <a:p>
                      <a:endParaRPr lang="fr-BE" sz="1400" kern="1200" dirty="0">
                        <a:solidFill>
                          <a:schemeClr val="dk1"/>
                        </a:solidFill>
                        <a:latin typeface="+mn-lt"/>
                        <a:ea typeface="+mn-ea"/>
                        <a:cs typeface="+mn-cs"/>
                      </a:endParaRP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095599181"/>
                  </a:ext>
                </a:extLst>
              </a:tr>
              <a:tr h="1993927">
                <a:tc vMerge="1">
                  <a:txBody>
                    <a:bodyPr/>
                    <a:lstStyle/>
                    <a:p>
                      <a:endParaRPr lang="fr-BE" sz="1400" kern="1200" baseline="0" dirty="0">
                        <a:solidFill>
                          <a:schemeClr val="dk1"/>
                        </a:solidFill>
                        <a:latin typeface="+mn-lt"/>
                        <a:ea typeface="+mn-ea"/>
                        <a:cs typeface="+mn-cs"/>
                      </a:endParaRPr>
                    </a:p>
                  </a:txBody>
                  <a:tcPr/>
                </a:tc>
                <a:tc vMerge="1">
                  <a:txBody>
                    <a:bodyPr/>
                    <a:lstStyle/>
                    <a:p>
                      <a:endParaRPr lang="fr-BE" sz="1400" kern="1200" baseline="0" dirty="0">
                        <a:solidFill>
                          <a:schemeClr val="dk1"/>
                        </a:solidFill>
                        <a:latin typeface="+mn-lt"/>
                        <a:ea typeface="+mn-ea"/>
                        <a:cs typeface="+mn-cs"/>
                      </a:endParaRPr>
                    </a:p>
                  </a:txBody>
                  <a:tcPr/>
                </a:tc>
                <a:tc>
                  <a:txBody>
                    <a:bodyPr/>
                    <a:lstStyle/>
                    <a:p>
                      <a:endParaRPr lang="fr-BE" sz="1400" kern="1200" baseline="0" dirty="0" smtClean="0">
                        <a:solidFill>
                          <a:schemeClr val="dk1"/>
                        </a:solidFill>
                        <a:latin typeface="+mn-lt"/>
                        <a:ea typeface="+mn-ea"/>
                        <a:cs typeface="+mn-cs"/>
                      </a:endParaRPr>
                    </a:p>
                    <a:p>
                      <a:r>
                        <a:rPr lang="fr-BE" sz="1400" kern="1200" baseline="0" dirty="0" smtClean="0">
                          <a:solidFill>
                            <a:schemeClr val="dk1"/>
                          </a:solidFill>
                          <a:latin typeface="+mn-lt"/>
                          <a:ea typeface="+mn-ea"/>
                          <a:cs typeface="+mn-cs"/>
                        </a:rPr>
                        <a:t>Sur Base les Ctl Légaux sont effectués par firme BTV &gt; Suivi en ILIAS par 1Ech</a:t>
                      </a:r>
                    </a:p>
                    <a:p>
                      <a:endParaRPr lang="fr-BE" sz="1400" kern="1200" baseline="0" dirty="0" smtClean="0">
                        <a:solidFill>
                          <a:schemeClr val="dk1"/>
                        </a:solidFill>
                        <a:latin typeface="+mn-lt"/>
                        <a:ea typeface="+mn-ea"/>
                        <a:cs typeface="+mn-cs"/>
                      </a:endParaRPr>
                    </a:p>
                    <a:p>
                      <a:r>
                        <a:rPr lang="fr-BE" sz="1400" kern="1200" baseline="0" dirty="0" smtClean="0">
                          <a:solidFill>
                            <a:schemeClr val="dk1"/>
                          </a:solidFill>
                          <a:latin typeface="+mn-lt"/>
                          <a:ea typeface="+mn-ea"/>
                          <a:cs typeface="+mn-cs"/>
                        </a:rPr>
                        <a:t>WO établies sur base des remarques faites ou constatations faites par le Pers</a:t>
                      </a:r>
                      <a:endParaRPr lang="fr-BE" sz="1400" kern="1200" baseline="0" dirty="0">
                        <a:solidFill>
                          <a:schemeClr val="dk1"/>
                        </a:solidFill>
                        <a:latin typeface="+mn-lt"/>
                        <a:ea typeface="+mn-ea"/>
                        <a:cs typeface="+mn-cs"/>
                      </a:endParaRPr>
                    </a:p>
                  </a:txBody>
                  <a:tcPr/>
                </a:tc>
                <a:tc>
                  <a:txBody>
                    <a:bodyPr/>
                    <a:lstStyle/>
                    <a:p>
                      <a:endParaRPr lang="fr-BE" sz="1400" kern="1200" dirty="0" smtClean="0">
                        <a:solidFill>
                          <a:schemeClr val="tx1"/>
                        </a:solidFill>
                        <a:effectLst/>
                        <a:latin typeface="+mn-lt"/>
                        <a:ea typeface="+mn-ea"/>
                        <a:cs typeface="+mn-cs"/>
                      </a:endParaRPr>
                    </a:p>
                    <a:p>
                      <a:endParaRPr lang="fr-BE" sz="1400" kern="1200" dirty="0" smtClean="0">
                        <a:solidFill>
                          <a:schemeClr val="tx1"/>
                        </a:solidFill>
                        <a:effectLst/>
                        <a:latin typeface="+mn-lt"/>
                        <a:ea typeface="+mn-ea"/>
                        <a:cs typeface="+mn-cs"/>
                      </a:endParaRPr>
                    </a:p>
                    <a:p>
                      <a:r>
                        <a:rPr lang="fr-BE" sz="1400" kern="1200" dirty="0" smtClean="0">
                          <a:solidFill>
                            <a:schemeClr val="tx1"/>
                          </a:solidFill>
                          <a:effectLst/>
                          <a:latin typeface="+mn-lt"/>
                          <a:ea typeface="+mn-ea"/>
                          <a:cs typeface="+mn-cs"/>
                        </a:rPr>
                        <a:t>Voir tableau </a:t>
                      </a:r>
                      <a:r>
                        <a:rPr lang="fr-BE" sz="1400" kern="1200" dirty="0" smtClean="0">
                          <a:solidFill>
                            <a:srgbClr val="0070C0"/>
                          </a:solidFill>
                          <a:effectLst/>
                          <a:latin typeface="+mn-lt"/>
                          <a:ea typeface="+mn-ea"/>
                          <a:cs typeface="+mn-cs"/>
                          <a:hlinkClick r:id="rId3" action="ppaction://hlinkfile"/>
                        </a:rPr>
                        <a:t>N:\9_ICS\INDIC\Steering\StructureGen_Ctl_Leg.xlsx</a:t>
                      </a:r>
                      <a:endParaRPr lang="fr-BE" sz="1400" kern="1200" baseline="0" dirty="0">
                        <a:solidFill>
                          <a:srgbClr val="0070C0"/>
                        </a:solidFill>
                        <a:latin typeface="+mn-lt"/>
                        <a:ea typeface="+mn-ea"/>
                        <a:cs typeface="+mn-cs"/>
                      </a:endParaRPr>
                    </a:p>
                  </a:txBody>
                  <a:tcPr/>
                </a:tc>
                <a:tc>
                  <a:txBody>
                    <a:bodyPr/>
                    <a:lstStyle/>
                    <a:p>
                      <a:r>
                        <a:rPr lang="fr-BE" sz="1400" kern="1200" baseline="0" dirty="0" smtClean="0">
                          <a:solidFill>
                            <a:schemeClr val="dk1"/>
                          </a:solidFill>
                          <a:latin typeface="+mn-lt"/>
                          <a:ea typeface="+mn-ea"/>
                          <a:cs typeface="+mn-cs"/>
                        </a:rPr>
                        <a:t>ALL</a:t>
                      </a:r>
                      <a:endParaRPr lang="fr-BE" sz="1400" kern="1200" baseline="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569837189"/>
                  </a:ext>
                </a:extLst>
              </a:tr>
            </a:tbl>
          </a:graphicData>
        </a:graphic>
      </p:graphicFrame>
    </p:spTree>
    <p:extLst>
      <p:ext uri="{BB962C8B-B14F-4D97-AF65-F5344CB8AC3E}">
        <p14:creationId xmlns:p14="http://schemas.microsoft.com/office/powerpoint/2010/main" val="40856895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smtClean="0"/>
              <a:t>Volet A – 21-MR-04</a:t>
            </a:r>
            <a:endParaRPr lang="fr-BE" dirty="0"/>
          </a:p>
        </p:txBody>
      </p:sp>
      <p:sp>
        <p:nvSpPr>
          <p:cNvPr id="6" name="Footer Placeholder 2"/>
          <p:cNvSpPr txBox="1">
            <a:spLocks noGrp="1"/>
          </p:cNvSpPr>
          <p:nvPr/>
        </p:nvSpPr>
        <p:spPr bwMode="auto">
          <a:xfrm>
            <a:off x="0" y="6304547"/>
            <a:ext cx="12191999" cy="352928"/>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graphicFrame>
        <p:nvGraphicFramePr>
          <p:cNvPr id="7" name="Content Placeholder 5"/>
          <p:cNvGraphicFramePr>
            <a:graphicFrameLocks/>
          </p:cNvGraphicFramePr>
          <p:nvPr>
            <p:extLst>
              <p:ext uri="{D42A27DB-BD31-4B8C-83A1-F6EECF244321}">
                <p14:modId xmlns:p14="http://schemas.microsoft.com/office/powerpoint/2010/main" val="3373161861"/>
              </p:ext>
            </p:extLst>
          </p:nvPr>
        </p:nvGraphicFramePr>
        <p:xfrm>
          <a:off x="112294" y="1417644"/>
          <a:ext cx="11951366" cy="4563476"/>
        </p:xfrm>
        <a:graphic>
          <a:graphicData uri="http://schemas.openxmlformats.org/drawingml/2006/table">
            <a:tbl>
              <a:tblPr firstRow="1" bandRow="1">
                <a:tableStyleId>{5C22544A-7EE6-4342-B048-85BDC9FD1C3A}</a:tableStyleId>
              </a:tblPr>
              <a:tblGrid>
                <a:gridCol w="1740476">
                  <a:extLst>
                    <a:ext uri="{9D8B030D-6E8A-4147-A177-3AD203B41FA5}">
                      <a16:colId xmlns:a16="http://schemas.microsoft.com/office/drawing/2014/main" val="1767313086"/>
                    </a:ext>
                  </a:extLst>
                </a:gridCol>
                <a:gridCol w="1815303">
                  <a:extLst>
                    <a:ext uri="{9D8B030D-6E8A-4147-A177-3AD203B41FA5}">
                      <a16:colId xmlns:a16="http://schemas.microsoft.com/office/drawing/2014/main" val="53813246"/>
                    </a:ext>
                  </a:extLst>
                </a:gridCol>
                <a:gridCol w="3266945">
                  <a:extLst>
                    <a:ext uri="{9D8B030D-6E8A-4147-A177-3AD203B41FA5}">
                      <a16:colId xmlns:a16="http://schemas.microsoft.com/office/drawing/2014/main" val="955442333"/>
                    </a:ext>
                  </a:extLst>
                </a:gridCol>
                <a:gridCol w="2729356">
                  <a:extLst>
                    <a:ext uri="{9D8B030D-6E8A-4147-A177-3AD203B41FA5}">
                      <a16:colId xmlns:a16="http://schemas.microsoft.com/office/drawing/2014/main" val="1057313668"/>
                    </a:ext>
                  </a:extLst>
                </a:gridCol>
                <a:gridCol w="1505851">
                  <a:extLst>
                    <a:ext uri="{9D8B030D-6E8A-4147-A177-3AD203B41FA5}">
                      <a16:colId xmlns:a16="http://schemas.microsoft.com/office/drawing/2014/main" val="601807185"/>
                    </a:ext>
                  </a:extLst>
                </a:gridCol>
                <a:gridCol w="893435">
                  <a:extLst>
                    <a:ext uri="{9D8B030D-6E8A-4147-A177-3AD203B41FA5}">
                      <a16:colId xmlns:a16="http://schemas.microsoft.com/office/drawing/2014/main" val="1614367321"/>
                    </a:ext>
                  </a:extLst>
                </a:gridCol>
              </a:tblGrid>
              <a:tr h="508376">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345701">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21-MR-04 – Identification et</a:t>
                      </a:r>
                      <a:r>
                        <a:rPr lang="fr-BE" sz="1400" baseline="0" dirty="0" smtClean="0"/>
                        <a:t> évaluation des risques des agents cancérigènes, mutagènes et reprotoxiques (CMR)</a:t>
                      </a:r>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PLP Volet B </a:t>
                      </a:r>
                      <a:br>
                        <a:rPr lang="fr-BE" sz="1400" b="1" dirty="0" smtClean="0">
                          <a:hlinkClick r:id="rId3" action="ppaction://hlinksldjump"/>
                        </a:rPr>
                      </a:br>
                      <a:r>
                        <a:rPr lang="fr-BE" sz="1400" b="1" dirty="0" smtClean="0">
                          <a:hlinkClick r:id="rId3" action="ppaction://hlinksldjump"/>
                        </a:rPr>
                        <a:t>23-2W-07</a:t>
                      </a:r>
                      <a:endParaRPr lang="fr-BE" sz="1400" b="1" dirty="0" smtClean="0"/>
                    </a:p>
                  </a:txBody>
                  <a:tcPr/>
                </a:tc>
                <a:tc>
                  <a:txBody>
                    <a:bodyPr/>
                    <a:lstStyle/>
                    <a:p>
                      <a:r>
                        <a:rPr lang="fr-BE" sz="1400" kern="1200" dirty="0" smtClean="0">
                          <a:solidFill>
                            <a:schemeClr val="dk1"/>
                          </a:solidFill>
                          <a:latin typeface="+mn-lt"/>
                          <a:ea typeface="+mn-ea"/>
                          <a:cs typeface="+mn-cs"/>
                        </a:rPr>
                        <a:t>Cartographier la problématique CMR (Inventaire des Expo Prio par agents et / ou activités en fct de l'impact)</a:t>
                      </a:r>
                    </a:p>
                  </a:txBody>
                  <a:tcPr/>
                </a:tc>
                <a:tc>
                  <a:txBody>
                    <a:bodyPr/>
                    <a:lstStyle/>
                    <a:p>
                      <a:r>
                        <a:rPr lang="fr-BE" sz="1400" dirty="0" smtClean="0"/>
                        <a:t>Gp de travail multidisciplinaire, ShP, Outils bureautiques</a:t>
                      </a:r>
                    </a:p>
                  </a:txBody>
                  <a:tcPr/>
                </a:tc>
                <a:tc>
                  <a:txBody>
                    <a:bodyPr/>
                    <a:lstStyle/>
                    <a:p>
                      <a:r>
                        <a:rPr lang="fr-BE" sz="1400" dirty="0" smtClean="0"/>
                        <a:t>SharePoint,</a:t>
                      </a:r>
                      <a:r>
                        <a:rPr lang="fr-BE" sz="1400" baseline="0" dirty="0" smtClean="0"/>
                        <a:t> EDR, autres moyens à déterminer par Project Team</a:t>
                      </a:r>
                      <a:endParaRPr lang="fr-BE" sz="1400" dirty="0" smtClean="0"/>
                    </a:p>
                  </a:txBody>
                  <a:tcPr/>
                </a:tc>
                <a:tc rowSpan="4">
                  <a:txBody>
                    <a:bodyPr/>
                    <a:lstStyle/>
                    <a:p>
                      <a:pPr marL="0" algn="l" defTabSz="914400" rtl="0" eaLnBrk="1" latinLnBrk="0" hangingPunct="1"/>
                      <a:r>
                        <a:rPr lang="fr-BE" sz="1400" kern="1200" dirty="0" smtClean="0">
                          <a:solidFill>
                            <a:schemeClr val="dk1"/>
                          </a:solidFill>
                          <a:latin typeface="+mn-lt"/>
                          <a:ea typeface="+mn-ea"/>
                          <a:cs typeface="+mn-cs"/>
                        </a:rPr>
                        <a:t>MR-Mgt/R, SIPPT/AMT, MR-Sys</a:t>
                      </a:r>
                      <a:r>
                        <a:rPr lang="fr-BE" sz="1400" kern="1200" baseline="0" dirty="0" smtClean="0">
                          <a:solidFill>
                            <a:schemeClr val="dk1"/>
                          </a:solidFill>
                          <a:latin typeface="+mn-lt"/>
                          <a:ea typeface="+mn-ea"/>
                          <a:cs typeface="+mn-cs"/>
                        </a:rPr>
                        <a:t> (GestMat), SPPT-MR, DGH&amp;WB, LH, Ass Prev Unités, CP Qu</a:t>
                      </a:r>
                      <a:endParaRPr lang="fr-BE" sz="1400" kern="1200" dirty="0">
                        <a:solidFill>
                          <a:schemeClr val="dk1"/>
                        </a:solidFill>
                        <a:latin typeface="+mn-lt"/>
                        <a:ea typeface="+mn-ea"/>
                        <a:cs typeface="+mn-cs"/>
                      </a:endParaRPr>
                    </a:p>
                  </a:txBody>
                  <a:tcPr/>
                </a:tc>
                <a:tc rowSpan="4">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1136370">
                <a:tc vMerge="1">
                  <a:txBody>
                    <a:bodyPr/>
                    <a:lstStyle/>
                    <a:p>
                      <a:endParaRPr lang="fr-BE"/>
                    </a:p>
                  </a:txBody>
                  <a:tcPr/>
                </a:tc>
                <a:tc>
                  <a:txBody>
                    <a:bodyPr/>
                    <a:lstStyle/>
                    <a:p>
                      <a:r>
                        <a:rPr lang="fr-BE" sz="1400" dirty="0" smtClean="0"/>
                        <a:t>Systématiser la Détec de nouvelles Expo potentielles dues aux agents achetés </a:t>
                      </a:r>
                    </a:p>
                  </a:txBody>
                  <a:tcPr/>
                </a:tc>
                <a:tc rowSpan="2">
                  <a:txBody>
                    <a:bodyPr/>
                    <a:lstStyle/>
                    <a:p>
                      <a:r>
                        <a:rPr lang="fr-BE" sz="1400" kern="1200" dirty="0" smtClean="0">
                          <a:solidFill>
                            <a:schemeClr val="tx1"/>
                          </a:solidFill>
                          <a:latin typeface="+mn-lt"/>
                          <a:ea typeface="+mn-ea"/>
                          <a:cs typeface="+mn-cs"/>
                        </a:rPr>
                        <a:t>Implication de la ligne hiérarchique (bottom up):</a:t>
                      </a:r>
                    </a:p>
                    <a:p>
                      <a:r>
                        <a:rPr lang="fr-BE" sz="1400" kern="1200" dirty="0" smtClean="0">
                          <a:solidFill>
                            <a:schemeClr val="tx1"/>
                          </a:solidFill>
                          <a:latin typeface="+mn-lt"/>
                          <a:ea typeface="+mn-ea"/>
                          <a:cs typeface="+mn-cs"/>
                        </a:rPr>
                        <a:t>•</a:t>
                      </a:r>
                      <a:r>
                        <a:rPr lang="fr-BE" sz="1400" kern="1200" baseline="0" dirty="0" smtClean="0">
                          <a:solidFill>
                            <a:schemeClr val="tx1"/>
                          </a:solidFill>
                          <a:latin typeface="+mn-lt"/>
                          <a:ea typeface="+mn-ea"/>
                          <a:cs typeface="+mn-cs"/>
                        </a:rPr>
                        <a:t> </a:t>
                      </a:r>
                      <a:r>
                        <a:rPr lang="fr-BE" sz="1400" kern="1200" dirty="0" smtClean="0">
                          <a:solidFill>
                            <a:schemeClr val="tx1"/>
                          </a:solidFill>
                          <a:latin typeface="+mn-lt"/>
                          <a:ea typeface="+mn-ea"/>
                          <a:cs typeface="+mn-cs"/>
                        </a:rPr>
                        <a:t>Inventorisation des produits CMR stockés et description des utilisations de ceux-ci. </a:t>
                      </a:r>
                    </a:p>
                    <a:p>
                      <a:r>
                        <a:rPr lang="fr-BE" sz="1400" kern="1200" dirty="0" smtClean="0">
                          <a:solidFill>
                            <a:schemeClr val="tx1"/>
                          </a:solidFill>
                          <a:latin typeface="+mn-lt"/>
                          <a:ea typeface="+mn-ea"/>
                          <a:cs typeface="+mn-cs"/>
                        </a:rPr>
                        <a:t>• Tableau ShP d’inventorisation</a:t>
                      </a:r>
                    </a:p>
                  </a:txBody>
                  <a:tcPr/>
                </a:tc>
                <a:tc rowSpan="3">
                  <a:txBody>
                    <a:bodyPr/>
                    <a:lstStyle/>
                    <a:p>
                      <a:r>
                        <a:rPr lang="fr-BE" sz="1400" kern="1200" baseline="0" dirty="0" smtClean="0">
                          <a:solidFill>
                            <a:schemeClr val="dk1"/>
                          </a:solidFill>
                          <a:latin typeface="+mn-lt"/>
                          <a:ea typeface="+mn-ea"/>
                          <a:cs typeface="+mn-cs"/>
                          <a:hlinkClick r:id="rId4" action="ppaction://hlinkfile"/>
                        </a:rPr>
                        <a:t>Inventaire GpM</a:t>
                      </a:r>
                      <a:endParaRPr lang="fr-BE" sz="1400" kern="1200" baseline="0" dirty="0" smtClean="0">
                        <a:solidFill>
                          <a:schemeClr val="dk1"/>
                        </a:solidFill>
                        <a:latin typeface="+mn-lt"/>
                        <a:ea typeface="+mn-ea"/>
                        <a:cs typeface="+mn-cs"/>
                      </a:endParaRPr>
                    </a:p>
                    <a:p>
                      <a:endParaRPr lang="fr-BE" sz="1400" kern="1200" baseline="0" dirty="0" smtClean="0">
                        <a:solidFill>
                          <a:schemeClr val="dk1"/>
                        </a:solidFill>
                        <a:latin typeface="+mn-lt"/>
                        <a:ea typeface="+mn-ea"/>
                        <a:cs typeface="+mn-cs"/>
                      </a:endParaRP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2802361352"/>
                  </a:ext>
                </a:extLst>
              </a:tr>
              <a:tr h="209331">
                <a:tc vMerge="1">
                  <a:txBody>
                    <a:bodyPr/>
                    <a:lstStyle/>
                    <a:p>
                      <a:endParaRPr lang="fr-BE"/>
                    </a:p>
                  </a:txBody>
                  <a:tcPr/>
                </a:tc>
                <a:tc rowSpan="2">
                  <a:txBody>
                    <a:bodyPr/>
                    <a:lstStyle/>
                    <a:p>
                      <a:r>
                        <a:rPr lang="fr-BE" sz="1400" dirty="0" smtClean="0"/>
                        <a:t>Systématiser l’ Eval des risques à un Ech le + bas possible (approche à plusieurs Niv)</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535684606"/>
                  </a:ext>
                </a:extLst>
              </a:tr>
              <a:tr h="1302116">
                <a:tc vMerge="1">
                  <a:txBody>
                    <a:bodyPr/>
                    <a:lstStyle/>
                    <a:p>
                      <a:endParaRPr lang="fr-BE"/>
                    </a:p>
                  </a:txBody>
                  <a:tcPr/>
                </a:tc>
                <a:tc vMerge="1">
                  <a:txBody>
                    <a:bodyPr/>
                    <a:lstStyle/>
                    <a:p>
                      <a:endParaRPr lang="fr-BE"/>
                    </a:p>
                  </a:txBody>
                  <a:tcPr/>
                </a:tc>
                <a:tc>
                  <a:txBody>
                    <a:bodyPr/>
                    <a:lstStyle/>
                    <a:p>
                      <a:r>
                        <a:rPr lang="fr-BE" sz="1400" kern="1200" dirty="0" smtClean="0">
                          <a:solidFill>
                            <a:schemeClr val="tx1"/>
                          </a:solidFill>
                          <a:latin typeface="+mn-lt"/>
                          <a:ea typeface="+mn-ea"/>
                          <a:cs typeface="+mn-cs"/>
                        </a:rPr>
                        <a:t>Etablir plan d’action</a:t>
                      </a:r>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2485633130"/>
                  </a:ext>
                </a:extLst>
              </a:tr>
            </a:tbl>
          </a:graphicData>
        </a:graphic>
      </p:graphicFrame>
    </p:spTree>
    <p:extLst>
      <p:ext uri="{BB962C8B-B14F-4D97-AF65-F5344CB8AC3E}">
        <p14:creationId xmlns:p14="http://schemas.microsoft.com/office/powerpoint/2010/main" val="1580049608"/>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Air Comp">
      <a:dk1>
        <a:srgbClr val="184652"/>
      </a:dk1>
      <a:lt1>
        <a:srgbClr val="FFFFFF"/>
      </a:lt1>
      <a:dk2>
        <a:srgbClr val="184652"/>
      </a:dk2>
      <a:lt2>
        <a:srgbClr val="F5F1E7"/>
      </a:lt2>
      <a:accent1>
        <a:srgbClr val="008991"/>
      </a:accent1>
      <a:accent2>
        <a:srgbClr val="E2EDF0"/>
      </a:accent2>
      <a:accent3>
        <a:srgbClr val="3B9EBA"/>
      </a:accent3>
      <a:accent4>
        <a:srgbClr val="0A4F5B"/>
      </a:accent4>
      <a:accent5>
        <a:srgbClr val="99D2D9"/>
      </a:accent5>
      <a:accent6>
        <a:srgbClr val="FFFFFF"/>
      </a:accent6>
      <a:hlink>
        <a:srgbClr val="343531"/>
      </a:hlink>
      <a:folHlink>
        <a:srgbClr val="6DA3C7"/>
      </a:folHlink>
    </a:clrScheme>
    <a:fontScheme name="Palanquin">
      <a:majorFont>
        <a:latin typeface="Palanquin Bold"/>
        <a:ea typeface=""/>
        <a:cs typeface=""/>
      </a:majorFont>
      <a:minorFont>
        <a:latin typeface="Palanquin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A189B425AE00D48B21A3666C0D61775" ma:contentTypeVersion="0" ma:contentTypeDescription="Create a new document." ma:contentTypeScope="" ma:versionID="2b2da82a2f5f846fba32ab5dcb2b41ba">
  <xsd:schema xmlns:xsd="http://www.w3.org/2001/XMLSchema" xmlns:xs="http://www.w3.org/2001/XMLSchema" xmlns:p="http://schemas.microsoft.com/office/2006/metadata/properties" targetNamespace="http://schemas.microsoft.com/office/2006/metadata/properties" ma:root="true" ma:fieldsID="e36d1574f59776a8f2fd38f6f2e4600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Lab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BB05B1C-50A6-4A8C-A106-64263D374100}">
  <ds:schemaRefs>
    <ds:schemaRef ds:uri="http://schemas.microsoft.com/sharepoint/v3/contenttype/forms"/>
  </ds:schemaRefs>
</ds:datastoreItem>
</file>

<file path=customXml/itemProps2.xml><?xml version="1.0" encoding="utf-8"?>
<ds:datastoreItem xmlns:ds="http://schemas.openxmlformats.org/officeDocument/2006/customXml" ds:itemID="{86B8FE2C-C6FF-43EC-A912-C5EB87A074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248EAEA2-5B60-42D6-9FBE-13A5D4E898CE}">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3229</TotalTime>
  <Words>11782</Words>
  <Application>Microsoft Office PowerPoint</Application>
  <PresentationFormat>Widescreen</PresentationFormat>
  <Paragraphs>926</Paragraphs>
  <Slides>23</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Palanquin</vt:lpstr>
      <vt:lpstr>Palanquin Bold</vt:lpstr>
      <vt:lpstr>Palanquin Regular</vt:lpstr>
      <vt:lpstr>Zapf Dingbats</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Belgian Defence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Delbouille Julie</dc:creator>
  <cp:keywords/>
  <cp:lastModifiedBy>Defleur Vincent</cp:lastModifiedBy>
  <cp:revision>161</cp:revision>
  <dcterms:created xsi:type="dcterms:W3CDTF">2021-07-19T11:03:08Z</dcterms:created>
  <dcterms:modified xsi:type="dcterms:W3CDTF">2023-03-06T09:01:35Z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50500</vt:r8>
  </property>
  <property fmtid="{D5CDD505-2E9C-101B-9397-08002B2CF9AE}" pid="3" name="ContentTypeId">
    <vt:lpwstr>0x010100DA189B425AE00D48B21A3666C0D61775</vt:lpwstr>
  </property>
</Properties>
</file>