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handoutMasterIdLst>
    <p:handoutMasterId r:id="rId25"/>
  </p:handoutMasterIdLst>
  <p:sldIdLst>
    <p:sldId id="284" r:id="rId2"/>
    <p:sldId id="285" r:id="rId3"/>
    <p:sldId id="264" r:id="rId4"/>
    <p:sldId id="305" r:id="rId5"/>
    <p:sldId id="306" r:id="rId6"/>
    <p:sldId id="307" r:id="rId7"/>
    <p:sldId id="299" r:id="rId8"/>
    <p:sldId id="313" r:id="rId9"/>
    <p:sldId id="304" r:id="rId10"/>
    <p:sldId id="308" r:id="rId11"/>
    <p:sldId id="314" r:id="rId12"/>
    <p:sldId id="312" r:id="rId13"/>
    <p:sldId id="315" r:id="rId14"/>
    <p:sldId id="316" r:id="rId15"/>
    <p:sldId id="286" r:id="rId16"/>
    <p:sldId id="274" r:id="rId17"/>
    <p:sldId id="287" r:id="rId18"/>
    <p:sldId id="303" r:id="rId19"/>
    <p:sldId id="310" r:id="rId20"/>
    <p:sldId id="311" r:id="rId21"/>
    <p:sldId id="317" r:id="rId22"/>
    <p:sldId id="318"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varScale="1">
        <p:scale>
          <a:sx n="102" d="100"/>
          <a:sy n="102" d="100"/>
        </p:scale>
        <p:origin x="1410"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970159"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9/3/2019</a:t>
            </a:fld>
            <a:endParaRPr lang="en-US"/>
          </a:p>
        </p:txBody>
      </p:sp>
      <p:sp>
        <p:nvSpPr>
          <p:cNvPr id="39940" name="Rectangle 4"/>
          <p:cNvSpPr>
            <a:spLocks noGrp="1" noChangeArrowheads="1"/>
          </p:cNvSpPr>
          <p:nvPr>
            <p:ph type="ftr" sz="quarter" idx="2"/>
          </p:nvPr>
        </p:nvSpPr>
        <p:spPr bwMode="auto">
          <a:xfrm>
            <a:off x="0"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970159"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971797"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9/3/2019</a:t>
            </a:fld>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971797"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7</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8</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9/3/2019</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9/3/2019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9/3/2019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9/3/2019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9/3/2019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9/3/2019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9/3/2019</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9/3/2019</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9/3/2019</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9/3/2019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9/3/2019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9/3/2019</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Rapport%20trimestriel%2080UAV.pdf" TargetMode="External"/><Relationship Id="rId2" Type="http://schemas.openxmlformats.org/officeDocument/2006/relationships/hyperlink" Target="Rapport%20trimestriel%202WTAC.pdf" TargetMode="External"/><Relationship Id="rId1" Type="http://schemas.openxmlformats.org/officeDocument/2006/relationships/slideLayout" Target="../slideLayouts/slideLayout7.xml"/><Relationship Id="rId6" Type="http://schemas.openxmlformats.org/officeDocument/2006/relationships/hyperlink" Target="rapport%20trimestriel%20CC%20Infra.pdf" TargetMode="External"/><Relationship Id="rId5" Type="http://schemas.openxmlformats.org/officeDocument/2006/relationships/hyperlink" Target="rapport%20trimestriel%20Sabca.pdf" TargetMode="External"/><Relationship Id="rId4" Type="http://schemas.openxmlformats.org/officeDocument/2006/relationships/hyperlink" Target="rapport%20trimestriel%20MCU.pdf"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Sit%20Ex%20Incendie%202019.xlsx"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2019</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2 Wing Tactique</a:t>
            </a:r>
            <a:br>
              <a:rPr lang="fr-BE" sz="4000" dirty="0" smtClean="0">
                <a:solidFill>
                  <a:srgbClr val="000018"/>
                </a:solidFill>
                <a:latin typeface="Comic Sans MS" pitchFamily="66" charset="0"/>
              </a:rPr>
            </a:br>
            <a:r>
              <a:rPr lang="fr-BE" sz="4000" dirty="0" smtClean="0">
                <a:solidFill>
                  <a:srgbClr val="000018"/>
                </a:solidFill>
                <a:latin typeface="Comic Sans MS" pitchFamily="66" charset="0"/>
              </a:rPr>
              <a:t/>
            </a:r>
            <a:br>
              <a:rPr lang="fr-BE" sz="4000" dirty="0" smtClean="0">
                <a:solidFill>
                  <a:srgbClr val="000018"/>
                </a:solidFill>
                <a:latin typeface="Comic Sans MS" pitchFamily="66" charset="0"/>
              </a:rPr>
            </a:br>
            <a:r>
              <a:rPr lang="fr-BE" sz="2000" dirty="0" smtClean="0">
                <a:solidFill>
                  <a:srgbClr val="FF0000"/>
                </a:solidFill>
                <a:latin typeface="Comic Sans MS" pitchFamily="66" charset="0"/>
              </a:rPr>
              <a:t>18.09.2019</a:t>
            </a:r>
            <a:endParaRPr lang="en-US" sz="2000"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126834793"/>
              </p:ext>
            </p:extLst>
          </p:nvPr>
        </p:nvGraphicFramePr>
        <p:xfrm>
          <a:off x="251520" y="404664"/>
          <a:ext cx="8748712" cy="5834580"/>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57606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944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Appui du développement d’une culture de sécurité à la Défense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Résumer les réalisations concernant la politique de prévention locale en matière de bien-être dans le rapport trimestriel (« </a:t>
                      </a:r>
                      <a:r>
                        <a:rPr lang="fr-BE" sz="1000" b="0" i="0" u="none" strike="noStrike" kern="1200" baseline="0" dirty="0" err="1" smtClean="0">
                          <a:solidFill>
                            <a:srgbClr val="000018"/>
                          </a:solidFill>
                          <a:latin typeface="Comic Sans MS" panose="030F0702030302020204" pitchFamily="66" charset="0"/>
                          <a:ea typeface="+mn-ea"/>
                          <a:cs typeface="+mn-cs"/>
                        </a:rPr>
                        <a:t>lessons</a:t>
                      </a:r>
                      <a:r>
                        <a:rPr lang="fr-BE" sz="1000" b="0" i="0" u="none" strike="noStrike" kern="1200" baseline="0" dirty="0" smtClean="0">
                          <a:solidFill>
                            <a:srgbClr val="000018"/>
                          </a:solidFill>
                          <a:latin typeface="Comic Sans MS" panose="030F0702030302020204" pitchFamily="66" charset="0"/>
                          <a:ea typeface="+mn-ea"/>
                          <a:cs typeface="+mn-cs"/>
                        </a:rPr>
                        <a:t> </a:t>
                      </a:r>
                      <a:r>
                        <a:rPr lang="fr-BE" sz="1000" b="0" i="0" u="none" strike="noStrike" kern="1200" baseline="0" dirty="0" err="1" smtClean="0">
                          <a:solidFill>
                            <a:srgbClr val="000018"/>
                          </a:solidFill>
                          <a:latin typeface="Comic Sans MS" panose="030F0702030302020204" pitchFamily="66" charset="0"/>
                          <a:ea typeface="+mn-ea"/>
                          <a:cs typeface="+mn-cs"/>
                        </a:rPr>
                        <a:t>identified</a:t>
                      </a:r>
                      <a:r>
                        <a:rPr lang="fr-BE" sz="1000" b="0" i="0" u="none" strike="noStrike" kern="1200" baseline="0" dirty="0" smtClean="0">
                          <a:solidFill>
                            <a:srgbClr val="000018"/>
                          </a:solidFill>
                          <a:latin typeface="Comic Sans MS" panose="030F0702030302020204" pitchFamily="66" charset="0"/>
                          <a:ea typeface="+mn-ea"/>
                          <a:cs typeface="+mn-cs"/>
                        </a:rPr>
                        <a:t> », les mesures prises, le feedback vers le personnel et le SLPPT,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7948">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2.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1958168">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3.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p>
                    <a:p>
                      <a:pPr marL="0" marR="0" lvl="0" indent="0" algn="l" defTabSz="914400" rtl="0" eaLnBrk="1" fontAlgn="b" latinLnBrk="0" hangingPunct="1">
                        <a:lnSpc>
                          <a:spcPct val="100000"/>
                        </a:lnSpc>
                        <a:spcBef>
                          <a:spcPct val="0"/>
                        </a:spcBef>
                        <a:spcAft>
                          <a:spcPct val="0"/>
                        </a:spcAft>
                        <a:buClrTx/>
                        <a:buSzTx/>
                        <a:buFontTx/>
                        <a:buNone/>
                        <a:tabLst/>
                      </a:pPr>
                      <a:endParaRPr lang="fr-FR"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192279426"/>
              </p:ext>
            </p:extLst>
          </p:nvPr>
        </p:nvGraphicFramePr>
        <p:xfrm>
          <a:off x="179512" y="476672"/>
          <a:ext cx="8748712" cy="6244747"/>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4807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dirty="0" smtClean="0">
                          <a:solidFill>
                            <a:srgbClr val="000018"/>
                          </a:solidFill>
                          <a:effectLst/>
                          <a:latin typeface="Comic Sans MS" panose="030F0702030302020204" pitchFamily="66" charset="0"/>
                          <a:ea typeface="Times New Roman"/>
                        </a:rPr>
                        <a:t>Sélection, inscriptions aux </a:t>
                      </a:r>
                      <a:r>
                        <a:rPr lang="fr-BE" sz="1200" dirty="0" err="1" smtClean="0">
                          <a:solidFill>
                            <a:srgbClr val="000018"/>
                          </a:solidFill>
                          <a:effectLst/>
                          <a:latin typeface="Comic Sans MS" panose="030F0702030302020204" pitchFamily="66" charset="0"/>
                          <a:ea typeface="Times New Roman"/>
                        </a:rPr>
                        <a:t>Fmn</a:t>
                      </a:r>
                      <a:r>
                        <a:rPr lang="fr-BE" sz="1200" dirty="0" smtClean="0">
                          <a:solidFill>
                            <a:srgbClr val="000018"/>
                          </a:solidFill>
                          <a:effectLst/>
                          <a:latin typeface="Comic Sans MS" panose="030F0702030302020204" pitchFamily="66" charset="0"/>
                          <a:ea typeface="Times New Roman"/>
                        </a:rPr>
                        <a:t>, Mises en place au HCC + adaptation des postes de travail au niveau des antennes </a:t>
                      </a:r>
                      <a:r>
                        <a:rPr lang="fr-BE" sz="1200" dirty="0" err="1" smtClean="0">
                          <a:solidFill>
                            <a:srgbClr val="000018"/>
                          </a:solidFill>
                          <a:effectLst/>
                          <a:latin typeface="Comic Sans MS" panose="030F0702030302020204" pitchFamily="66" charset="0"/>
                          <a:ea typeface="Times New Roman"/>
                        </a:rPr>
                        <a:t>PsySoc</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dirty="0" smtClean="0">
                          <a:solidFill>
                            <a:srgbClr val="000018"/>
                          </a:solidFill>
                          <a:effectLst/>
                          <a:latin typeface="Comic Sans MS" panose="030F0702030302020204" pitchFamily="66" charset="0"/>
                          <a:ea typeface="Times New Roman"/>
                        </a:rPr>
                        <a:t>PSA-C, PSA-R/CP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PSA-R/PC, </a:t>
                      </a:r>
                      <a:r>
                        <a:rPr lang="fr-BE" sz="1200" dirty="0" err="1" smtClean="0">
                          <a:solidFill>
                            <a:srgbClr val="000018"/>
                          </a:solidFill>
                          <a:effectLst/>
                          <a:latin typeface="Comic Sans MS" panose="030F0702030302020204" pitchFamily="66" charset="0"/>
                          <a:ea typeface="Times New Roman"/>
                        </a:rPr>
                        <a:t>Gest</a:t>
                      </a:r>
                      <a:r>
                        <a:rPr lang="fr-BE" sz="1200" dirty="0" smtClean="0">
                          <a:solidFill>
                            <a:srgbClr val="000018"/>
                          </a:solidFill>
                          <a:effectLst/>
                          <a:latin typeface="Comic Sans MS" panose="030F0702030302020204" pitchFamily="66" charset="0"/>
                          <a:ea typeface="Times New Roman"/>
                        </a:rPr>
                        <a:t> Admin lié aux </a:t>
                      </a:r>
                      <a:r>
                        <a:rPr lang="fr-BE" sz="1200" dirty="0" err="1" smtClean="0">
                          <a:solidFill>
                            <a:srgbClr val="000018"/>
                          </a:solidFill>
                          <a:effectLst/>
                          <a:latin typeface="Comic Sans MS" panose="030F0702030302020204" pitchFamily="66" charset="0"/>
                          <a:ea typeface="Times New Roman"/>
                        </a:rPr>
                        <a:t>Ant</a:t>
                      </a:r>
                      <a:r>
                        <a:rPr lang="fr-BE" sz="1200" dirty="0" smtClean="0">
                          <a:solidFill>
                            <a:srgbClr val="000018"/>
                          </a:solidFill>
                          <a:effectLst/>
                          <a:latin typeface="Comic Sans MS" panose="030F0702030302020204" pitchFamily="66" charset="0"/>
                          <a:ea typeface="Times New Roman"/>
                        </a:rPr>
                        <a:t> en affectation dérivées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PC</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dirty="0" smtClean="0">
                          <a:solidFill>
                            <a:srgbClr val="000018"/>
                          </a:solidFill>
                          <a:effectLst/>
                          <a:latin typeface="Comic Sans MS" panose="030F0702030302020204" pitchFamily="66" charset="0"/>
                          <a:ea typeface="Times New Roman"/>
                        </a:rPr>
                        <a:t>Participation proactives des PSA-R aux WG</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PSA-R</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en-US" sz="1200" dirty="0" err="1" smtClean="0">
                          <a:solidFill>
                            <a:srgbClr val="000018"/>
                          </a:solidFill>
                          <a:effectLst/>
                          <a:latin typeface="Comic Sans MS" panose="030F0702030302020204" pitchFamily="66" charset="0"/>
                          <a:ea typeface="Times New Roman"/>
                        </a:rPr>
                        <a:t>Appliquer</a:t>
                      </a:r>
                      <a:r>
                        <a:rPr lang="en-US" sz="1200" dirty="0" smtClean="0">
                          <a:solidFill>
                            <a:srgbClr val="000018"/>
                          </a:solidFill>
                          <a:effectLst/>
                          <a:latin typeface="Comic Sans MS" panose="030F0702030302020204" pitchFamily="66" charset="0"/>
                          <a:ea typeface="Times New Roman"/>
                        </a:rPr>
                        <a:t> les directives </a:t>
                      </a:r>
                      <a:r>
                        <a:rPr lang="en-US" sz="1200" dirty="0" err="1" smtClean="0">
                          <a:solidFill>
                            <a:srgbClr val="000018"/>
                          </a:solidFill>
                          <a:effectLst/>
                          <a:latin typeface="Comic Sans MS" panose="030F0702030302020204" pitchFamily="66" charset="0"/>
                          <a:ea typeface="Times New Roman"/>
                        </a:rPr>
                        <a:t>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All </a:t>
                      </a:r>
                      <a:r>
                        <a:rPr lang="en-US" sz="1200" dirty="0" err="1" smtClean="0">
                          <a:solidFill>
                            <a:srgbClr val="000018"/>
                          </a:solidFill>
                          <a:effectLst/>
                          <a:latin typeface="Comic Sans MS" panose="030F0702030302020204" pitchFamily="66" charset="0"/>
                          <a:ea typeface="Times New Roman"/>
                        </a:rPr>
                        <a:t>Pers</a:t>
                      </a:r>
                      <a:r>
                        <a:rPr lang="en-US" sz="1200" dirty="0" smtClean="0">
                          <a:solidFill>
                            <a:srgbClr val="000018"/>
                          </a:solidFill>
                          <a:effectLst/>
                          <a:latin typeface="Comic Sans MS" panose="030F0702030302020204" pitchFamily="66" charset="0"/>
                          <a:ea typeface="Times New Roman"/>
                        </a:rPr>
                        <a:t> 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Tous</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551416">
                <a:tc vMerge="1">
                  <a:txBody>
                    <a:bodyPr/>
                    <a:lstStyle/>
                    <a:p>
                      <a:endParaRPr lang="en-US"/>
                    </a:p>
                  </a:txBody>
                  <a:tcPr/>
                </a:tc>
                <a:tc vMerge="1">
                  <a:txBody>
                    <a:bodyPr/>
                    <a:lstStyle/>
                    <a:p>
                      <a:endParaRPr lang="en-US"/>
                    </a:p>
                  </a:txBody>
                  <a:tcPr/>
                </a:tc>
                <a:tc>
                  <a:txBody>
                    <a:bodyPr/>
                    <a:lstStyle/>
                    <a:p>
                      <a:pPr marL="18415">
                        <a:lnSpc>
                          <a:spcPts val="1530"/>
                        </a:lnSpc>
                      </a:pPr>
                      <a:r>
                        <a:rPr lang="fr-BE" sz="1200" dirty="0" smtClean="0">
                          <a:solidFill>
                            <a:srgbClr val="000018"/>
                          </a:solidFill>
                          <a:effectLst/>
                          <a:latin typeface="Comic Sans MS" panose="030F0702030302020204" pitchFamily="66" charset="0"/>
                          <a:ea typeface="Times New Roman"/>
                        </a:rPr>
                        <a:t>Suivre les </a:t>
                      </a:r>
                      <a:r>
                        <a:rPr lang="fr-BE" sz="1200" dirty="0" err="1" smtClean="0">
                          <a:solidFill>
                            <a:srgbClr val="000018"/>
                          </a:solidFill>
                          <a:effectLst/>
                          <a:latin typeface="Comic Sans MS" panose="030F0702030302020204" pitchFamily="66" charset="0"/>
                          <a:ea typeface="Times New Roman"/>
                        </a:rPr>
                        <a:t>Bfg</a:t>
                      </a:r>
                      <a:r>
                        <a:rPr lang="fr-BE" sz="1200" dirty="0" smtClean="0">
                          <a:solidFill>
                            <a:srgbClr val="000018"/>
                          </a:solidFill>
                          <a:effectLst/>
                          <a:latin typeface="Comic Sans MS" panose="030F0702030302020204" pitchFamily="66" charset="0"/>
                          <a:ea typeface="Times New Roman"/>
                        </a:rPr>
                        <a:t> donnés au niveau local, prendre connaissance des procédures et du fonctionnement du SPPT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à travers les communications locales (affiches, flyers, SHP, etc.)</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All </a:t>
                      </a:r>
                      <a:r>
                        <a:rPr lang="en-US" sz="1200" dirty="0" err="1" smtClean="0">
                          <a:solidFill>
                            <a:srgbClr val="000018"/>
                          </a:solidFill>
                          <a:effectLst/>
                          <a:latin typeface="Comic Sans MS" panose="030F0702030302020204" pitchFamily="66" charset="0"/>
                          <a:ea typeface="Times New Roman"/>
                        </a:rPr>
                        <a:t>Pers</a:t>
                      </a:r>
                      <a:r>
                        <a:rPr lang="en-US" sz="1200" dirty="0" smtClean="0">
                          <a:solidFill>
                            <a:srgbClr val="000018"/>
                          </a:solidFill>
                          <a:effectLst/>
                          <a:latin typeface="Comic Sans MS" panose="030F0702030302020204" pitchFamily="66" charset="0"/>
                          <a:ea typeface="Times New Roman"/>
                        </a:rPr>
                        <a:t> 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en-US" sz="1100" dirty="0" err="1" smtClean="0">
                          <a:solidFill>
                            <a:srgbClr val="000018"/>
                          </a:solidFill>
                          <a:latin typeface="Comic Sans MS" panose="030F0702030302020204" pitchFamily="66" charset="0"/>
                        </a:rPr>
                        <a:t>Tous</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11</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263579015"/>
              </p:ext>
            </p:extLst>
          </p:nvPr>
        </p:nvGraphicFramePr>
        <p:xfrm>
          <a:off x="179388" y="465476"/>
          <a:ext cx="8748712" cy="548037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a:t>
                      </a:r>
                      <a:r>
                        <a:rPr lang="en-US" sz="1200" b="0" i="0" u="none" strike="noStrike" kern="1200" baseline="0" dirty="0" smtClean="0">
                          <a:solidFill>
                            <a:srgbClr val="000018"/>
                          </a:solidFill>
                          <a:latin typeface="Comic Sans MS" panose="030F0702030302020204" pitchFamily="66" charset="0"/>
                          <a:ea typeface="+mn-ea"/>
                          <a:cs typeface="+mn-cs"/>
                        </a:rPr>
                        <a:t>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a:t>
                      </a:r>
                      <a:r>
                        <a:rPr lang="en-US" sz="1200" b="0" i="0" u="none" strike="noStrike" kern="1200" baseline="0" dirty="0" smtClean="0">
                          <a:solidFill>
                            <a:srgbClr val="000018"/>
                          </a:solidFill>
                          <a:latin typeface="Comic Sans MS" panose="030F0702030302020204" pitchFamily="66" charset="0"/>
                          <a:ea typeface="+mn-ea"/>
                          <a:cs typeface="+mn-cs"/>
                        </a:rPr>
                        <a:t>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12</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112275861"/>
              </p:ext>
            </p:extLst>
          </p:nvPr>
        </p:nvGraphicFramePr>
        <p:xfrm>
          <a:off x="179388" y="465476"/>
          <a:ext cx="8748712" cy="5561532"/>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2019</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a:t>
                      </a:r>
                      <a:r>
                        <a:rPr lang="fr-BE" sz="1200" b="0" dirty="0" smtClean="0">
                          <a:solidFill>
                            <a:srgbClr val="000018"/>
                          </a:solidFill>
                          <a:effectLst/>
                          <a:latin typeface="Comic Sans MS"/>
                          <a:ea typeface="Times New Roman"/>
                        </a:rPr>
                        <a:t>Doc</a:t>
                      </a:r>
                      <a:endParaRPr lang="en-US" sz="1200" b="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r>
                        <a:rPr lang="fr-BE" sz="1200" b="0" dirty="0" smtClean="0">
                          <a:solidFill>
                            <a:srgbClr val="000018"/>
                          </a:solidFill>
                          <a:effectLst/>
                          <a:latin typeface="Comic Sans MS"/>
                          <a:ea typeface="Times New Roman"/>
                        </a:rPr>
                        <a:t>…)</a:t>
                      </a: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824056">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a:t>
                      </a:r>
                      <a:r>
                        <a:rPr lang="fr-BE" sz="1200" b="0" dirty="0" smtClean="0">
                          <a:solidFill>
                            <a:srgbClr val="000018"/>
                          </a:solidFill>
                          <a:effectLst/>
                          <a:latin typeface="Comic Sans MS"/>
                          <a:ea typeface="Times New Roman"/>
                        </a:rPr>
                        <a:t>médico-sportif</a:t>
                      </a:r>
                      <a:endParaRPr lang="en-US" sz="1200" b="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t>
                      </a:r>
                      <a:r>
                        <a:rPr lang="fr-BE" sz="1200" b="0" dirty="0" smtClean="0">
                          <a:solidFill>
                            <a:srgbClr val="000018"/>
                          </a:solidFill>
                          <a:effectLst/>
                          <a:latin typeface="Comic Sans MS"/>
                          <a:ea typeface="Times New Roman"/>
                        </a:rPr>
                        <a:t>AMT, </a:t>
                      </a:r>
                      <a:r>
                        <a:rPr lang="fr-BE" sz="1200" b="0" dirty="0">
                          <a:solidFill>
                            <a:srgbClr val="000018"/>
                          </a:solidFill>
                          <a:effectLst/>
                          <a:latin typeface="Comic Sans MS"/>
                          <a:ea typeface="Times New Roman"/>
                        </a:rPr>
                        <a:t>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922272041"/>
              </p:ext>
            </p:extLst>
          </p:nvPr>
        </p:nvGraphicFramePr>
        <p:xfrm>
          <a:off x="179388" y="465476"/>
          <a:ext cx="8748712" cy="3440495"/>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350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16-O&amp;T-01  Prévention d'accidents de saut en parachute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Exécuter une étude afin de déterminer les mesures éventuelles pouvant réduire le risque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résiduel actuel du saut en parachute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baseline="0" dirty="0" smtClean="0">
                          <a:solidFill>
                            <a:srgbClr val="000018"/>
                          </a:solidFill>
                          <a:latin typeface="Comic Sans MS" panose="030F0702030302020204" pitchFamily="66" charset="0"/>
                        </a:rPr>
                        <a:t>TDB en fonction des décisions du </a:t>
                      </a:r>
                      <a:r>
                        <a:rPr lang="fr-FR" sz="1100" b="0" i="0" u="none" strike="noStrike" baseline="0" dirty="0" err="1" smtClean="0">
                          <a:solidFill>
                            <a:srgbClr val="000018"/>
                          </a:solidFill>
                          <a:latin typeface="Comic Sans MS" panose="030F0702030302020204" pitchFamily="66" charset="0"/>
                        </a:rPr>
                        <a:t>Comdt</a:t>
                      </a:r>
                      <a:endParaRPr lang="fr-FR" sz="1100" b="0" i="0" u="none" strike="noStrike" baseline="0" dirty="0" smtClean="0">
                        <a:solidFill>
                          <a:srgbClr val="000018"/>
                        </a:solidFill>
                        <a:latin typeface="Comic Sans MS" panose="030F0702030302020204"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1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sym typeface="Wingdings" panose="05000000000000000000" pitchFamily="2" charset="2"/>
                        </a:rPr>
                        <a:t> CE Para</a:t>
                      </a: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4432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37249836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
        <p:nvSpPr>
          <p:cNvPr id="2" name="TextBox 1"/>
          <p:cNvSpPr txBox="1"/>
          <p:nvPr/>
        </p:nvSpPr>
        <p:spPr>
          <a:xfrm>
            <a:off x="2411760" y="4509120"/>
            <a:ext cx="6120680" cy="369332"/>
          </a:xfrm>
          <a:prstGeom prst="rect">
            <a:avLst/>
          </a:prstGeom>
          <a:noFill/>
        </p:spPr>
        <p:txBody>
          <a:bodyPr wrap="square" rtlCol="0">
            <a:spAutoFit/>
          </a:bodyPr>
          <a:lstStyle/>
          <a:p>
            <a:r>
              <a:rPr lang="fr-BE" u="sng" dirty="0" smtClean="0">
                <a:solidFill>
                  <a:srgbClr val="FF0000"/>
                </a:solidFill>
              </a:rPr>
              <a:t>En rouge</a:t>
            </a:r>
            <a:r>
              <a:rPr lang="fr-BE" dirty="0" smtClean="0">
                <a:solidFill>
                  <a:srgbClr val="FF0000"/>
                </a:solidFill>
              </a:rPr>
              <a:t> : ajout du dernier CCB (si nécessaire)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594984805"/>
              </p:ext>
            </p:extLst>
          </p:nvPr>
        </p:nvGraphicFramePr>
        <p:xfrm>
          <a:off x="323850" y="260350"/>
          <a:ext cx="8589963" cy="560019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Information des travailleurs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44 panneaux d’affichage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(22 A2 + 22 A3)</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Visites annuelles des lieux de travail </a:t>
                      </a:r>
                      <a:r>
                        <a:rPr kumimoji="0" lang="fr-BE" sz="1200" b="0" i="0" u="none" strike="noStrike" cap="none" normalizeH="0" baseline="0" dirty="0" smtClean="0">
                          <a:ln>
                            <a:noFill/>
                          </a:ln>
                          <a:solidFill>
                            <a:srgbClr val="000018"/>
                          </a:solidFill>
                          <a:effectLst/>
                          <a:latin typeface="Comic Sans MS" pitchFamily="66" charset="0"/>
                        </a:rPr>
                        <a:t>(VLT)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7</a:t>
                      </a:r>
                      <a:r>
                        <a:rPr kumimoji="0" lang="fr-BE" sz="1200" b="0" i="0" u="none" strike="noStrike" cap="none" normalizeH="0" baseline="0" smtClean="0">
                          <a:ln>
                            <a:noFill/>
                          </a:ln>
                          <a:solidFill>
                            <a:srgbClr val="FF0000"/>
                          </a:solidFill>
                          <a:effectLst/>
                          <a:latin typeface="Comic Sans MS" pitchFamily="66" charset="0"/>
                        </a:rPr>
                        <a:t>5</a:t>
                      </a:r>
                      <a:r>
                        <a:rPr kumimoji="0" lang="fr-BE" sz="1200" b="0" i="0" u="none" strike="noStrike" cap="none" normalizeH="0" baseline="0" dirty="0" smtClean="0">
                          <a:ln>
                            <a:noFill/>
                          </a:ln>
                          <a:solidFill>
                            <a:srgbClr val="FF0000"/>
                          </a:solidFill>
                          <a:effectLst/>
                          <a:latin typeface="Comic Sans MS" pitchFamily="66" charset="0"/>
                        </a:rPr>
                        <a:t>%</a:t>
                      </a:r>
                      <a:r>
                        <a:rPr kumimoji="0" lang="fr-BE" sz="1200" b="0" i="0" u="none" strike="noStrike" cap="none" normalizeH="0" baseline="0" dirty="0" smtClean="0">
                          <a:ln>
                            <a:noFill/>
                          </a:ln>
                          <a:solidFill>
                            <a:srgbClr val="000018"/>
                          </a:solidFill>
                          <a:effectLst/>
                          <a:latin typeface="Comic Sans MS" pitchFamily="66" charset="0"/>
                        </a:rPr>
                        <a:t> lieux de travail</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(45/60 prévues)</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FF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3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4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Trimestriels:</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2WTac</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3" action="ppaction://hlinkfile"/>
                        </a:rPr>
                        <a:t>80 UAV</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hlinkClick r:id="rId4" action="ppaction://hlinkfile"/>
                        </a:rPr>
                        <a:t>MCU NAMUR</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5" action="ppaction://hlinkfile"/>
                        </a:rPr>
                        <a:t>SABCA-SONACA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6" action="ppaction://hlinkfile"/>
                        </a:rPr>
                        <a:t>CC Infra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01" name="Group 33"/>
          <p:cNvGraphicFramePr>
            <a:graphicFrameLocks noGrp="1"/>
          </p:cNvGraphicFramePr>
          <p:nvPr>
            <p:extLst>
              <p:ext uri="{D42A27DB-BD31-4B8C-83A1-F6EECF244321}">
                <p14:modId xmlns:p14="http://schemas.microsoft.com/office/powerpoint/2010/main" val="830473704"/>
              </p:ext>
            </p:extLst>
          </p:nvPr>
        </p:nvGraphicFramePr>
        <p:xfrm>
          <a:off x="323850" y="260350"/>
          <a:ext cx="8589963" cy="5594606"/>
        </p:xfrm>
        <a:graphic>
          <a:graphicData uri="http://schemas.openxmlformats.org/drawingml/2006/table">
            <a:tbl>
              <a:tblPr/>
              <a:tblGrid>
                <a:gridCol w="2087563">
                  <a:extLst>
                    <a:ext uri="{9D8B030D-6E8A-4147-A177-3AD203B41FA5}">
                      <a16:colId xmlns:a16="http://schemas.microsoft.com/office/drawing/2014/main" val="20000"/>
                    </a:ext>
                  </a:extLst>
                </a:gridCol>
                <a:gridCol w="1368425">
                  <a:extLst>
                    <a:ext uri="{9D8B030D-6E8A-4147-A177-3AD203B41FA5}">
                      <a16:colId xmlns:a16="http://schemas.microsoft.com/office/drawing/2014/main" val="20001"/>
                    </a:ext>
                  </a:extLst>
                </a:gridCol>
                <a:gridCol w="2160587">
                  <a:extLst>
                    <a:ext uri="{9D8B030D-6E8A-4147-A177-3AD203B41FA5}">
                      <a16:colId xmlns:a16="http://schemas.microsoft.com/office/drawing/2014/main" val="20002"/>
                    </a:ext>
                  </a:extLst>
                </a:gridCol>
                <a:gridCol w="1152525">
                  <a:extLst>
                    <a:ext uri="{9D8B030D-6E8A-4147-A177-3AD203B41FA5}">
                      <a16:colId xmlns:a16="http://schemas.microsoft.com/office/drawing/2014/main" val="20003"/>
                    </a:ext>
                  </a:extLst>
                </a:gridCol>
                <a:gridCol w="1333500">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2019.xlsx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AR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mic Sans MS" pitchFamily="66" charset="0"/>
                          <a:sym typeface="Wingdings" panose="05000000000000000000" pitchFamily="2" charset="2"/>
                        </a:rPr>
                        <a:t> </a:t>
                      </a:r>
                      <a:r>
                        <a:rPr kumimoji="0" lang="en-US" sz="1200" b="0" i="0" u="none" strike="noStrike" cap="none" normalizeH="0" baseline="0" dirty="0" err="1" smtClean="0">
                          <a:ln>
                            <a:noFill/>
                          </a:ln>
                          <a:solidFill>
                            <a:srgbClr val="FF0000"/>
                          </a:solidFill>
                          <a:effectLst/>
                          <a:latin typeface="Comic Sans MS" pitchFamily="66" charset="0"/>
                          <a:sym typeface="Wingdings" panose="05000000000000000000" pitchFamily="2" charset="2"/>
                        </a:rPr>
                        <a:t>Voir</a:t>
                      </a:r>
                      <a:r>
                        <a:rPr kumimoji="0" lang="en-US" sz="1200" b="0" i="0" u="none" strike="noStrike" cap="none" normalizeH="0" baseline="0" dirty="0" smtClean="0">
                          <a:ln>
                            <a:noFill/>
                          </a:ln>
                          <a:solidFill>
                            <a:srgbClr val="FF0000"/>
                          </a:solidFill>
                          <a:effectLst/>
                          <a:latin typeface="Comic Sans MS" pitchFamily="66" charset="0"/>
                          <a:sym typeface="Wingdings" panose="05000000000000000000" pitchFamily="2" charset="2"/>
                        </a:rPr>
                        <a:t> tableau </a:t>
                      </a:r>
                      <a:r>
                        <a:rPr kumimoji="0" lang="en-US" sz="1200" b="0" i="0" u="none" strike="noStrike" cap="none" normalizeH="0" baseline="0" dirty="0" smtClean="0">
                          <a:ln>
                            <a:noFill/>
                          </a:ln>
                          <a:solidFill>
                            <a:srgbClr val="FF0000"/>
                          </a:solidFill>
                          <a:effectLst/>
                          <a:latin typeface="Comic Sans MS" pitchFamily="66" charset="0"/>
                          <a:sym typeface="Wingdings" panose="05000000000000000000" pitchFamily="2" charset="2"/>
                        </a:rPr>
                        <a:t>(± 90%)</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1346997068"/>
              </p:ext>
            </p:extLst>
          </p:nvPr>
        </p:nvGraphicFramePr>
        <p:xfrm>
          <a:off x="323850" y="260350"/>
          <a:ext cx="8589963" cy="614883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Installations présentant un risque d’explosion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Minimiser les risques liés au travail dans ce type d’installations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Etablissement et affichage des consignes de sécurité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Erik DUCHEMIN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GpM</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171450" marR="0" lvl="0" indent="-171450" algn="l" defTabSz="914400" rtl="0" eaLnBrk="1" fontAlgn="b" latinLnBrk="0" hangingPunct="1">
                        <a:lnSpc>
                          <a:spcPct val="100000"/>
                        </a:lnSpc>
                        <a:spcBef>
                          <a:spcPct val="0"/>
                        </a:spcBef>
                        <a:spcAft>
                          <a:spcPct val="0"/>
                        </a:spcAft>
                        <a:buClrTx/>
                        <a:buSzTx/>
                        <a:buFont typeface="Wingdings" panose="05000000000000000000" pitchFamily="2" charset="2"/>
                        <a:buChar char="à"/>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Wingdings" panose="05000000000000000000" pitchFamily="2" charset="2"/>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Coordination entre la LH et la Cel ADDICT</a:t>
                      </a:r>
                      <a:endParaRPr kumimoji="0" lang="en-US" sz="1200" b="0" i="0" u="none" strike="noStrike" kern="1200" cap="none" normalizeH="0" baseline="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2907331718"/>
              </p:ext>
            </p:extLst>
          </p:nvPr>
        </p:nvGraphicFramePr>
        <p:xfrm>
          <a:off x="323850" y="260350"/>
          <a:ext cx="8589963" cy="404355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Réduction significative de 25% du nombre d’accidents, endéans les cinq ans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Afin de prévenir des risques d’accidents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rénovation des trottoirs aux abords des logements et de certaines installations,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révision de l’éclairage (escaliers, SG8, G67, etc.)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Screening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Commande et placement de filets de sécurité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Adjt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Qu</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Log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2019-2023</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2019</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u="sng" dirty="0" smtClean="0">
                <a:solidFill>
                  <a:srgbClr val="FF0000"/>
                </a:solidFill>
                <a:effectLst/>
                <a:latin typeface="Comic Sans MS" pitchFamily="66" charset="0"/>
              </a:rPr>
              <a:t>En rouge</a:t>
            </a:r>
            <a:r>
              <a:rPr lang="fr-FR" sz="2000" dirty="0" smtClean="0">
                <a:solidFill>
                  <a:srgbClr val="FF0000"/>
                </a:solidFill>
                <a:effectLst/>
                <a:latin typeface="Comic Sans MS" pitchFamily="66" charset="0"/>
              </a:rPr>
              <a:t> : modifications depuis  le dernier CCB (si nécessaire)</a:t>
            </a: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391534562"/>
              </p:ext>
            </p:extLst>
          </p:nvPr>
        </p:nvGraphicFramePr>
        <p:xfrm>
          <a:off x="323850" y="260350"/>
          <a:ext cx="8589963" cy="4659188"/>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Vibrations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Problématique des secousses ressenties lors des tirs de mine de la carrière BERTHE (zone Nord en général et B10 en particulier)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du problème et de la note envoyée à COMOPSAIR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Placement de sirènes par la carrière BERTHE (TBC)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Utilisation des sirènes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OSDS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Armoires produits dangereux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Mise en conformité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Mise en conformité suivant le plan d’actions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1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Ech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Contrôles visuels 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Réaliser les contrôles visuels des sources en amiante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100 %</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Ctl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contrôleurs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r>
              <a:rPr lang="fr-BE" sz="4400" dirty="0" err="1" smtClean="0">
                <a:solidFill>
                  <a:srgbClr val="000018"/>
                </a:solidFill>
                <a:latin typeface="Comic Sans MS" pitchFamily="66" charset="0"/>
              </a:rPr>
              <a:t>PsySoc</a:t>
            </a: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3600" dirty="0" smtClean="0">
                <a:solidFill>
                  <a:srgbClr val="000018"/>
                </a:solidFill>
                <a:latin typeface="Comic Sans MS" pitchFamily="66" charset="0"/>
              </a:rPr>
              <a:t/>
            </a:r>
            <a:br>
              <a:rPr lang="fr-BE" sz="3600" dirty="0" smtClean="0">
                <a:solidFill>
                  <a:srgbClr val="000018"/>
                </a:solidFill>
                <a:latin typeface="Comic Sans MS" pitchFamily="66" charset="0"/>
              </a:rPr>
            </a:br>
            <a:r>
              <a:rPr lang="fr-BE" sz="2400" dirty="0" smtClean="0">
                <a:solidFill>
                  <a:srgbClr val="FF0000"/>
                </a:solidFill>
                <a:latin typeface="Comic Sans MS" pitchFamily="66" charset="0"/>
              </a:rPr>
              <a:t>Nouvelle partie </a:t>
            </a:r>
            <a:r>
              <a:rPr lang="fr-BE" sz="2400" dirty="0" smtClean="0">
                <a:solidFill>
                  <a:srgbClr val="FF0000"/>
                </a:solidFill>
                <a:latin typeface="Comic Sans MS" pitchFamily="66" charset="0"/>
                <a:sym typeface="Wingdings" panose="05000000000000000000" pitchFamily="2" charset="2"/>
              </a:rPr>
              <a:t> DRAFT!</a:t>
            </a: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endParaRPr lang="en-US" sz="4400" u="sng" dirty="0" smtClean="0">
              <a:solidFill>
                <a:srgbClr val="FF0000"/>
              </a:solidFill>
              <a:latin typeface="Comic Sans MS" pitchFamily="66" charset="0"/>
            </a:endParaRPr>
          </a:p>
        </p:txBody>
      </p:sp>
    </p:spTree>
    <p:extLst>
      <p:ext uri="{BB962C8B-B14F-4D97-AF65-F5344CB8AC3E}">
        <p14:creationId xmlns:p14="http://schemas.microsoft.com/office/powerpoint/2010/main" val="1849115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nvPr>
        </p:nvGraphicFramePr>
        <p:xfrm>
          <a:off x="323850" y="260350"/>
          <a:ext cx="8589963" cy="5676902"/>
        </p:xfrm>
        <a:graphic>
          <a:graphicData uri="http://schemas.openxmlformats.org/drawingml/2006/table">
            <a:tbl>
              <a:tblPr/>
              <a:tblGrid>
                <a:gridCol w="2082800">
                  <a:extLst>
                    <a:ext uri="{9D8B030D-6E8A-4147-A177-3AD203B41FA5}">
                      <a16:colId xmlns:a16="http://schemas.microsoft.com/office/drawing/2014/main" val="20000"/>
                    </a:ext>
                  </a:extLst>
                </a:gridCol>
                <a:gridCol w="1661294">
                  <a:extLst>
                    <a:ext uri="{9D8B030D-6E8A-4147-A177-3AD203B41FA5}">
                      <a16:colId xmlns:a16="http://schemas.microsoft.com/office/drawing/2014/main" val="20001"/>
                    </a:ext>
                  </a:extLst>
                </a:gridCol>
                <a:gridCol w="1656581">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Item                                                        N° et dénomination</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Objectif</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Activités / Missions</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Moyens (matériel, personnel, financier)</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err="1" smtClean="0">
                          <a:ln>
                            <a:noFill/>
                          </a:ln>
                          <a:solidFill>
                            <a:srgbClr val="000018"/>
                          </a:solidFill>
                          <a:effectLst/>
                          <a:latin typeface="Comic Sans MS" pitchFamily="66" charset="0"/>
                          <a:cs typeface="Arial" charset="0"/>
                        </a:rPr>
                        <a:t>Status</a:t>
                      </a:r>
                      <a:r>
                        <a:rPr kumimoji="0" lang="fr-BE" sz="1100" b="1" i="0" u="none" strike="noStrike" cap="none" normalizeH="0" baseline="0" noProof="0" dirty="0" smtClean="0">
                          <a:ln>
                            <a:noFill/>
                          </a:ln>
                          <a:solidFill>
                            <a:srgbClr val="000018"/>
                          </a:solidFill>
                          <a:effectLst/>
                          <a:latin typeface="Comic Sans MS" pitchFamily="66" charset="0"/>
                          <a:cs typeface="Arial" charset="0"/>
                        </a:rPr>
                        <a:t> </a:t>
                      </a:r>
                      <a:endParaRPr kumimoji="0" lang="fr-BE" sz="1100" b="0" i="0" u="none" strike="noStrike" cap="none" normalizeH="0" baseline="0" noProof="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Présentation de l’appui psychosocial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PsySoc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faire connaître, expliquer nos mandats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Diffusion de l’info au moyen de différents vecteurs (affiches, SHP,…)</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Publication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Personnes de Confiance locales (PC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Psychosocial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Advisor</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vert="wordArtVert"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72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Visite des lieux de travail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faire connaître, expliquer nos mandats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rendre sur les différent lieux de travail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Avertissement via note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8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8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Politique en matière de risques psychosociaux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Exposer les droits et devoir de tous les travailleurs en ce y compris la </a:t>
                      </a:r>
                      <a:r>
                        <a:rPr lang="fr-BE" sz="1100" noProof="0" dirty="0" smtClean="0">
                          <a:solidFill>
                            <a:srgbClr val="000018"/>
                          </a:solidFill>
                          <a:effectLst/>
                          <a:latin typeface="Comic Sans MS" panose="030F0702030302020204" pitchFamily="66" charset="0"/>
                          <a:ea typeface="Calibri" panose="020F0502020204030204" pitchFamily="34" charset="0"/>
                        </a:rPr>
                        <a:t>Ligne</a:t>
                      </a:r>
                      <a:r>
                        <a:rPr lang="fr-BE" sz="1100" baseline="0" noProof="0" dirty="0" smtClean="0">
                          <a:solidFill>
                            <a:srgbClr val="000018"/>
                          </a:solidFill>
                          <a:effectLst/>
                          <a:latin typeface="Comic Sans MS" panose="030F0702030302020204" pitchFamily="66" charset="0"/>
                          <a:ea typeface="Calibri" panose="020F0502020204030204" pitchFamily="34" charset="0"/>
                        </a:rPr>
                        <a:t> </a:t>
                      </a:r>
                      <a:r>
                        <a:rPr lang="fr-BE" sz="1100" noProof="0" dirty="0" smtClean="0">
                          <a:solidFill>
                            <a:srgbClr val="000018"/>
                          </a:solidFill>
                          <a:effectLst/>
                          <a:latin typeface="Comic Sans MS" panose="030F0702030302020204" pitchFamily="66" charset="0"/>
                          <a:ea typeface="Calibri" panose="020F0502020204030204" pitchFamily="34" charset="0"/>
                        </a:rPr>
                        <a:t>Hiérarchique (</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LH) en matière de Risques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PsySoc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au niveau Ter et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Ops</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Briefings à tous les niveaux, séances d’information,…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Briefings (JICCS, Mission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Oriented</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Briefing)</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Brochures d’accueil affiches,…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vert="wordArtVert"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98513">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Prévention </a:t>
                      </a:r>
                      <a:r>
                        <a:rPr lang="fr-BE" sz="1100" noProof="0" dirty="0" smtClean="0">
                          <a:solidFill>
                            <a:srgbClr val="000018"/>
                          </a:solidFill>
                          <a:effectLst/>
                          <a:latin typeface="Comic Sans MS" panose="030F0702030302020204" pitchFamily="66" charset="0"/>
                          <a:ea typeface="Calibri" panose="020F0502020204030204" pitchFamily="34" charset="0"/>
                        </a:rPr>
                        <a:t>de comportements inadaptés</a:t>
                      </a:r>
                      <a:endParaRPr lang="fr-BE" sz="1100" noProof="0" dirty="0">
                        <a:solidFill>
                          <a:srgbClr val="000018"/>
                        </a:solidFill>
                        <a:effectLst/>
                        <a:latin typeface="Comic Sans MS" panose="030F0702030302020204" pitchFamily="66" charset="0"/>
                        <a:ea typeface="Calibri" panose="020F0502020204030204" pitchFamily="34" charset="0"/>
                      </a:endParaRP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100" noProof="0" dirty="0">
                          <a:solidFill>
                            <a:srgbClr val="000018"/>
                          </a:solidFill>
                          <a:effectLst/>
                          <a:latin typeface="Comic Sans MS" panose="030F0702030302020204" pitchFamily="66" charset="0"/>
                          <a:ea typeface="Calibri" panose="020F0502020204030204" pitchFamily="34" charset="0"/>
                        </a:rPr>
                        <a:t>Prévenir certains comportements inopportuns </a:t>
                      </a:r>
                      <a:r>
                        <a:rPr lang="fr-BE" sz="1100" noProof="0" dirty="0" smtClean="0">
                          <a:solidFill>
                            <a:srgbClr val="000018"/>
                          </a:solidFill>
                          <a:effectLst/>
                          <a:latin typeface="Comic Sans MS" panose="030F0702030302020204" pitchFamily="66" charset="0"/>
                          <a:ea typeface="Calibri" panose="020F0502020204030204" pitchFamily="34" charset="0"/>
                        </a:rPr>
                        <a:t>( violence,</a:t>
                      </a:r>
                      <a:r>
                        <a:rPr lang="fr-BE" sz="1100" baseline="0" noProof="0" dirty="0" smtClean="0">
                          <a:solidFill>
                            <a:srgbClr val="000018"/>
                          </a:solidFill>
                          <a:effectLst/>
                          <a:latin typeface="Comic Sans MS" panose="030F0702030302020204" pitchFamily="66" charset="0"/>
                          <a:ea typeface="Calibri" panose="020F0502020204030204" pitchFamily="34" charset="0"/>
                        </a:rPr>
                        <a:t> </a:t>
                      </a:r>
                      <a:r>
                        <a:rPr lang="fr-BE" sz="1100" noProof="0" dirty="0" smtClean="0">
                          <a:solidFill>
                            <a:srgbClr val="000018"/>
                          </a:solidFill>
                          <a:effectLst/>
                          <a:latin typeface="Comic Sans MS" panose="030F0702030302020204" pitchFamily="66" charset="0"/>
                          <a:ea typeface="Calibri" panose="020F0502020204030204" pitchFamily="34" charset="0"/>
                        </a:rPr>
                        <a:t>harcèlement sexuel et moral)</a:t>
                      </a:r>
                    </a:p>
                    <a:p>
                      <a:pPr>
                        <a:spcAft>
                          <a:spcPts val="0"/>
                        </a:spcAft>
                      </a:pPr>
                      <a:r>
                        <a:rPr lang="fr-BE" sz="1100" noProof="0" dirty="0" smtClean="0">
                          <a:solidFill>
                            <a:srgbClr val="000018"/>
                          </a:solidFill>
                          <a:effectLst/>
                          <a:latin typeface="Comic Sans MS" panose="030F0702030302020204" pitchFamily="66" charset="0"/>
                          <a:ea typeface="Calibri" panose="020F0502020204030204" pitchFamily="34" charset="0"/>
                        </a:rPr>
                        <a:t>et </a:t>
                      </a:r>
                      <a:r>
                        <a:rPr lang="fr-BE" sz="1100" noProof="0" dirty="0">
                          <a:solidFill>
                            <a:srgbClr val="000018"/>
                          </a:solidFill>
                          <a:effectLst/>
                          <a:latin typeface="Comic Sans MS" panose="030F0702030302020204" pitchFamily="66" charset="0"/>
                          <a:ea typeface="Calibri" panose="020F0502020204030204" pitchFamily="34" charset="0"/>
                        </a:rPr>
                        <a:t>conscientiser les travailleurs sur la portée de leurs actes </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Créer une campagne de prévention et/ou utiliser des moyens existants. Renseigner sur aide possible.</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Affiches, inserts dans brochures d’accueil, mailings.</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smtClean="0">
                          <a:solidFill>
                            <a:srgbClr val="000018"/>
                          </a:solidFill>
                          <a:effectLst/>
                          <a:latin typeface="Comic Sans MS" panose="030F0702030302020204" pitchFamily="66" charset="0"/>
                          <a:ea typeface="Calibri" panose="020F0502020204030204" pitchFamily="34" charset="0"/>
                        </a:rPr>
                        <a:t>LH</a:t>
                      </a:r>
                      <a:r>
                        <a:rPr lang="fr-BE" sz="1100" noProof="0" dirty="0">
                          <a:solidFill>
                            <a:srgbClr val="000018"/>
                          </a:solidFill>
                          <a:effectLst/>
                          <a:latin typeface="Comic Sans MS" panose="030F0702030302020204" pitchFamily="66" charset="0"/>
                          <a:ea typeface="Calibri" panose="020F0502020204030204" pitchFamily="34" charset="0"/>
                        </a:rPr>
                        <a:t/>
                      </a:r>
                      <a:br>
                        <a:rPr lang="fr-BE" sz="1100" noProof="0" dirty="0">
                          <a:solidFill>
                            <a:srgbClr val="000018"/>
                          </a:solidFill>
                          <a:effectLst/>
                          <a:latin typeface="Comic Sans MS" panose="030F0702030302020204" pitchFamily="66" charset="0"/>
                          <a:ea typeface="Calibri" panose="020F0502020204030204" pitchFamily="34" charset="0"/>
                        </a:rPr>
                      </a:b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a:t>
                      </a:r>
                    </a:p>
                    <a:p>
                      <a:pPr>
                        <a:spcAft>
                          <a:spcPts val="0"/>
                        </a:spcAft>
                      </a:pPr>
                      <a:endParaRPr lang="fr-BE" sz="1100" noProof="0" dirty="0">
                        <a:solidFill>
                          <a:srgbClr val="000018"/>
                        </a:solidFill>
                        <a:effectLst/>
                        <a:latin typeface="Comic Sans MS" panose="030F0702030302020204" pitchFamily="66" charset="0"/>
                        <a:ea typeface="Calibri" panose="020F0502020204030204" pitchFamily="34" charset="0"/>
                      </a:endParaRP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endParaRPr lang="fr-BE" sz="1100" noProof="0" dirty="0">
                        <a:effectLst/>
                        <a:latin typeface="Times New Roman" panose="02020603050405020304" pitchFamily="18" charset="0"/>
                      </a:endParaRPr>
                    </a:p>
                  </a:txBody>
                  <a:tcPr marL="90170" marR="90170" marT="46990" marB="46990" vert="wordArtVert">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z="1100" smtClean="0"/>
              <a:pPr>
                <a:defRPr/>
              </a:pPr>
              <a:t>22</a:t>
            </a:fld>
            <a:endParaRPr lang="en-US" sz="1100" dirty="0"/>
          </a:p>
        </p:txBody>
      </p:sp>
    </p:spTree>
    <p:extLst>
      <p:ext uri="{BB962C8B-B14F-4D97-AF65-F5344CB8AC3E}">
        <p14:creationId xmlns:p14="http://schemas.microsoft.com/office/powerpoint/2010/main" val="19445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2032094154"/>
              </p:ext>
            </p:extLst>
          </p:nvPr>
        </p:nvGraphicFramePr>
        <p:xfrm>
          <a:off x="250825" y="268243"/>
          <a:ext cx="8748713" cy="5104973"/>
        </p:xfrm>
        <a:graphic>
          <a:graphicData uri="http://schemas.openxmlformats.org/drawingml/2006/table">
            <a:tbl>
              <a:tblPr/>
              <a:tblGrid>
                <a:gridCol w="2448967">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694954">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3">
                  <a:extLst>
                    <a:ext uri="{9D8B030D-6E8A-4147-A177-3AD203B41FA5}">
                      <a16:colId xmlns:a16="http://schemas.microsoft.com/office/drawing/2014/main" val="20005"/>
                    </a:ext>
                  </a:extLst>
                </a:gridCol>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2019</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Qu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97267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1907704" y="6227878"/>
            <a:ext cx="5040313" cy="457200"/>
          </a:xfrm>
          <a:prstGeom prst="rect">
            <a:avLst/>
          </a:prstGeom>
          <a:noFill/>
          <a:ln w="9525">
            <a:noFill/>
            <a:miter lim="800000"/>
            <a:headEnd/>
            <a:tailEnd/>
          </a:ln>
        </p:spPr>
        <p:txBody>
          <a:bodyPr anchor="b"/>
          <a:lstStyle/>
          <a:p>
            <a:pPr algn="ctr"/>
            <a:r>
              <a:rPr lang="en-US" sz="1200" dirty="0">
                <a:solidFill>
                  <a:srgbClr val="000018"/>
                </a:solidFill>
              </a:rPr>
              <a:t>EC : </a:t>
            </a:r>
            <a:r>
              <a:rPr lang="en-US" sz="1200" dirty="0" err="1">
                <a:solidFill>
                  <a:srgbClr val="000018"/>
                </a:solidFill>
              </a:rPr>
              <a:t>en</a:t>
            </a:r>
            <a:r>
              <a:rPr lang="en-US" sz="1200" dirty="0">
                <a:solidFill>
                  <a:srgbClr val="000018"/>
                </a:solidFill>
              </a:rPr>
              <a:t> </a:t>
            </a:r>
            <a:r>
              <a:rPr lang="en-US" sz="1200" dirty="0" err="1">
                <a:solidFill>
                  <a:srgbClr val="000018"/>
                </a:solidFill>
              </a:rPr>
              <a:t>cours</a:t>
            </a:r>
            <a:r>
              <a:rPr lang="en-US" sz="1200" dirty="0">
                <a:solidFill>
                  <a:srgbClr val="000018"/>
                </a:solidFill>
              </a:rPr>
              <a:t> - T : </a:t>
            </a:r>
            <a:r>
              <a:rPr lang="en-US" sz="1200" dirty="0" err="1" smtClean="0">
                <a:solidFill>
                  <a:srgbClr val="000018"/>
                </a:solidFill>
              </a:rPr>
              <a:t>termné</a:t>
            </a:r>
            <a:r>
              <a:rPr lang="en-US" sz="1200" dirty="0" smtClean="0">
                <a:solidFill>
                  <a:srgbClr val="000018"/>
                </a:solidFill>
              </a:rPr>
              <a:t> </a:t>
            </a:r>
            <a:r>
              <a:rPr lang="en-US" sz="1200" dirty="0">
                <a:solidFill>
                  <a:srgbClr val="000018"/>
                </a:solidFill>
              </a:rPr>
              <a:t>- R : pas </a:t>
            </a:r>
            <a:r>
              <a:rPr lang="en-US" sz="1200" dirty="0" err="1">
                <a:solidFill>
                  <a:srgbClr val="000018"/>
                </a:solidFill>
              </a:rPr>
              <a:t>démarré</a:t>
            </a:r>
            <a:endParaRPr lang="en-US" sz="1200" dirty="0">
              <a:solidFill>
                <a:srgbClr val="000018"/>
              </a:solidFill>
            </a:endParaRPr>
          </a:p>
        </p:txBody>
      </p:sp>
      <p:graphicFrame>
        <p:nvGraphicFramePr>
          <p:cNvPr id="20506" name="Group 26"/>
          <p:cNvGraphicFramePr>
            <a:graphicFrameLocks noGrp="1"/>
          </p:cNvGraphicFramePr>
          <p:nvPr>
            <p:extLst>
              <p:ext uri="{D42A27DB-BD31-4B8C-83A1-F6EECF244321}">
                <p14:modId xmlns:p14="http://schemas.microsoft.com/office/powerpoint/2010/main" val="3938469423"/>
              </p:ext>
            </p:extLst>
          </p:nvPr>
        </p:nvGraphicFramePr>
        <p:xfrm>
          <a:off x="107504" y="620688"/>
          <a:ext cx="8857108" cy="5443891"/>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00200">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432048">
                  <a:extLst>
                    <a:ext uri="{9D8B030D-6E8A-4147-A177-3AD203B41FA5}">
                      <a16:colId xmlns:a16="http://schemas.microsoft.com/office/drawing/2014/main" val="20005"/>
                    </a:ext>
                  </a:extLst>
                </a:gridCol>
              </a:tblGrid>
              <a:tr h="89925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00"/>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00447">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1.Vérifier la concordance des fichiers de suivi locaux avec le rapport </a:t>
                      </a:r>
                      <a:r>
                        <a:rPr lang="fr-BE" sz="1100" b="0" i="0" u="none" strike="noStrike" kern="1200" baseline="0" dirty="0" err="1" smtClean="0">
                          <a:solidFill>
                            <a:srgbClr val="000018"/>
                          </a:solidFill>
                          <a:latin typeface="Comic Sans MS" panose="030F0702030302020204" pitchFamily="66" charset="0"/>
                          <a:ea typeface="+mn-ea"/>
                          <a:cs typeface="+mn-cs"/>
                        </a:rPr>
                        <a:t>MRNode</a:t>
                      </a:r>
                      <a:r>
                        <a:rPr lang="fr-BE" sz="1100" b="0" i="0" u="none" strike="noStrike" kern="1200" baseline="0" dirty="0" smtClean="0">
                          <a:solidFill>
                            <a:srgbClr val="000018"/>
                          </a:solidFill>
                          <a:latin typeface="Comic Sans MS" panose="030F0702030302020204" pitchFamily="66" charset="0"/>
                          <a:ea typeface="+mn-ea"/>
                          <a:cs typeface="+mn-cs"/>
                        </a:rPr>
                        <a:t>, et adapter localement ou remonter l’information au </a:t>
                      </a:r>
                      <a:r>
                        <a:rPr lang="fr-BE" sz="1100" b="0" i="0" u="none" strike="noStrike" kern="1200" baseline="0" dirty="0" err="1" smtClean="0">
                          <a:solidFill>
                            <a:srgbClr val="000018"/>
                          </a:solidFill>
                          <a:latin typeface="Comic Sans MS" panose="030F0702030302020204" pitchFamily="66" charset="0"/>
                          <a:ea typeface="+mn-ea"/>
                          <a:cs typeface="+mn-cs"/>
                        </a:rPr>
                        <a:t>Ges</a:t>
                      </a:r>
                      <a:r>
                        <a:rPr lang="fr-BE" sz="1100" b="0" i="0" u="none" strike="noStrike" kern="1200" baseline="0" dirty="0" smtClean="0">
                          <a:solidFill>
                            <a:srgbClr val="000018"/>
                          </a:solidFill>
                          <a:latin typeface="Comic Sans MS" panose="030F0702030302020204" pitchFamily="66" charset="0"/>
                          <a:ea typeface="+mn-ea"/>
                          <a:cs typeface="+mn-cs"/>
                        </a:rPr>
                        <a:t> Mat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a:t>
                      </a:r>
                      <a:r>
                        <a:rPr kumimoji="0" lang="fr-BE" sz="1100" b="0" i="0" u="none" strike="noStrike" cap="none" normalizeH="0" baseline="0" dirty="0" smtClean="0">
                          <a:ln>
                            <a:noFill/>
                          </a:ln>
                          <a:solidFill>
                            <a:srgbClr val="000018"/>
                          </a:solidFill>
                          <a:effectLst/>
                          <a:latin typeface="Comic Sans MS" pitchFamily="66" charset="0"/>
                        </a:rPr>
                        <a:t> </a:t>
                      </a:r>
                      <a:r>
                        <a:rPr kumimoji="0" lang="fr-BE" sz="1100" b="0" i="0" u="none" strike="noStrike" cap="none" normalizeH="0" baseline="0" dirty="0" smtClean="0">
                          <a:ln>
                            <a:noFill/>
                          </a:ln>
                          <a:solidFill>
                            <a:srgbClr val="000018"/>
                          </a:solidFill>
                          <a:effectLst/>
                          <a:latin typeface="Comic Sans MS" pitchFamily="66" charset="0"/>
                        </a:rPr>
                        <a:t>Contrôles et inspections réglementaires des équipements de </a:t>
                      </a:r>
                      <a:r>
                        <a:rPr kumimoji="0" lang="fr-BE" sz="1100" b="0" i="0" u="none" strike="noStrike" cap="none" normalizeH="0" baseline="0" dirty="0" smtClean="0">
                          <a:ln>
                            <a:noFill/>
                          </a:ln>
                          <a:solidFill>
                            <a:srgbClr val="000018"/>
                          </a:solidFill>
                          <a:effectLst/>
                          <a:latin typeface="Comic Sans MS" pitchFamily="66" charset="0"/>
                        </a:rPr>
                        <a:t>travail)</a:t>
                      </a:r>
                      <a:endParaRPr kumimoji="0" lang="fr-BE" sz="11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 rapport MR </a:t>
                      </a:r>
                      <a:r>
                        <a:rPr kumimoji="0" lang="fr-BE" sz="1100" b="0" i="0" u="none" strike="noStrike" cap="none" normalizeH="0" baseline="0" dirty="0" err="1" smtClean="0">
                          <a:ln>
                            <a:noFill/>
                          </a:ln>
                          <a:solidFill>
                            <a:srgbClr val="000018"/>
                          </a:solidFill>
                          <a:effectLst/>
                          <a:latin typeface="Comic Sans MS" pitchFamily="66" charset="0"/>
                        </a:rPr>
                        <a:t>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Gp M BQM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77113">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rapport MR </a:t>
                      </a:r>
                      <a:r>
                        <a:rPr kumimoji="0" lang="fr-BE" sz="1100" b="0" i="0" u="none" strike="noStrike" cap="none" normalizeH="0" baseline="0" dirty="0" err="1" smtClean="0">
                          <a:ln>
                            <a:noFill/>
                          </a:ln>
                          <a:solidFill>
                            <a:srgbClr val="000018"/>
                          </a:solidFill>
                          <a:effectLst/>
                          <a:latin typeface="Comic Sans MS" pitchFamily="66" charset="0"/>
                        </a:rPr>
                        <a:t>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600681">
                <a:tc vMerge="1">
                  <a:txBody>
                    <a:bodyPr/>
                    <a:lstStyle/>
                    <a:p>
                      <a:endParaRPr lang="fr-BE"/>
                    </a:p>
                  </a:txBody>
                  <a:tcPr/>
                </a:tc>
                <a:tc vMerge="1">
                  <a:txBody>
                    <a:bodyPr/>
                    <a:lstStyle/>
                    <a:p>
                      <a:endParaRPr lang="fr-BE"/>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3. Améliorer la communication des résultats des contrôles des installations Infra entre les unités, les </a:t>
                      </a:r>
                      <a:r>
                        <a:rPr lang="fr-BE" sz="1100" b="0" i="0" u="none" strike="noStrike" kern="1200" baseline="0" dirty="0" err="1" smtClean="0">
                          <a:solidFill>
                            <a:srgbClr val="000018"/>
                          </a:solidFill>
                          <a:latin typeface="Comic Sans MS" panose="030F0702030302020204" pitchFamily="66" charset="0"/>
                          <a:ea typeface="+mn-ea"/>
                          <a:cs typeface="+mn-cs"/>
                        </a:rPr>
                        <a:t>Ech</a:t>
                      </a:r>
                      <a:r>
                        <a:rPr lang="fr-BE" sz="1100" b="0" i="0" u="none" strike="noStrike" kern="1200" baseline="0" dirty="0" smtClean="0">
                          <a:solidFill>
                            <a:srgbClr val="000018"/>
                          </a:solidFill>
                          <a:latin typeface="Comic Sans MS" panose="030F0702030302020204" pitchFamily="66" charset="0"/>
                          <a:ea typeface="+mn-ea"/>
                          <a:cs typeface="+mn-cs"/>
                        </a:rPr>
                        <a:t> Infra et les </a:t>
                      </a:r>
                      <a:r>
                        <a:rPr lang="fr-BE" sz="1100" b="0" i="0" u="none" strike="noStrike" kern="1200" baseline="0" dirty="0" err="1" smtClean="0">
                          <a:solidFill>
                            <a:srgbClr val="000018"/>
                          </a:solidFill>
                          <a:latin typeface="Comic Sans MS" panose="030F0702030302020204" pitchFamily="66" charset="0"/>
                          <a:ea typeface="+mn-ea"/>
                          <a:cs typeface="+mn-cs"/>
                        </a:rPr>
                        <a:t>Comd</a:t>
                      </a:r>
                      <a:r>
                        <a:rPr lang="fr-BE" sz="1100" b="0" i="0" u="none" strike="noStrike" kern="1200" baseline="0" dirty="0" smtClean="0">
                          <a:solidFill>
                            <a:srgbClr val="000018"/>
                          </a:solidFill>
                          <a:latin typeface="Comic Sans MS" panose="030F0702030302020204" pitchFamily="66" charset="0"/>
                          <a:ea typeface="+mn-ea"/>
                          <a:cs typeface="+mn-cs"/>
                        </a:rPr>
                        <a:t> </a:t>
                      </a:r>
                      <a:r>
                        <a:rPr lang="fr-BE" sz="1100" b="0" i="0" u="none" strike="noStrike" kern="1200" baseline="0" dirty="0" err="1" smtClean="0">
                          <a:solidFill>
                            <a:srgbClr val="000018"/>
                          </a:solidFill>
                          <a:latin typeface="Comic Sans MS" panose="030F0702030302020204" pitchFamily="66" charset="0"/>
                          <a:ea typeface="+mn-ea"/>
                          <a:cs typeface="+mn-cs"/>
                        </a:rPr>
                        <a:t>Qu</a:t>
                      </a: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 DGMR-SPS-PRPER-PMRS-001</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 Directives MR C&amp;I-I</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 - DGMR-SPS-PRPER-PMRX-003</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28191567"/>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405933937"/>
              </p:ext>
            </p:extLst>
          </p:nvPr>
        </p:nvGraphicFramePr>
        <p:xfrm>
          <a:off x="179512" y="404664"/>
          <a:ext cx="8748712" cy="594576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a:t>
                      </a:r>
                      <a:r>
                        <a:rPr kumimoji="0" lang="fr-FR" sz="1200" b="0" i="0" u="none" strike="noStrike" cap="none" normalizeH="0" baseline="0" dirty="0" smtClean="0">
                          <a:ln>
                            <a:noFill/>
                          </a:ln>
                          <a:solidFill>
                            <a:srgbClr val="000018"/>
                          </a:solidFill>
                          <a:effectLst/>
                          <a:latin typeface="Comic Sans MS" pitchFamily="66" charset="0"/>
                        </a:rPr>
                        <a:t>référence </a:t>
                      </a:r>
                      <a:r>
                        <a:rPr kumimoji="0" lang="fr-FR" sz="1200" b="0" i="0" u="none" strike="noStrike" cap="none" normalizeH="0" baseline="0" dirty="0" smtClean="0">
                          <a:ln>
                            <a:noFill/>
                          </a:ln>
                          <a:solidFill>
                            <a:srgbClr val="000018"/>
                          </a:solidFill>
                          <a:effectLst/>
                          <a:latin typeface="Comic Sans MS" pitchFamily="66" charset="0"/>
                        </a:rPr>
                        <a:t>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a:t>
                      </a:r>
                      <a:r>
                        <a:rPr kumimoji="0" lang="fr-FR" sz="1200" b="0" i="0" u="none" strike="noStrike" cap="none" normalizeH="0" baseline="0" dirty="0" smtClean="0">
                          <a:ln>
                            <a:noFill/>
                          </a:ln>
                          <a:solidFill>
                            <a:srgbClr val="000018"/>
                          </a:solidFill>
                          <a:effectLst/>
                          <a:latin typeface="Comic Sans MS" pitchFamily="66" charset="0"/>
                        </a:rPr>
                        <a:t>d'atelier, </a:t>
                      </a:r>
                      <a:r>
                        <a:rPr kumimoji="0" lang="fr-FR" sz="1200" b="0" i="0" u="none" strike="noStrike" cap="none" normalizeH="0" baseline="0" dirty="0" smtClean="0">
                          <a:ln>
                            <a:noFill/>
                          </a:ln>
                          <a:solidFill>
                            <a:srgbClr val="000018"/>
                          </a:solidFill>
                          <a:effectLst/>
                          <a:latin typeface="Comic Sans MS" pitchFamily="66" charset="0"/>
                        </a:rPr>
                        <a:t>guide d’</a:t>
                      </a:r>
                      <a:r>
                        <a:rPr kumimoji="0" lang="fr-FR" sz="1200" b="0" i="0" u="none" strike="noStrike" cap="none" normalizeH="0" baseline="0" dirty="0" smtClean="0">
                          <a:ln>
                            <a:noFill/>
                          </a:ln>
                          <a:solidFill>
                            <a:srgbClr val="000018"/>
                          </a:solidFill>
                          <a:effectLst/>
                          <a:latin typeface="Comic Sans MS" pitchFamily="66" charset="0"/>
                        </a:rPr>
                        <a:t>utilisation </a:t>
                      </a:r>
                      <a:r>
                        <a:rPr kumimoji="0" lang="fr-FR" sz="1200" b="0" i="0" u="none" strike="noStrike" cap="none" normalizeH="0" baseline="0" dirty="0" smtClean="0">
                          <a:ln>
                            <a:noFill/>
                          </a:ln>
                          <a:solidFill>
                            <a:srgbClr val="000018"/>
                          </a:solidFill>
                          <a:effectLst/>
                          <a:latin typeface="Comic Sans MS" pitchFamily="66" charset="0"/>
                        </a:rPr>
                        <a:t>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Il est demandé :</a:t>
                      </a:r>
                    </a:p>
                    <a:p>
                      <a:r>
                        <a:rPr lang="fr-BE" sz="1200" b="0" i="0" u="none" strike="noStrike" kern="1200" baseline="0" dirty="0" smtClean="0">
                          <a:solidFill>
                            <a:srgbClr val="000018"/>
                          </a:solidFill>
                          <a:latin typeface="Comic Sans MS" panose="030F0702030302020204" pitchFamily="66" charset="0"/>
                          <a:ea typeface="+mn-ea"/>
                          <a:cs typeface="+mn-cs"/>
                        </a:rPr>
                        <a:t>- aux autorités responsables (Chefs de Corps et/ou </a:t>
                      </a:r>
                      <a:r>
                        <a:rPr lang="fr-BE" sz="1200" b="0" i="0" u="none" strike="noStrike" kern="1200" baseline="0" dirty="0" err="1" smtClean="0">
                          <a:solidFill>
                            <a:srgbClr val="000018"/>
                          </a:solidFill>
                          <a:latin typeface="Comic Sans MS" panose="030F0702030302020204" pitchFamily="66" charset="0"/>
                          <a:ea typeface="+mn-ea"/>
                          <a:cs typeface="+mn-cs"/>
                        </a:rPr>
                        <a:t>Comd</a:t>
                      </a:r>
                      <a:r>
                        <a:rPr lang="fr-BE" sz="1200" b="0" i="0" u="none" strike="noStrike" kern="1200" baseline="0" dirty="0" smtClean="0">
                          <a:solidFill>
                            <a:srgbClr val="000018"/>
                          </a:solidFill>
                          <a:latin typeface="Comic Sans MS" panose="030F0702030302020204" pitchFamily="66" charset="0"/>
                          <a:ea typeface="+mn-ea"/>
                          <a:cs typeface="+mn-cs"/>
                        </a:rPr>
                        <a:t> de </a:t>
                      </a:r>
                      <a:r>
                        <a:rPr lang="fr-BE" sz="1200" b="0" i="0" u="none" strike="noStrike" kern="1200" baseline="0" dirty="0" err="1" smtClean="0">
                          <a:solidFill>
                            <a:srgbClr val="000018"/>
                          </a:solidFill>
                          <a:latin typeface="Comic Sans MS" panose="030F0702030302020204" pitchFamily="66" charset="0"/>
                          <a:ea typeface="+mn-ea"/>
                          <a:cs typeface="+mn-cs"/>
                        </a:rPr>
                        <a:t>Qu</a:t>
                      </a:r>
                      <a:r>
                        <a:rPr lang="fr-BE" sz="1200" b="0" i="0" u="none" strike="noStrike" kern="1200" baseline="0" dirty="0" smtClean="0">
                          <a:solidFill>
                            <a:srgbClr val="000018"/>
                          </a:solidFill>
                          <a:latin typeface="Comic Sans MS" panose="030F0702030302020204" pitchFamily="66" charset="0"/>
                          <a:ea typeface="+mn-ea"/>
                          <a:cs typeface="+mn-cs"/>
                        </a:rPr>
                        <a:t>) d’appliquer la directive dossier d’atelier pour chaque atelier avec des risques spécifiques sous sa responsabilité </a:t>
                      </a:r>
                    </a:p>
                    <a:p>
                      <a:r>
                        <a:rPr lang="fr-BE" sz="1200" b="0" i="0" u="none" strike="noStrike" kern="1200" baseline="0" dirty="0" smtClean="0">
                          <a:solidFill>
                            <a:srgbClr val="000018"/>
                          </a:solidFill>
                          <a:latin typeface="Comic Sans MS" panose="030F0702030302020204" pitchFamily="66" charset="0"/>
                          <a:ea typeface="+mn-ea"/>
                          <a:cs typeface="+mn-cs"/>
                        </a:rPr>
                        <a:t>- aux Présidents des CCB de mettre ce point à l’ordre du jour des CCB pour le suivi continu des dossiers d’atelier</a:t>
                      </a:r>
                    </a:p>
                    <a:p>
                      <a:endParaRPr lang="fr-FR"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Inventaire par type d’atelier (ateliers connus et reconnus) disponible sur SHAREPOINT Infra. </a:t>
                      </a:r>
                      <a:r>
                        <a:rPr kumimoji="0" lang="fr-BE" sz="1100" b="0" i="0" u="none" strike="noStrike" cap="none" normalizeH="0" baseline="0" dirty="0" smtClean="0">
                          <a:ln>
                            <a:noFill/>
                          </a:ln>
                          <a:solidFill>
                            <a:srgbClr val="FF0000"/>
                          </a:solidFill>
                          <a:effectLst/>
                          <a:latin typeface="Comic Sans MS" pitchFamily="66" charset="0"/>
                        </a:rPr>
                        <a:t> </a:t>
                      </a:r>
                      <a:r>
                        <a:rPr kumimoji="0" lang="fr-BE" sz="1100" b="0" i="0" u="none" strike="noStrike" cap="none" normalizeH="0" baseline="0" dirty="0" smtClean="0">
                          <a:ln>
                            <a:noFill/>
                          </a:ln>
                          <a:solidFill>
                            <a:srgbClr val="000018"/>
                          </a:solidFill>
                          <a:effectLst/>
                          <a:latin typeface="Comic Sans MS" pitchFamily="66" charset="0"/>
                        </a:rPr>
                        <a:t>Directive dossier d’atelier (DGMR- SPS-DSINFR-IDXX-002) disponible sur </a:t>
                      </a:r>
                      <a:r>
                        <a:rPr kumimoji="0" lang="fr-BE" sz="1100" b="0" i="0" u="none" strike="noStrike" cap="none" normalizeH="0" baseline="0" dirty="0" err="1" smtClean="0">
                          <a:ln>
                            <a:noFill/>
                          </a:ln>
                          <a:solidFill>
                            <a:srgbClr val="000018"/>
                          </a:solidFill>
                          <a:effectLst/>
                          <a:latin typeface="Comic Sans MS" pitchFamily="66" charset="0"/>
                        </a:rPr>
                        <a:t>EDir</a:t>
                      </a:r>
                      <a:r>
                        <a:rPr kumimoji="0" lang="fr-BE" sz="1100" b="0" i="0" u="none" strike="noStrike" cap="none" normalizeH="0" baseline="0" dirty="0" smtClean="0">
                          <a:ln>
                            <a:noFill/>
                          </a:ln>
                          <a:solidFill>
                            <a:srgbClr val="000018"/>
                          </a:solidFill>
                          <a:effectLst/>
                          <a:latin typeface="Comic Sans MS" pitchFamily="66" charset="0"/>
                        </a:rPr>
                        <a:t>.</a:t>
                      </a:r>
                      <a:endParaRPr kumimoji="0" lang="fr-FR" sz="11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En cas de questions, contacter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741608536"/>
              </p:ext>
            </p:extLst>
          </p:nvPr>
        </p:nvGraphicFramePr>
        <p:xfrm>
          <a:off x="179512" y="620688"/>
          <a:ext cx="8713091" cy="5726078"/>
        </p:xfrm>
        <a:graphic>
          <a:graphicData uri="http://schemas.openxmlformats.org/drawingml/2006/table">
            <a:tbl>
              <a:tblPr/>
              <a:tblGrid>
                <a:gridCol w="2581832">
                  <a:extLst>
                    <a:ext uri="{9D8B030D-6E8A-4147-A177-3AD203B41FA5}">
                      <a16:colId xmlns:a16="http://schemas.microsoft.com/office/drawing/2014/main" val="20000"/>
                    </a:ext>
                  </a:extLst>
                </a:gridCol>
                <a:gridCol w="1219177">
                  <a:extLst>
                    <a:ext uri="{9D8B030D-6E8A-4147-A177-3AD203B41FA5}">
                      <a16:colId xmlns:a16="http://schemas.microsoft.com/office/drawing/2014/main" val="20001"/>
                    </a:ext>
                  </a:extLst>
                </a:gridCol>
                <a:gridCol w="1865426">
                  <a:extLst>
                    <a:ext uri="{9D8B030D-6E8A-4147-A177-3AD203B41FA5}">
                      <a16:colId xmlns:a16="http://schemas.microsoft.com/office/drawing/2014/main" val="20002"/>
                    </a:ext>
                  </a:extLst>
                </a:gridCol>
                <a:gridCol w="1185777">
                  <a:extLst>
                    <a:ext uri="{9D8B030D-6E8A-4147-A177-3AD203B41FA5}">
                      <a16:colId xmlns:a16="http://schemas.microsoft.com/office/drawing/2014/main" val="20003"/>
                    </a:ext>
                  </a:extLst>
                </a:gridCol>
                <a:gridCol w="1432419">
                  <a:extLst>
                    <a:ext uri="{9D8B030D-6E8A-4147-A177-3AD203B41FA5}">
                      <a16:colId xmlns:a16="http://schemas.microsoft.com/office/drawing/2014/main" val="20004"/>
                    </a:ext>
                  </a:extLst>
                </a:gridCol>
                <a:gridCol w="428460">
                  <a:extLst>
                    <a:ext uri="{9D8B030D-6E8A-4147-A177-3AD203B41FA5}">
                      <a16:colId xmlns:a16="http://schemas.microsoft.com/office/drawing/2014/main" val="20005"/>
                    </a:ext>
                  </a:extLst>
                </a:gridCol>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Moyens</a:t>
                      </a:r>
                      <a:r>
                        <a:rPr kumimoji="0" lang="en-US" sz="1200" b="1" i="0" u="none" strike="noStrike" cap="none" normalizeH="0" baseline="0" dirty="0" smtClean="0">
                          <a:ln>
                            <a:noFill/>
                          </a:ln>
                          <a:solidFill>
                            <a:srgbClr val="000000"/>
                          </a:solidFill>
                          <a:effectLst/>
                          <a:latin typeface="Comic Sans MS" pitchFamily="66" charset="0"/>
                          <a:cs typeface="Arial" charset="0"/>
                        </a:rPr>
                        <a:t> (</a:t>
                      </a:r>
                      <a:r>
                        <a:rPr kumimoji="0" lang="en-US" sz="1200" b="1" i="0" u="none" strike="noStrike" cap="none" normalizeH="0" baseline="0" dirty="0" err="1" smtClean="0">
                          <a:ln>
                            <a:noFill/>
                          </a:ln>
                          <a:solidFill>
                            <a:srgbClr val="000000"/>
                          </a:solidFill>
                          <a:effectLst/>
                          <a:latin typeface="Comic Sans MS" pitchFamily="66" charset="0"/>
                          <a:cs typeface="Arial" charset="0"/>
                        </a:rPr>
                        <a:t>matériel</a:t>
                      </a:r>
                      <a:r>
                        <a:rPr kumimoji="0" lang="en-US" sz="1200" b="1" i="0" u="none" strike="noStrike" cap="none" normalizeH="0" baseline="0" dirty="0" smtClean="0">
                          <a:ln>
                            <a:noFill/>
                          </a:ln>
                          <a:solidFill>
                            <a:srgbClr val="000000"/>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techniques électromécaniques au sein de l’Infra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Vérifier que les obligations légales en matière de contrôles à effectuer sont remplies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Mettre en place des mesures vis-à-vis des anomalies constatées lors de contrôles ou de l’utilisation des installations afin de mettre ces installations en conformité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indent="-228600">
                        <a:buAutoNum type="arabicPeriod"/>
                      </a:pPr>
                      <a:r>
                        <a:rPr lang="fr-BE" sz="1000" dirty="0" smtClean="0">
                          <a:solidFill>
                            <a:srgbClr val="000018"/>
                          </a:solidFill>
                          <a:effectLst/>
                          <a:latin typeface="Comic Sans MS" panose="030F0702030302020204" pitchFamily="66" charset="0"/>
                          <a:ea typeface="Times New Roman"/>
                        </a:rPr>
                        <a:t>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p>
                    <a:p>
                      <a:pPr marL="0" indent="0">
                        <a:buNone/>
                      </a:pPr>
                      <a:r>
                        <a:rPr lang="fr-BE" sz="1000" dirty="0" smtClean="0">
                          <a:solidFill>
                            <a:srgbClr val="000018"/>
                          </a:solidFill>
                          <a:effectLst/>
                          <a:latin typeface="Comic Sans MS" panose="030F0702030302020204" pitchFamily="66" charset="0"/>
                          <a:ea typeface="Times New Roman"/>
                        </a:rPr>
                        <a:t>Echelles/points ancrage : à faire pour mi 2019  (en cours)</a:t>
                      </a:r>
                    </a:p>
                    <a:p>
                      <a:pPr marL="0" indent="0">
                        <a:buNone/>
                      </a:pPr>
                      <a:r>
                        <a:rPr lang="fr-BE" sz="1000" dirty="0" smtClean="0">
                          <a:solidFill>
                            <a:srgbClr val="000018"/>
                          </a:solidFill>
                          <a:effectLst/>
                          <a:latin typeface="Comic Sans MS" panose="030F0702030302020204" pitchFamily="66" charset="0"/>
                          <a:ea typeface="Times New Roman"/>
                        </a:rPr>
                        <a:t>Anti incendie : terminé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000018"/>
                          </a:solidFill>
                          <a:latin typeface="Comic Sans MS" panose="030F0702030302020204" pitchFamily="66" charset="0"/>
                          <a:ea typeface="+mn-ea"/>
                          <a:cs typeface="+mn-cs"/>
                        </a:rPr>
                        <a:t>2. </a:t>
                      </a:r>
                      <a:r>
                        <a:rPr lang="fr-BE" sz="1000" b="0" i="0" u="none" strike="noStrike" kern="1200" baseline="0" dirty="0" smtClean="0">
                          <a:solidFill>
                            <a:srgbClr val="000018"/>
                          </a:solidFill>
                          <a:latin typeface="Comic Sans MS" panose="030F0702030302020204" pitchFamily="66" charset="0"/>
                          <a:ea typeface="+mn-ea"/>
                          <a:cs typeface="+mn-cs"/>
                        </a:rPr>
                        <a:t>Inventorisation des aspirateurs fixes atelier suivant les modalités établies par le </a:t>
                      </a:r>
                      <a:r>
                        <a:rPr lang="fr-BE" sz="1000" b="0" i="0" u="none" strike="noStrike" kern="1200" baseline="0" dirty="0" err="1" smtClean="0">
                          <a:solidFill>
                            <a:srgbClr val="000018"/>
                          </a:solidFill>
                          <a:latin typeface="Comic Sans MS" panose="030F0702030302020204" pitchFamily="66" charset="0"/>
                          <a:ea typeface="+mn-ea"/>
                          <a:cs typeface="+mn-cs"/>
                        </a:rPr>
                        <a:t>Gest</a:t>
                      </a:r>
                      <a:r>
                        <a:rPr lang="fr-BE" sz="1000" b="0" i="0" u="none" strike="noStrike" kern="1200" baseline="0" dirty="0" smtClean="0">
                          <a:solidFill>
                            <a:srgbClr val="000018"/>
                          </a:solidFill>
                          <a:latin typeface="Comic Sans MS" panose="030F0702030302020204" pitchFamily="66" charset="0"/>
                          <a:ea typeface="+mn-ea"/>
                          <a:cs typeface="+mn-cs"/>
                        </a:rPr>
                        <a:t> Mat </a:t>
                      </a:r>
                    </a:p>
                    <a:p>
                      <a:r>
                        <a:rPr lang="fr-BE" sz="1000" b="0" i="0" u="none" strike="noStrike" kern="1200" baseline="0" dirty="0" smtClean="0">
                          <a:solidFill>
                            <a:srgbClr val="000018"/>
                          </a:solidFill>
                          <a:latin typeface="Comic Sans MS" panose="030F0702030302020204" pitchFamily="66" charset="0"/>
                          <a:ea typeface="+mn-ea"/>
                          <a:cs typeface="+mn-cs"/>
                          <a:sym typeface="Wingdings" panose="05000000000000000000" pitchFamily="2" charset="2"/>
                        </a:rPr>
                        <a:t> Mat détecté : reste CTL sur place et inventorisation</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les rapports</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3920762461"/>
              </p:ext>
            </p:extLst>
          </p:nvPr>
        </p:nvGraphicFramePr>
        <p:xfrm>
          <a:off x="179388" y="908050"/>
          <a:ext cx="8748712" cy="5257254"/>
        </p:xfrm>
        <a:graphic>
          <a:graphicData uri="http://schemas.openxmlformats.org/drawingml/2006/table">
            <a:tbl>
              <a:tblPr/>
              <a:tblGrid>
                <a:gridCol w="2305050">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36842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711325">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du nombre d’accidents de la route dans lesquels les véhicules militaires sont impliqués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 à reprendre dans tous les </a:t>
                      </a:r>
                      <a:r>
                        <a:rPr lang="fr-FR" sz="1200" baseline="0" dirty="0" err="1" smtClean="0">
                          <a:solidFill>
                            <a:srgbClr val="000018"/>
                          </a:solidFill>
                          <a:latin typeface="Comic Sans MS" panose="030F0702030302020204" pitchFamily="66" charset="0"/>
                        </a:rPr>
                        <a:t>PLP’s</a:t>
                      </a:r>
                      <a:r>
                        <a:rPr lang="fr-FR" sz="1200" baseline="0" dirty="0" smtClean="0">
                          <a:solidFill>
                            <a:srgbClr val="000018"/>
                          </a:solidFill>
                          <a:latin typeface="Comic Sans MS" panose="030F0702030302020204" pitchFamily="66" charset="0"/>
                        </a:rPr>
                        <a:t> </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SIPPT-MR </a:t>
                      </a:r>
                      <a:r>
                        <a:rPr lang="fr-BE" sz="1200" kern="1200" dirty="0" smtClean="0">
                          <a:solidFill>
                            <a:srgbClr val="000018"/>
                          </a:solidFill>
                          <a:latin typeface="Comic Sans MS" panose="030F0702030302020204" pitchFamily="66" charset="0"/>
                          <a:ea typeface="+mn-ea"/>
                          <a:cs typeface="+mn-cs"/>
                        </a:rPr>
                        <a:t>&amp;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1958934">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250755993"/>
              </p:ext>
            </p:extLst>
          </p:nvPr>
        </p:nvGraphicFramePr>
        <p:xfrm>
          <a:off x="179388" y="465476"/>
          <a:ext cx="8748712" cy="362769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741488">
                  <a:extLst>
                    <a:ext uri="{9D8B030D-6E8A-4147-A177-3AD203B41FA5}">
                      <a16:colId xmlns:a16="http://schemas.microsoft.com/office/drawing/2014/main" val="20003"/>
                    </a:ext>
                  </a:extLst>
                </a:gridCol>
                <a:gridCol w="1481137">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Mettre en exergue le risque de burnout et le coupler au plans de remédiation dans le cadre de l’organisation </a:t>
                      </a:r>
                      <a:r>
                        <a:rPr kumimoji="0" lang="fr-BE" sz="1200" b="0" i="0" u="none" strike="noStrike" cap="none" normalizeH="0" baseline="0" dirty="0" err="1" smtClean="0">
                          <a:ln>
                            <a:noFill/>
                          </a:ln>
                          <a:solidFill>
                            <a:srgbClr val="000018"/>
                          </a:solidFill>
                          <a:effectLst/>
                          <a:latin typeface="Comic Sans MS" pitchFamily="66" charset="0"/>
                        </a:rPr>
                        <a:t>rétrécissante</a:t>
                      </a:r>
                      <a:r>
                        <a:rPr kumimoji="0" lang="fr-BE" sz="1200" b="0" i="0" u="none" strike="noStrike" cap="none" normalizeH="0" baseline="0" dirty="0" smtClean="0">
                          <a:ln>
                            <a:noFill/>
                          </a:ln>
                          <a:solidFill>
                            <a:srgbClr val="000018"/>
                          </a:solidFill>
                          <a:effectLst/>
                          <a:latin typeface="Comic Sans MS" pitchFamily="66" charset="0"/>
                        </a:rPr>
                        <a:t> et du plan de remédiation de la cellule PSMR pour la </a:t>
                      </a:r>
                      <a:r>
                        <a:rPr kumimoji="0" lang="fr-BE" sz="1200" b="0" i="0" u="none" strike="noStrike" cap="none" normalizeH="0" baseline="0" dirty="0" err="1" smtClean="0">
                          <a:ln>
                            <a:noFill/>
                          </a:ln>
                          <a:solidFill>
                            <a:srgbClr val="000018"/>
                          </a:solidFill>
                          <a:effectLst/>
                          <a:latin typeface="Comic Sans MS" pitchFamily="66" charset="0"/>
                        </a:rPr>
                        <a:t>Comp</a:t>
                      </a:r>
                      <a:r>
                        <a:rPr kumimoji="0" lang="fr-BE" sz="1200" b="0" i="0" u="none" strike="noStrike" cap="none" normalizeH="0" baseline="0" dirty="0" smtClean="0">
                          <a:ln>
                            <a:noFill/>
                          </a:ln>
                          <a:solidFill>
                            <a:srgbClr val="000018"/>
                          </a:solidFill>
                          <a:effectLst/>
                          <a:latin typeface="Comic Sans MS" pitchFamily="66" charset="0"/>
                        </a:rPr>
                        <a:t> Med</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Faire connaitre la définition du burnout + acteurs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 participation au plan d’action de l’organisation </a:t>
                      </a:r>
                      <a:r>
                        <a:rPr lang="fr-BE" sz="1200" b="0" i="0" u="none" strike="noStrike" kern="1200" baseline="0" dirty="0" err="1" smtClean="0">
                          <a:solidFill>
                            <a:srgbClr val="000018"/>
                          </a:solidFill>
                          <a:latin typeface="Comic Sans MS" panose="030F0702030302020204" pitchFamily="66" charset="0"/>
                          <a:ea typeface="+mn-ea"/>
                          <a:cs typeface="+mn-cs"/>
                        </a:rPr>
                        <a:t>rétrécissante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Bfg</a:t>
                      </a:r>
                      <a:r>
                        <a:rPr kumimoji="0" lang="fr-BE" sz="1200" b="0" i="0" u="none" strike="noStrike" cap="none" normalizeH="0" baseline="0" dirty="0" smtClean="0">
                          <a:ln>
                            <a:noFill/>
                          </a:ln>
                          <a:solidFill>
                            <a:srgbClr val="000018"/>
                          </a:solidFill>
                          <a:effectLst/>
                          <a:latin typeface="Comic Sans MS" pitchFamily="66" charset="0"/>
                        </a:rPr>
                        <a:t>, acteurs (psycho)sociaux de la Défense, SLPPT, Pers </a:t>
                      </a:r>
                      <a:r>
                        <a:rPr kumimoji="0" lang="fr-BE" sz="1200" b="0" i="0" u="none" strike="noStrike" cap="none" normalizeH="0" baseline="0" dirty="0" err="1" smtClean="0">
                          <a:ln>
                            <a:noFill/>
                          </a:ln>
                          <a:solidFill>
                            <a:srgbClr val="000018"/>
                          </a:solidFill>
                          <a:effectLst/>
                          <a:latin typeface="Comic Sans MS" pitchFamily="66" charset="0"/>
                        </a:rPr>
                        <a:t>Def</a:t>
                      </a:r>
                      <a:r>
                        <a:rPr kumimoji="0" lang="fr-BE" sz="1200" b="0" i="0" u="none" strike="noStrike" cap="none" normalizeH="0" baseline="0" dirty="0" smtClean="0">
                          <a:ln>
                            <a:noFill/>
                          </a:ln>
                          <a:solidFill>
                            <a:srgbClr val="000018"/>
                          </a:solidFill>
                          <a:effectLst/>
                          <a:latin typeface="Comic Sans MS" pitchFamily="66" charset="0"/>
                        </a:rPr>
                        <a:t> et </a:t>
                      </a: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 U clientes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046091969"/>
              </p:ext>
            </p:extLst>
          </p:nvPr>
        </p:nvGraphicFramePr>
        <p:xfrm>
          <a:off x="179388" y="465476"/>
          <a:ext cx="8748712" cy="434229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000018"/>
                          </a:solidFill>
                          <a:effectLst/>
                          <a:latin typeface="Comic Sans MS" panose="030F0702030302020204" pitchFamily="66" charset="0"/>
                          <a:ea typeface="Times New Roman"/>
                        </a:rPr>
                        <a:t>Actions au niveau local en fonction des communications SIPPT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FF0000"/>
                        </a:solidFill>
                        <a:effectLst/>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10764</TotalTime>
  <Words>2663</Words>
  <Application>Microsoft Office PowerPoint</Application>
  <PresentationFormat>On-screen Show (4:3)</PresentationFormat>
  <Paragraphs>479</Paragraphs>
  <Slides>22</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Comic Sans MS</vt:lpstr>
      <vt:lpstr>Times New Roman</vt:lpstr>
      <vt:lpstr>Wingdings</vt:lpstr>
      <vt:lpstr>Zapf Dingbats</vt:lpstr>
      <vt:lpstr>Beam</vt:lpstr>
      <vt:lpstr>Plan Local de Prévention  2019  2 Wing Tactique  18.09.2019</vt:lpstr>
      <vt:lpstr>Plan Local de Prévention   Volet A  Ref : Plan global de prévention de la Défense 2019-2023 Plan annuel d’actions 2019  En rouge : modifications depuis  le dernier CCB (si nécessaire)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lpstr>Plan Local de Prévention   Volet B-PsySoc  Nouvelle partie  DRAFT!   </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Verast Sylvain</cp:lastModifiedBy>
  <cp:revision>491</cp:revision>
  <cp:lastPrinted>2019-03-18T09:33:18Z</cp:lastPrinted>
  <dcterms:created xsi:type="dcterms:W3CDTF">2005-10-13T05:40:21Z</dcterms:created>
  <dcterms:modified xsi:type="dcterms:W3CDTF">2019-09-03T12:09:59Z</dcterms:modified>
</cp:coreProperties>
</file>