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4"/>
  </p:notesMasterIdLst>
  <p:handoutMasterIdLst>
    <p:handoutMasterId r:id="rId25"/>
  </p:handoutMasterIdLst>
  <p:sldIdLst>
    <p:sldId id="284" r:id="rId2"/>
    <p:sldId id="285" r:id="rId3"/>
    <p:sldId id="264" r:id="rId4"/>
    <p:sldId id="305" r:id="rId5"/>
    <p:sldId id="306" r:id="rId6"/>
    <p:sldId id="307" r:id="rId7"/>
    <p:sldId id="299" r:id="rId8"/>
    <p:sldId id="313" r:id="rId9"/>
    <p:sldId id="304" r:id="rId10"/>
    <p:sldId id="308" r:id="rId11"/>
    <p:sldId id="314" r:id="rId12"/>
    <p:sldId id="312" r:id="rId13"/>
    <p:sldId id="315" r:id="rId14"/>
    <p:sldId id="316" r:id="rId15"/>
    <p:sldId id="286" r:id="rId16"/>
    <p:sldId id="274" r:id="rId17"/>
    <p:sldId id="287" r:id="rId18"/>
    <p:sldId id="303" r:id="rId19"/>
    <p:sldId id="310" r:id="rId20"/>
    <p:sldId id="311" r:id="rId21"/>
    <p:sldId id="317" r:id="rId22"/>
    <p:sldId id="318" r:id="rId2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9817" autoAdjust="0"/>
  </p:normalViewPr>
  <p:slideViewPr>
    <p:cSldViewPr>
      <p:cViewPr varScale="1">
        <p:scale>
          <a:sx n="115" d="100"/>
          <a:sy n="115" d="100"/>
        </p:scale>
        <p:origin x="2208"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970159" y="0"/>
            <a:ext cx="3038604" cy="4653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6/14/2019</a:t>
            </a:fld>
            <a:endParaRPr lang="en-US"/>
          </a:p>
        </p:txBody>
      </p:sp>
      <p:sp>
        <p:nvSpPr>
          <p:cNvPr id="39940" name="Rectangle 4"/>
          <p:cNvSpPr>
            <a:spLocks noGrp="1" noChangeArrowheads="1"/>
          </p:cNvSpPr>
          <p:nvPr>
            <p:ph type="ftr" sz="quarter" idx="2"/>
          </p:nvPr>
        </p:nvSpPr>
        <p:spPr bwMode="auto">
          <a:xfrm>
            <a:off x="0"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970159" y="8829573"/>
            <a:ext cx="3038604" cy="4653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1"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971797" y="0"/>
            <a:ext cx="3036967" cy="465341"/>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6/14/2019</a:t>
            </a:fld>
            <a:endParaRPr lang="en-US"/>
          </a:p>
        </p:txBody>
      </p:sp>
      <p:sp>
        <p:nvSpPr>
          <p:cNvPr id="13316"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700713" y="4415530"/>
            <a:ext cx="5608975" cy="4183603"/>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1"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971797" y="8829573"/>
            <a:ext cx="3036967" cy="465340"/>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11</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12</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13</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14</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430A4CA1-1C5D-480A-96B8-C418E3E77569}"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4</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5</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45C73FAF-EFED-4C27-B6C7-BD525D1119D1}" type="slidenum">
              <a:rPr lang="en-US" sz="1200"/>
              <a:pPr algn="r" defTabSz="930275"/>
              <a:t>6</a:t>
            </a:fld>
            <a:endParaRPr lang="en-US"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E80B16A8-0E93-4220-9115-A7F2E4737B45}" type="slidenum">
              <a:rPr lang="en-US" sz="1200"/>
              <a:pPr algn="r" defTabSz="930275"/>
              <a:t>7</a:t>
            </a:fld>
            <a:endParaRPr lang="en-US"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8</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9</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971797" y="8829573"/>
            <a:ext cx="3036967" cy="465340"/>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10</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5A5C384A-65C8-4B5B-B433-91FEA4715926}" type="datetime1">
              <a:rPr lang="en-US" smtClean="0"/>
              <a:t>6/14/2019</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A705F626-E95A-4568-A279-A623AB725C75}" type="datetime1">
              <a:rPr lang="en-US" smtClean="0"/>
              <a:t>6/14/2019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7D2FB2E-21A4-4244-BAC8-22EC66D46813}" type="datetime1">
              <a:rPr lang="en-US" smtClean="0"/>
              <a:t>6/14/2019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E6080309-9992-46D1-B78A-D8EB78E62E5E}" type="datetime1">
              <a:rPr lang="en-US" smtClean="0"/>
              <a:t>6/14/2019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CB9542A2-4176-43DE-AF6C-571226BBCB4A}" type="datetime1">
              <a:rPr lang="en-US" smtClean="0"/>
              <a:t>6/14/2019</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B5ECFEE4-0691-4B8E-98B8-960BAB61E765}" type="datetime1">
              <a:rPr lang="en-US" smtClean="0"/>
              <a:t>6/14/2019</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48D050C9-9C8F-4CD4-BCE4-DF0E13607A91}" type="datetime1">
              <a:rPr lang="en-US" smtClean="0"/>
              <a:t>6/14/2019</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5BB25372-68B5-4471-8C67-14F58C04EC6B}" type="datetime1">
              <a:rPr lang="en-US" smtClean="0"/>
              <a:t>6/14/2019</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CF436665-F817-48BD-8CF2-804323E039DB}" type="datetime1">
              <a:rPr lang="en-US" smtClean="0"/>
              <a:t>6/14/2019</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18F98AF-7EA2-4F92-9511-07789320AB8A}" type="datetime1">
              <a:rPr lang="en-US" smtClean="0"/>
              <a:t>6/14/2019</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434C9CCD-28AF-4948-9C50-74414974E0A5}" type="datetime1">
              <a:rPr lang="en-US" smtClean="0"/>
              <a:t>6/14/2019</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51EEF1C-058F-46EE-95DB-635827170F16}" type="datetime1">
              <a:rPr lang="en-US" smtClean="0"/>
              <a:t>6/14/2019</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Rapport%20trimestriel%2080UAV.pdf" TargetMode="External"/><Relationship Id="rId2" Type="http://schemas.openxmlformats.org/officeDocument/2006/relationships/hyperlink" Target="Rapport%20trimestriel%202WTAC.pdf" TargetMode="External"/><Relationship Id="rId1" Type="http://schemas.openxmlformats.org/officeDocument/2006/relationships/slideLayout" Target="../slideLayouts/slideLayout7.xml"/><Relationship Id="rId6" Type="http://schemas.openxmlformats.org/officeDocument/2006/relationships/hyperlink" Target="rapport%20trimestriel%20CC%20Infra.pdf" TargetMode="External"/><Relationship Id="rId5" Type="http://schemas.openxmlformats.org/officeDocument/2006/relationships/hyperlink" Target="rapport%20trimestriel%20Sabca.pdf" TargetMode="External"/><Relationship Id="rId4" Type="http://schemas.openxmlformats.org/officeDocument/2006/relationships/hyperlink" Target="rapport%20trimestriel%20MCU.pdf"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Sit%20Ex%20Incendie%202019.xlsx"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2019</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2 Wing Tactique</a:t>
            </a:r>
            <a:br>
              <a:rPr lang="fr-BE" sz="4000" dirty="0" smtClean="0">
                <a:solidFill>
                  <a:srgbClr val="000018"/>
                </a:solidFill>
                <a:latin typeface="Comic Sans MS" pitchFamily="66" charset="0"/>
              </a:rPr>
            </a:br>
            <a:r>
              <a:rPr lang="fr-BE" sz="4000" dirty="0" smtClean="0">
                <a:solidFill>
                  <a:srgbClr val="000018"/>
                </a:solidFill>
                <a:latin typeface="Comic Sans MS" pitchFamily="66" charset="0"/>
              </a:rPr>
              <a:t/>
            </a:r>
            <a:br>
              <a:rPr lang="fr-BE" sz="4000" dirty="0" smtClean="0">
                <a:solidFill>
                  <a:srgbClr val="000018"/>
                </a:solidFill>
                <a:latin typeface="Comic Sans MS" pitchFamily="66" charset="0"/>
              </a:rPr>
            </a:br>
            <a:r>
              <a:rPr lang="fr-BE" sz="2000" dirty="0" smtClean="0">
                <a:solidFill>
                  <a:srgbClr val="FF0000"/>
                </a:solidFill>
                <a:latin typeface="Comic Sans MS" pitchFamily="66" charset="0"/>
              </a:rPr>
              <a:t>26.06.2019</a:t>
            </a:r>
            <a:endParaRPr lang="en-US" sz="2000"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58" name="Group 34"/>
          <p:cNvGraphicFramePr>
            <a:graphicFrameLocks noGrp="1"/>
          </p:cNvGraphicFramePr>
          <p:nvPr>
            <p:extLst>
              <p:ext uri="{D42A27DB-BD31-4B8C-83A1-F6EECF244321}">
                <p14:modId xmlns:p14="http://schemas.microsoft.com/office/powerpoint/2010/main" val="3604353920"/>
              </p:ext>
            </p:extLst>
          </p:nvPr>
        </p:nvGraphicFramePr>
        <p:xfrm>
          <a:off x="251520" y="-47313"/>
          <a:ext cx="8748712" cy="5866529"/>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9440">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Appui du développement d’une culture de sécurité à la Défense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1. Résumer les réalisations concernant la politique de prévention locale en matière de bien-être dans le rapport trimestriel (« </a:t>
                      </a:r>
                      <a:r>
                        <a:rPr lang="fr-BE" sz="1000" b="0" i="0" u="none" strike="noStrike" kern="1200" baseline="0" dirty="0" err="1" smtClean="0">
                          <a:solidFill>
                            <a:srgbClr val="000018"/>
                          </a:solidFill>
                          <a:latin typeface="Comic Sans MS" panose="030F0702030302020204" pitchFamily="66" charset="0"/>
                          <a:ea typeface="+mn-ea"/>
                          <a:cs typeface="+mn-cs"/>
                        </a:rPr>
                        <a:t>lessons</a:t>
                      </a:r>
                      <a:r>
                        <a:rPr lang="fr-BE" sz="1000" b="0" i="0" u="none" strike="noStrike" kern="1200" baseline="0" dirty="0" smtClean="0">
                          <a:solidFill>
                            <a:srgbClr val="000018"/>
                          </a:solidFill>
                          <a:latin typeface="Comic Sans MS" panose="030F0702030302020204" pitchFamily="66" charset="0"/>
                          <a:ea typeface="+mn-ea"/>
                          <a:cs typeface="+mn-cs"/>
                        </a:rPr>
                        <a:t> </a:t>
                      </a:r>
                      <a:r>
                        <a:rPr lang="fr-BE" sz="1000" b="0" i="0" u="none" strike="noStrike" kern="1200" baseline="0" dirty="0" err="1" smtClean="0">
                          <a:solidFill>
                            <a:srgbClr val="000018"/>
                          </a:solidFill>
                          <a:latin typeface="Comic Sans MS" panose="030F0702030302020204" pitchFamily="66" charset="0"/>
                          <a:ea typeface="+mn-ea"/>
                          <a:cs typeface="+mn-cs"/>
                        </a:rPr>
                        <a:t>identified</a:t>
                      </a:r>
                      <a:r>
                        <a:rPr lang="fr-BE" sz="1000" b="0" i="0" u="none" strike="noStrike" kern="1200" baseline="0" dirty="0" smtClean="0">
                          <a:solidFill>
                            <a:srgbClr val="000018"/>
                          </a:solidFill>
                          <a:latin typeface="Comic Sans MS" panose="030F0702030302020204" pitchFamily="66" charset="0"/>
                          <a:ea typeface="+mn-ea"/>
                          <a:cs typeface="+mn-cs"/>
                        </a:rPr>
                        <a:t> », les mesures prises, le feedback vers le personnel et le SLPPT,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smtClean="0">
                          <a:solidFill>
                            <a:srgbClr val="000018"/>
                          </a:solidFill>
                          <a:latin typeface="Comic Sans MS" panose="030F0702030302020204" pitchFamily="66" charset="0"/>
                        </a:rPr>
                        <a:t>Chef de Corps, LH, </a:t>
                      </a:r>
                      <a:r>
                        <a:rPr lang="en-US" sz="1100" dirty="0" err="1" smtClean="0">
                          <a:solidFill>
                            <a:srgbClr val="000018"/>
                          </a:solidFill>
                          <a:latin typeface="Comic Sans MS" panose="030F0702030302020204" pitchFamily="66" charset="0"/>
                        </a:rPr>
                        <a:t>AsPrev</a:t>
                      </a:r>
                      <a:endParaRPr lang="en-US" sz="1100" dirty="0" smtClean="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7948">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000" b="0" i="0" u="none" strike="noStrike" kern="1200" baseline="0" dirty="0" smtClean="0">
                          <a:solidFill>
                            <a:srgbClr val="000018"/>
                          </a:solidFill>
                          <a:latin typeface="Comic Sans MS" panose="030F0702030302020204" pitchFamily="66" charset="0"/>
                          <a:ea typeface="+mn-ea"/>
                          <a:cs typeface="+mn-cs"/>
                        </a:rPr>
                        <a:t>2. Implémenter les principes exposés  lors des </a:t>
                      </a:r>
                      <a:r>
                        <a:rPr lang="fr-FR" sz="1000" b="0" i="0" u="none" strike="noStrike" kern="1200" baseline="0" dirty="0" err="1" smtClean="0">
                          <a:solidFill>
                            <a:srgbClr val="000018"/>
                          </a:solidFill>
                          <a:latin typeface="Comic Sans MS" panose="030F0702030302020204" pitchFamily="66" charset="0"/>
                          <a:ea typeface="+mn-ea"/>
                          <a:cs typeface="+mn-cs"/>
                        </a:rPr>
                        <a:t>Fmn</a:t>
                      </a:r>
                      <a:r>
                        <a:rPr lang="fr-FR" sz="1000" b="0" i="0" u="none" strike="noStrike" kern="1200" baseline="0" dirty="0" smtClean="0">
                          <a:solidFill>
                            <a:srgbClr val="000018"/>
                          </a:solidFill>
                          <a:latin typeface="Comic Sans MS" panose="030F0702030302020204" pitchFamily="66" charset="0"/>
                          <a:ea typeface="+mn-ea"/>
                          <a:cs typeface="+mn-cs"/>
                        </a:rPr>
                        <a:t> HOO, FBEM, FCOS et séminaire Chefs de Corps au sein de l’unité (+ Vade-mecum Chefs de Corps - incidents)</a:t>
                      </a:r>
                      <a:endParaRPr lang="fr-BE" sz="10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1958168">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000" b="0" i="0" u="none" strike="noStrike" kern="1200" baseline="0" dirty="0" smtClean="0">
                          <a:solidFill>
                            <a:srgbClr val="000018"/>
                          </a:solidFill>
                          <a:latin typeface="Comic Sans MS" panose="030F0702030302020204" pitchFamily="66" charset="0"/>
                          <a:ea typeface="+mn-ea"/>
                          <a:cs typeface="+mn-cs"/>
                        </a:rPr>
                        <a:t>3. </a:t>
                      </a:r>
                      <a:r>
                        <a:rPr lang="fr-FR" sz="1000" b="0" i="0" u="none" strike="noStrike" kern="1200" baseline="0" dirty="0" smtClean="0">
                          <a:solidFill>
                            <a:srgbClr val="000018"/>
                          </a:solidFill>
                          <a:latin typeface="Comic Sans MS" panose="030F0702030302020204" pitchFamily="66" charset="0"/>
                          <a:ea typeface="+mn-ea"/>
                          <a:cs typeface="+mn-cs"/>
                        </a:rPr>
                        <a:t>Organiser les sessions de JICCS “Prévention &amp; lutte incendie” et “Premiers soins” prévues  +  exercices d’évacuation prévus en relation avec le PIU +Normes et valeurs pour tout le Pers</a:t>
                      </a:r>
                    </a:p>
                    <a:p>
                      <a:pPr marL="0" marR="0" lvl="0" indent="0" algn="l" defTabSz="914400" rtl="0" eaLnBrk="1" fontAlgn="b" latinLnBrk="0" hangingPunct="1">
                        <a:lnSpc>
                          <a:spcPct val="100000"/>
                        </a:lnSpc>
                        <a:spcBef>
                          <a:spcPct val="0"/>
                        </a:spcBef>
                        <a:spcAft>
                          <a:spcPct val="0"/>
                        </a:spcAft>
                        <a:buClrTx/>
                        <a:buSzTx/>
                        <a:buFontTx/>
                        <a:buNone/>
                        <a:tabLst/>
                      </a:pPr>
                      <a:endParaRPr lang="fr-FR" sz="10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100" dirty="0" smtClean="0">
                          <a:solidFill>
                            <a:srgbClr val="000018"/>
                          </a:solidFill>
                          <a:latin typeface="Comic Sans MS" panose="030F0702030302020204" pitchFamily="66" charset="0"/>
                        </a:rPr>
                        <a:t>Chef de Corps, LH, </a:t>
                      </a:r>
                      <a:r>
                        <a:rPr lang="fr-FR" sz="1100" dirty="0" err="1" smtClean="0">
                          <a:solidFill>
                            <a:srgbClr val="000018"/>
                          </a:solidFill>
                          <a:latin typeface="Comic Sans MS" panose="030F0702030302020204" pitchFamily="66" charset="0"/>
                        </a:rPr>
                        <a:t>AsPrev</a:t>
                      </a:r>
                      <a:endParaRPr lang="fr-FR" sz="1100" dirty="0" smtClean="0">
                        <a:solidFill>
                          <a:srgbClr val="000018"/>
                        </a:solidFill>
                        <a:latin typeface="Comic Sans MS" panose="030F0702030302020204" pitchFamily="66" charset="0"/>
                      </a:endParaRPr>
                    </a:p>
                    <a:p>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en-US" sz="1100" dirty="0" err="1" smtClean="0">
                          <a:solidFill>
                            <a:srgbClr val="000018"/>
                          </a:solidFill>
                          <a:latin typeface="Comic Sans MS" panose="030F0702030302020204" pitchFamily="66" charset="0"/>
                        </a:rPr>
                        <a:t>Comd</a:t>
                      </a:r>
                      <a:r>
                        <a:rPr lang="en-US" sz="1100" dirty="0" smtClean="0">
                          <a:solidFill>
                            <a:srgbClr val="000018"/>
                          </a:solidFill>
                          <a:latin typeface="Comic Sans MS" panose="030F0702030302020204" pitchFamily="66" charset="0"/>
                        </a:rPr>
                        <a:t> Esc/</a:t>
                      </a:r>
                      <a:r>
                        <a:rPr lang="en-US" sz="1100" dirty="0" err="1" smtClean="0">
                          <a:solidFill>
                            <a:srgbClr val="000018"/>
                          </a:solidFill>
                          <a:latin typeface="Comic Sans MS" panose="030F0702030302020204" pitchFamily="66" charset="0"/>
                        </a:rPr>
                        <a:t>Fl</a:t>
                      </a:r>
                      <a:r>
                        <a:rPr lang="en-US" sz="1100" dirty="0" smtClean="0">
                          <a:solidFill>
                            <a:srgbClr val="000018"/>
                          </a:solidFill>
                          <a:latin typeface="Comic Sans MS" panose="030F0702030302020204" pitchFamily="66" charset="0"/>
                        </a:rPr>
                        <a:t>, </a:t>
                      </a:r>
                      <a:r>
                        <a:rPr lang="en-US" sz="1100" dirty="0" err="1" smtClean="0">
                          <a:solidFill>
                            <a:srgbClr val="000018"/>
                          </a:solidFill>
                          <a:latin typeface="Comic Sans MS" panose="030F0702030302020204" pitchFamily="66" charset="0"/>
                        </a:rPr>
                        <a:t>AsPrev</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10</a:t>
            </a:fld>
            <a:endParaRPr lang="en-US"/>
          </a:p>
        </p:txBody>
      </p:sp>
    </p:spTree>
    <p:extLst>
      <p:ext uri="{BB962C8B-B14F-4D97-AF65-F5344CB8AC3E}">
        <p14:creationId xmlns:p14="http://schemas.microsoft.com/office/powerpoint/2010/main" val="223247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192279426"/>
              </p:ext>
            </p:extLst>
          </p:nvPr>
        </p:nvGraphicFramePr>
        <p:xfrm>
          <a:off x="179512" y="476672"/>
          <a:ext cx="8748712" cy="6244747"/>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4807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31375">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17-WB-02 – Implémentation nouveau fonctionnement CP </a:t>
                      </a:r>
                      <a:r>
                        <a:rPr kumimoji="0" lang="fr-FR" sz="1200" b="0" i="0" u="none" strike="noStrike" kern="1200" cap="none" normalizeH="0" baseline="0" dirty="0" err="1" smtClean="0">
                          <a:ln>
                            <a:noFill/>
                          </a:ln>
                          <a:solidFill>
                            <a:srgbClr val="000018"/>
                          </a:solidFill>
                          <a:effectLst/>
                          <a:latin typeface="Comic Sans MS" pitchFamily="66" charset="0"/>
                          <a:ea typeface="+mn-ea"/>
                          <a:cs typeface="+mn-cs"/>
                        </a:rPr>
                        <a:t>PsySoc</a:t>
                      </a: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 PC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(1) Assurer l'accessibilité du conseiller en prévention  aspects psychosociaux du travail et</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de la personne de confiance aussi bien sur le territoire belge </a:t>
                      </a:r>
                      <a:r>
                        <a:rPr lang="fr-FR" sz="1200" b="0" i="0" u="none" strike="noStrike" kern="1200" baseline="0" dirty="0" err="1" smtClean="0">
                          <a:solidFill>
                            <a:srgbClr val="000018"/>
                          </a:solidFill>
                          <a:latin typeface="Comic Sans MS" panose="030F0702030302020204" pitchFamily="66" charset="0"/>
                          <a:ea typeface="+mn-ea"/>
                          <a:cs typeface="+mn-cs"/>
                        </a:rPr>
                        <a:t>qu</a:t>
                      </a:r>
                      <a:r>
                        <a:rPr lang="fr-FR" sz="1200" b="0" i="0" u="none" strike="noStrike" kern="1200" baseline="0" dirty="0" smtClean="0">
                          <a:solidFill>
                            <a:srgbClr val="000018"/>
                          </a:solidFill>
                          <a:latin typeface="Comic Sans MS" panose="030F0702030302020204" pitchFamily="66" charset="0"/>
                          <a:ea typeface="+mn-ea"/>
                          <a:cs typeface="+mn-cs"/>
                        </a:rPr>
                        <a:t>’en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(2) Mettre en œuvre des analyses de risques psychosociaux aussi bien sur le territoire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belge qu’en </a:t>
                      </a:r>
                      <a:r>
                        <a:rPr lang="fr-FR" sz="1200" b="0" i="0" u="none" strike="noStrike" kern="1200" baseline="0" dirty="0" err="1" smtClean="0">
                          <a:solidFill>
                            <a:srgbClr val="000018"/>
                          </a:solidFill>
                          <a:latin typeface="Comic Sans MS" panose="030F0702030302020204" pitchFamily="66" charset="0"/>
                          <a:ea typeface="+mn-ea"/>
                          <a:cs typeface="+mn-cs"/>
                        </a:rPr>
                        <a:t>Ops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18415">
                        <a:lnSpc>
                          <a:spcPts val="1530"/>
                        </a:lnSpc>
                      </a:pPr>
                      <a:r>
                        <a:rPr lang="fr-BE" sz="1200" dirty="0" smtClean="0">
                          <a:solidFill>
                            <a:srgbClr val="000018"/>
                          </a:solidFill>
                          <a:effectLst/>
                          <a:latin typeface="Comic Sans MS" panose="030F0702030302020204" pitchFamily="66" charset="0"/>
                          <a:ea typeface="Times New Roman"/>
                        </a:rPr>
                        <a:t>Sélection, inscriptions aux </a:t>
                      </a:r>
                      <a:r>
                        <a:rPr lang="fr-BE" sz="1200" dirty="0" err="1" smtClean="0">
                          <a:solidFill>
                            <a:srgbClr val="000018"/>
                          </a:solidFill>
                          <a:effectLst/>
                          <a:latin typeface="Comic Sans MS" panose="030F0702030302020204" pitchFamily="66" charset="0"/>
                          <a:ea typeface="Times New Roman"/>
                        </a:rPr>
                        <a:t>Fmn</a:t>
                      </a:r>
                      <a:r>
                        <a:rPr lang="fr-BE" sz="1200" dirty="0" smtClean="0">
                          <a:solidFill>
                            <a:srgbClr val="000018"/>
                          </a:solidFill>
                          <a:effectLst/>
                          <a:latin typeface="Comic Sans MS" panose="030F0702030302020204" pitchFamily="66" charset="0"/>
                          <a:ea typeface="Times New Roman"/>
                        </a:rPr>
                        <a:t>, Mises en place au HCC + adaptation des postes de travail au niveau des antennes </a:t>
                      </a:r>
                      <a:r>
                        <a:rPr lang="fr-BE" sz="1200" dirty="0" err="1" smtClean="0">
                          <a:solidFill>
                            <a:srgbClr val="000018"/>
                          </a:solidFill>
                          <a:effectLst/>
                          <a:latin typeface="Comic Sans MS" panose="030F0702030302020204" pitchFamily="66" charset="0"/>
                          <a:ea typeface="Times New Roman"/>
                        </a:rPr>
                        <a:t>PsySoc</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fr-BE" sz="1200" dirty="0" smtClean="0">
                          <a:solidFill>
                            <a:srgbClr val="000018"/>
                          </a:solidFill>
                          <a:effectLst/>
                          <a:latin typeface="Comic Sans MS" panose="030F0702030302020204" pitchFamily="66" charset="0"/>
                          <a:ea typeface="Times New Roman"/>
                        </a:rPr>
                        <a:t>PSA-C, PSA-R/CP </a:t>
                      </a:r>
                      <a:r>
                        <a:rPr lang="fr-BE" sz="1200" dirty="0" err="1" smtClean="0">
                          <a:solidFill>
                            <a:srgbClr val="000018"/>
                          </a:solidFill>
                          <a:effectLst/>
                          <a:latin typeface="Comic Sans MS" panose="030F0702030302020204" pitchFamily="66" charset="0"/>
                          <a:ea typeface="Times New Roman"/>
                        </a:rPr>
                        <a:t>PsySoc</a:t>
                      </a:r>
                      <a:r>
                        <a:rPr lang="fr-BE" sz="1200" dirty="0" smtClean="0">
                          <a:solidFill>
                            <a:srgbClr val="000018"/>
                          </a:solidFill>
                          <a:effectLst/>
                          <a:latin typeface="Comic Sans MS" panose="030F0702030302020204" pitchFamily="66" charset="0"/>
                          <a:ea typeface="Times New Roman"/>
                        </a:rPr>
                        <a:t>, PSA-R/PC, </a:t>
                      </a:r>
                      <a:r>
                        <a:rPr lang="fr-BE" sz="1200" dirty="0" err="1" smtClean="0">
                          <a:solidFill>
                            <a:srgbClr val="000018"/>
                          </a:solidFill>
                          <a:effectLst/>
                          <a:latin typeface="Comic Sans MS" panose="030F0702030302020204" pitchFamily="66" charset="0"/>
                          <a:ea typeface="Times New Roman"/>
                        </a:rPr>
                        <a:t>Gest</a:t>
                      </a:r>
                      <a:r>
                        <a:rPr lang="fr-BE" sz="1200" dirty="0" smtClean="0">
                          <a:solidFill>
                            <a:srgbClr val="000018"/>
                          </a:solidFill>
                          <a:effectLst/>
                          <a:latin typeface="Comic Sans MS" panose="030F0702030302020204" pitchFamily="66" charset="0"/>
                          <a:ea typeface="Times New Roman"/>
                        </a:rPr>
                        <a:t> Admin lié aux </a:t>
                      </a:r>
                      <a:r>
                        <a:rPr lang="fr-BE" sz="1200" dirty="0" err="1" smtClean="0">
                          <a:solidFill>
                            <a:srgbClr val="000018"/>
                          </a:solidFill>
                          <a:effectLst/>
                          <a:latin typeface="Comic Sans MS" panose="030F0702030302020204" pitchFamily="66" charset="0"/>
                          <a:ea typeface="Times New Roman"/>
                        </a:rPr>
                        <a:t>Ant</a:t>
                      </a:r>
                      <a:r>
                        <a:rPr lang="fr-BE" sz="1200" dirty="0" smtClean="0">
                          <a:solidFill>
                            <a:srgbClr val="000018"/>
                          </a:solidFill>
                          <a:effectLst/>
                          <a:latin typeface="Comic Sans MS" panose="030F0702030302020204" pitchFamily="66" charset="0"/>
                          <a:ea typeface="Times New Roman"/>
                        </a:rPr>
                        <a:t> en affectation dérivées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smtClean="0">
                          <a:ln>
                            <a:noFill/>
                          </a:ln>
                          <a:solidFill>
                            <a:srgbClr val="000018"/>
                          </a:solidFill>
                          <a:effectLst/>
                          <a:latin typeface="Comic Sans MS" pitchFamily="66" charset="0"/>
                        </a:rPr>
                        <a:t>PC</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28391">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fr-BE" sz="1200" dirty="0" smtClean="0">
                          <a:solidFill>
                            <a:srgbClr val="000018"/>
                          </a:solidFill>
                          <a:effectLst/>
                          <a:latin typeface="Comic Sans MS" panose="030F0702030302020204" pitchFamily="66" charset="0"/>
                          <a:ea typeface="Times New Roman"/>
                        </a:rPr>
                        <a:t>Participation proactives des PSA-R aux WG</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dirty="0" smtClean="0">
                          <a:solidFill>
                            <a:srgbClr val="000018"/>
                          </a:solidFill>
                          <a:effectLst/>
                          <a:latin typeface="Comic Sans MS" panose="030F0702030302020204" pitchFamily="66" charset="0"/>
                          <a:ea typeface="Times New Roman"/>
                        </a:rPr>
                        <a:t>PSA-R</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smtClean="0">
                          <a:solidFill>
                            <a:srgbClr val="000018"/>
                          </a:solidFill>
                          <a:latin typeface="Comic Sans MS" panose="030F0702030302020204" pitchFamily="66" charset="0"/>
                        </a:rPr>
                        <a:t>PC</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72720">
                <a:tc vMerge="1">
                  <a:txBody>
                    <a:bodyPr/>
                    <a:lstStyle/>
                    <a:p>
                      <a:endParaRPr lang="en-US"/>
                    </a:p>
                  </a:txBody>
                  <a:tcPr/>
                </a:tc>
                <a:tc vMerge="1">
                  <a:txBody>
                    <a:bodyPr/>
                    <a:lstStyle/>
                    <a:p>
                      <a:endParaRPr lang="en-US"/>
                    </a:p>
                  </a:txBody>
                  <a:tcPr/>
                </a:tc>
                <a:tc>
                  <a:txBody>
                    <a:bodyPr/>
                    <a:lstStyle/>
                    <a:p>
                      <a:pPr marL="18415">
                        <a:lnSpc>
                          <a:spcPts val="1530"/>
                        </a:lnSpc>
                        <a:spcBef>
                          <a:spcPts val="300"/>
                        </a:spcBef>
                        <a:spcAft>
                          <a:spcPts val="300"/>
                        </a:spcAft>
                      </a:pPr>
                      <a:r>
                        <a:rPr lang="en-US" sz="1200" dirty="0" err="1" smtClean="0">
                          <a:solidFill>
                            <a:srgbClr val="000018"/>
                          </a:solidFill>
                          <a:effectLst/>
                          <a:latin typeface="Comic Sans MS" panose="030F0702030302020204" pitchFamily="66" charset="0"/>
                          <a:ea typeface="Times New Roman"/>
                        </a:rPr>
                        <a:t>Appliquer</a:t>
                      </a:r>
                      <a:r>
                        <a:rPr lang="en-US" sz="1200" dirty="0" smtClean="0">
                          <a:solidFill>
                            <a:srgbClr val="000018"/>
                          </a:solidFill>
                          <a:effectLst/>
                          <a:latin typeface="Comic Sans MS" panose="030F0702030302020204" pitchFamily="66" charset="0"/>
                          <a:ea typeface="Times New Roman"/>
                        </a:rPr>
                        <a:t> les directives </a:t>
                      </a:r>
                      <a:r>
                        <a:rPr lang="en-US" sz="1200" dirty="0" err="1" smtClean="0">
                          <a:solidFill>
                            <a:srgbClr val="000018"/>
                          </a:solidFill>
                          <a:effectLst/>
                          <a:latin typeface="Comic Sans MS" panose="030F0702030302020204" pitchFamily="66" charset="0"/>
                          <a:ea typeface="Times New Roman"/>
                        </a:rPr>
                        <a:t>publiées</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dirty="0" smtClean="0">
                          <a:solidFill>
                            <a:srgbClr val="000018"/>
                          </a:solidFill>
                          <a:effectLst/>
                          <a:latin typeface="Comic Sans MS" panose="030F0702030302020204" pitchFamily="66" charset="0"/>
                          <a:ea typeface="Times New Roman"/>
                        </a:rPr>
                        <a:t>All </a:t>
                      </a:r>
                      <a:r>
                        <a:rPr lang="en-US" sz="1200" dirty="0" err="1" smtClean="0">
                          <a:solidFill>
                            <a:srgbClr val="000018"/>
                          </a:solidFill>
                          <a:effectLst/>
                          <a:latin typeface="Comic Sans MS" panose="030F0702030302020204" pitchFamily="66" charset="0"/>
                          <a:ea typeface="Times New Roman"/>
                        </a:rPr>
                        <a:t>Pers</a:t>
                      </a:r>
                      <a:r>
                        <a:rPr lang="en-US" sz="1200" dirty="0" smtClean="0">
                          <a:solidFill>
                            <a:srgbClr val="000018"/>
                          </a:solidFill>
                          <a:effectLst/>
                          <a:latin typeface="Comic Sans MS" panose="030F0702030302020204" pitchFamily="66" charset="0"/>
                          <a:ea typeface="Times New Roman"/>
                        </a:rPr>
                        <a:t> Def</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fr-BE" sz="1100" dirty="0" smtClean="0">
                          <a:solidFill>
                            <a:srgbClr val="000018"/>
                          </a:solidFill>
                          <a:latin typeface="Comic Sans MS" panose="030F0702030302020204" pitchFamily="66" charset="0"/>
                        </a:rPr>
                        <a:t>Tous</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551416">
                <a:tc vMerge="1">
                  <a:txBody>
                    <a:bodyPr/>
                    <a:lstStyle/>
                    <a:p>
                      <a:endParaRPr lang="en-US"/>
                    </a:p>
                  </a:txBody>
                  <a:tcPr/>
                </a:tc>
                <a:tc vMerge="1">
                  <a:txBody>
                    <a:bodyPr/>
                    <a:lstStyle/>
                    <a:p>
                      <a:endParaRPr lang="en-US"/>
                    </a:p>
                  </a:txBody>
                  <a:tcPr/>
                </a:tc>
                <a:tc>
                  <a:txBody>
                    <a:bodyPr/>
                    <a:lstStyle/>
                    <a:p>
                      <a:pPr marL="18415">
                        <a:lnSpc>
                          <a:spcPts val="1530"/>
                        </a:lnSpc>
                      </a:pPr>
                      <a:r>
                        <a:rPr lang="fr-BE" sz="1200" dirty="0" smtClean="0">
                          <a:solidFill>
                            <a:srgbClr val="000018"/>
                          </a:solidFill>
                          <a:effectLst/>
                          <a:latin typeface="Comic Sans MS" panose="030F0702030302020204" pitchFamily="66" charset="0"/>
                          <a:ea typeface="Times New Roman"/>
                        </a:rPr>
                        <a:t>Suivre les </a:t>
                      </a:r>
                      <a:r>
                        <a:rPr lang="fr-BE" sz="1200" dirty="0" err="1" smtClean="0">
                          <a:solidFill>
                            <a:srgbClr val="000018"/>
                          </a:solidFill>
                          <a:effectLst/>
                          <a:latin typeface="Comic Sans MS" panose="030F0702030302020204" pitchFamily="66" charset="0"/>
                          <a:ea typeface="Times New Roman"/>
                        </a:rPr>
                        <a:t>Bfg</a:t>
                      </a:r>
                      <a:r>
                        <a:rPr lang="fr-BE" sz="1200" dirty="0" smtClean="0">
                          <a:solidFill>
                            <a:srgbClr val="000018"/>
                          </a:solidFill>
                          <a:effectLst/>
                          <a:latin typeface="Comic Sans MS" panose="030F0702030302020204" pitchFamily="66" charset="0"/>
                          <a:ea typeface="Times New Roman"/>
                        </a:rPr>
                        <a:t> donnés au niveau local, prendre connaissance des procédures et du fonctionnement du SPPT </a:t>
                      </a:r>
                      <a:r>
                        <a:rPr lang="fr-BE" sz="1200" dirty="0" err="1" smtClean="0">
                          <a:solidFill>
                            <a:srgbClr val="000018"/>
                          </a:solidFill>
                          <a:effectLst/>
                          <a:latin typeface="Comic Sans MS" panose="030F0702030302020204" pitchFamily="66" charset="0"/>
                          <a:ea typeface="Times New Roman"/>
                        </a:rPr>
                        <a:t>PsySoc</a:t>
                      </a:r>
                      <a:r>
                        <a:rPr lang="fr-BE" sz="1200" dirty="0" smtClean="0">
                          <a:solidFill>
                            <a:srgbClr val="000018"/>
                          </a:solidFill>
                          <a:effectLst/>
                          <a:latin typeface="Comic Sans MS" panose="030F0702030302020204" pitchFamily="66" charset="0"/>
                          <a:ea typeface="Times New Roman"/>
                        </a:rPr>
                        <a:t> à travers les communications locales (affiches, flyers, SHP, etc.)</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nSpc>
                          <a:spcPts val="1530"/>
                        </a:lnSpc>
                        <a:spcAft>
                          <a:spcPts val="0"/>
                        </a:spcAft>
                      </a:pPr>
                      <a:r>
                        <a:rPr lang="en-US" sz="1200" dirty="0" smtClean="0">
                          <a:solidFill>
                            <a:srgbClr val="000018"/>
                          </a:solidFill>
                          <a:effectLst/>
                          <a:latin typeface="Comic Sans MS" panose="030F0702030302020204" pitchFamily="66" charset="0"/>
                          <a:ea typeface="Times New Roman"/>
                        </a:rPr>
                        <a:t>All </a:t>
                      </a:r>
                      <a:r>
                        <a:rPr lang="en-US" sz="1200" dirty="0" err="1" smtClean="0">
                          <a:solidFill>
                            <a:srgbClr val="000018"/>
                          </a:solidFill>
                          <a:effectLst/>
                          <a:latin typeface="Comic Sans MS" panose="030F0702030302020204" pitchFamily="66" charset="0"/>
                          <a:ea typeface="Times New Roman"/>
                        </a:rPr>
                        <a:t>Pers</a:t>
                      </a:r>
                      <a:r>
                        <a:rPr lang="en-US" sz="1200" dirty="0" smtClean="0">
                          <a:solidFill>
                            <a:srgbClr val="000018"/>
                          </a:solidFill>
                          <a:effectLst/>
                          <a:latin typeface="Comic Sans MS" panose="030F0702030302020204" pitchFamily="66" charset="0"/>
                          <a:ea typeface="Times New Roman"/>
                        </a:rPr>
                        <a:t> Def</a:t>
                      </a: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r>
                        <a:rPr lang="en-US" sz="1100" dirty="0" err="1" smtClean="0">
                          <a:solidFill>
                            <a:srgbClr val="000018"/>
                          </a:solidFill>
                          <a:latin typeface="Comic Sans MS" panose="030F0702030302020204" pitchFamily="66" charset="0"/>
                        </a:rPr>
                        <a:t>Tous</a:t>
                      </a: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576064">
                <a:tc vMerge="1">
                  <a:txBody>
                    <a:bodyPr/>
                    <a:lstStyle/>
                    <a:p>
                      <a:endParaRPr lang="en-US"/>
                    </a:p>
                  </a:txBody>
                  <a:tcPr/>
                </a:tc>
                <a:tc vMerge="1">
                  <a:txBody>
                    <a:bodyPr/>
                    <a:lstStyle/>
                    <a:p>
                      <a:endParaRPr lang="en-US"/>
                    </a:p>
                  </a:txBody>
                  <a:tcPr/>
                </a:tc>
                <a:tc>
                  <a:txBody>
                    <a:bodyPr/>
                    <a:lstStyle/>
                    <a:p>
                      <a:pPr algn="just">
                        <a:spcAft>
                          <a:spcPts val="300"/>
                        </a:spcAft>
                      </a:pPr>
                      <a:endParaRPr lang="en-US" sz="1100" dirty="0">
                        <a:solidFill>
                          <a:srgbClr val="000018"/>
                        </a:solidFill>
                        <a:effectLst/>
                        <a:latin typeface="Comic Sans MS" panose="030F0702030302020204" pitchFamily="66" charset="0"/>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1590">
                        <a:spcBef>
                          <a:spcPts val="300"/>
                        </a:spcBef>
                        <a:spcAft>
                          <a:spcPts val="300"/>
                        </a:spcAft>
                      </a:pPr>
                      <a:endParaRPr lang="en-US" sz="1200" dirty="0">
                        <a:solidFill>
                          <a:srgbClr val="000018"/>
                        </a:solidFill>
                        <a:effectLst/>
                        <a:latin typeface="Comic Sans MS" panose="030F0702030302020204" pitchFamily="66" charset="0"/>
                        <a:ea typeface="Times New Roman"/>
                      </a:endParaRPr>
                    </a:p>
                  </a:txBody>
                  <a:tcPr marL="68580" marR="68580" marT="0" marB="0" anchor="ctr">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en-US" sz="1100" dirty="0">
                        <a:solidFill>
                          <a:srgbClr val="000018"/>
                        </a:solidFill>
                        <a:latin typeface="Comic Sans MS" panose="030F0702030302020204"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fld id="{F70BA58C-91E4-4A29-9FFB-32551D5170CB}" type="slidenum">
              <a:rPr lang="en-US" smtClean="0"/>
              <a:pPr/>
              <a:t>11</a:t>
            </a:fld>
            <a:endParaRPr lang="en-US"/>
          </a:p>
        </p:txBody>
      </p:sp>
    </p:spTree>
    <p:extLst>
      <p:ext uri="{BB962C8B-B14F-4D97-AF65-F5344CB8AC3E}">
        <p14:creationId xmlns:p14="http://schemas.microsoft.com/office/powerpoint/2010/main" val="1609388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226777884"/>
              </p:ext>
            </p:extLst>
          </p:nvPr>
        </p:nvGraphicFramePr>
        <p:xfrm>
          <a:off x="179388" y="465476"/>
          <a:ext cx="8748712" cy="548037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0512">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17-MR-02-Sécurité des machines-outils de travail de métal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Identification des machines-outils pour travail</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du métal</a:t>
                      </a: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Evaluation des non-</a:t>
                      </a:r>
                      <a:r>
                        <a:rPr lang="en-US" sz="1200" b="0" i="0" u="none" strike="noStrike" kern="1200" baseline="0" dirty="0" err="1" smtClean="0">
                          <a:solidFill>
                            <a:srgbClr val="000018"/>
                          </a:solidFill>
                          <a:latin typeface="Comic Sans MS" panose="030F0702030302020204" pitchFamily="66" charset="0"/>
                          <a:ea typeface="+mn-ea"/>
                          <a:cs typeface="+mn-cs"/>
                        </a:rPr>
                        <a:t>conformités</a:t>
                      </a:r>
                      <a:endParaRPr lang="en-US"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en-US" sz="1200" b="0" i="0" u="none" strike="noStrike" kern="1200" baseline="0" dirty="0" smtClean="0">
                          <a:solidFill>
                            <a:srgbClr val="000018"/>
                          </a:solidFill>
                          <a:latin typeface="Comic Sans MS" panose="030F0702030302020204" pitchFamily="66" charset="0"/>
                          <a:ea typeface="+mn-ea"/>
                          <a:cs typeface="+mn-cs"/>
                        </a:rPr>
                        <a:t>Actions correctives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Inventorier les machines-outils pour travail du métal par les unités selon les directives du </a:t>
                      </a:r>
                      <a:r>
                        <a:rPr lang="fr-BE" sz="1100" b="0" i="0" u="none" strike="noStrike" kern="1200" baseline="0" dirty="0" err="1" smtClean="0">
                          <a:solidFill>
                            <a:srgbClr val="000018"/>
                          </a:solidFill>
                          <a:latin typeface="Comic Sans MS" panose="030F0702030302020204" pitchFamily="66" charset="0"/>
                          <a:ea typeface="+mn-ea"/>
                          <a:cs typeface="+mn-cs"/>
                        </a:rPr>
                        <a:t>Gest</a:t>
                      </a:r>
                      <a:r>
                        <a:rPr lang="fr-BE" sz="1100" b="0" i="0" u="none" strike="noStrike" kern="1200" baseline="0" dirty="0" smtClean="0">
                          <a:solidFill>
                            <a:srgbClr val="000018"/>
                          </a:solidFill>
                          <a:latin typeface="Comic Sans MS" panose="030F0702030302020204" pitchFamily="66" charset="0"/>
                          <a:ea typeface="+mn-ea"/>
                          <a:cs typeface="+mn-cs"/>
                        </a:rPr>
                        <a:t> Mat</a:t>
                      </a:r>
                      <a:endParaRPr lang="fr-BE" sz="11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S4/magasinier sur base de l’inventaire de base du </a:t>
                      </a:r>
                      <a:r>
                        <a:rPr kumimoji="0" lang="fr-BE" sz="1200" b="0" i="0" u="none" strike="noStrike" cap="none" normalizeH="0" baseline="0" dirty="0" err="1" smtClean="0">
                          <a:ln>
                            <a:noFill/>
                          </a:ln>
                          <a:solidFill>
                            <a:srgbClr val="000018"/>
                          </a:solidFill>
                          <a:effectLst/>
                          <a:latin typeface="Comic Sans MS" pitchFamily="66" charset="0"/>
                        </a:rPr>
                        <a:t>Gest</a:t>
                      </a:r>
                      <a:r>
                        <a:rPr kumimoji="0" lang="fr-BE" sz="1200" b="0" i="0" u="none" strike="noStrike" cap="none" normalizeH="0" baseline="0" dirty="0" smtClean="0">
                          <a:ln>
                            <a:noFill/>
                          </a:ln>
                          <a:solidFill>
                            <a:srgbClr val="000018"/>
                          </a:solidFill>
                          <a:effectLst/>
                          <a:latin typeface="Comic Sans MS" pitchFamily="66" charset="0"/>
                        </a:rPr>
                        <a:t> Mat(généré via Q&amp;R-</a:t>
                      </a:r>
                      <a:r>
                        <a:rPr kumimoji="0" lang="fr-BE" sz="1200" b="0" i="0" u="none" strike="noStrike" cap="none" normalizeH="0" baseline="0" dirty="0" err="1" smtClean="0">
                          <a:ln>
                            <a:noFill/>
                          </a:ln>
                          <a:solidFill>
                            <a:srgbClr val="000018"/>
                          </a:solidFill>
                          <a:effectLst/>
                          <a:latin typeface="Comic Sans MS" pitchFamily="66" charset="0"/>
                        </a:rPr>
                        <a:t>tools</a:t>
                      </a:r>
                      <a:r>
                        <a:rPr kumimoji="0" lang="fr-BE" sz="1200" b="0" i="0" u="none" strike="noStrike" cap="none" normalizeH="0" baseline="0" dirty="0" smtClean="0">
                          <a:ln>
                            <a:noFill/>
                          </a:ln>
                          <a:solidFill>
                            <a:srgbClr val="000018"/>
                          </a:solidFill>
                          <a:effectLst/>
                          <a:latin typeface="Comic Sans MS" pitchFamily="66" charset="0"/>
                        </a:rPr>
                        <a:t> ILIAS)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Etablir et mettre à disposition les rapports de mise en service</a:t>
                      </a:r>
                      <a:endParaRPr lang="fr-BE" sz="11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2"/>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Effectuer les analyses de risques éventuelles et évaluer les facteurs environnementaux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Formuler un avis concernant la conformité des machines et effectuer les actions conformément aux réglementations en vigueur</a:t>
                      </a:r>
                      <a:endParaRPr lang="fr-BE" sz="11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Conseillers en prévention, SIPPT-MR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4"/>
                  </a:ext>
                </a:extLst>
              </a:tr>
              <a:tr h="640512">
                <a:tc vMerge="1">
                  <a:txBody>
                    <a:bodyPr/>
                    <a:lstStyle/>
                    <a:p>
                      <a:endParaRPr lang="en-US"/>
                    </a:p>
                  </a:txBody>
                  <a:tcPr/>
                </a:tc>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100" b="0" i="0" u="none" strike="noStrike" kern="1200" baseline="0" dirty="0" smtClean="0">
                          <a:solidFill>
                            <a:srgbClr val="000018"/>
                          </a:solidFill>
                          <a:latin typeface="Comic Sans MS" panose="030F0702030302020204" pitchFamily="66" charset="0"/>
                          <a:ea typeface="+mn-ea"/>
                          <a:cs typeface="+mn-cs"/>
                        </a:rPr>
                        <a:t>Garantir le suivi des non-conformités constatées</a:t>
                      </a:r>
                      <a:endParaRPr lang="fr-BE" sz="11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conseillers en prévention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12</a:t>
            </a:fld>
            <a:endParaRPr lang="en-US"/>
          </a:p>
        </p:txBody>
      </p:sp>
    </p:spTree>
    <p:extLst>
      <p:ext uri="{BB962C8B-B14F-4D97-AF65-F5344CB8AC3E}">
        <p14:creationId xmlns:p14="http://schemas.microsoft.com/office/powerpoint/2010/main" val="511043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793607193"/>
              </p:ext>
            </p:extLst>
          </p:nvPr>
        </p:nvGraphicFramePr>
        <p:xfrm>
          <a:off x="179388" y="465476"/>
          <a:ext cx="8748712" cy="5561532"/>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03383">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14-O&amp;T-01 – Prévention des accidents de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Réduire de 25% les accidents de sport à l’horizon 2019</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smtClean="0">
                          <a:solidFill>
                            <a:srgbClr val="000018"/>
                          </a:solidFill>
                          <a:effectLst/>
                          <a:latin typeface="Comic Sans MS"/>
                          <a:ea typeface="Times New Roman"/>
                        </a:rPr>
                        <a:t>1. Appliquer les </a:t>
                      </a:r>
                      <a:r>
                        <a:rPr lang="fr-BE" sz="1200" b="0" dirty="0">
                          <a:solidFill>
                            <a:srgbClr val="000018"/>
                          </a:solidFill>
                          <a:effectLst/>
                          <a:latin typeface="Comic Sans MS"/>
                          <a:ea typeface="Times New Roman"/>
                        </a:rPr>
                        <a:t>AR </a:t>
                      </a:r>
                      <a:r>
                        <a:rPr lang="fr-BE" sz="1200" b="0" dirty="0" smtClean="0">
                          <a:solidFill>
                            <a:srgbClr val="000018"/>
                          </a:solidFill>
                          <a:effectLst/>
                          <a:latin typeface="Comic Sans MS"/>
                          <a:ea typeface="Times New Roman"/>
                        </a:rPr>
                        <a:t>au </a:t>
                      </a:r>
                      <a:r>
                        <a:rPr lang="fr-BE" sz="1200" b="0" dirty="0" err="1">
                          <a:solidFill>
                            <a:srgbClr val="000018"/>
                          </a:solidFill>
                          <a:effectLst/>
                          <a:latin typeface="Comic Sans MS"/>
                          <a:ea typeface="Times New Roman"/>
                        </a:rPr>
                        <a:t>Niv</a:t>
                      </a:r>
                      <a:r>
                        <a:rPr lang="fr-BE" sz="1200" b="0" dirty="0">
                          <a:solidFill>
                            <a:srgbClr val="000018"/>
                          </a:solidFill>
                          <a:effectLst/>
                          <a:latin typeface="Comic Sans MS"/>
                          <a:ea typeface="Times New Roman"/>
                        </a:rPr>
                        <a:t> local dès l’approbation de l’AR générique ; accès permanent à la </a:t>
                      </a:r>
                      <a:r>
                        <a:rPr lang="fr-BE" sz="1200" b="0" dirty="0" smtClean="0">
                          <a:solidFill>
                            <a:srgbClr val="000018"/>
                          </a:solidFill>
                          <a:effectLst/>
                          <a:latin typeface="Comic Sans MS"/>
                          <a:ea typeface="Times New Roman"/>
                        </a:rPr>
                        <a:t>Doc</a:t>
                      </a:r>
                      <a:endParaRPr lang="en-US" sz="1200" b="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“Sharing” via Intranet (N+F)</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4">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60240">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2.Communication de </a:t>
                      </a:r>
                      <a:r>
                        <a:rPr lang="fr-BE" sz="1200" b="0" dirty="0">
                          <a:solidFill>
                            <a:srgbClr val="000018"/>
                          </a:solidFill>
                          <a:effectLst/>
                          <a:latin typeface="Comic Sans MS"/>
                          <a:ea typeface="Times New Roman"/>
                        </a:rPr>
                        <a:t>la SPS “Sécurité pendant les activités sportives” et des mesures de prévention visant à limiter les accidents de sport pendant les recyclages du Pers PT&amp;S et pendant les réunions du Sport (Pers, Infra, Mat, </a:t>
                      </a:r>
                      <a:r>
                        <a:rPr lang="fr-BE" sz="1200" b="0" dirty="0" smtClean="0">
                          <a:solidFill>
                            <a:srgbClr val="000018"/>
                          </a:solidFill>
                          <a:effectLst/>
                          <a:latin typeface="Comic Sans MS"/>
                          <a:ea typeface="Times New Roman"/>
                        </a:rPr>
                        <a:t>…)</a:t>
                      </a: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IRMEP</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824056">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3. Exécution </a:t>
                      </a:r>
                      <a:r>
                        <a:rPr lang="fr-BE" sz="1200" b="0" dirty="0">
                          <a:solidFill>
                            <a:srgbClr val="000018"/>
                          </a:solidFill>
                          <a:effectLst/>
                          <a:latin typeface="Comic Sans MS"/>
                          <a:ea typeface="Times New Roman"/>
                        </a:rPr>
                        <a:t>du plan de prévention « mort subite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a:solidFill>
                            <a:srgbClr val="000018"/>
                          </a:solidFill>
                          <a:effectLst/>
                          <a:latin typeface="Comic Sans MS"/>
                          <a:ea typeface="Times New Roman"/>
                        </a:rPr>
                        <a:t>Screening Med Sport, AMT, </a:t>
                      </a:r>
                      <a:r>
                        <a:rPr lang="fr-BE" sz="1200" b="0" dirty="0" err="1">
                          <a:solidFill>
                            <a:srgbClr val="000018"/>
                          </a:solidFill>
                          <a:effectLst/>
                          <a:latin typeface="Comic Sans MS"/>
                          <a:ea typeface="Times New Roman"/>
                        </a:rPr>
                        <a:t>Sp</a:t>
                      </a:r>
                      <a:r>
                        <a:rPr lang="fr-BE" sz="1200" b="0" dirty="0">
                          <a:solidFill>
                            <a:srgbClr val="000018"/>
                          </a:solidFill>
                          <a:effectLst/>
                          <a:latin typeface="Comic Sans MS"/>
                          <a:ea typeface="Times New Roman"/>
                        </a:rPr>
                        <a:t> Med, </a:t>
                      </a:r>
                      <a:r>
                        <a:rPr lang="fr-BE" sz="1200" b="0" dirty="0" err="1">
                          <a:solidFill>
                            <a:srgbClr val="000018"/>
                          </a:solidFill>
                          <a:effectLst/>
                          <a:latin typeface="Comic Sans MS"/>
                          <a:ea typeface="Times New Roman"/>
                        </a:rPr>
                        <a:t>Org</a:t>
                      </a:r>
                      <a:r>
                        <a:rPr lang="fr-BE" sz="1200" b="0" dirty="0">
                          <a:solidFill>
                            <a:srgbClr val="000018"/>
                          </a:solidFill>
                          <a:effectLst/>
                          <a:latin typeface="Comic Sans MS"/>
                          <a:ea typeface="Times New Roman"/>
                        </a:rPr>
                        <a:t> des activités sportives, DAE, moyens d’</a:t>
                      </a:r>
                      <a:r>
                        <a:rPr lang="fr-BE" sz="1200" b="0" dirty="0" err="1">
                          <a:solidFill>
                            <a:srgbClr val="000018"/>
                          </a:solidFill>
                          <a:effectLst/>
                          <a:latin typeface="Comic Sans MS"/>
                          <a:ea typeface="Times New Roman"/>
                        </a:rPr>
                        <a:t>Evac</a:t>
                      </a:r>
                      <a:r>
                        <a:rPr lang="fr-BE" sz="1200" b="0" dirty="0">
                          <a:solidFill>
                            <a:srgbClr val="000018"/>
                          </a:solidFill>
                          <a:effectLst/>
                          <a:latin typeface="Comic Sans MS"/>
                          <a:ea typeface="Times New Roman"/>
                        </a:rPr>
                        <a:t> Med,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544322">
                <a:tc vMerge="1">
                  <a:txBody>
                    <a:bodyPr/>
                    <a:lstStyle/>
                    <a:p>
                      <a:endParaRPr lang="en-US"/>
                    </a:p>
                  </a:txBody>
                  <a:tcPr/>
                </a:tc>
                <a:tc vMerge="1">
                  <a:txBody>
                    <a:bodyPr/>
                    <a:lstStyle/>
                    <a:p>
                      <a:endParaRPr lang="en-US"/>
                    </a:p>
                  </a:txBody>
                  <a:tcPr/>
                </a:tc>
                <a:tc>
                  <a:txBody>
                    <a:bodyPr/>
                    <a:lstStyle/>
                    <a:p>
                      <a:pPr>
                        <a:spcAft>
                          <a:spcPts val="0"/>
                        </a:spcAft>
                      </a:pPr>
                      <a:r>
                        <a:rPr lang="fr-BE" sz="1200" b="0" dirty="0" smtClean="0">
                          <a:solidFill>
                            <a:srgbClr val="000018"/>
                          </a:solidFill>
                          <a:effectLst/>
                          <a:latin typeface="Comic Sans MS"/>
                          <a:ea typeface="Times New Roman"/>
                        </a:rPr>
                        <a:t>4.Optimalisation </a:t>
                      </a:r>
                      <a:r>
                        <a:rPr lang="fr-BE" sz="1200" b="0" dirty="0">
                          <a:solidFill>
                            <a:srgbClr val="000018"/>
                          </a:solidFill>
                          <a:effectLst/>
                          <a:latin typeface="Comic Sans MS"/>
                          <a:ea typeface="Times New Roman"/>
                        </a:rPr>
                        <a:t>de l’accompagnement </a:t>
                      </a:r>
                      <a:r>
                        <a:rPr lang="fr-BE" sz="1200" b="0" dirty="0" smtClean="0">
                          <a:solidFill>
                            <a:srgbClr val="000018"/>
                          </a:solidFill>
                          <a:effectLst/>
                          <a:latin typeface="Comic Sans MS"/>
                          <a:ea typeface="Times New Roman"/>
                        </a:rPr>
                        <a:t>médico-sportif</a:t>
                      </a:r>
                      <a:endParaRPr lang="en-US" sz="1200" b="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200" b="0" dirty="0" err="1">
                          <a:solidFill>
                            <a:srgbClr val="000018"/>
                          </a:solidFill>
                          <a:effectLst/>
                          <a:latin typeface="Comic Sans MS"/>
                          <a:ea typeface="Times New Roman"/>
                        </a:rPr>
                        <a:t>MeNuFit</a:t>
                      </a:r>
                      <a:r>
                        <a:rPr lang="fr-BE" sz="1200" b="0" dirty="0">
                          <a:solidFill>
                            <a:srgbClr val="000018"/>
                          </a:solidFill>
                          <a:effectLst/>
                          <a:latin typeface="Comic Sans MS"/>
                          <a:ea typeface="Times New Roman"/>
                        </a:rPr>
                        <a:t>, AMT, MC, PTI …</a:t>
                      </a:r>
                      <a:endParaRPr lang="en-US" sz="1200" b="0" dirty="0">
                        <a:solidFill>
                          <a:srgbClr val="000018"/>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13</a:t>
            </a:fld>
            <a:endParaRPr lang="en-US"/>
          </a:p>
        </p:txBody>
      </p:sp>
    </p:spTree>
    <p:extLst>
      <p:ext uri="{BB962C8B-B14F-4D97-AF65-F5344CB8AC3E}">
        <p14:creationId xmlns:p14="http://schemas.microsoft.com/office/powerpoint/2010/main" val="9579125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922272041"/>
              </p:ext>
            </p:extLst>
          </p:nvPr>
        </p:nvGraphicFramePr>
        <p:xfrm>
          <a:off x="179388" y="465476"/>
          <a:ext cx="8748712" cy="3440495"/>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8350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16-O&amp;T-01  Prévention d'accidents de saut en parachute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Exécuter une étude afin de déterminer les mesures éventuelles pouvant réduire le risque</a:t>
                      </a: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résiduel actuel du saut en parachute</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baseline="0" dirty="0" smtClean="0">
                          <a:solidFill>
                            <a:srgbClr val="000018"/>
                          </a:solidFill>
                          <a:latin typeface="Comic Sans MS" panose="030F0702030302020204" pitchFamily="66" charset="0"/>
                        </a:rPr>
                        <a:t>TDB en fonction des décisions du </a:t>
                      </a:r>
                      <a:r>
                        <a:rPr lang="fr-FR" sz="1100" b="0" i="0" u="none" strike="noStrike" baseline="0" dirty="0" err="1" smtClean="0">
                          <a:solidFill>
                            <a:srgbClr val="000018"/>
                          </a:solidFill>
                          <a:latin typeface="Comic Sans MS" panose="030F0702030302020204" pitchFamily="66" charset="0"/>
                        </a:rPr>
                        <a:t>Comdt</a:t>
                      </a:r>
                      <a:endParaRPr lang="fr-FR" sz="1100" b="0" i="0" u="none" strike="noStrike" baseline="0" dirty="0" smtClean="0">
                        <a:solidFill>
                          <a:srgbClr val="000018"/>
                        </a:solidFill>
                        <a:latin typeface="Comic Sans MS" panose="030F0702030302020204"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lang="fr-FR" sz="11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100" b="0" i="0" u="none" strike="noStrike" kern="1200" baseline="0" dirty="0" smtClean="0">
                          <a:solidFill>
                            <a:srgbClr val="000018"/>
                          </a:solidFill>
                          <a:latin typeface="Comic Sans MS" panose="030F0702030302020204" pitchFamily="66" charset="0"/>
                          <a:ea typeface="+mn-ea"/>
                          <a:cs typeface="+mn-cs"/>
                          <a:sym typeface="Wingdings" panose="05000000000000000000" pitchFamily="2" charset="2"/>
                        </a:rPr>
                        <a:t> CE Para</a:t>
                      </a:r>
                      <a:endParaRPr lang="fr-BE" sz="11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44322">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endParaRPr lang="en-US" sz="120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endParaRPr lang="en-US" sz="1200" dirty="0">
                        <a:solidFill>
                          <a:srgbClr val="FF0000"/>
                        </a:solidFill>
                        <a:effectLst/>
                        <a:latin typeface="Times New Roman"/>
                        <a:ea typeface="Times New Roman"/>
                      </a:endParaRPr>
                    </a:p>
                  </a:txBody>
                  <a:tcPr marL="68580" marR="68580" marT="0" marB="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14</a:t>
            </a:fld>
            <a:endParaRPr lang="en-US"/>
          </a:p>
        </p:txBody>
      </p:sp>
    </p:spTree>
    <p:extLst>
      <p:ext uri="{BB962C8B-B14F-4D97-AF65-F5344CB8AC3E}">
        <p14:creationId xmlns:p14="http://schemas.microsoft.com/office/powerpoint/2010/main" val="37249836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
        <p:nvSpPr>
          <p:cNvPr id="2" name="TextBox 1"/>
          <p:cNvSpPr txBox="1"/>
          <p:nvPr/>
        </p:nvSpPr>
        <p:spPr>
          <a:xfrm>
            <a:off x="2411760" y="4509120"/>
            <a:ext cx="6120680" cy="369332"/>
          </a:xfrm>
          <a:prstGeom prst="rect">
            <a:avLst/>
          </a:prstGeom>
          <a:noFill/>
        </p:spPr>
        <p:txBody>
          <a:bodyPr wrap="square" rtlCol="0">
            <a:spAutoFit/>
          </a:bodyPr>
          <a:lstStyle/>
          <a:p>
            <a:r>
              <a:rPr lang="fr-BE" u="sng" dirty="0" smtClean="0">
                <a:solidFill>
                  <a:srgbClr val="FF0000"/>
                </a:solidFill>
              </a:rPr>
              <a:t>En rouge</a:t>
            </a:r>
            <a:r>
              <a:rPr lang="fr-BE" dirty="0" smtClean="0">
                <a:solidFill>
                  <a:srgbClr val="FF0000"/>
                </a:solidFill>
              </a:rPr>
              <a:t> : ajout du dernier CCB (si nécessaire)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2198346820"/>
              </p:ext>
            </p:extLst>
          </p:nvPr>
        </p:nvGraphicFramePr>
        <p:xfrm>
          <a:off x="323850" y="260350"/>
          <a:ext cx="8589963" cy="5600195"/>
        </p:xfrm>
        <a:graphic>
          <a:graphicData uri="http://schemas.openxmlformats.org/drawingml/2006/table">
            <a:tbl>
              <a:tblPr/>
              <a:tblGrid>
                <a:gridCol w="2082800">
                  <a:extLst>
                    <a:ext uri="{9D8B030D-6E8A-4147-A177-3AD203B41FA5}">
                      <a16:colId xmlns:a16="http://schemas.microsoft.com/office/drawing/2014/main" val="20000"/>
                    </a:ext>
                  </a:extLst>
                </a:gridCol>
                <a:gridCol w="1373188">
                  <a:extLst>
                    <a:ext uri="{9D8B030D-6E8A-4147-A177-3AD203B41FA5}">
                      <a16:colId xmlns:a16="http://schemas.microsoft.com/office/drawing/2014/main" val="20001"/>
                    </a:ext>
                  </a:extLst>
                </a:gridCol>
                <a:gridCol w="1944687">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Responsible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Campagne d’affichage</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rPr>
                        <a:t>Information des travailleurs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Renouvellement</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périodique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44 panneaux d’affichage</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(22 A2 + 22 A3)</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AsPrev</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Visites annuelles des lieux de travail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FF0000"/>
                          </a:solidFill>
                          <a:effectLst/>
                          <a:latin typeface="Comic Sans MS" pitchFamily="66" charset="0"/>
                        </a:rPr>
                        <a:t>65%</a:t>
                      </a:r>
                      <a:r>
                        <a:rPr kumimoji="0" lang="fr-BE" sz="1200" b="0" i="0" u="none" strike="noStrike" cap="none" normalizeH="0" baseline="0" dirty="0" smtClean="0">
                          <a:ln>
                            <a:noFill/>
                          </a:ln>
                          <a:solidFill>
                            <a:srgbClr val="000018"/>
                          </a:solidFill>
                          <a:effectLst/>
                          <a:latin typeface="Comic Sans MS" pitchFamily="66" charset="0"/>
                        </a:rPr>
                        <a:t> lieux de travail</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(39/60 prévues)</a:t>
                      </a:r>
                    </a:p>
                    <a:p>
                      <a:pPr marL="0" marR="0" lvl="0" indent="0" algn="l"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FF0000"/>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VLT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Comd</a:t>
                      </a:r>
                      <a:r>
                        <a:rPr kumimoji="0" lang="fr-BE" sz="1200" b="0" i="0" u="none" strike="noStrike" cap="none" normalizeH="0" baseline="0" dirty="0" smtClean="0">
                          <a:ln>
                            <a:noFill/>
                          </a:ln>
                          <a:solidFill>
                            <a:srgbClr val="000018"/>
                          </a:solidFill>
                          <a:effectLst/>
                          <a:latin typeface="Comic Sans MS" pitchFamily="66" charset="0"/>
                        </a:rPr>
                        <a:t>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r>
                        <a:rPr kumimoji="0" lang="fr-BE" sz="1200" b="0" i="0" u="none" strike="noStrike" cap="none" normalizeH="0" baseline="0" dirty="0" smtClean="0">
                          <a:ln>
                            <a:noFill/>
                          </a:ln>
                          <a:solidFill>
                            <a:srgbClr val="000018"/>
                          </a:solidFill>
                          <a:effectLst/>
                          <a:latin typeface="Comic Sans MS" pitchFamily="66" charset="0"/>
                        </a:rPr>
                        <a:t>, 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 la réalisation des contrôles réglementaires par un Service Externe de Contrôle Technique (SECT)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rPr>
                        <a:t>Veiller</a:t>
                      </a:r>
                      <a:r>
                        <a:rPr kumimoji="0" lang="en-US" sz="1200" b="0" i="0" u="none" strike="noStrike" cap="none" normalizeH="0" baseline="0" dirty="0" smtClean="0">
                          <a:ln>
                            <a:noFill/>
                          </a:ln>
                          <a:solidFill>
                            <a:srgbClr val="000018"/>
                          </a:solidFill>
                          <a:effectLst/>
                          <a:latin typeface="Comic Sans MS" pitchFamily="66" charset="0"/>
                        </a:rPr>
                        <a:t> à </a:t>
                      </a:r>
                      <a:r>
                        <a:rPr kumimoji="0" lang="en-US" sz="1200" b="0" i="0" u="none" strike="noStrike" cap="none" normalizeH="0" baseline="0" dirty="0" err="1" smtClean="0">
                          <a:ln>
                            <a:noFill/>
                          </a:ln>
                          <a:solidFill>
                            <a:srgbClr val="000018"/>
                          </a:solidFill>
                          <a:effectLst/>
                          <a:latin typeface="Comic Sans MS" pitchFamily="66" charset="0"/>
                        </a:rPr>
                        <a:t>garantir</a:t>
                      </a:r>
                      <a:r>
                        <a:rPr kumimoji="0" lang="en-US" sz="1200" b="0" i="0" u="none" strike="noStrike" cap="none" normalizeH="0" baseline="0" dirty="0" smtClean="0">
                          <a:ln>
                            <a:noFill/>
                          </a:ln>
                          <a:solidFill>
                            <a:srgbClr val="000018"/>
                          </a:solidFill>
                          <a:effectLst/>
                          <a:latin typeface="Comic Sans MS" pitchFamily="66" charset="0"/>
                        </a:rPr>
                        <a:t> le </a:t>
                      </a:r>
                      <a:r>
                        <a:rPr kumimoji="0" lang="en-US" sz="1200" b="0" i="0" u="none" strike="noStrike" cap="none" normalizeH="0" baseline="0" dirty="0" err="1" smtClean="0">
                          <a:ln>
                            <a:noFill/>
                          </a:ln>
                          <a:solidFill>
                            <a:srgbClr val="000018"/>
                          </a:solidFill>
                          <a:effectLst/>
                          <a:latin typeface="Comic Sans MS" pitchFamily="66" charset="0"/>
                        </a:rPr>
                        <a:t>contrôle</a:t>
                      </a:r>
                      <a:r>
                        <a:rPr kumimoji="0" lang="en-US" sz="1200" b="0" i="0" u="none" strike="noStrike" cap="none" normalizeH="0" baseline="0" dirty="0" smtClean="0">
                          <a:ln>
                            <a:noFill/>
                          </a:ln>
                          <a:solidFill>
                            <a:srgbClr val="000018"/>
                          </a:solidFill>
                          <a:effectLst/>
                          <a:latin typeface="Comic Sans MS" pitchFamily="66" charset="0"/>
                        </a:rPr>
                        <a:t> de tout le </a:t>
                      </a:r>
                      <a:r>
                        <a:rPr kumimoji="0" lang="en-US" sz="1200" b="0" i="0" u="none" strike="noStrike" cap="none" normalizeH="0" baseline="0" dirty="0" err="1" smtClean="0">
                          <a:ln>
                            <a:noFill/>
                          </a:ln>
                          <a:solidFill>
                            <a:srgbClr val="000018"/>
                          </a:solidFill>
                          <a:effectLst/>
                          <a:latin typeface="Comic Sans MS" pitchFamily="66" charset="0"/>
                        </a:rPr>
                        <a:t>matériel</a:t>
                      </a:r>
                      <a:r>
                        <a:rPr kumimoji="0" lang="en-US" sz="1200" b="0" i="0" u="none" strike="noStrike" cap="none" normalizeH="0" baseline="0" dirty="0" smtClean="0">
                          <a:ln>
                            <a:noFill/>
                          </a:ln>
                          <a:solidFill>
                            <a:srgbClr val="000018"/>
                          </a:solidFill>
                          <a:effectLst/>
                          <a:latin typeface="Comic Sans MS" pitchFamily="66" charset="0"/>
                        </a:rPr>
                        <a:t> </a:t>
                      </a:r>
                      <a:r>
                        <a:rPr kumimoji="0" lang="en-US" sz="1200" b="0" i="0" u="none" strike="noStrike" cap="none" normalizeH="0" baseline="0" dirty="0" err="1" smtClean="0">
                          <a:ln>
                            <a:noFill/>
                          </a:ln>
                          <a:solidFill>
                            <a:srgbClr val="000018"/>
                          </a:solidFill>
                          <a:effectLst/>
                          <a:latin typeface="Comic Sans MS" pitchFamily="66" charset="0"/>
                        </a:rPr>
                        <a:t>concerné</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3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contrôles</a:t>
                      </a:r>
                      <a:r>
                        <a:rPr kumimoji="0" lang="en-US" sz="1200" b="0" i="0" u="none" strike="noStrike" cap="none" normalizeH="0" baseline="0" dirty="0" smtClean="0">
                          <a:ln>
                            <a:noFill/>
                          </a:ln>
                          <a:solidFill>
                            <a:srgbClr val="000018"/>
                          </a:solidFill>
                          <a:effectLst/>
                          <a:latin typeface="Comic Sans MS" pitchFamily="66" charset="0"/>
                          <a:cs typeface="Arial" charset="0"/>
                        </a:rPr>
                        <a:t> trim.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3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1 </a:t>
                      </a:r>
                      <a:r>
                        <a:rPr kumimoji="0" lang="en-US" sz="1200" b="0" i="0" u="none" strike="noStrike" cap="none" normalizeH="0" baseline="0" dirty="0" err="1" smtClean="0">
                          <a:ln>
                            <a:noFill/>
                          </a:ln>
                          <a:solidFill>
                            <a:srgbClr val="000018"/>
                          </a:solidFill>
                          <a:effectLst/>
                          <a:latin typeface="Comic Sans MS" pitchFamily="66" charset="0"/>
                          <a:cs typeface="Arial" charset="0"/>
                        </a:rPr>
                        <a:t>contrôle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annuel</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durée</a:t>
                      </a:r>
                      <a:r>
                        <a:rPr kumimoji="0" lang="en-US" sz="1200" b="0" i="0" u="none" strike="noStrike" cap="none" normalizeH="0" baseline="0" dirty="0" smtClean="0">
                          <a:ln>
                            <a:noFill/>
                          </a:ln>
                          <a:solidFill>
                            <a:srgbClr val="000018"/>
                          </a:solidFill>
                          <a:effectLst/>
                          <a:latin typeface="Comic Sans MS" pitchFamily="66" charset="0"/>
                          <a:cs typeface="Arial" charset="0"/>
                        </a:rPr>
                        <a:t> = 4 </a:t>
                      </a:r>
                      <a:r>
                        <a:rPr kumimoji="0" lang="en-US" sz="1200" b="0" i="0" u="none" strike="noStrike" cap="none" normalizeH="0" baseline="0" dirty="0" err="1" smtClean="0">
                          <a:ln>
                            <a:noFill/>
                          </a:ln>
                          <a:solidFill>
                            <a:srgbClr val="000018"/>
                          </a:solidFill>
                          <a:effectLst/>
                          <a:latin typeface="Comic Sans MS" pitchFamily="66" charset="0"/>
                          <a:cs typeface="Arial" charset="0"/>
                        </a:rPr>
                        <a:t>jours</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Les </a:t>
                      </a:r>
                      <a:r>
                        <a:rPr kumimoji="0" lang="en-US" sz="1200" b="0" i="0" u="none" strike="noStrike" cap="none" normalizeH="0" baseline="0" dirty="0" err="1" smtClean="0">
                          <a:ln>
                            <a:noFill/>
                          </a:ln>
                          <a:solidFill>
                            <a:srgbClr val="000018"/>
                          </a:solidFill>
                          <a:effectLst/>
                          <a:latin typeface="Comic Sans MS" pitchFamily="66" charset="0"/>
                          <a:cs typeface="Arial" charset="0"/>
                        </a:rPr>
                        <a:t>mises</a:t>
                      </a:r>
                      <a:r>
                        <a:rPr kumimoji="0" lang="en-US" sz="1200" b="0" i="0" u="none" strike="noStrike" cap="none" normalizeH="0" baseline="0" dirty="0" smtClean="0">
                          <a:ln>
                            <a:noFill/>
                          </a:ln>
                          <a:solidFill>
                            <a:srgbClr val="000018"/>
                          </a:solidFill>
                          <a:effectLst/>
                          <a:latin typeface="Comic Sans MS" pitchFamily="66" charset="0"/>
                          <a:cs typeface="Arial" charset="0"/>
                        </a:rPr>
                        <a:t>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Trimestriels:</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2" action="ppaction://hlinkfile"/>
                        </a:rPr>
                        <a:t>2WTac</a:t>
                      </a:r>
                      <a:r>
                        <a:rPr kumimoji="0" lang="fr-BE" sz="1200" b="0" i="0" u="none" strike="noStrike" cap="none" normalizeH="0" baseline="0" dirty="0" smtClean="0">
                          <a:ln>
                            <a:noFill/>
                          </a:ln>
                          <a:solidFill>
                            <a:srgbClr val="000018"/>
                          </a:solidFill>
                          <a:effectLst/>
                          <a:latin typeface="Comic Sans MS" pitchFamily="66" charset="0"/>
                          <a:cs typeface="Arial" charset="0"/>
                        </a:rPr>
                        <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3" action="ppaction://hlinkfile"/>
                        </a:rPr>
                        <a:t>80 UAV</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cs typeface="Arial" charset="0"/>
                          <a:hlinkClick r:id="rId4" action="ppaction://hlinkfile"/>
                        </a:rPr>
                        <a:t>MCU NAMUR</a:t>
                      </a:r>
                      <a:r>
                        <a:rPr kumimoji="0" lang="fr-BE" sz="1200" b="0" i="0" u="none" strike="noStrike" cap="none" normalizeH="0" baseline="0" dirty="0" smtClean="0">
                          <a:ln>
                            <a:noFill/>
                          </a:ln>
                          <a:solidFill>
                            <a:srgbClr val="000018"/>
                          </a:solidFill>
                          <a:effectLst/>
                          <a:latin typeface="Comic Sans MS" pitchFamily="66" charset="0"/>
                          <a:cs typeface="Arial" charset="0"/>
                        </a:rPr>
                        <a:t/>
                      </a:r>
                      <a:br>
                        <a:rPr kumimoji="0" lang="fr-BE" sz="1200" b="0" i="0" u="none" strike="noStrike" cap="none" normalizeH="0" baseline="0" dirty="0" smtClean="0">
                          <a:ln>
                            <a:noFill/>
                          </a:ln>
                          <a:solidFill>
                            <a:srgbClr val="000018"/>
                          </a:solidFill>
                          <a:effectLst/>
                          <a:latin typeface="Comic Sans MS" pitchFamily="66" charset="0"/>
                          <a:cs typeface="Arial" charset="0"/>
                        </a:rPr>
                      </a:br>
                      <a:r>
                        <a:rPr kumimoji="0" lang="fr-BE" sz="1200" b="0" i="0" u="none" strike="noStrike" cap="none" normalizeH="0" baseline="0" dirty="0" smtClean="0">
                          <a:ln>
                            <a:noFill/>
                          </a:ln>
                          <a:solidFill>
                            <a:srgbClr val="000018"/>
                          </a:solidFill>
                          <a:effectLst/>
                          <a:latin typeface="Comic Sans MS" pitchFamily="66" charset="0"/>
                          <a:cs typeface="Arial" charset="0"/>
                          <a:hlinkClick r:id="rId5" action="ppaction://hlinkfile"/>
                        </a:rPr>
                        <a:t>SABCA-SONACA</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hlinkClick r:id="rId6" action="ppaction://hlinkfile"/>
                        </a:rPr>
                        <a:t>CC Infra</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 annuel 2018</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IED</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2801" name="Group 33"/>
          <p:cNvGraphicFramePr>
            <a:graphicFrameLocks noGrp="1"/>
          </p:cNvGraphicFramePr>
          <p:nvPr>
            <p:extLst>
              <p:ext uri="{D42A27DB-BD31-4B8C-83A1-F6EECF244321}">
                <p14:modId xmlns:p14="http://schemas.microsoft.com/office/powerpoint/2010/main" val="123183784"/>
              </p:ext>
            </p:extLst>
          </p:nvPr>
        </p:nvGraphicFramePr>
        <p:xfrm>
          <a:off x="323850" y="260350"/>
          <a:ext cx="8589963" cy="5594606"/>
        </p:xfrm>
        <a:graphic>
          <a:graphicData uri="http://schemas.openxmlformats.org/drawingml/2006/table">
            <a:tbl>
              <a:tblPr/>
              <a:tblGrid>
                <a:gridCol w="2087563">
                  <a:extLst>
                    <a:ext uri="{9D8B030D-6E8A-4147-A177-3AD203B41FA5}">
                      <a16:colId xmlns:a16="http://schemas.microsoft.com/office/drawing/2014/main" val="20000"/>
                    </a:ext>
                  </a:extLst>
                </a:gridCol>
                <a:gridCol w="1368425">
                  <a:extLst>
                    <a:ext uri="{9D8B030D-6E8A-4147-A177-3AD203B41FA5}">
                      <a16:colId xmlns:a16="http://schemas.microsoft.com/office/drawing/2014/main" val="20001"/>
                    </a:ext>
                  </a:extLst>
                </a:gridCol>
                <a:gridCol w="2160587">
                  <a:extLst>
                    <a:ext uri="{9D8B030D-6E8A-4147-A177-3AD203B41FA5}">
                      <a16:colId xmlns:a16="http://schemas.microsoft.com/office/drawing/2014/main" val="20002"/>
                    </a:ext>
                  </a:extLst>
                </a:gridCol>
                <a:gridCol w="1152525">
                  <a:extLst>
                    <a:ext uri="{9D8B030D-6E8A-4147-A177-3AD203B41FA5}">
                      <a16:colId xmlns:a16="http://schemas.microsoft.com/office/drawing/2014/main" val="20003"/>
                    </a:ext>
                  </a:extLst>
                </a:gridCol>
                <a:gridCol w="1333500">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8270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Status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Mise en œuvre de la politique de réalisation des inspections réglementaires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Garantir la sécurité d’emploi du matériel concerné </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1.Réalisation d’un inventaire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2.Inspection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3.Réalisation des mises en service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 Engins Dangereux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Adjt Freddy FLAMENT (</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GpM</a:t>
                      </a:r>
                      <a:r>
                        <a:rPr kumimoji="0" lang="fr-BE" sz="1200" b="0" i="0" u="none" strike="noStrike" cap="none" normalizeH="0" baseline="0" dirty="0" smtClean="0">
                          <a:ln>
                            <a:noFill/>
                          </a:ln>
                          <a:solidFill>
                            <a:srgbClr val="000018"/>
                          </a:solidFill>
                          <a:effectLst/>
                          <a:latin typeface="Comic Sans MS" pitchFamily="66" charset="0"/>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Arial" charset="0"/>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anti-feu domestique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Anti-feu </a:t>
                      </a:r>
                      <a:r>
                        <a:rPr kumimoji="0" lang="fr-BE" sz="1200" b="0" i="0" u="none" strike="noStrike" cap="none" normalizeH="0" baseline="0" dirty="0" err="1" smtClean="0">
                          <a:ln>
                            <a:noFill/>
                          </a:ln>
                          <a:solidFill>
                            <a:srgbClr val="000018"/>
                          </a:solidFill>
                          <a:effectLst/>
                          <a:latin typeface="Comic Sans MS" pitchFamily="66" charset="0"/>
                          <a:hlinkClick r:id="rId2" action="ppaction://hlinkfile"/>
                        </a:rPr>
                        <a:t>Sit</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 Ex Incendie 2019.xlsx</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Formations </a:t>
                      </a:r>
                      <a:r>
                        <a:rPr kumimoji="0" lang="fr-BE" sz="1200" b="0" i="0" u="none" strike="noStrike" cap="none" normalizeH="0" baseline="0" dirty="0" err="1" smtClean="0">
                          <a:ln>
                            <a:noFill/>
                          </a:ln>
                          <a:solidFill>
                            <a:srgbClr val="000018"/>
                          </a:solidFill>
                          <a:effectLst/>
                          <a:latin typeface="Comic Sans MS" pitchFamily="66" charset="0"/>
                        </a:rPr>
                        <a:t>Niv</a:t>
                      </a:r>
                      <a:r>
                        <a:rPr kumimoji="0" lang="fr-BE" sz="1200" b="0" i="0" u="none" strike="noStrike" cap="none" normalizeH="0" baseline="0" dirty="0" smtClean="0">
                          <a:ln>
                            <a:noFill/>
                          </a:ln>
                          <a:solidFill>
                            <a:srgbClr val="000018"/>
                          </a:solidFill>
                          <a:effectLst/>
                          <a:latin typeface="Comic Sans MS" pitchFamily="66" charset="0"/>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 AR </a:t>
                      </a:r>
                      <a:r>
                        <a:rPr kumimoji="0" lang="en-US" sz="1200" b="0" i="0" u="none" strike="noStrike" cap="none" normalizeH="0" baseline="0" dirty="0" err="1" smtClean="0">
                          <a:ln>
                            <a:noFill/>
                          </a:ln>
                          <a:solidFill>
                            <a:srgbClr val="000018"/>
                          </a:solidFill>
                          <a:effectLst/>
                          <a:latin typeface="Comic Sans MS" pitchFamily="66" charset="0"/>
                        </a:rPr>
                        <a:t>incendie</a:t>
                      </a:r>
                      <a:r>
                        <a:rPr kumimoji="0" lang="en-US"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rgbClr val="000018"/>
                          </a:solidFill>
                          <a:effectLst/>
                          <a:latin typeface="Comic Sans MS" pitchFamily="66" charset="0"/>
                        </a:rPr>
                        <a:t>Situation </a:t>
                      </a:r>
                      <a:r>
                        <a:rPr kumimoji="0" lang="en-US" sz="1200" b="0" i="0" u="none" strike="noStrike" cap="none" normalizeH="0" baseline="0" dirty="0" err="1" smtClean="0">
                          <a:ln>
                            <a:noFill/>
                          </a:ln>
                          <a:solidFill>
                            <a:srgbClr val="000018"/>
                          </a:solidFill>
                          <a:effectLst/>
                          <a:latin typeface="Comic Sans MS" pitchFamily="66" charset="0"/>
                        </a:rPr>
                        <a:t>extincteurs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000"/>
                          </a:solidFill>
                          <a:effectLst/>
                          <a:latin typeface="Comic Sans MS" pitchFamily="66" charset="0"/>
                          <a:sym typeface="Wingdings" panose="05000000000000000000" pitchFamily="2" charset="2"/>
                        </a:rPr>
                        <a:t> </a:t>
                      </a:r>
                      <a:r>
                        <a:rPr kumimoji="0" lang="en-US" sz="1200" b="0" i="0" u="none" strike="noStrike" cap="none" normalizeH="0" baseline="0" dirty="0" err="1" smtClean="0">
                          <a:ln>
                            <a:noFill/>
                          </a:ln>
                          <a:solidFill>
                            <a:srgbClr val="FF0000"/>
                          </a:solidFill>
                          <a:effectLst/>
                          <a:latin typeface="Comic Sans MS" pitchFamily="66" charset="0"/>
                          <a:sym typeface="Wingdings" panose="05000000000000000000" pitchFamily="2" charset="2"/>
                        </a:rPr>
                        <a:t>Voir</a:t>
                      </a:r>
                      <a:r>
                        <a:rPr kumimoji="0" lang="en-US" sz="1200" b="0" i="0" u="none" strike="noStrike" cap="none" normalizeH="0" baseline="0" dirty="0" smtClean="0">
                          <a:ln>
                            <a:noFill/>
                          </a:ln>
                          <a:solidFill>
                            <a:srgbClr val="FF0000"/>
                          </a:solidFill>
                          <a:effectLst/>
                          <a:latin typeface="Comic Sans MS" pitchFamily="66" charset="0"/>
                          <a:sym typeface="Wingdings" panose="05000000000000000000" pitchFamily="2" charset="2"/>
                        </a:rPr>
                        <a:t> tableau (87%)</a:t>
                      </a: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1.Comd Gp/</a:t>
                      </a:r>
                      <a:r>
                        <a:rPr kumimoji="0" lang="fr-BE" sz="1200" b="0" i="0" u="none" strike="noStrike" cap="none" normalizeH="0" baseline="0" dirty="0" err="1" smtClean="0">
                          <a:ln>
                            <a:noFill/>
                          </a:ln>
                          <a:solidFill>
                            <a:srgbClr val="000018"/>
                          </a:solidFill>
                          <a:effectLst/>
                          <a:latin typeface="Comic Sans MS" pitchFamily="66" charset="0"/>
                        </a:rPr>
                        <a:t>Esc</a:t>
                      </a:r>
                      <a:r>
                        <a:rPr kumimoji="0" lang="fr-BE" sz="1200" b="0" i="0" u="none" strike="noStrike" cap="none" normalizeH="0" baseline="0" dirty="0" smtClean="0">
                          <a:ln>
                            <a:noFill/>
                          </a:ln>
                          <a:solidFill>
                            <a:srgbClr val="000018"/>
                          </a:solidFill>
                          <a:effectLst/>
                          <a:latin typeface="Comic Sans MS" pitchFamily="66" charset="0"/>
                        </a:rPr>
                        <a:t>/</a:t>
                      </a:r>
                      <a:r>
                        <a:rPr kumimoji="0" lang="fr-BE" sz="1200" b="0" i="0" u="none" strike="noStrike" cap="none" normalizeH="0" baseline="0" dirty="0" err="1" smtClean="0">
                          <a:ln>
                            <a:noFill/>
                          </a:ln>
                          <a:solidFill>
                            <a:srgbClr val="000018"/>
                          </a:solidFill>
                          <a:effectLst/>
                          <a:latin typeface="Comic Sans MS" pitchFamily="66" charset="0"/>
                        </a:rPr>
                        <a:t>Fl</a:t>
                      </a:r>
                      <a:endParaRPr kumimoji="0" lang="fr-BE" sz="1200" b="0" i="0" u="none" strike="noStrike" cap="none" normalizeH="0" baseline="0" dirty="0" smtClean="0">
                        <a:ln>
                          <a:noFill/>
                        </a:ln>
                        <a:solidFill>
                          <a:srgbClr val="000018"/>
                        </a:solidFill>
                        <a:effectLst/>
                        <a:latin typeface="Comic Sans MS" pitchFamily="66" charset="0"/>
                      </a:endParaRPr>
                    </a:p>
                    <a:p>
                      <a:pPr marL="228600" marR="0" lvl="0" indent="-228600" algn="l" defTabSz="914400" rtl="0" eaLnBrk="1" fontAlgn="b" latinLnBrk="0" hangingPunct="1">
                        <a:lnSpc>
                          <a:spcPct val="100000"/>
                        </a:lnSpc>
                        <a:spcBef>
                          <a:spcPct val="0"/>
                        </a:spcBef>
                        <a:spcAft>
                          <a:spcPct val="0"/>
                        </a:spcAft>
                        <a:buClrTx/>
                        <a:buSzTx/>
                        <a:buFont typeface="+mj-lt"/>
                        <a:buAutoNum type="arabicPeriod" startAt="2"/>
                        <a:tabLst/>
                      </a:pPr>
                      <a:r>
                        <a:rPr kumimoji="0" lang="fr-BE" sz="1200" b="0" i="0" u="none" strike="noStrike" cap="none" normalizeH="0" baseline="0" dirty="0" smtClean="0">
                          <a:ln>
                            <a:noFill/>
                          </a:ln>
                          <a:solidFill>
                            <a:srgbClr val="000018"/>
                          </a:solidFill>
                          <a:effectLst/>
                          <a:latin typeface="Comic Sans MS" pitchFamily="66" charset="0"/>
                        </a:rPr>
                        <a:t>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 Coordinateur de prévention de l’incendie/</a:t>
                      </a:r>
                      <a:br>
                        <a:rPr kumimoji="0" lang="fr-BE" sz="1200" b="0" i="0" u="none" strike="noStrike" cap="none" normalizeH="0" baseline="0" dirty="0" smtClean="0">
                          <a:ln>
                            <a:noFill/>
                          </a:ln>
                          <a:solidFill>
                            <a:srgbClr val="000018"/>
                          </a:solidFill>
                          <a:effectLst/>
                          <a:latin typeface="Comic Sans MS" pitchFamily="66" charset="0"/>
                        </a:rPr>
                      </a:br>
                      <a:r>
                        <a:rPr kumimoji="0" lang="fr-BE" sz="1200" b="0" i="0" u="none" strike="noStrike" cap="none" normalizeH="0" baseline="0" dirty="0" smtClean="0">
                          <a:ln>
                            <a:noFill/>
                          </a:ln>
                          <a:solidFill>
                            <a:srgbClr val="000018"/>
                          </a:solidFill>
                          <a:effectLst/>
                          <a:latin typeface="Comic Sans MS" pitchFamily="66" charset="0"/>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Coordinateur de prévention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6. CPI + SLPPT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783304184"/>
              </p:ext>
            </p:extLst>
          </p:nvPr>
        </p:nvGraphicFramePr>
        <p:xfrm>
          <a:off x="323850" y="260350"/>
          <a:ext cx="8589963" cy="6148835"/>
        </p:xfrm>
        <a:graphic>
          <a:graphicData uri="http://schemas.openxmlformats.org/drawingml/2006/table">
            <a:tbl>
              <a:tblPr/>
              <a:tblGrid>
                <a:gridCol w="2082800">
                  <a:extLst>
                    <a:ext uri="{9D8B030D-6E8A-4147-A177-3AD203B41FA5}">
                      <a16:colId xmlns:a16="http://schemas.microsoft.com/office/drawing/2014/main" val="20000"/>
                    </a:ext>
                  </a:extLst>
                </a:gridCol>
                <a:gridCol w="1373188">
                  <a:extLst>
                    <a:ext uri="{9D8B030D-6E8A-4147-A177-3AD203B41FA5}">
                      <a16:colId xmlns:a16="http://schemas.microsoft.com/office/drawing/2014/main" val="20001"/>
                    </a:ext>
                  </a:extLst>
                </a:gridCol>
                <a:gridCol w="1944687">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18"/>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Installations présentant un risque d’explosion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Minimiser les risques liés au travail dans ce type d’installations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Envoi des demandes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Réalisation des dossiers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Etablissement et affichage des consignes de sécurité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CC Infra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Erik DUCHEMIN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GpM</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p>
                      <a:pPr marL="171450" marR="0" lvl="0" indent="-171450" algn="l" defTabSz="914400" rtl="0" eaLnBrk="1" fontAlgn="b" latinLnBrk="0" hangingPunct="1">
                        <a:lnSpc>
                          <a:spcPct val="100000"/>
                        </a:lnSpc>
                        <a:spcBef>
                          <a:spcPct val="0"/>
                        </a:spcBef>
                        <a:spcAft>
                          <a:spcPct val="0"/>
                        </a:spcAft>
                        <a:buClrTx/>
                        <a:buSzTx/>
                        <a:buFont typeface="Wingdings" panose="05000000000000000000" pitchFamily="2" charset="2"/>
                        <a:buChar char="à"/>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sym typeface="Wingdings" panose="05000000000000000000" pitchFamily="2" charset="2"/>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Fl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 Cons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smtClean="0">
                          <a:ln>
                            <a:noFill/>
                          </a:ln>
                          <a:solidFill>
                            <a:srgbClr val="000018"/>
                          </a:solidFill>
                          <a:effectLst/>
                          <a:latin typeface="Comic Sans MS" pitchFamily="66" charset="0"/>
                          <a:ea typeface="+mn-ea"/>
                          <a:cs typeface="+mn-cs"/>
                        </a:rPr>
                        <a:t>Coordination entre la LH et la Cel ADDICT</a:t>
                      </a:r>
                      <a:endParaRPr kumimoji="0" lang="en-US" sz="1200" b="0" i="0" u="none" strike="noStrike" kern="1200" cap="none" normalizeH="0" baseline="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et permanence occasionnelle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Comd</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Esc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AMT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18</a:t>
            </a:fld>
            <a:endParaRPr lang="en-US"/>
          </a:p>
        </p:txBody>
      </p:sp>
    </p:spTree>
    <p:extLst>
      <p:ext uri="{BB962C8B-B14F-4D97-AF65-F5344CB8AC3E}">
        <p14:creationId xmlns:p14="http://schemas.microsoft.com/office/powerpoint/2010/main" val="41675935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2907331718"/>
              </p:ext>
            </p:extLst>
          </p:nvPr>
        </p:nvGraphicFramePr>
        <p:xfrm>
          <a:off x="323850" y="260350"/>
          <a:ext cx="8589963" cy="4043555"/>
        </p:xfrm>
        <a:graphic>
          <a:graphicData uri="http://schemas.openxmlformats.org/drawingml/2006/table">
            <a:tbl>
              <a:tblPr/>
              <a:tblGrid>
                <a:gridCol w="2082800">
                  <a:extLst>
                    <a:ext uri="{9D8B030D-6E8A-4147-A177-3AD203B41FA5}">
                      <a16:colId xmlns:a16="http://schemas.microsoft.com/office/drawing/2014/main" val="20000"/>
                    </a:ext>
                  </a:extLst>
                </a:gridCol>
                <a:gridCol w="1373188">
                  <a:extLst>
                    <a:ext uri="{9D8B030D-6E8A-4147-A177-3AD203B41FA5}">
                      <a16:colId xmlns:a16="http://schemas.microsoft.com/office/drawing/2014/main" val="20001"/>
                    </a:ext>
                  </a:extLst>
                </a:gridCol>
                <a:gridCol w="1944687">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routière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Réduction significative de 25% du nombre d’accidents, endéans les cinq ans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Renouvellement des marquages (passages pour piétons, etc.)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Chute du personnel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Réduction des chutes des piétons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Afin de prévenir des risques d’accidents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rénovation des trottoirs aux abords des logements et de certaines installations,</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 révision de l’éclairage (escaliers, SG8, G67, etc.)</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Screening</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Commande et placement de filets de sécurité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Adjt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Qu</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Log</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1Ech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19</a:t>
            </a:fld>
            <a:endParaRPr lang="en-US"/>
          </a:p>
        </p:txBody>
      </p:sp>
    </p:spTree>
    <p:extLst>
      <p:ext uri="{BB962C8B-B14F-4D97-AF65-F5344CB8AC3E}">
        <p14:creationId xmlns:p14="http://schemas.microsoft.com/office/powerpoint/2010/main" val="395323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457200" y="2176462"/>
            <a:ext cx="8435280" cy="3484785"/>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smtClean="0">
                <a:solidFill>
                  <a:srgbClr val="000018"/>
                </a:solidFill>
                <a:latin typeface="Comic Sans MS" pitchFamily="66" charset="0"/>
              </a:rPr>
              <a:t>2019-2023</a:t>
            </a:r>
            <a:r>
              <a:rPr lang="fr-FR" sz="2000" dirty="0">
                <a:solidFill>
                  <a:srgbClr val="000018"/>
                </a:solidFill>
                <a:latin typeface="Comic Sans MS" pitchFamily="66" charset="0"/>
              </a:rPr>
              <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a:t>
            </a:r>
            <a:r>
              <a:rPr lang="fr-FR" sz="2000" dirty="0" smtClean="0">
                <a:solidFill>
                  <a:srgbClr val="000018"/>
                </a:solidFill>
                <a:latin typeface="Comic Sans MS" pitchFamily="66" charset="0"/>
              </a:rPr>
              <a:t>2019</a:t>
            </a:r>
            <a:br>
              <a:rPr lang="fr-FR" sz="2000" dirty="0" smtClean="0">
                <a:solidFill>
                  <a:srgbClr val="000018"/>
                </a:solidFill>
                <a:latin typeface="Comic Sans MS" pitchFamily="66" charset="0"/>
              </a:rPr>
            </a:b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r>
              <a:rPr lang="fr-FR" sz="2000" u="sng" dirty="0" smtClean="0">
                <a:solidFill>
                  <a:srgbClr val="FF0000"/>
                </a:solidFill>
                <a:effectLst/>
                <a:latin typeface="Comic Sans MS" pitchFamily="66" charset="0"/>
              </a:rPr>
              <a:t>En rouge</a:t>
            </a:r>
            <a:r>
              <a:rPr lang="fr-FR" sz="2000" dirty="0" smtClean="0">
                <a:solidFill>
                  <a:srgbClr val="FF0000"/>
                </a:solidFill>
                <a:effectLst/>
                <a:latin typeface="Comic Sans MS" pitchFamily="66" charset="0"/>
              </a:rPr>
              <a:t> : modifications depuis  le dernier CCB (si nécessaire)</a:t>
            </a:r>
            <a:r>
              <a:rPr lang="fr-FR" sz="2000" dirty="0">
                <a:solidFill>
                  <a:srgbClr val="FF0000"/>
                </a:solidFill>
                <a:latin typeface="Comic Sans MS" pitchFamily="66" charset="0"/>
              </a:rPr>
              <a:t/>
            </a:r>
            <a:br>
              <a:rPr lang="fr-FR" sz="2000" dirty="0">
                <a:solidFill>
                  <a:srgbClr val="FF0000"/>
                </a:solidFill>
                <a:latin typeface="Comic Sans MS" pitchFamily="66" charset="0"/>
              </a:rPr>
            </a:br>
            <a:endParaRPr lang="en-US" sz="4400" u="sng"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ext uri="{D42A27DB-BD31-4B8C-83A1-F6EECF244321}">
                <p14:modId xmlns:p14="http://schemas.microsoft.com/office/powerpoint/2010/main" val="3391534562"/>
              </p:ext>
            </p:extLst>
          </p:nvPr>
        </p:nvGraphicFramePr>
        <p:xfrm>
          <a:off x="323850" y="260350"/>
          <a:ext cx="8589963" cy="4659188"/>
        </p:xfrm>
        <a:graphic>
          <a:graphicData uri="http://schemas.openxmlformats.org/drawingml/2006/table">
            <a:tbl>
              <a:tblPr/>
              <a:tblGrid>
                <a:gridCol w="2082800">
                  <a:extLst>
                    <a:ext uri="{9D8B030D-6E8A-4147-A177-3AD203B41FA5}">
                      <a16:colId xmlns:a16="http://schemas.microsoft.com/office/drawing/2014/main" val="20000"/>
                    </a:ext>
                  </a:extLst>
                </a:gridCol>
                <a:gridCol w="1373188">
                  <a:extLst>
                    <a:ext uri="{9D8B030D-6E8A-4147-A177-3AD203B41FA5}">
                      <a16:colId xmlns:a16="http://schemas.microsoft.com/office/drawing/2014/main" val="20001"/>
                    </a:ext>
                  </a:extLst>
                </a:gridCol>
                <a:gridCol w="1944687">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Vibrations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Problématique des secousses ressenties lors des tirs de mine de la carrière BERTHE (zone Nord en général et B10 en particulier)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Suivi du problème et de la note envoyée à COMOPSAIR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Placement de sirènes par la carrière BERTHE (TBC) </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Utilisation des sirènes de la base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OSDS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Armoires produits dangereux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Mise en conformité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Mise en conformité suivant le plan d’actions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1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Ech</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Infra</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EC</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Contrôles visuels amiante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Réaliser les contrôles visuels des sources en amiante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FF0000"/>
                          </a:solidFill>
                          <a:effectLst/>
                          <a:latin typeface="Comic Sans MS" pitchFamily="66" charset="0"/>
                          <a:ea typeface="+mn-ea"/>
                          <a:cs typeface="+mn-cs"/>
                        </a:rPr>
                        <a:t>100 %</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des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Ctl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visuels réalisés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 contrôleurs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20</a:t>
            </a:fld>
            <a:endParaRPr lang="en-US"/>
          </a:p>
        </p:txBody>
      </p:sp>
    </p:spTree>
    <p:extLst>
      <p:ext uri="{BB962C8B-B14F-4D97-AF65-F5344CB8AC3E}">
        <p14:creationId xmlns:p14="http://schemas.microsoft.com/office/powerpoint/2010/main" val="27705234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457200" y="2176462"/>
            <a:ext cx="8435280" cy="3484785"/>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r>
              <a:rPr lang="fr-BE" sz="4400" dirty="0" err="1" smtClean="0">
                <a:solidFill>
                  <a:srgbClr val="000018"/>
                </a:solidFill>
                <a:latin typeface="Comic Sans MS" pitchFamily="66" charset="0"/>
              </a:rPr>
              <a:t>PsySoc</a:t>
            </a: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3600" dirty="0" smtClean="0">
                <a:solidFill>
                  <a:srgbClr val="000018"/>
                </a:solidFill>
                <a:latin typeface="Comic Sans MS" pitchFamily="66" charset="0"/>
              </a:rPr>
              <a:t/>
            </a:r>
            <a:br>
              <a:rPr lang="fr-BE" sz="3600" dirty="0" smtClean="0">
                <a:solidFill>
                  <a:srgbClr val="000018"/>
                </a:solidFill>
                <a:latin typeface="Comic Sans MS" pitchFamily="66" charset="0"/>
              </a:rPr>
            </a:br>
            <a:r>
              <a:rPr lang="fr-BE" sz="2400" dirty="0" smtClean="0">
                <a:solidFill>
                  <a:srgbClr val="FF0000"/>
                </a:solidFill>
                <a:latin typeface="Comic Sans MS" pitchFamily="66" charset="0"/>
              </a:rPr>
              <a:t>Nouvelle partie </a:t>
            </a:r>
            <a:r>
              <a:rPr lang="fr-BE" sz="2400" dirty="0" smtClean="0">
                <a:solidFill>
                  <a:srgbClr val="FF0000"/>
                </a:solidFill>
                <a:latin typeface="Comic Sans MS" pitchFamily="66" charset="0"/>
                <a:sym typeface="Wingdings" panose="05000000000000000000" pitchFamily="2" charset="2"/>
              </a:rPr>
              <a:t> DRAFT!</a:t>
            </a: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r>
              <a:rPr lang="fr-FR" sz="2000" dirty="0" smtClean="0">
                <a:solidFill>
                  <a:srgbClr val="000018"/>
                </a:solidFill>
                <a:latin typeface="Comic Sans MS" pitchFamily="66" charset="0"/>
              </a:rPr>
              <a:t/>
            </a:r>
            <a:br>
              <a:rPr lang="fr-FR" sz="2000" dirty="0" smtClean="0">
                <a:solidFill>
                  <a:srgbClr val="000018"/>
                </a:solidFill>
                <a:latin typeface="Comic Sans MS" pitchFamily="66" charset="0"/>
              </a:rPr>
            </a:br>
            <a:endParaRPr lang="en-US" sz="4400" u="sng" dirty="0" smtClean="0">
              <a:solidFill>
                <a:srgbClr val="FF0000"/>
              </a:solidFill>
              <a:latin typeface="Comic Sans MS" pitchFamily="66" charset="0"/>
            </a:endParaRPr>
          </a:p>
        </p:txBody>
      </p:sp>
    </p:spTree>
    <p:extLst>
      <p:ext uri="{BB962C8B-B14F-4D97-AF65-F5344CB8AC3E}">
        <p14:creationId xmlns:p14="http://schemas.microsoft.com/office/powerpoint/2010/main" val="1849115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84" name="Group 40"/>
          <p:cNvGraphicFramePr>
            <a:graphicFrameLocks noGrp="1"/>
          </p:cNvGraphicFramePr>
          <p:nvPr>
            <p:extLst/>
          </p:nvPr>
        </p:nvGraphicFramePr>
        <p:xfrm>
          <a:off x="323850" y="260350"/>
          <a:ext cx="8589963" cy="5676902"/>
        </p:xfrm>
        <a:graphic>
          <a:graphicData uri="http://schemas.openxmlformats.org/drawingml/2006/table">
            <a:tbl>
              <a:tblPr/>
              <a:tblGrid>
                <a:gridCol w="2082800">
                  <a:extLst>
                    <a:ext uri="{9D8B030D-6E8A-4147-A177-3AD203B41FA5}">
                      <a16:colId xmlns:a16="http://schemas.microsoft.com/office/drawing/2014/main" val="20000"/>
                    </a:ext>
                  </a:extLst>
                </a:gridCol>
                <a:gridCol w="1661294">
                  <a:extLst>
                    <a:ext uri="{9D8B030D-6E8A-4147-A177-3AD203B41FA5}">
                      <a16:colId xmlns:a16="http://schemas.microsoft.com/office/drawing/2014/main" val="20001"/>
                    </a:ext>
                  </a:extLst>
                </a:gridCol>
                <a:gridCol w="1656581">
                  <a:extLst>
                    <a:ext uri="{9D8B030D-6E8A-4147-A177-3AD203B41FA5}">
                      <a16:colId xmlns:a16="http://schemas.microsoft.com/office/drawing/2014/main" val="20002"/>
                    </a:ext>
                  </a:extLst>
                </a:gridCol>
                <a:gridCol w="1439863">
                  <a:extLst>
                    <a:ext uri="{9D8B030D-6E8A-4147-A177-3AD203B41FA5}">
                      <a16:colId xmlns:a16="http://schemas.microsoft.com/office/drawing/2014/main" val="20003"/>
                    </a:ext>
                  </a:extLst>
                </a:gridCol>
                <a:gridCol w="1262062">
                  <a:extLst>
                    <a:ext uri="{9D8B030D-6E8A-4147-A177-3AD203B41FA5}">
                      <a16:colId xmlns:a16="http://schemas.microsoft.com/office/drawing/2014/main" val="20004"/>
                    </a:ext>
                  </a:extLst>
                </a:gridCol>
                <a:gridCol w="487363">
                  <a:extLst>
                    <a:ext uri="{9D8B030D-6E8A-4147-A177-3AD203B41FA5}">
                      <a16:colId xmlns:a16="http://schemas.microsoft.com/office/drawing/2014/main" val="20005"/>
                    </a:ext>
                  </a:extLst>
                </a:gridCol>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Item                                                        N° et dénomination</a:t>
                      </a:r>
                      <a:endParaRPr kumimoji="0" lang="fr-BE" sz="1100" b="0" i="0" u="none" strike="noStrike" cap="none" normalizeH="0" baseline="0" noProof="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Objectif</a:t>
                      </a:r>
                      <a:endParaRPr kumimoji="0" lang="fr-BE" sz="1100" b="0" i="0" u="none" strike="noStrike" cap="none" normalizeH="0" baseline="0" noProof="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Activités / Missions</a:t>
                      </a:r>
                      <a:endParaRPr kumimoji="0" lang="fr-BE" sz="1100" b="0" i="0" u="none" strike="noStrike" cap="none" normalizeH="0" baseline="0" noProof="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Moyens (matériel, personnel, financier)</a:t>
                      </a:r>
                      <a:endParaRPr kumimoji="0" lang="fr-BE" sz="1100" b="0" i="0" u="none" strike="noStrike" cap="none" normalizeH="0" baseline="0" noProof="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fr-BE" sz="1100" b="1" i="0" u="none" strike="noStrike" cap="none" normalizeH="0" baseline="0" noProof="0" dirty="0" err="1" smtClean="0">
                          <a:ln>
                            <a:noFill/>
                          </a:ln>
                          <a:solidFill>
                            <a:srgbClr val="000018"/>
                          </a:solidFill>
                          <a:effectLst/>
                          <a:latin typeface="Comic Sans MS" pitchFamily="66" charset="0"/>
                          <a:cs typeface="Arial" charset="0"/>
                        </a:rPr>
                        <a:t>Status</a:t>
                      </a:r>
                      <a:r>
                        <a:rPr kumimoji="0" lang="fr-BE" sz="1100" b="1" i="0" u="none" strike="noStrike" cap="none" normalizeH="0" baseline="0" noProof="0" dirty="0" smtClean="0">
                          <a:ln>
                            <a:noFill/>
                          </a:ln>
                          <a:solidFill>
                            <a:srgbClr val="000018"/>
                          </a:solidFill>
                          <a:effectLst/>
                          <a:latin typeface="Comic Sans MS" pitchFamily="66" charset="0"/>
                          <a:cs typeface="Arial" charset="0"/>
                        </a:rPr>
                        <a:t> </a:t>
                      </a:r>
                      <a:endParaRPr kumimoji="0" lang="fr-BE" sz="1100" b="0" i="0" u="none" strike="noStrike" cap="none" normalizeH="0" baseline="0" noProof="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Présentation de l’appui psychosocial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PsySoc</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Se faire connaître, expliquer nos mandats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Diffusion de l’info au moyen de différents vecteurs (affiches, SHP,…)</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Publication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Personnes de Confiance locales (PC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Loc</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Psychosocial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Advisor</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 (PSA-R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Draft</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vert="wordArtVert"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09727">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Visite des lieux de travail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Se faire connaître, expliquer nos mandats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Se rendre sur les différent lieux de travail</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Avertissement via note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PC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Loc</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PSA-R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800" b="0" i="0" u="none" strike="noStrike" kern="1200" cap="none" normalizeH="0" baseline="0" noProof="0" dirty="0" err="1" smtClean="0">
                          <a:ln>
                            <a:noFill/>
                          </a:ln>
                          <a:solidFill>
                            <a:srgbClr val="000018"/>
                          </a:solidFill>
                          <a:effectLst/>
                          <a:latin typeface="Comic Sans MS" pitchFamily="66" charset="0"/>
                          <a:ea typeface="+mn-ea"/>
                          <a:cs typeface="+mn-cs"/>
                        </a:rPr>
                        <a:t>Draft</a:t>
                      </a:r>
                      <a:endParaRPr kumimoji="0" lang="fr-BE" sz="800" b="0" i="0" u="none" strike="noStrike" kern="1200" cap="none" normalizeH="0" baseline="0" noProof="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Politique en matière de risques psychosociaux</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Exposer les droits et devoir de tous les travailleurs en ce y compris la </a:t>
                      </a:r>
                      <a:r>
                        <a:rPr lang="fr-BE" sz="1100" noProof="0" dirty="0" smtClean="0">
                          <a:solidFill>
                            <a:srgbClr val="000018"/>
                          </a:solidFill>
                          <a:effectLst/>
                          <a:latin typeface="Comic Sans MS" panose="030F0702030302020204" pitchFamily="66" charset="0"/>
                          <a:ea typeface="Calibri" panose="020F0502020204030204" pitchFamily="34" charset="0"/>
                        </a:rPr>
                        <a:t>Ligne</a:t>
                      </a:r>
                      <a:r>
                        <a:rPr lang="fr-BE" sz="1100" baseline="0" noProof="0" dirty="0" smtClean="0">
                          <a:solidFill>
                            <a:srgbClr val="000018"/>
                          </a:solidFill>
                          <a:effectLst/>
                          <a:latin typeface="Comic Sans MS" panose="030F0702030302020204" pitchFamily="66" charset="0"/>
                          <a:ea typeface="Calibri" panose="020F0502020204030204" pitchFamily="34" charset="0"/>
                        </a:rPr>
                        <a:t> </a:t>
                      </a:r>
                      <a:r>
                        <a:rPr lang="fr-BE" sz="1100" noProof="0" dirty="0" smtClean="0">
                          <a:solidFill>
                            <a:srgbClr val="000018"/>
                          </a:solidFill>
                          <a:effectLst/>
                          <a:latin typeface="Comic Sans MS" panose="030F0702030302020204" pitchFamily="66" charset="0"/>
                          <a:ea typeface="Calibri" panose="020F0502020204030204" pitchFamily="34" charset="0"/>
                        </a:rPr>
                        <a:t>Hiérarchique (</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LH) en matière de Risques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PsySoc</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au niveau Ter et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Ops</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Briefings à tous les niveaux, séances d’information,…</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Briefings (JICCS, Mission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Oriented</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Briefing)</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Brochures d’accueil affiches,…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PC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Loc</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PSA-R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Draft</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txBody>
                  <a:tcPr marL="90000" marR="90000" marT="46800" marB="46800" vert="wordArtVert"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98513">
                <a:tc>
                  <a:txBody>
                    <a:bodyPr/>
                    <a:lstStyle/>
                    <a:p>
                      <a:pPr>
                        <a:spcAft>
                          <a:spcPts val="0"/>
                        </a:spcAft>
                      </a:pPr>
                      <a:r>
                        <a:rPr lang="fr-BE" sz="1100" noProof="0" dirty="0">
                          <a:solidFill>
                            <a:srgbClr val="000018"/>
                          </a:solidFill>
                          <a:effectLst/>
                          <a:latin typeface="Comic Sans MS" panose="030F0702030302020204" pitchFamily="66" charset="0"/>
                          <a:ea typeface="Calibri" panose="020F0502020204030204" pitchFamily="34" charset="0"/>
                        </a:rPr>
                        <a:t>Prévention </a:t>
                      </a:r>
                      <a:r>
                        <a:rPr lang="fr-BE" sz="1100" noProof="0" dirty="0" smtClean="0">
                          <a:solidFill>
                            <a:srgbClr val="000018"/>
                          </a:solidFill>
                          <a:effectLst/>
                          <a:latin typeface="Comic Sans MS" panose="030F0702030302020204" pitchFamily="66" charset="0"/>
                          <a:ea typeface="Calibri" panose="020F0502020204030204" pitchFamily="34" charset="0"/>
                        </a:rPr>
                        <a:t>de comportements inadaptés</a:t>
                      </a:r>
                      <a:endParaRPr lang="fr-BE" sz="1100" noProof="0" dirty="0">
                        <a:solidFill>
                          <a:srgbClr val="000018"/>
                        </a:solidFill>
                        <a:effectLst/>
                        <a:latin typeface="Comic Sans MS" panose="030F0702030302020204" pitchFamily="66" charset="0"/>
                        <a:ea typeface="Calibri" panose="020F0502020204030204" pitchFamily="34" charset="0"/>
                      </a:endParaRP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100" noProof="0" dirty="0">
                          <a:solidFill>
                            <a:srgbClr val="000018"/>
                          </a:solidFill>
                          <a:effectLst/>
                          <a:latin typeface="Comic Sans MS" panose="030F0702030302020204" pitchFamily="66" charset="0"/>
                          <a:ea typeface="Calibri" panose="020F0502020204030204" pitchFamily="34" charset="0"/>
                        </a:rPr>
                        <a:t>Prévenir certains comportements inopportuns </a:t>
                      </a:r>
                      <a:r>
                        <a:rPr lang="fr-BE" sz="1100" noProof="0" dirty="0" smtClean="0">
                          <a:solidFill>
                            <a:srgbClr val="000018"/>
                          </a:solidFill>
                          <a:effectLst/>
                          <a:latin typeface="Comic Sans MS" panose="030F0702030302020204" pitchFamily="66" charset="0"/>
                          <a:ea typeface="Calibri" panose="020F0502020204030204" pitchFamily="34" charset="0"/>
                        </a:rPr>
                        <a:t>( violence,</a:t>
                      </a:r>
                      <a:r>
                        <a:rPr lang="fr-BE" sz="1100" baseline="0" noProof="0" dirty="0" smtClean="0">
                          <a:solidFill>
                            <a:srgbClr val="000018"/>
                          </a:solidFill>
                          <a:effectLst/>
                          <a:latin typeface="Comic Sans MS" panose="030F0702030302020204" pitchFamily="66" charset="0"/>
                          <a:ea typeface="Calibri" panose="020F0502020204030204" pitchFamily="34" charset="0"/>
                        </a:rPr>
                        <a:t> </a:t>
                      </a:r>
                      <a:r>
                        <a:rPr lang="fr-BE" sz="1100" noProof="0" dirty="0" smtClean="0">
                          <a:solidFill>
                            <a:srgbClr val="000018"/>
                          </a:solidFill>
                          <a:effectLst/>
                          <a:latin typeface="Comic Sans MS" panose="030F0702030302020204" pitchFamily="66" charset="0"/>
                          <a:ea typeface="Calibri" panose="020F0502020204030204" pitchFamily="34" charset="0"/>
                        </a:rPr>
                        <a:t>harcèlement sexuel et moral)</a:t>
                      </a:r>
                    </a:p>
                    <a:p>
                      <a:pPr>
                        <a:spcAft>
                          <a:spcPts val="0"/>
                        </a:spcAft>
                      </a:pPr>
                      <a:r>
                        <a:rPr lang="fr-BE" sz="1100" noProof="0" dirty="0" smtClean="0">
                          <a:solidFill>
                            <a:srgbClr val="000018"/>
                          </a:solidFill>
                          <a:effectLst/>
                          <a:latin typeface="Comic Sans MS" panose="030F0702030302020204" pitchFamily="66" charset="0"/>
                          <a:ea typeface="Calibri" panose="020F0502020204030204" pitchFamily="34" charset="0"/>
                        </a:rPr>
                        <a:t>et </a:t>
                      </a:r>
                      <a:r>
                        <a:rPr lang="fr-BE" sz="1100" noProof="0" dirty="0">
                          <a:solidFill>
                            <a:srgbClr val="000018"/>
                          </a:solidFill>
                          <a:effectLst/>
                          <a:latin typeface="Comic Sans MS" panose="030F0702030302020204" pitchFamily="66" charset="0"/>
                          <a:ea typeface="Calibri" panose="020F0502020204030204" pitchFamily="34" charset="0"/>
                        </a:rPr>
                        <a:t>conscientiser les travailleurs sur la portée de leurs actes </a:t>
                      </a: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100" noProof="0" dirty="0">
                          <a:solidFill>
                            <a:srgbClr val="000018"/>
                          </a:solidFill>
                          <a:effectLst/>
                          <a:latin typeface="Comic Sans MS" panose="030F0702030302020204" pitchFamily="66" charset="0"/>
                          <a:ea typeface="Calibri" panose="020F0502020204030204" pitchFamily="34" charset="0"/>
                        </a:rPr>
                        <a:t>Créer une campagne de prévention et/ou utiliser des moyens existants. Renseigner sur aide possible.</a:t>
                      </a: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100" noProof="0" dirty="0">
                          <a:solidFill>
                            <a:srgbClr val="000018"/>
                          </a:solidFill>
                          <a:effectLst/>
                          <a:latin typeface="Comic Sans MS" panose="030F0702030302020204" pitchFamily="66" charset="0"/>
                          <a:ea typeface="Calibri" panose="020F0502020204030204" pitchFamily="34" charset="0"/>
                        </a:rPr>
                        <a:t>Affiches, inserts dans brochures d’accueil, mailings.</a:t>
                      </a: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spcAft>
                          <a:spcPts val="0"/>
                        </a:spcAft>
                      </a:pPr>
                      <a:r>
                        <a:rPr lang="fr-BE" sz="1100" noProof="0" dirty="0" smtClean="0">
                          <a:solidFill>
                            <a:srgbClr val="000018"/>
                          </a:solidFill>
                          <a:effectLst/>
                          <a:latin typeface="Comic Sans MS" panose="030F0702030302020204" pitchFamily="66" charset="0"/>
                          <a:ea typeface="Calibri" panose="020F0502020204030204" pitchFamily="34" charset="0"/>
                        </a:rPr>
                        <a:t>LH</a:t>
                      </a:r>
                      <a:r>
                        <a:rPr lang="fr-BE" sz="1100" noProof="0" dirty="0">
                          <a:solidFill>
                            <a:srgbClr val="000018"/>
                          </a:solidFill>
                          <a:effectLst/>
                          <a:latin typeface="Comic Sans MS" panose="030F0702030302020204" pitchFamily="66" charset="0"/>
                          <a:ea typeface="Calibri" panose="020F0502020204030204" pitchFamily="34" charset="0"/>
                        </a:rPr>
                        <a:t/>
                      </a:r>
                      <a:br>
                        <a:rPr lang="fr-BE" sz="1100" noProof="0" dirty="0">
                          <a:solidFill>
                            <a:srgbClr val="000018"/>
                          </a:solidFill>
                          <a:effectLst/>
                          <a:latin typeface="Comic Sans MS" panose="030F0702030302020204" pitchFamily="66" charset="0"/>
                          <a:ea typeface="Calibri" panose="020F0502020204030204" pitchFamily="34" charset="0"/>
                        </a:rPr>
                      </a:b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PC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Loc</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PSA-R </a:t>
                      </a: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Ant</a:t>
                      </a:r>
                      <a:r>
                        <a:rPr kumimoji="0" lang="fr-BE" sz="1100" b="0" i="0" u="none" strike="noStrike" kern="1200" cap="none" normalizeH="0" baseline="0" noProof="0" dirty="0" smtClean="0">
                          <a:ln>
                            <a:noFill/>
                          </a:ln>
                          <a:solidFill>
                            <a:srgbClr val="000018"/>
                          </a:solidFill>
                          <a:effectLst/>
                          <a:latin typeface="Comic Sans MS" pitchFamily="66" charset="0"/>
                          <a:ea typeface="+mn-ea"/>
                          <a:cs typeface="+mn-cs"/>
                        </a:rPr>
                        <a:t> FLO </a:t>
                      </a:r>
                    </a:p>
                    <a:p>
                      <a:pPr>
                        <a:spcAft>
                          <a:spcPts val="0"/>
                        </a:spcAft>
                      </a:pPr>
                      <a:endParaRPr lang="fr-BE" sz="1100" noProof="0" dirty="0">
                        <a:solidFill>
                          <a:srgbClr val="000018"/>
                        </a:solidFill>
                        <a:effectLst/>
                        <a:latin typeface="Comic Sans MS" panose="030F0702030302020204" pitchFamily="66" charset="0"/>
                        <a:ea typeface="Calibri" panose="020F0502020204030204" pitchFamily="34" charset="0"/>
                      </a:endParaRPr>
                    </a:p>
                  </a:txBody>
                  <a:tcPr marL="90170" marR="90170" marT="46990" marB="46990">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100" b="0" i="0" u="none" strike="noStrike" kern="1200" cap="none" normalizeH="0" baseline="0" noProof="0" dirty="0" err="1" smtClean="0">
                          <a:ln>
                            <a:noFill/>
                          </a:ln>
                          <a:solidFill>
                            <a:srgbClr val="000018"/>
                          </a:solidFill>
                          <a:effectLst/>
                          <a:latin typeface="Comic Sans MS" pitchFamily="66" charset="0"/>
                          <a:ea typeface="+mn-ea"/>
                          <a:cs typeface="+mn-cs"/>
                        </a:rPr>
                        <a:t>Draft</a:t>
                      </a:r>
                      <a:endParaRPr kumimoji="0" lang="fr-BE" sz="1100" b="0" i="0" u="none" strike="noStrike" kern="1200" cap="none" normalizeH="0" baseline="0" noProof="0" dirty="0" smtClean="0">
                        <a:ln>
                          <a:noFill/>
                        </a:ln>
                        <a:solidFill>
                          <a:srgbClr val="000018"/>
                        </a:solidFill>
                        <a:effectLst/>
                        <a:latin typeface="Comic Sans MS" pitchFamily="66" charset="0"/>
                        <a:ea typeface="+mn-ea"/>
                        <a:cs typeface="+mn-cs"/>
                      </a:endParaRPr>
                    </a:p>
                    <a:p>
                      <a:endParaRPr lang="fr-BE" sz="1100" noProof="0" dirty="0">
                        <a:effectLst/>
                        <a:latin typeface="Times New Roman" panose="02020603050405020304" pitchFamily="18" charset="0"/>
                      </a:endParaRPr>
                    </a:p>
                  </a:txBody>
                  <a:tcPr marL="90170" marR="90170" marT="46990" marB="46990" vert="wordArtVert">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z="1100" smtClean="0"/>
              <a:pPr>
                <a:defRPr/>
              </a:pPr>
              <a:t>22</a:t>
            </a:fld>
            <a:endParaRPr lang="en-US" sz="1100" dirty="0"/>
          </a:p>
        </p:txBody>
      </p:sp>
    </p:spTree>
    <p:extLst>
      <p:ext uri="{BB962C8B-B14F-4D97-AF65-F5344CB8AC3E}">
        <p14:creationId xmlns:p14="http://schemas.microsoft.com/office/powerpoint/2010/main" val="19445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469" name="Group 37"/>
          <p:cNvGraphicFramePr>
            <a:graphicFrameLocks noGrp="1"/>
          </p:cNvGraphicFramePr>
          <p:nvPr>
            <p:extLst>
              <p:ext uri="{D42A27DB-BD31-4B8C-83A1-F6EECF244321}">
                <p14:modId xmlns:p14="http://schemas.microsoft.com/office/powerpoint/2010/main" val="978317773"/>
              </p:ext>
            </p:extLst>
          </p:nvPr>
        </p:nvGraphicFramePr>
        <p:xfrm>
          <a:off x="250825" y="268243"/>
          <a:ext cx="8748713" cy="4603336"/>
        </p:xfrm>
        <a:graphic>
          <a:graphicData uri="http://schemas.openxmlformats.org/drawingml/2006/table">
            <a:tbl>
              <a:tblPr/>
              <a:tblGrid>
                <a:gridCol w="2592388">
                  <a:extLst>
                    <a:ext uri="{9D8B030D-6E8A-4147-A177-3AD203B41FA5}">
                      <a16:colId xmlns:a16="http://schemas.microsoft.com/office/drawing/2014/main" val="20000"/>
                    </a:ext>
                  </a:extLst>
                </a:gridCol>
                <a:gridCol w="1152723">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gridCol w="1694954">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3">
                  <a:extLst>
                    <a:ext uri="{9D8B030D-6E8A-4147-A177-3AD203B41FA5}">
                      <a16:colId xmlns:a16="http://schemas.microsoft.com/office/drawing/2014/main" val="20005"/>
                    </a:ext>
                  </a:extLst>
                </a:gridCol>
              </a:tblGrid>
              <a:tr h="928859">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PLAN LOCAL DE PREVENTION (PLP)                                                                                                                                                                                                                                                                           VOLET 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smtClean="0">
                          <a:ln>
                            <a:noFill/>
                          </a:ln>
                          <a:solidFill>
                            <a:srgbClr val="000018"/>
                          </a:solidFill>
                          <a:effectLst/>
                          <a:latin typeface="Comic Sans MS" pitchFamily="66" charset="0"/>
                          <a:cs typeface="Arial" charset="0"/>
                        </a:rPr>
                        <a:t>                                                                                                                                                                                                                                                                                         ANNEE: 2019</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02503">
                <a:tc gridSpan="6">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Organisme</a:t>
                      </a:r>
                      <a:r>
                        <a:rPr kumimoji="0" lang="en-US" sz="1200" b="1" i="0" u="none" strike="noStrike" cap="none" normalizeH="0" baseline="0" dirty="0" smtClean="0">
                          <a:ln>
                            <a:noFill/>
                          </a:ln>
                          <a:solidFill>
                            <a:srgbClr val="000018"/>
                          </a:solidFill>
                          <a:effectLst/>
                          <a:latin typeface="Comic Sans MS" pitchFamily="66" charset="0"/>
                          <a:cs typeface="Arial" charset="0"/>
                        </a:rPr>
                        <a:t> : </a:t>
                      </a:r>
                      <a:r>
                        <a:rPr kumimoji="0" lang="en-US" sz="1200" b="1" i="0" u="none" strike="noStrike" cap="none" normalizeH="0" baseline="0" dirty="0" err="1" smtClean="0">
                          <a:ln>
                            <a:noFill/>
                          </a:ln>
                          <a:solidFill>
                            <a:srgbClr val="000018"/>
                          </a:solidFill>
                          <a:effectLst/>
                          <a:latin typeface="Comic Sans MS" pitchFamily="66" charset="0"/>
                          <a:cs typeface="Arial" charset="0"/>
                        </a:rPr>
                        <a:t>Gpt</a:t>
                      </a:r>
                      <a:r>
                        <a:rPr kumimoji="0" lang="en-US" sz="1200" b="1" i="0" u="none" strike="noStrike" cap="none" normalizeH="0" baseline="0" dirty="0" smtClean="0">
                          <a:ln>
                            <a:noFill/>
                          </a:ln>
                          <a:solidFill>
                            <a:srgbClr val="000018"/>
                          </a:solidFill>
                          <a:effectLst/>
                          <a:latin typeface="Comic Sans MS" pitchFamily="66" charset="0"/>
                          <a:cs typeface="Arial" charset="0"/>
                        </a:rPr>
                        <a:t> Qu 10 – FLORENNES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0093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Item                                                        N° et dénomination</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080770">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18"/>
                          </a:solidFill>
                          <a:effectLst/>
                          <a:latin typeface="Comic Sans MS" pitchFamily="66" charset="0"/>
                        </a:rPr>
                        <a:t>09-HR-01 – Politique relative aux produits psychoactifs (e. a. drogues &amp; alcool)</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rgbClr val="000000"/>
                          </a:solidFill>
                          <a:effectLst/>
                          <a:latin typeface="Comic Sans MS" pitchFamily="66" charset="0"/>
                        </a:rPr>
                        <a:t>Prévenir/diminuer le dysfonctionnement, l’exposition à des risques plus élevés, les accidents de travail &amp; les dommages dus à la consommation </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Ultérieur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smtClean="0">
                          <a:ln>
                            <a:noFill/>
                          </a:ln>
                          <a:solidFill>
                            <a:srgbClr val="000018"/>
                          </a:solidFill>
                          <a:effectLst/>
                          <a:latin typeface="Comic Sans MS" pitchFamily="66" charset="0"/>
                        </a:rPr>
                        <a:t>Rem</a:t>
                      </a:r>
                      <a:r>
                        <a:rPr kumimoji="0" lang="fr-FR" sz="1200" b="0" i="0" u="none" strike="noStrike" cap="none" normalizeH="0" baseline="0" dirty="0" smtClean="0">
                          <a:ln>
                            <a:noFill/>
                          </a:ln>
                          <a:solidFill>
                            <a:srgbClr val="000018"/>
                          </a:solidFill>
                          <a:effectLst/>
                          <a:latin typeface="Comic Sans MS" pitchFamily="66" charset="0"/>
                        </a:rPr>
                        <a:t> : la politique actuelle concernant les drogues et l'alcool reste d'application et sera</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affinée après la communication de la politique adaptée.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Sec Police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972616" y="6283422"/>
            <a:ext cx="5040313" cy="457200"/>
          </a:xfrm>
          <a:prstGeom prst="rect">
            <a:avLst/>
          </a:prstGeom>
          <a:noFill/>
          <a:ln w="9525">
            <a:noFill/>
            <a:miter lim="800000"/>
            <a:headEnd/>
            <a:tailEnd/>
          </a:ln>
        </p:spPr>
        <p:txBody>
          <a:bodyPr anchor="b"/>
          <a:lstStyle/>
          <a:p>
            <a:pPr algn="ctr"/>
            <a:r>
              <a:rPr lang="en-US" sz="1200" dirty="0">
                <a:solidFill>
                  <a:srgbClr val="000018"/>
                </a:solidFill>
              </a:rPr>
              <a:t>EC : </a:t>
            </a:r>
            <a:r>
              <a:rPr lang="en-US" sz="1200" dirty="0" err="1">
                <a:solidFill>
                  <a:srgbClr val="000018"/>
                </a:solidFill>
              </a:rPr>
              <a:t>en</a:t>
            </a:r>
            <a:r>
              <a:rPr lang="en-US" sz="1200" dirty="0">
                <a:solidFill>
                  <a:srgbClr val="000018"/>
                </a:solidFill>
              </a:rPr>
              <a:t> </a:t>
            </a:r>
            <a:r>
              <a:rPr lang="en-US" sz="1200" dirty="0" err="1">
                <a:solidFill>
                  <a:srgbClr val="000018"/>
                </a:solidFill>
              </a:rPr>
              <a:t>cours</a:t>
            </a:r>
            <a:r>
              <a:rPr lang="en-US" sz="1200" dirty="0">
                <a:solidFill>
                  <a:srgbClr val="000018"/>
                </a:solidFill>
              </a:rPr>
              <a:t> - T : </a:t>
            </a:r>
            <a:r>
              <a:rPr lang="en-US" sz="1200" dirty="0" err="1" smtClean="0">
                <a:solidFill>
                  <a:srgbClr val="000018"/>
                </a:solidFill>
              </a:rPr>
              <a:t>termné</a:t>
            </a:r>
            <a:r>
              <a:rPr lang="en-US" sz="1200" dirty="0" smtClean="0">
                <a:solidFill>
                  <a:srgbClr val="000018"/>
                </a:solidFill>
              </a:rPr>
              <a:t> </a:t>
            </a:r>
            <a:r>
              <a:rPr lang="en-US" sz="1200" dirty="0">
                <a:solidFill>
                  <a:srgbClr val="000018"/>
                </a:solidFill>
              </a:rPr>
              <a:t>- R : pas </a:t>
            </a:r>
            <a:r>
              <a:rPr lang="en-US" sz="1200" dirty="0" err="1">
                <a:solidFill>
                  <a:srgbClr val="000018"/>
                </a:solidFill>
              </a:rPr>
              <a:t>démarré</a:t>
            </a:r>
            <a:endParaRPr lang="en-US" sz="1200" dirty="0">
              <a:solidFill>
                <a:srgbClr val="000018"/>
              </a:solidFill>
            </a:endParaRPr>
          </a:p>
        </p:txBody>
      </p:sp>
      <p:graphicFrame>
        <p:nvGraphicFramePr>
          <p:cNvPr id="20506" name="Group 26"/>
          <p:cNvGraphicFramePr>
            <a:graphicFrameLocks noGrp="1"/>
          </p:cNvGraphicFramePr>
          <p:nvPr>
            <p:extLst>
              <p:ext uri="{D42A27DB-BD31-4B8C-83A1-F6EECF244321}">
                <p14:modId xmlns:p14="http://schemas.microsoft.com/office/powerpoint/2010/main" val="3343157613"/>
              </p:ext>
            </p:extLst>
          </p:nvPr>
        </p:nvGraphicFramePr>
        <p:xfrm>
          <a:off x="179388" y="1268413"/>
          <a:ext cx="8857108" cy="5443891"/>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00200">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1152128">
                  <a:extLst>
                    <a:ext uri="{9D8B030D-6E8A-4147-A177-3AD203B41FA5}">
                      <a16:colId xmlns:a16="http://schemas.microsoft.com/office/drawing/2014/main" val="20004"/>
                    </a:ext>
                  </a:extLst>
                </a:gridCol>
                <a:gridCol w="432048">
                  <a:extLst>
                    <a:ext uri="{9D8B030D-6E8A-4147-A177-3AD203B41FA5}">
                      <a16:colId xmlns:a16="http://schemas.microsoft.com/office/drawing/2014/main" val="20005"/>
                    </a:ext>
                  </a:extLst>
                </a:gridCol>
              </a:tblGrid>
              <a:tr h="89925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Responsable</a:t>
                      </a:r>
                      <a:endParaRPr kumimoji="0" lang="en-US" sz="1200" b="1" i="0" u="none" strike="noStrike" cap="none" normalizeH="0" baseline="0" dirty="0" smtClean="0">
                        <a:ln>
                          <a:noFill/>
                        </a:ln>
                        <a:solidFill>
                          <a:srgbClr val="000000"/>
                        </a:solidFill>
                        <a:effectLst/>
                        <a:latin typeface="Comic Sans MS" pitchFamily="66" charset="0"/>
                        <a:cs typeface="Arial"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300447">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11-MR-02 – Contrôles par organismes agréés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Disposer d’un système pour vérifier si les obligations légales en matière de contrôles à effectuer par un organisme agréé sont remplies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100" b="0" i="0" u="none" strike="noStrike" kern="1200" baseline="0" dirty="0" smtClean="0">
                          <a:solidFill>
                            <a:srgbClr val="FF0000"/>
                          </a:solidFill>
                          <a:latin typeface="Comic Sans MS" panose="030F0702030302020204" pitchFamily="66" charset="0"/>
                          <a:ea typeface="+mn-ea"/>
                          <a:cs typeface="+mn-cs"/>
                        </a:rPr>
                        <a:t>1.Vérifier la concordance des fichiers de suivi locaux avec le rapport </a:t>
                      </a:r>
                      <a:r>
                        <a:rPr lang="fr-BE" sz="1100" b="0" i="0" u="none" strike="noStrike" kern="1200" baseline="0" dirty="0" err="1" smtClean="0">
                          <a:solidFill>
                            <a:srgbClr val="FF0000"/>
                          </a:solidFill>
                          <a:latin typeface="Comic Sans MS" panose="030F0702030302020204" pitchFamily="66" charset="0"/>
                          <a:ea typeface="+mn-ea"/>
                          <a:cs typeface="+mn-cs"/>
                        </a:rPr>
                        <a:t>MRNode</a:t>
                      </a:r>
                      <a:r>
                        <a:rPr lang="fr-BE" sz="1100" b="0" i="0" u="none" strike="noStrike" kern="1200" baseline="0" dirty="0" smtClean="0">
                          <a:solidFill>
                            <a:srgbClr val="FF0000"/>
                          </a:solidFill>
                          <a:latin typeface="Comic Sans MS" panose="030F0702030302020204" pitchFamily="66" charset="0"/>
                          <a:ea typeface="+mn-ea"/>
                          <a:cs typeface="+mn-cs"/>
                        </a:rPr>
                        <a:t>, et adapter localement ou remonter l’information au </a:t>
                      </a:r>
                      <a:r>
                        <a:rPr lang="fr-BE" sz="1100" b="0" i="0" u="none" strike="noStrike" kern="1200" baseline="0" dirty="0" err="1" smtClean="0">
                          <a:solidFill>
                            <a:srgbClr val="FF0000"/>
                          </a:solidFill>
                          <a:latin typeface="Comic Sans MS" panose="030F0702030302020204" pitchFamily="66" charset="0"/>
                          <a:ea typeface="+mn-ea"/>
                          <a:cs typeface="+mn-cs"/>
                        </a:rPr>
                        <a:t>Ges</a:t>
                      </a:r>
                      <a:r>
                        <a:rPr lang="fr-BE" sz="1100" b="0" i="0" u="none" strike="noStrike" kern="1200" baseline="0" dirty="0" smtClean="0">
                          <a:solidFill>
                            <a:srgbClr val="FF0000"/>
                          </a:solidFill>
                          <a:latin typeface="Comic Sans MS" panose="030F0702030302020204" pitchFamily="66" charset="0"/>
                          <a:ea typeface="+mn-ea"/>
                          <a:cs typeface="+mn-cs"/>
                        </a:rPr>
                        <a:t> Mat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Propres (voir DGMR-SPS-PRPER-PMRS-001 « Contrôles et inspections réglementaires des équipements de travail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 rapport MR </a:t>
                      </a:r>
                      <a:r>
                        <a:rPr kumimoji="0" lang="fr-BE" sz="1100" b="0" i="0" u="none" strike="noStrike" cap="none" normalizeH="0" baseline="0" dirty="0" err="1" smtClean="0">
                          <a:ln>
                            <a:noFill/>
                          </a:ln>
                          <a:solidFill>
                            <a:srgbClr val="000018"/>
                          </a:solidFill>
                          <a:effectLst/>
                          <a:latin typeface="Comic Sans MS" pitchFamily="66" charset="0"/>
                        </a:rPr>
                        <a:t>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Gp M BQM</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77113">
                <a:tc vMerge="1">
                  <a:txBody>
                    <a:bodyPr/>
                    <a:lstStyle/>
                    <a:p>
                      <a:endParaRPr lang="en-US"/>
                    </a:p>
                  </a:txBody>
                  <a:tcPr/>
                </a:tc>
                <a:tc vMerge="1">
                  <a:txBody>
                    <a:bodyPr/>
                    <a:lstStyle/>
                    <a:p>
                      <a:endParaRPr lang="en-US"/>
                    </a:p>
                  </a:txBody>
                  <a:tcPr/>
                </a:tc>
                <a:tc>
                  <a:txBody>
                    <a:bodyPr/>
                    <a:lstStyle/>
                    <a:p>
                      <a:r>
                        <a:rPr lang="fr-BE" sz="1100" b="0" i="0" u="none" strike="noStrike" kern="1200" baseline="0" dirty="0" smtClean="0">
                          <a:solidFill>
                            <a:srgbClr val="000018"/>
                          </a:solidFill>
                          <a:latin typeface="Comic Sans MS" panose="030F0702030302020204" pitchFamily="66" charset="0"/>
                          <a:ea typeface="+mn-ea"/>
                          <a:cs typeface="+mn-cs"/>
                        </a:rPr>
                        <a:t>2. Utiliser ILIAS pour le suivi de l’exécution des contrôles et des actions correctives du matériel qui y est encodé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rPr>
                        <a:t>Idem + moyens 1Ech Infra pour les contrôles liés à l’infrastructure + rapport MR </a:t>
                      </a:r>
                      <a:r>
                        <a:rPr kumimoji="0" lang="fr-BE" sz="1100" b="0" i="0" u="none" strike="noStrike" cap="none" normalizeH="0" baseline="0" dirty="0" err="1" smtClean="0">
                          <a:ln>
                            <a:noFill/>
                          </a:ln>
                          <a:solidFill>
                            <a:srgbClr val="000018"/>
                          </a:solidFill>
                          <a:effectLst/>
                          <a:latin typeface="Comic Sans MS" pitchFamily="66" charset="0"/>
                        </a:rPr>
                        <a:t>Node</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600681">
                <a:tc vMerge="1">
                  <a:txBody>
                    <a:bodyPr/>
                    <a:lstStyle/>
                    <a:p>
                      <a:endParaRPr lang="fr-BE"/>
                    </a:p>
                  </a:txBody>
                  <a:tcPr/>
                </a:tc>
                <a:tc vMerge="1">
                  <a:txBody>
                    <a:bodyPr/>
                    <a:lstStyle/>
                    <a:p>
                      <a:endParaRPr lang="fr-BE"/>
                    </a:p>
                  </a:txBody>
                  <a:tcPr/>
                </a:tc>
                <a:tc>
                  <a:txBody>
                    <a:bodyPr/>
                    <a:lstStyle/>
                    <a:p>
                      <a:r>
                        <a:rPr lang="fr-BE" sz="1100" b="0" i="0" u="none" strike="noStrike" kern="1200" baseline="0" dirty="0" smtClean="0">
                          <a:solidFill>
                            <a:srgbClr val="FF0000"/>
                          </a:solidFill>
                          <a:latin typeface="Comic Sans MS" panose="030F0702030302020204" pitchFamily="66" charset="0"/>
                          <a:ea typeface="+mn-ea"/>
                          <a:cs typeface="+mn-cs"/>
                        </a:rPr>
                        <a:t>3. Améliorer la communication des résultats des contrôles des installations Infra entre les unités, les </a:t>
                      </a:r>
                      <a:r>
                        <a:rPr lang="fr-BE" sz="1100" b="0" i="0" u="none" strike="noStrike" kern="1200" baseline="0" dirty="0" err="1" smtClean="0">
                          <a:solidFill>
                            <a:srgbClr val="FF0000"/>
                          </a:solidFill>
                          <a:latin typeface="Comic Sans MS" panose="030F0702030302020204" pitchFamily="66" charset="0"/>
                          <a:ea typeface="+mn-ea"/>
                          <a:cs typeface="+mn-cs"/>
                        </a:rPr>
                        <a:t>Ech</a:t>
                      </a:r>
                      <a:r>
                        <a:rPr lang="fr-BE" sz="1100" b="0" i="0" u="none" strike="noStrike" kern="1200" baseline="0" dirty="0" smtClean="0">
                          <a:solidFill>
                            <a:srgbClr val="FF0000"/>
                          </a:solidFill>
                          <a:latin typeface="Comic Sans MS" panose="030F0702030302020204" pitchFamily="66" charset="0"/>
                          <a:ea typeface="+mn-ea"/>
                          <a:cs typeface="+mn-cs"/>
                        </a:rPr>
                        <a:t> Infra et les </a:t>
                      </a:r>
                      <a:r>
                        <a:rPr lang="fr-BE" sz="1100" b="0" i="0" u="none" strike="noStrike" kern="1200" baseline="0" dirty="0" err="1" smtClean="0">
                          <a:solidFill>
                            <a:srgbClr val="FF0000"/>
                          </a:solidFill>
                          <a:latin typeface="Comic Sans MS" panose="030F0702030302020204" pitchFamily="66" charset="0"/>
                          <a:ea typeface="+mn-ea"/>
                          <a:cs typeface="+mn-cs"/>
                        </a:rPr>
                        <a:t>Comd</a:t>
                      </a:r>
                      <a:r>
                        <a:rPr lang="fr-BE" sz="1100" b="0" i="0" u="none" strike="noStrike" kern="1200" baseline="0" dirty="0" smtClean="0">
                          <a:solidFill>
                            <a:srgbClr val="FF0000"/>
                          </a:solidFill>
                          <a:latin typeface="Comic Sans MS" panose="030F0702030302020204" pitchFamily="66" charset="0"/>
                          <a:ea typeface="+mn-ea"/>
                          <a:cs typeface="+mn-cs"/>
                        </a:rPr>
                        <a:t> </a:t>
                      </a:r>
                      <a:r>
                        <a:rPr lang="fr-BE" sz="1100" b="0" i="0" u="none" strike="noStrike" kern="1200" baseline="0" dirty="0" err="1" smtClean="0">
                          <a:solidFill>
                            <a:srgbClr val="FF0000"/>
                          </a:solidFill>
                          <a:latin typeface="Comic Sans MS" panose="030F0702030302020204" pitchFamily="66" charset="0"/>
                          <a:ea typeface="+mn-ea"/>
                          <a:cs typeface="+mn-cs"/>
                        </a:rPr>
                        <a:t>Qu</a:t>
                      </a:r>
                      <a:endParaRPr lang="fr-BE" sz="11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FF0000"/>
                          </a:solidFill>
                          <a:effectLst/>
                          <a:latin typeface="Comic Sans MS" pitchFamily="66" charset="0"/>
                        </a:rPr>
                        <a:t>Propres, voir:</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FF0000"/>
                          </a:solidFill>
                          <a:effectLst/>
                          <a:latin typeface="Comic Sans MS" pitchFamily="66" charset="0"/>
                        </a:rPr>
                        <a:t>- DGMR-SPS-PRPER-PMRS-001</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FF0000"/>
                          </a:solidFill>
                          <a:effectLst/>
                          <a:latin typeface="Comic Sans MS" pitchFamily="66" charset="0"/>
                        </a:rPr>
                        <a:t>- Directives MR C&amp;I-I</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FF0000"/>
                          </a:solidFill>
                          <a:effectLst/>
                          <a:latin typeface="Comic Sans MS" pitchFamily="66" charset="0"/>
                        </a:rPr>
                        <a:t> - DGMR-SPS-PRPER-PMRX-003</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028191567"/>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4</a:t>
            </a:fld>
            <a:endParaRPr lang="en-US"/>
          </a:p>
        </p:txBody>
      </p:sp>
    </p:spTree>
    <p:extLst>
      <p:ext uri="{BB962C8B-B14F-4D97-AF65-F5344CB8AC3E}">
        <p14:creationId xmlns:p14="http://schemas.microsoft.com/office/powerpoint/2010/main" val="390520269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2747291822"/>
              </p:ext>
            </p:extLst>
          </p:nvPr>
        </p:nvGraphicFramePr>
        <p:xfrm>
          <a:off x="179388" y="1075649"/>
          <a:ext cx="8748712" cy="5945760"/>
        </p:xfrm>
        <a:graphic>
          <a:graphicData uri="http://schemas.openxmlformats.org/drawingml/2006/table">
            <a:tbl>
              <a:tblPr/>
              <a:tblGrid>
                <a:gridCol w="2592387">
                  <a:extLst>
                    <a:ext uri="{9D8B030D-6E8A-4147-A177-3AD203B41FA5}">
                      <a16:colId xmlns:a16="http://schemas.microsoft.com/office/drawing/2014/main" val="20000"/>
                    </a:ext>
                  </a:extLst>
                </a:gridCol>
                <a:gridCol w="1224161">
                  <a:extLst>
                    <a:ext uri="{9D8B030D-6E8A-4147-A177-3AD203B41FA5}">
                      <a16:colId xmlns:a16="http://schemas.microsoft.com/office/drawing/2014/main" val="20001"/>
                    </a:ext>
                  </a:extLst>
                </a:gridCol>
                <a:gridCol w="1873052">
                  <a:extLst>
                    <a:ext uri="{9D8B030D-6E8A-4147-A177-3AD203B41FA5}">
                      <a16:colId xmlns:a16="http://schemas.microsoft.com/office/drawing/2014/main" val="20002"/>
                    </a:ext>
                  </a:extLst>
                </a:gridCol>
                <a:gridCol w="1190625">
                  <a:extLst>
                    <a:ext uri="{9D8B030D-6E8A-4147-A177-3AD203B41FA5}">
                      <a16:colId xmlns:a16="http://schemas.microsoft.com/office/drawing/2014/main" val="20003"/>
                    </a:ext>
                  </a:extLst>
                </a:gridCol>
                <a:gridCol w="1438275">
                  <a:extLst>
                    <a:ext uri="{9D8B030D-6E8A-4147-A177-3AD203B41FA5}">
                      <a16:colId xmlns:a16="http://schemas.microsoft.com/office/drawing/2014/main" val="20004"/>
                    </a:ext>
                  </a:extLst>
                </a:gridCol>
                <a:gridCol w="430212">
                  <a:extLst>
                    <a:ext uri="{9D8B030D-6E8A-4147-A177-3AD203B41FA5}">
                      <a16:colId xmlns:a16="http://schemas.microsoft.com/office/drawing/2014/main" val="20005"/>
                    </a:ext>
                  </a:extLst>
                </a:gridCol>
              </a:tblGrid>
              <a:tr h="617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Activités</a:t>
                      </a:r>
                      <a:r>
                        <a:rPr kumimoji="0" lang="en-US" sz="1200" b="1" i="0" u="none" strike="noStrike" cap="none" normalizeH="0" baseline="0" dirty="0" smtClean="0">
                          <a:ln>
                            <a:noFill/>
                          </a:ln>
                          <a:solidFill>
                            <a:srgbClr val="000000"/>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28995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11-MR-01 - Ateliers avec des risques spécifiques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Avoir des ateliers conformes dans un environnement de travail sain. Fournir des documents de références quant à la gestion de leur atelier.</a:t>
                      </a: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sng" strike="noStrike" cap="none" normalizeH="0" baseline="0" dirty="0" err="1" smtClean="0">
                          <a:ln>
                            <a:noFill/>
                          </a:ln>
                          <a:solidFill>
                            <a:srgbClr val="000018"/>
                          </a:solidFill>
                          <a:effectLst/>
                          <a:latin typeface="Comic Sans MS" pitchFamily="66" charset="0"/>
                        </a:rPr>
                        <a:t>Prios</a:t>
                      </a:r>
                      <a:r>
                        <a:rPr kumimoji="0" lang="fr-FR" sz="1200" b="0" i="0" u="none" strike="noStrike" cap="none" normalizeH="0" baseline="0" dirty="0" smtClean="0">
                          <a:ln>
                            <a:noFill/>
                          </a:ln>
                          <a:solidFill>
                            <a:srgbClr val="000018"/>
                          </a:solidFill>
                          <a:effectLst/>
                          <a:latin typeface="Comic Sans MS" pitchFamily="66" charset="0"/>
                        </a:rPr>
                        <a:t> (par DGMR): gestion par type d'ateliers, guide d’utilisation par atelier, contrats pour mise en conformité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Il est demandé :</a:t>
                      </a:r>
                    </a:p>
                    <a:p>
                      <a:r>
                        <a:rPr lang="fr-BE" sz="1200" b="0" i="0" u="none" strike="noStrike" kern="1200" baseline="0" dirty="0" smtClean="0">
                          <a:solidFill>
                            <a:srgbClr val="000018"/>
                          </a:solidFill>
                          <a:latin typeface="Comic Sans MS" panose="030F0702030302020204" pitchFamily="66" charset="0"/>
                          <a:ea typeface="+mn-ea"/>
                          <a:cs typeface="+mn-cs"/>
                        </a:rPr>
                        <a:t>- aux autorités responsables (Chefs de Corps et/ou </a:t>
                      </a:r>
                      <a:r>
                        <a:rPr lang="fr-BE" sz="1200" b="0" i="0" u="none" strike="noStrike" kern="1200" baseline="0" dirty="0" err="1" smtClean="0">
                          <a:solidFill>
                            <a:srgbClr val="000018"/>
                          </a:solidFill>
                          <a:latin typeface="Comic Sans MS" panose="030F0702030302020204" pitchFamily="66" charset="0"/>
                          <a:ea typeface="+mn-ea"/>
                          <a:cs typeface="+mn-cs"/>
                        </a:rPr>
                        <a:t>Comd</a:t>
                      </a:r>
                      <a:r>
                        <a:rPr lang="fr-BE" sz="1200" b="0" i="0" u="none" strike="noStrike" kern="1200" baseline="0" dirty="0" smtClean="0">
                          <a:solidFill>
                            <a:srgbClr val="000018"/>
                          </a:solidFill>
                          <a:latin typeface="Comic Sans MS" panose="030F0702030302020204" pitchFamily="66" charset="0"/>
                          <a:ea typeface="+mn-ea"/>
                          <a:cs typeface="+mn-cs"/>
                        </a:rPr>
                        <a:t> de </a:t>
                      </a:r>
                      <a:r>
                        <a:rPr lang="fr-BE" sz="1200" b="0" i="0" u="none" strike="noStrike" kern="1200" baseline="0" dirty="0" err="1" smtClean="0">
                          <a:solidFill>
                            <a:srgbClr val="000018"/>
                          </a:solidFill>
                          <a:latin typeface="Comic Sans MS" panose="030F0702030302020204" pitchFamily="66" charset="0"/>
                          <a:ea typeface="+mn-ea"/>
                          <a:cs typeface="+mn-cs"/>
                        </a:rPr>
                        <a:t>Qu</a:t>
                      </a:r>
                      <a:r>
                        <a:rPr lang="fr-BE" sz="1200" b="0" i="0" u="none" strike="noStrike" kern="1200" baseline="0" dirty="0" smtClean="0">
                          <a:solidFill>
                            <a:srgbClr val="000018"/>
                          </a:solidFill>
                          <a:latin typeface="Comic Sans MS" panose="030F0702030302020204" pitchFamily="66" charset="0"/>
                          <a:ea typeface="+mn-ea"/>
                          <a:cs typeface="+mn-cs"/>
                        </a:rPr>
                        <a:t>) d’appliquer la directive dossier d’atelier pour chaque atelier avec des risques spécifiques sous sa responsabilité </a:t>
                      </a:r>
                    </a:p>
                    <a:p>
                      <a:r>
                        <a:rPr lang="fr-BE" sz="1200" b="0" i="0" u="none" strike="noStrike" kern="1200" baseline="0" dirty="0" smtClean="0">
                          <a:solidFill>
                            <a:srgbClr val="000018"/>
                          </a:solidFill>
                          <a:latin typeface="Comic Sans MS" panose="030F0702030302020204" pitchFamily="66" charset="0"/>
                          <a:ea typeface="+mn-ea"/>
                          <a:cs typeface="+mn-cs"/>
                        </a:rPr>
                        <a:t>- aux Présidents des CCB de mettre ce point à l’ordre du jour des CCB pour le suivi continu des dossiers d’atelier</a:t>
                      </a:r>
                    </a:p>
                    <a:p>
                      <a:endParaRPr lang="fr-FR"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rgbClr val="000018"/>
                          </a:solidFill>
                          <a:effectLst/>
                          <a:latin typeface="Comic Sans MS" pitchFamily="66" charset="0"/>
                        </a:rPr>
                        <a:t>Inventaire par type d’atelier (ateliers connus et reconnus) disponible sur SHAREPOINT Infra. </a:t>
                      </a:r>
                      <a:r>
                        <a:rPr kumimoji="0" lang="fr-BE" sz="1100" b="0" i="0" u="none" strike="noStrike" cap="none" normalizeH="0" baseline="0" dirty="0" smtClean="0">
                          <a:ln>
                            <a:noFill/>
                          </a:ln>
                          <a:solidFill>
                            <a:srgbClr val="FF0000"/>
                          </a:solidFill>
                          <a:effectLst/>
                          <a:latin typeface="Comic Sans MS" pitchFamily="66" charset="0"/>
                        </a:rPr>
                        <a:t> </a:t>
                      </a:r>
                      <a:r>
                        <a:rPr kumimoji="0" lang="fr-BE" sz="1100" b="0" i="0" u="none" strike="noStrike" cap="none" normalizeH="0" baseline="0" dirty="0" smtClean="0">
                          <a:ln>
                            <a:noFill/>
                          </a:ln>
                          <a:solidFill>
                            <a:srgbClr val="000018"/>
                          </a:solidFill>
                          <a:effectLst/>
                          <a:latin typeface="Comic Sans MS" pitchFamily="66" charset="0"/>
                        </a:rPr>
                        <a:t>Directive dossier d’atelier (DGMR- SPS-DSINFR-IDXX-002) disponible sur </a:t>
                      </a:r>
                      <a:r>
                        <a:rPr kumimoji="0" lang="fr-BE" sz="1100" b="0" i="0" u="none" strike="noStrike" cap="none" normalizeH="0" baseline="0" dirty="0" err="1" smtClean="0">
                          <a:ln>
                            <a:noFill/>
                          </a:ln>
                          <a:solidFill>
                            <a:srgbClr val="000018"/>
                          </a:solidFill>
                          <a:effectLst/>
                          <a:latin typeface="Comic Sans MS" pitchFamily="66" charset="0"/>
                        </a:rPr>
                        <a:t>EDir</a:t>
                      </a:r>
                      <a:r>
                        <a:rPr kumimoji="0" lang="fr-BE" sz="1100" b="0" i="0" u="none" strike="noStrike" cap="none" normalizeH="0" baseline="0" dirty="0" smtClean="0">
                          <a:ln>
                            <a:noFill/>
                          </a:ln>
                          <a:solidFill>
                            <a:srgbClr val="000018"/>
                          </a:solidFill>
                          <a:effectLst/>
                          <a:latin typeface="Comic Sans MS" pitchFamily="66" charset="0"/>
                        </a:rPr>
                        <a:t>.</a:t>
                      </a:r>
                      <a:endParaRPr kumimoji="0" lang="fr-FR" sz="11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rgbClr val="000018"/>
                          </a:solidFill>
                          <a:effectLst/>
                          <a:latin typeface="Comic Sans MS" pitchFamily="66" charset="0"/>
                        </a:rPr>
                        <a:t>En cas de questions, contacter le </a:t>
                      </a:r>
                      <a:r>
                        <a:rPr kumimoji="0" lang="fr-FR" sz="1100" b="0" i="0" u="none" strike="noStrike" cap="none" normalizeH="0" baseline="0" dirty="0" err="1" smtClean="0">
                          <a:ln>
                            <a:noFill/>
                          </a:ln>
                          <a:solidFill>
                            <a:srgbClr val="000018"/>
                          </a:solidFill>
                          <a:effectLst/>
                          <a:latin typeface="Comic Sans MS" pitchFamily="66" charset="0"/>
                        </a:rPr>
                        <a:t>GesMat</a:t>
                      </a:r>
                      <a:r>
                        <a:rPr kumimoji="0" lang="fr-FR" sz="1100" b="0" i="0" u="none" strike="noStrike" cap="none" normalizeH="0" baseline="0" dirty="0" smtClean="0">
                          <a:ln>
                            <a:noFill/>
                          </a:ln>
                          <a:solidFill>
                            <a:srgbClr val="000018"/>
                          </a:solidFill>
                          <a:effectLst/>
                          <a:latin typeface="Comic Sans MS" pitchFamily="66" charset="0"/>
                        </a:rPr>
                        <a:t> (MR C&amp;I/D/L pour l’atelier même et MR SYS-S/U/O pour les machines) afin de clarifier les choses et de remédier aux problèmes rencontrés.</a:t>
                      </a:r>
                      <a:endParaRPr kumimoji="0" lang="fr-BE" sz="11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FF0000"/>
                          </a:solidFill>
                          <a:effectLst/>
                          <a:latin typeface="Comic Sans MS" pitchFamily="66" charset="0"/>
                        </a:rPr>
                        <a:t>R</a:t>
                      </a:r>
                      <a:endParaRPr kumimoji="0" lang="en-US" sz="1200" b="0" i="0" u="none" strike="noStrike" cap="none" normalizeH="0" baseline="0" dirty="0" smtClean="0">
                        <a:ln>
                          <a:noFill/>
                        </a:ln>
                        <a:solidFill>
                          <a:srgbClr val="FF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5</a:t>
            </a:fld>
            <a:endParaRPr lang="en-US"/>
          </a:p>
        </p:txBody>
      </p:sp>
    </p:spTree>
    <p:extLst>
      <p:ext uri="{BB962C8B-B14F-4D97-AF65-F5344CB8AC3E}">
        <p14:creationId xmlns:p14="http://schemas.microsoft.com/office/powerpoint/2010/main" val="343990609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0506" name="Group 26"/>
          <p:cNvGraphicFramePr>
            <a:graphicFrameLocks noGrp="1"/>
          </p:cNvGraphicFramePr>
          <p:nvPr>
            <p:extLst>
              <p:ext uri="{D42A27DB-BD31-4B8C-83A1-F6EECF244321}">
                <p14:modId xmlns:p14="http://schemas.microsoft.com/office/powerpoint/2010/main" val="3342230458"/>
              </p:ext>
            </p:extLst>
          </p:nvPr>
        </p:nvGraphicFramePr>
        <p:xfrm>
          <a:off x="179388" y="1268413"/>
          <a:ext cx="8713091" cy="5726078"/>
        </p:xfrm>
        <a:graphic>
          <a:graphicData uri="http://schemas.openxmlformats.org/drawingml/2006/table">
            <a:tbl>
              <a:tblPr/>
              <a:tblGrid>
                <a:gridCol w="2581832">
                  <a:extLst>
                    <a:ext uri="{9D8B030D-6E8A-4147-A177-3AD203B41FA5}">
                      <a16:colId xmlns:a16="http://schemas.microsoft.com/office/drawing/2014/main" val="20000"/>
                    </a:ext>
                  </a:extLst>
                </a:gridCol>
                <a:gridCol w="1219177">
                  <a:extLst>
                    <a:ext uri="{9D8B030D-6E8A-4147-A177-3AD203B41FA5}">
                      <a16:colId xmlns:a16="http://schemas.microsoft.com/office/drawing/2014/main" val="20001"/>
                    </a:ext>
                  </a:extLst>
                </a:gridCol>
                <a:gridCol w="1865426">
                  <a:extLst>
                    <a:ext uri="{9D8B030D-6E8A-4147-A177-3AD203B41FA5}">
                      <a16:colId xmlns:a16="http://schemas.microsoft.com/office/drawing/2014/main" val="20002"/>
                    </a:ext>
                  </a:extLst>
                </a:gridCol>
                <a:gridCol w="1185777">
                  <a:extLst>
                    <a:ext uri="{9D8B030D-6E8A-4147-A177-3AD203B41FA5}">
                      <a16:colId xmlns:a16="http://schemas.microsoft.com/office/drawing/2014/main" val="20003"/>
                    </a:ext>
                  </a:extLst>
                </a:gridCol>
                <a:gridCol w="1432419">
                  <a:extLst>
                    <a:ext uri="{9D8B030D-6E8A-4147-A177-3AD203B41FA5}">
                      <a16:colId xmlns:a16="http://schemas.microsoft.com/office/drawing/2014/main" val="20004"/>
                    </a:ext>
                  </a:extLst>
                </a:gridCol>
                <a:gridCol w="428460">
                  <a:extLst>
                    <a:ext uri="{9D8B030D-6E8A-4147-A177-3AD203B41FA5}">
                      <a16:colId xmlns:a16="http://schemas.microsoft.com/office/drawing/2014/main" val="20005"/>
                    </a:ext>
                  </a:extLst>
                </a:gridCol>
              </a:tblGrid>
              <a:tr h="79306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Objectif</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00"/>
                          </a:solidFill>
                          <a:effectLst/>
                          <a:latin typeface="Comic Sans MS" pitchFamily="66" charset="0"/>
                          <a:cs typeface="Arial" charset="0"/>
                        </a:rPr>
                        <a:t>Moyens</a:t>
                      </a:r>
                      <a:r>
                        <a:rPr kumimoji="0" lang="en-US" sz="1200" b="1" i="0" u="none" strike="noStrike" cap="none" normalizeH="0" baseline="0" dirty="0" smtClean="0">
                          <a:ln>
                            <a:noFill/>
                          </a:ln>
                          <a:solidFill>
                            <a:srgbClr val="000000"/>
                          </a:solidFill>
                          <a:effectLst/>
                          <a:latin typeface="Comic Sans MS" pitchFamily="66" charset="0"/>
                          <a:cs typeface="Arial" charset="0"/>
                        </a:rPr>
                        <a:t> (</a:t>
                      </a:r>
                      <a:r>
                        <a:rPr kumimoji="0" lang="en-US" sz="1200" b="1" i="0" u="none" strike="noStrike" cap="none" normalizeH="0" baseline="0" dirty="0" err="1" smtClean="0">
                          <a:ln>
                            <a:noFill/>
                          </a:ln>
                          <a:solidFill>
                            <a:srgbClr val="000000"/>
                          </a:solidFill>
                          <a:effectLst/>
                          <a:latin typeface="Comic Sans MS" pitchFamily="66" charset="0"/>
                          <a:cs typeface="Arial" charset="0"/>
                        </a:rPr>
                        <a:t>matériel</a:t>
                      </a:r>
                      <a:r>
                        <a:rPr kumimoji="0" lang="en-US" sz="1200" b="1" i="0" u="none" strike="noStrike" cap="none" normalizeH="0" baseline="0" dirty="0" smtClean="0">
                          <a:ln>
                            <a:noFill/>
                          </a:ln>
                          <a:solidFill>
                            <a:srgbClr val="000000"/>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3971">
                <a:tc rowSpan="5">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14-MR-02 : Sécurité des installations techniques électromécaniques au sein de l’Infra</a:t>
                      </a:r>
                      <a:r>
                        <a:rPr lang="fr-BE" sz="1800" b="0" i="0" u="none" strike="noStrike" kern="1200" baseline="0" dirty="0" smtClean="0">
                          <a:solidFill>
                            <a:srgbClr val="000018"/>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Vérifier que les obligations légales en matière de contrôles à effectuer sont remplies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Mettre en place des mesures vis-à-vis des anomalies constatées lors de contrôles ou de l’utilisation des installations afin de mettre ces installations en conformité</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228600" indent="-228600">
                        <a:buAutoNum type="arabicPeriod"/>
                      </a:pPr>
                      <a:r>
                        <a:rPr lang="fr-BE" sz="1000" dirty="0" smtClean="0">
                          <a:solidFill>
                            <a:srgbClr val="000018"/>
                          </a:solidFill>
                          <a:effectLst/>
                          <a:latin typeface="Comic Sans MS" panose="030F0702030302020204" pitchFamily="66" charset="0"/>
                          <a:ea typeface="Times New Roman"/>
                        </a:rPr>
                        <a:t>Finalisation de l’inventorisation des échelles, points d’ancrage, installations anti-incendie suivant les modalités établies par le </a:t>
                      </a:r>
                      <a:r>
                        <a:rPr lang="fr-BE" sz="1000" dirty="0" err="1" smtClean="0">
                          <a:solidFill>
                            <a:srgbClr val="000018"/>
                          </a:solidFill>
                          <a:effectLst/>
                          <a:latin typeface="Comic Sans MS" panose="030F0702030302020204" pitchFamily="66" charset="0"/>
                          <a:ea typeface="Times New Roman"/>
                        </a:rPr>
                        <a:t>Gest</a:t>
                      </a:r>
                      <a:r>
                        <a:rPr lang="fr-BE" sz="1000" dirty="0" smtClean="0">
                          <a:solidFill>
                            <a:srgbClr val="000018"/>
                          </a:solidFill>
                          <a:effectLst/>
                          <a:latin typeface="Comic Sans MS" panose="030F0702030302020204" pitchFamily="66" charset="0"/>
                          <a:ea typeface="Times New Roman"/>
                        </a:rPr>
                        <a:t> Mat</a:t>
                      </a:r>
                    </a:p>
                    <a:p>
                      <a:pPr marL="0" indent="0">
                        <a:buNone/>
                      </a:pPr>
                      <a:r>
                        <a:rPr lang="fr-BE" sz="1000" dirty="0" smtClean="0">
                          <a:solidFill>
                            <a:srgbClr val="FF0000"/>
                          </a:solidFill>
                          <a:effectLst/>
                          <a:latin typeface="Comic Sans MS" panose="030F0702030302020204" pitchFamily="66" charset="0"/>
                          <a:ea typeface="Times New Roman"/>
                        </a:rPr>
                        <a:t>Echelles/points ancrage : à faire pour mi 2019 </a:t>
                      </a:r>
                      <a:r>
                        <a:rPr lang="fr-BE" sz="1000" dirty="0" smtClean="0">
                          <a:solidFill>
                            <a:srgbClr val="FF0000"/>
                          </a:solidFill>
                          <a:effectLst/>
                          <a:latin typeface="Comic Sans MS" panose="030F0702030302020204" pitchFamily="66" charset="0"/>
                          <a:ea typeface="Times New Roman"/>
                        </a:rPr>
                        <a:t> (en cours)</a:t>
                      </a:r>
                      <a:endParaRPr lang="fr-BE" sz="1000" dirty="0" smtClean="0">
                        <a:solidFill>
                          <a:srgbClr val="FF0000"/>
                        </a:solidFill>
                        <a:effectLst/>
                        <a:latin typeface="Comic Sans MS" panose="030F0702030302020204" pitchFamily="66" charset="0"/>
                        <a:ea typeface="Times New Roman"/>
                      </a:endParaRPr>
                    </a:p>
                    <a:p>
                      <a:pPr marL="0" indent="0">
                        <a:buNone/>
                      </a:pPr>
                      <a:r>
                        <a:rPr lang="fr-BE" sz="1000" dirty="0" smtClean="0">
                          <a:solidFill>
                            <a:srgbClr val="FF0000"/>
                          </a:solidFill>
                          <a:effectLst/>
                          <a:latin typeface="Comic Sans MS" panose="030F0702030302020204" pitchFamily="66" charset="0"/>
                          <a:ea typeface="Times New Roman"/>
                        </a:rPr>
                        <a:t>Anti incendie : terminé</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00"/>
                          </a:solidFill>
                          <a:effectLst/>
                          <a:latin typeface="Comic Sans MS" pitchFamily="66" charset="0"/>
                        </a:rPr>
                        <a:t>1 </a:t>
                      </a:r>
                      <a:r>
                        <a:rPr kumimoji="0" lang="fr-BE" sz="1200" b="0" i="0" u="none" strike="noStrike" cap="none" normalizeH="0" baseline="0" dirty="0" err="1" smtClean="0">
                          <a:ln>
                            <a:noFill/>
                          </a:ln>
                          <a:solidFill>
                            <a:srgbClr val="000000"/>
                          </a:solidFill>
                          <a:effectLst/>
                          <a:latin typeface="Comic Sans MS" pitchFamily="66" charset="0"/>
                        </a:rPr>
                        <a:t>Ech</a:t>
                      </a:r>
                      <a:r>
                        <a:rPr kumimoji="0" lang="fr-BE" sz="1200" b="0" i="0" u="none" strike="noStrike" cap="none" normalizeH="0" baseline="0" dirty="0" smtClean="0">
                          <a:ln>
                            <a:noFill/>
                          </a:ln>
                          <a:solidFill>
                            <a:srgbClr val="000000"/>
                          </a:solidFill>
                          <a:effectLst/>
                          <a:latin typeface="Comic Sans MS" pitchFamily="66" charset="0"/>
                        </a:rPr>
                        <a:t> INFRA</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3971">
                <a:tc vMerge="1">
                  <a:txBody>
                    <a:bodyPr/>
                    <a:lstStyle/>
                    <a:p>
                      <a:endParaRPr lang="en-US"/>
                    </a:p>
                  </a:txBody>
                  <a:tcPr/>
                </a:tc>
                <a:tc vMerge="1">
                  <a:txBody>
                    <a:bodyPr/>
                    <a:lstStyle/>
                    <a:p>
                      <a:endParaRPr lang="en-US"/>
                    </a:p>
                  </a:txBody>
                  <a:tcPr/>
                </a:tc>
                <a:tc>
                  <a:txBody>
                    <a:bodyPr/>
                    <a:lstStyle/>
                    <a:p>
                      <a:r>
                        <a:rPr lang="fr-FR" sz="1000" b="0" i="0" u="none" strike="noStrike" kern="1200" baseline="0" dirty="0" smtClean="0">
                          <a:solidFill>
                            <a:srgbClr val="FF0000"/>
                          </a:solidFill>
                          <a:latin typeface="Comic Sans MS" panose="030F0702030302020204" pitchFamily="66" charset="0"/>
                          <a:ea typeface="+mn-ea"/>
                          <a:cs typeface="+mn-cs"/>
                        </a:rPr>
                        <a:t>2. </a:t>
                      </a:r>
                      <a:r>
                        <a:rPr lang="fr-BE" sz="1000" b="0" i="0" u="none" strike="noStrike" kern="1200" baseline="0" dirty="0" smtClean="0">
                          <a:solidFill>
                            <a:srgbClr val="FF0000"/>
                          </a:solidFill>
                          <a:latin typeface="Comic Sans MS" panose="030F0702030302020204" pitchFamily="66" charset="0"/>
                          <a:ea typeface="+mn-ea"/>
                          <a:cs typeface="+mn-cs"/>
                        </a:rPr>
                        <a:t>Inventorisation des aspirateurs fixes atelier suivant les modalités établies par le </a:t>
                      </a:r>
                      <a:r>
                        <a:rPr lang="fr-BE" sz="1000" b="0" i="0" u="none" strike="noStrike" kern="1200" baseline="0" dirty="0" err="1" smtClean="0">
                          <a:solidFill>
                            <a:srgbClr val="FF0000"/>
                          </a:solidFill>
                          <a:latin typeface="Comic Sans MS" panose="030F0702030302020204" pitchFamily="66" charset="0"/>
                          <a:ea typeface="+mn-ea"/>
                          <a:cs typeface="+mn-cs"/>
                        </a:rPr>
                        <a:t>Gest</a:t>
                      </a:r>
                      <a:r>
                        <a:rPr lang="fr-BE" sz="1000" b="0" i="0" u="none" strike="noStrike" kern="1200" baseline="0" dirty="0" smtClean="0">
                          <a:solidFill>
                            <a:srgbClr val="FF0000"/>
                          </a:solidFill>
                          <a:latin typeface="Comic Sans MS" panose="030F0702030302020204" pitchFamily="66" charset="0"/>
                          <a:ea typeface="+mn-ea"/>
                          <a:cs typeface="+mn-cs"/>
                        </a:rPr>
                        <a:t> Mat </a:t>
                      </a:r>
                    </a:p>
                    <a:p>
                      <a:r>
                        <a:rPr lang="fr-BE" sz="1000" b="0" i="0" u="none" strike="noStrike" kern="1200" baseline="0" dirty="0" smtClean="0">
                          <a:solidFill>
                            <a:srgbClr val="FF0000"/>
                          </a:solidFill>
                          <a:latin typeface="Comic Sans MS" panose="030F0702030302020204" pitchFamily="66" charset="0"/>
                          <a:ea typeface="+mn-ea"/>
                          <a:cs typeface="+mn-cs"/>
                          <a:sym typeface="Wingdings" panose="05000000000000000000" pitchFamily="2" charset="2"/>
                        </a:rPr>
                        <a:t> Mat détecté : reste CTL sur place et inventorisation</a:t>
                      </a:r>
                      <a:endParaRPr lang="fr-BE" sz="10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710347">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3. S’assurer de l’exécution des contrôles obligatoires (conformément aux délais légaux)</a:t>
                      </a:r>
                      <a:endParaRPr lang="fr-BE" sz="10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466720">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4. Suivi de manquements mentionnés dans les rapports</a:t>
                      </a:r>
                      <a:endParaRPr lang="fr-BE" sz="10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863971">
                <a:tc vMerge="1">
                  <a:txBody>
                    <a:bodyPr/>
                    <a:lstStyle/>
                    <a:p>
                      <a:endParaRPr lang="en-US"/>
                    </a:p>
                  </a:txBody>
                  <a:tcPr/>
                </a:tc>
                <a:tc vMerge="1">
                  <a:txBody>
                    <a:bodyPr/>
                    <a:lstStyle/>
                    <a:p>
                      <a:endParaRPr lang="en-US"/>
                    </a:p>
                  </a:txBody>
                  <a:tcPr/>
                </a:tc>
                <a:tc>
                  <a:txBody>
                    <a:bodyPr/>
                    <a:lstStyle/>
                    <a:p>
                      <a:r>
                        <a:rPr lang="fr-BE" sz="1000" b="0" i="0" u="none" strike="noStrike" kern="1200" baseline="0" dirty="0" smtClean="0">
                          <a:solidFill>
                            <a:srgbClr val="000018"/>
                          </a:solidFill>
                          <a:latin typeface="Comic Sans MS" panose="030F0702030302020204" pitchFamily="66" charset="0"/>
                          <a:ea typeface="+mn-ea"/>
                          <a:cs typeface="+mn-cs"/>
                        </a:rPr>
                        <a:t>5. Mettre en place les moyens pour assurer  la gestion et le suivi des contrôles légaux Infra</a:t>
                      </a:r>
                      <a:endParaRPr lang="fr-BE" sz="1000" b="0" i="0" u="none" strike="noStrike" kern="1200" baseline="0" dirty="0" smtClean="0">
                        <a:solidFill>
                          <a:srgbClr val="FF0000"/>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6</a:t>
            </a:fld>
            <a:endParaRPr lang="en-US"/>
          </a:p>
        </p:txBody>
      </p:sp>
    </p:spTree>
    <p:extLst>
      <p:ext uri="{BB962C8B-B14F-4D97-AF65-F5344CB8AC3E}">
        <p14:creationId xmlns:p14="http://schemas.microsoft.com/office/powerpoint/2010/main" val="246435090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4610" name="Group 34"/>
          <p:cNvGraphicFramePr>
            <a:graphicFrameLocks noGrp="1"/>
          </p:cNvGraphicFramePr>
          <p:nvPr>
            <p:extLst>
              <p:ext uri="{D42A27DB-BD31-4B8C-83A1-F6EECF244321}">
                <p14:modId xmlns:p14="http://schemas.microsoft.com/office/powerpoint/2010/main" val="3399385590"/>
              </p:ext>
            </p:extLst>
          </p:nvPr>
        </p:nvGraphicFramePr>
        <p:xfrm>
          <a:off x="179388" y="908050"/>
          <a:ext cx="8748712" cy="5033520"/>
        </p:xfrm>
        <a:graphic>
          <a:graphicData uri="http://schemas.openxmlformats.org/drawingml/2006/table">
            <a:tbl>
              <a:tblPr/>
              <a:tblGrid>
                <a:gridCol w="2305050">
                  <a:extLst>
                    <a:ext uri="{9D8B030D-6E8A-4147-A177-3AD203B41FA5}">
                      <a16:colId xmlns:a16="http://schemas.microsoft.com/office/drawing/2014/main" val="20000"/>
                    </a:ext>
                  </a:extLst>
                </a:gridCol>
                <a:gridCol w="1223962">
                  <a:extLst>
                    <a:ext uri="{9D8B030D-6E8A-4147-A177-3AD203B41FA5}">
                      <a16:colId xmlns:a16="http://schemas.microsoft.com/office/drawing/2014/main" val="20001"/>
                    </a:ext>
                  </a:extLst>
                </a:gridCol>
                <a:gridCol w="1368425">
                  <a:extLst>
                    <a:ext uri="{9D8B030D-6E8A-4147-A177-3AD203B41FA5}">
                      <a16:colId xmlns:a16="http://schemas.microsoft.com/office/drawing/2014/main" val="20002"/>
                    </a:ext>
                  </a:extLst>
                </a:gridCol>
                <a:gridCol w="1511300">
                  <a:extLst>
                    <a:ext uri="{9D8B030D-6E8A-4147-A177-3AD203B41FA5}">
                      <a16:colId xmlns:a16="http://schemas.microsoft.com/office/drawing/2014/main" val="20003"/>
                    </a:ext>
                  </a:extLst>
                </a:gridCol>
                <a:gridCol w="1711325">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Objectif</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85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du nombre d’accidents de la route dans lesquels les véhicules militaires sont impliqués</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 </a:t>
                      </a:r>
                      <a:r>
                        <a:rPr lang="fr-FR" sz="1200" baseline="0" dirty="0" smtClean="0">
                          <a:solidFill>
                            <a:srgbClr val="000018"/>
                          </a:solidFill>
                          <a:latin typeface="Comic Sans MS" panose="030F0702030302020204" pitchFamily="66" charset="0"/>
                        </a:rPr>
                        <a:t>(</a:t>
                      </a:r>
                      <a:r>
                        <a:rPr lang="fr-FR" sz="1200" baseline="0" dirty="0" err="1" smtClean="0">
                          <a:solidFill>
                            <a:srgbClr val="000018"/>
                          </a:solidFill>
                          <a:latin typeface="Comic Sans MS" panose="030F0702030302020204" pitchFamily="66" charset="0"/>
                        </a:rPr>
                        <a:t>e.a</a:t>
                      </a:r>
                      <a:r>
                        <a:rPr lang="fr-FR" sz="1200" baseline="0" dirty="0" smtClean="0">
                          <a:solidFill>
                            <a:srgbClr val="000018"/>
                          </a:solidFill>
                          <a:latin typeface="Comic Sans MS" panose="030F0702030302020204" pitchFamily="66" charset="0"/>
                        </a:rPr>
                        <a:t>. par la diffusion d’affiches) à reprendre dans tous les </a:t>
                      </a:r>
                      <a:r>
                        <a:rPr lang="fr-FR" sz="1200" baseline="0" dirty="0" err="1" smtClean="0">
                          <a:solidFill>
                            <a:srgbClr val="000018"/>
                          </a:solidFill>
                          <a:latin typeface="Comic Sans MS" panose="030F0702030302020204" pitchFamily="66" charset="0"/>
                        </a:rPr>
                        <a:t>PLP’s</a:t>
                      </a:r>
                      <a:r>
                        <a:rPr lang="fr-FR" sz="1200" baseline="0" dirty="0" smtClean="0">
                          <a:solidFill>
                            <a:srgbClr val="000018"/>
                          </a:solidFill>
                          <a:latin typeface="Comic Sans MS" panose="030F0702030302020204" pitchFamily="66" charset="0"/>
                        </a:rPr>
                        <a:t> </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FR" sz="1200" kern="1200" dirty="0" err="1" smtClean="0">
                          <a:solidFill>
                            <a:srgbClr val="000018"/>
                          </a:solidFill>
                          <a:latin typeface="Comic Sans MS" panose="030F0702030302020204" pitchFamily="66" charset="0"/>
                          <a:ea typeface="+mn-ea"/>
                          <a:cs typeface="+mn-cs"/>
                        </a:rPr>
                        <a:t>Sp</a:t>
                      </a:r>
                      <a:r>
                        <a:rPr lang="fr-FR" sz="1200" kern="1200" dirty="0" smtClean="0">
                          <a:solidFill>
                            <a:srgbClr val="000018"/>
                          </a:solidFill>
                          <a:latin typeface="Comic Sans MS" panose="030F0702030302020204" pitchFamily="66" charset="0"/>
                          <a:ea typeface="+mn-ea"/>
                          <a:cs typeface="+mn-cs"/>
                        </a:rPr>
                        <a:t> de ACOS O&amp;T</a:t>
                      </a:r>
                    </a:p>
                    <a:p>
                      <a:r>
                        <a:rPr lang="fr-FR" sz="1200" kern="1200" dirty="0" smtClean="0">
                          <a:solidFill>
                            <a:srgbClr val="000018"/>
                          </a:solidFill>
                          <a:latin typeface="Comic Sans MS" panose="030F0702030302020204" pitchFamily="66" charset="0"/>
                          <a:ea typeface="+mn-ea"/>
                          <a:cs typeface="+mn-cs"/>
                        </a:rPr>
                        <a:t>LH U (responsable du transport)</a:t>
                      </a:r>
                    </a:p>
                    <a:p>
                      <a:r>
                        <a:rPr lang="fr-FR" sz="1200" kern="1200" dirty="0" smtClean="0">
                          <a:solidFill>
                            <a:srgbClr val="000018"/>
                          </a:solidFill>
                          <a:latin typeface="Comic Sans MS" panose="030F0702030302020204" pitchFamily="66" charset="0"/>
                          <a:ea typeface="+mn-ea"/>
                          <a:cs typeface="+mn-cs"/>
                        </a:rPr>
                        <a:t>SLPPT </a:t>
                      </a:r>
                    </a:p>
                    <a:p>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fr-BE" sz="1200" b="0" u="none" kern="1200" dirty="0" smtClean="0">
                          <a:solidFill>
                            <a:srgbClr val="000018"/>
                          </a:solidFill>
                          <a:latin typeface="Comic Sans MS" panose="030F0702030302020204" pitchFamily="66" charset="0"/>
                          <a:ea typeface="+mn-ea"/>
                          <a:cs typeface="+mn-cs"/>
                        </a:rPr>
                        <a:t>Section</a:t>
                      </a:r>
                      <a:r>
                        <a:rPr lang="fr-BE" sz="1200" b="0" u="none" kern="1200" baseline="0" dirty="0" smtClean="0">
                          <a:solidFill>
                            <a:srgbClr val="000018"/>
                          </a:solidFill>
                          <a:latin typeface="Comic Sans MS" panose="030F0702030302020204" pitchFamily="66" charset="0"/>
                          <a:ea typeface="+mn-ea"/>
                          <a:cs typeface="+mn-cs"/>
                        </a:rPr>
                        <a:t> Police</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row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17-MR-01-Sécurité  des champs électromagnétiques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r>
                        <a:rPr lang="fr-FR" sz="1200" b="0" i="0" u="none" strike="noStrike" kern="1200" baseline="0" dirty="0" smtClean="0">
                          <a:solidFill>
                            <a:srgbClr val="000018"/>
                          </a:solidFill>
                          <a:latin typeface="Comic Sans MS" panose="030F0702030302020204" pitchFamily="66" charset="0"/>
                          <a:ea typeface="+mn-ea"/>
                          <a:cs typeface="+mn-cs"/>
                        </a:rPr>
                        <a:t>Inventorier le Mat/Infra concerné</a:t>
                      </a:r>
                    </a:p>
                    <a:p>
                      <a:r>
                        <a:rPr lang="fr-FR" sz="1200" b="0" i="0" u="none" strike="noStrike" kern="1200" baseline="0" dirty="0" smtClean="0">
                          <a:solidFill>
                            <a:srgbClr val="000018"/>
                          </a:solidFill>
                          <a:latin typeface="Comic Sans MS" panose="030F0702030302020204" pitchFamily="66" charset="0"/>
                          <a:ea typeface="+mn-ea"/>
                          <a:cs typeface="+mn-cs"/>
                        </a:rPr>
                        <a:t>Identifier le Pers à risques particuliers</a:t>
                      </a:r>
                    </a:p>
                    <a:p>
                      <a:r>
                        <a:rPr lang="fr-FR" sz="1200" b="0" i="0" u="none" strike="noStrike" kern="1200" baseline="0" dirty="0" smtClean="0">
                          <a:solidFill>
                            <a:srgbClr val="000018"/>
                          </a:solidFill>
                          <a:latin typeface="Comic Sans MS" panose="030F0702030302020204" pitchFamily="66" charset="0"/>
                          <a:ea typeface="+mn-ea"/>
                          <a:cs typeface="+mn-cs"/>
                        </a:rPr>
                        <a:t>Evaluation des risques</a:t>
                      </a:r>
                    </a:p>
                    <a:p>
                      <a:r>
                        <a:rPr lang="fr-FR" sz="1200" b="0" i="0" u="none" strike="noStrike" kern="1200" baseline="0" dirty="0" smtClean="0">
                          <a:solidFill>
                            <a:srgbClr val="000018"/>
                          </a:solidFill>
                          <a:latin typeface="Comic Sans MS" panose="030F0702030302020204" pitchFamily="66" charset="0"/>
                          <a:ea typeface="+mn-ea"/>
                          <a:cs typeface="+mn-cs"/>
                        </a:rPr>
                        <a:t>Ancrer la politique de gestion</a:t>
                      </a:r>
                    </a:p>
                    <a:p>
                      <a:r>
                        <a:rPr lang="fr-FR" sz="1200" b="0" i="0" u="none" strike="noStrike" kern="1200" baseline="0" dirty="0" smtClean="0">
                          <a:solidFill>
                            <a:srgbClr val="000018"/>
                          </a:solidFill>
                          <a:latin typeface="Comic Sans MS" panose="030F0702030302020204" pitchFamily="66" charset="0"/>
                          <a:ea typeface="+mn-ea"/>
                          <a:cs typeface="+mn-cs"/>
                        </a:rPr>
                        <a:t>Implémentation de la politique</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1. Inventorier</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l" defTabSz="914400" rtl="0" eaLnBrk="1" latinLnBrk="0" hangingPunct="1"/>
                      <a:r>
                        <a:rPr lang="fr-BE" sz="1200" b="0" u="none" kern="1200" dirty="0" err="1" smtClean="0">
                          <a:solidFill>
                            <a:srgbClr val="000018"/>
                          </a:solidFill>
                          <a:latin typeface="Comic Sans MS" panose="030F0702030302020204" pitchFamily="66" charset="0"/>
                          <a:ea typeface="+mn-ea"/>
                          <a:cs typeface="+mn-cs"/>
                        </a:rPr>
                        <a:t>AsPrev</a:t>
                      </a:r>
                      <a:endParaRPr lang="fr-BE" sz="1200" b="0" u="none"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rowSpan="3">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R</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2. Apprécier les risques</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smtClean="0">
                          <a:solidFill>
                            <a:srgbClr val="000018"/>
                          </a:solidFill>
                          <a:latin typeface="Comic Sans MS" panose="030F0702030302020204" pitchFamily="66" charset="0"/>
                          <a:ea typeface="+mn-ea"/>
                          <a:cs typeface="+mn-cs"/>
                        </a:rPr>
                        <a:t>SPPT-MR &amp; ERM</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228600">
                <a:tc vMerge="1">
                  <a:txBody>
                    <a:bodyPr/>
                    <a:lstStyle/>
                    <a:p>
                      <a:endParaRPr lang="en-US"/>
                    </a:p>
                  </a:txBody>
                  <a:tcPr/>
                </a:tc>
                <a:tc vMerge="1">
                  <a:txBody>
                    <a:bodyPr/>
                    <a:lstStyle/>
                    <a:p>
                      <a:endParaRPr lang="en-US"/>
                    </a:p>
                  </a:txBody>
                  <a:tcPr/>
                </a:tc>
                <a:tc>
                  <a:txBody>
                    <a:bodyPr/>
                    <a:lstStyle/>
                    <a:p>
                      <a:r>
                        <a:rPr lang="fr-BE" sz="1200" dirty="0" smtClean="0">
                          <a:solidFill>
                            <a:srgbClr val="000018"/>
                          </a:solidFill>
                          <a:latin typeface="Comic Sans MS" panose="030F0702030302020204" pitchFamily="66" charset="0"/>
                        </a:rPr>
                        <a:t>3. Gestion</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err="1" smtClean="0">
                          <a:solidFill>
                            <a:srgbClr val="000018"/>
                          </a:solidFill>
                          <a:latin typeface="Comic Sans MS" panose="030F0702030302020204" pitchFamily="66" charset="0"/>
                          <a:ea typeface="+mn-ea"/>
                          <a:cs typeface="+mn-cs"/>
                        </a:rPr>
                        <a:t>Gest</a:t>
                      </a:r>
                      <a:r>
                        <a:rPr lang="fr-BE" sz="1200" kern="1200" dirty="0" smtClean="0">
                          <a:solidFill>
                            <a:srgbClr val="000018"/>
                          </a:solidFill>
                          <a:latin typeface="Comic Sans MS" panose="030F0702030302020204" pitchFamily="66" charset="0"/>
                          <a:ea typeface="+mn-ea"/>
                          <a:cs typeface="+mn-cs"/>
                        </a:rPr>
                        <a:t> Mat &amp;</a:t>
                      </a:r>
                      <a:r>
                        <a:rPr lang="fr-BE" sz="1200" kern="1200" baseline="0" dirty="0" smtClean="0">
                          <a:solidFill>
                            <a:srgbClr val="000018"/>
                          </a:solidFill>
                          <a:latin typeface="Comic Sans MS" panose="030F0702030302020204" pitchFamily="66" charset="0"/>
                          <a:ea typeface="+mn-ea"/>
                          <a:cs typeface="+mn-cs"/>
                        </a:rPr>
                        <a:t> Conseiller en </a:t>
                      </a:r>
                      <a:r>
                        <a:rPr lang="fr-BE" sz="1200" kern="1200" baseline="0" dirty="0" err="1" smtClean="0">
                          <a:solidFill>
                            <a:srgbClr val="000018"/>
                          </a:solidFill>
                          <a:latin typeface="Comic Sans MS" panose="030F0702030302020204" pitchFamily="66" charset="0"/>
                          <a:ea typeface="+mn-ea"/>
                          <a:cs typeface="+mn-cs"/>
                        </a:rPr>
                        <a:t>Prev</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4608"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3250755993"/>
              </p:ext>
            </p:extLst>
          </p:nvPr>
        </p:nvGraphicFramePr>
        <p:xfrm>
          <a:off x="179388" y="465476"/>
          <a:ext cx="8748712" cy="3627693"/>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741488">
                  <a:extLst>
                    <a:ext uri="{9D8B030D-6E8A-4147-A177-3AD203B41FA5}">
                      <a16:colId xmlns:a16="http://schemas.microsoft.com/office/drawing/2014/main" val="20003"/>
                    </a:ext>
                  </a:extLst>
                </a:gridCol>
                <a:gridCol w="1481137">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7944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16-WB-01 – Analyse du risque de burnout au sein des Composantes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Mettre en exergue le risque de burnout et le coupler au plans de remédiation dans le cadre de l’organisation </a:t>
                      </a:r>
                      <a:r>
                        <a:rPr kumimoji="0" lang="fr-BE" sz="1200" b="0" i="0" u="none" strike="noStrike" cap="none" normalizeH="0" baseline="0" dirty="0" err="1" smtClean="0">
                          <a:ln>
                            <a:noFill/>
                          </a:ln>
                          <a:solidFill>
                            <a:srgbClr val="000018"/>
                          </a:solidFill>
                          <a:effectLst/>
                          <a:latin typeface="Comic Sans MS" pitchFamily="66" charset="0"/>
                        </a:rPr>
                        <a:t>rétrécissante</a:t>
                      </a:r>
                      <a:r>
                        <a:rPr kumimoji="0" lang="fr-BE" sz="1200" b="0" i="0" u="none" strike="noStrike" cap="none" normalizeH="0" baseline="0" dirty="0" smtClean="0">
                          <a:ln>
                            <a:noFill/>
                          </a:ln>
                          <a:solidFill>
                            <a:srgbClr val="000018"/>
                          </a:solidFill>
                          <a:effectLst/>
                          <a:latin typeface="Comic Sans MS" pitchFamily="66" charset="0"/>
                        </a:rPr>
                        <a:t> et du plan de remédiation de la cellule PSMR pour la </a:t>
                      </a:r>
                      <a:r>
                        <a:rPr kumimoji="0" lang="fr-BE" sz="1200" b="0" i="0" u="none" strike="noStrike" cap="none" normalizeH="0" baseline="0" dirty="0" err="1" smtClean="0">
                          <a:ln>
                            <a:noFill/>
                          </a:ln>
                          <a:solidFill>
                            <a:srgbClr val="000018"/>
                          </a:solidFill>
                          <a:effectLst/>
                          <a:latin typeface="Comic Sans MS" pitchFamily="66" charset="0"/>
                        </a:rPr>
                        <a:t>Comp</a:t>
                      </a:r>
                      <a:r>
                        <a:rPr kumimoji="0" lang="fr-BE" sz="1200" b="0" i="0" u="none" strike="noStrike" cap="none" normalizeH="0" baseline="0" dirty="0" smtClean="0">
                          <a:ln>
                            <a:noFill/>
                          </a:ln>
                          <a:solidFill>
                            <a:srgbClr val="000018"/>
                          </a:solidFill>
                          <a:effectLst/>
                          <a:latin typeface="Comic Sans MS" pitchFamily="66" charset="0"/>
                        </a:rPr>
                        <a:t> Med</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Faire connaitre la définition du burnout + acteurs </a:t>
                      </a:r>
                      <a:r>
                        <a:rPr lang="fr-BE" sz="1200" b="0" i="0" u="none" strike="noStrike" kern="1200" baseline="0" dirty="0" err="1" smtClean="0">
                          <a:solidFill>
                            <a:srgbClr val="000018"/>
                          </a:solidFill>
                          <a:latin typeface="Comic Sans MS" panose="030F0702030302020204" pitchFamily="66" charset="0"/>
                          <a:ea typeface="+mn-ea"/>
                          <a:cs typeface="+mn-cs"/>
                        </a:rPr>
                        <a:t>PsySoc</a:t>
                      </a:r>
                      <a:r>
                        <a:rPr lang="fr-BE" sz="1200" b="0" i="0" u="none" strike="noStrike" kern="1200" baseline="0" dirty="0" smtClean="0">
                          <a:solidFill>
                            <a:srgbClr val="000018"/>
                          </a:solidFill>
                          <a:latin typeface="Comic Sans MS" panose="030F0702030302020204" pitchFamily="66" charset="0"/>
                          <a:ea typeface="+mn-ea"/>
                          <a:cs typeface="+mn-cs"/>
                        </a:rPr>
                        <a:t> + participation au plan d’action de l’organisation </a:t>
                      </a:r>
                      <a:r>
                        <a:rPr lang="fr-BE" sz="1200" b="0" i="0" u="none" strike="noStrike" kern="1200" baseline="0" dirty="0" err="1" smtClean="0">
                          <a:solidFill>
                            <a:srgbClr val="000018"/>
                          </a:solidFill>
                          <a:latin typeface="Comic Sans MS" panose="030F0702030302020204" pitchFamily="66" charset="0"/>
                          <a:ea typeface="+mn-ea"/>
                          <a:cs typeface="+mn-cs"/>
                        </a:rPr>
                        <a:t>rétrécissante</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Bfg</a:t>
                      </a:r>
                      <a:r>
                        <a:rPr kumimoji="0" lang="fr-BE" sz="1200" b="0" i="0" u="none" strike="noStrike" cap="none" normalizeH="0" baseline="0" dirty="0" smtClean="0">
                          <a:ln>
                            <a:noFill/>
                          </a:ln>
                          <a:solidFill>
                            <a:srgbClr val="000018"/>
                          </a:solidFill>
                          <a:effectLst/>
                          <a:latin typeface="Comic Sans MS" pitchFamily="66" charset="0"/>
                        </a:rPr>
                        <a:t>, acteurs (psycho)sociaux de la Défense, SLPPT, Pers </a:t>
                      </a:r>
                      <a:r>
                        <a:rPr kumimoji="0" lang="fr-BE" sz="1200" b="0" i="0" u="none" strike="noStrike" cap="none" normalizeH="0" baseline="0" dirty="0" err="1" smtClean="0">
                          <a:ln>
                            <a:noFill/>
                          </a:ln>
                          <a:solidFill>
                            <a:srgbClr val="000018"/>
                          </a:solidFill>
                          <a:effectLst/>
                          <a:latin typeface="Comic Sans MS" pitchFamily="66" charset="0"/>
                        </a:rPr>
                        <a:t>Def</a:t>
                      </a:r>
                      <a:r>
                        <a:rPr kumimoji="0" lang="fr-BE" sz="1200" b="0" i="0" u="none" strike="noStrike" cap="none" normalizeH="0" baseline="0" dirty="0" smtClean="0">
                          <a:ln>
                            <a:noFill/>
                          </a:ln>
                          <a:solidFill>
                            <a:srgbClr val="000018"/>
                          </a:solidFill>
                          <a:effectLst/>
                          <a:latin typeface="Comic Sans MS" pitchFamily="66" charset="0"/>
                        </a:rPr>
                        <a:t> et </a:t>
                      </a: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 U clientes</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8</a:t>
            </a:fld>
            <a:endParaRPr lang="en-US"/>
          </a:p>
        </p:txBody>
      </p:sp>
    </p:spTree>
    <p:extLst>
      <p:ext uri="{BB962C8B-B14F-4D97-AF65-F5344CB8AC3E}">
        <p14:creationId xmlns:p14="http://schemas.microsoft.com/office/powerpoint/2010/main" val="41158782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64748838"/>
              </p:ext>
            </p:extLst>
          </p:nvPr>
        </p:nvGraphicFramePr>
        <p:xfrm>
          <a:off x="179388" y="465476"/>
          <a:ext cx="8748712" cy="4342299"/>
        </p:xfrm>
        <a:graphic>
          <a:graphicData uri="http://schemas.openxmlformats.org/drawingml/2006/table">
            <a:tbl>
              <a:tblPr/>
              <a:tblGrid>
                <a:gridCol w="2160587">
                  <a:extLst>
                    <a:ext uri="{9D8B030D-6E8A-4147-A177-3AD203B41FA5}">
                      <a16:colId xmlns:a16="http://schemas.microsoft.com/office/drawing/2014/main" val="20000"/>
                    </a:ext>
                  </a:extLst>
                </a:gridCol>
                <a:gridCol w="1152525">
                  <a:extLst>
                    <a:ext uri="{9D8B030D-6E8A-4147-A177-3AD203B41FA5}">
                      <a16:colId xmlns:a16="http://schemas.microsoft.com/office/drawing/2014/main" val="20001"/>
                    </a:ext>
                  </a:extLst>
                </a:gridCol>
                <a:gridCol w="1584325">
                  <a:extLst>
                    <a:ext uri="{9D8B030D-6E8A-4147-A177-3AD203B41FA5}">
                      <a16:colId xmlns:a16="http://schemas.microsoft.com/office/drawing/2014/main" val="20002"/>
                    </a:ext>
                  </a:extLst>
                </a:gridCol>
                <a:gridCol w="1943447">
                  <a:extLst>
                    <a:ext uri="{9D8B030D-6E8A-4147-A177-3AD203B41FA5}">
                      <a16:colId xmlns:a16="http://schemas.microsoft.com/office/drawing/2014/main" val="20003"/>
                    </a:ext>
                  </a:extLst>
                </a:gridCol>
                <a:gridCol w="1279178">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73428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FF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dirty="0" smtClean="0">
                          <a:solidFill>
                            <a:srgbClr val="FF0000"/>
                          </a:solidFill>
                          <a:effectLst/>
                          <a:latin typeface="Comic Sans MS" panose="030F0702030302020204" pitchFamily="66" charset="0"/>
                          <a:ea typeface="Times New Roman"/>
                        </a:rPr>
                        <a:t>Actions au niveau local en fonction des communications SIPPT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FF0000"/>
                        </a:solidFill>
                        <a:effectLst/>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AsPrev</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a:t>
                      </a:r>
                      <a:r>
                        <a:rPr kumimoji="0" lang="fr-BE" sz="1200" b="0" i="0" u="none" strike="noStrike" kern="1200" cap="none" spc="0" normalizeH="0" baseline="0" noProof="0" dirty="0" err="1" smtClean="0">
                          <a:ln>
                            <a:noFill/>
                          </a:ln>
                          <a:solidFill>
                            <a:srgbClr val="000018"/>
                          </a:solidFill>
                          <a:effectLst/>
                          <a:uLnTx/>
                          <a:uFillTx/>
                          <a:latin typeface="Comic Sans MS" pitchFamily="66" charset="0"/>
                          <a:ea typeface="+mn-ea"/>
                          <a:cs typeface="+mn-cs"/>
                        </a:rPr>
                        <a:t>Offr</a:t>
                      </a:r>
                      <a:r>
                        <a:rPr kumimoji="0" lang="fr-BE" sz="1200" b="0" i="0" u="none" strike="noStrike" kern="1200" cap="none" spc="0" normalizeH="0" baseline="0" noProof="0" dirty="0" smtClean="0">
                          <a:ln>
                            <a:noFill/>
                          </a:ln>
                          <a:solidFill>
                            <a:srgbClr val="000018"/>
                          </a:solidFill>
                          <a:effectLst/>
                          <a:uLnTx/>
                          <a:uFillTx/>
                          <a:latin typeface="Comic Sans MS" pitchFamily="66" charset="0"/>
                          <a:ea typeface="+mn-ea"/>
                          <a:cs typeface="+mn-cs"/>
                        </a:rPr>
                        <a:t> HR, CSM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
        <p:nvSpPr>
          <p:cNvPr id="2" name="Slide Number Placeholder 1"/>
          <p:cNvSpPr>
            <a:spLocks noGrp="1"/>
          </p:cNvSpPr>
          <p:nvPr>
            <p:ph type="sldNum" sz="quarter" idx="12"/>
          </p:nvPr>
        </p:nvSpPr>
        <p:spPr/>
        <p:txBody>
          <a:bodyPr/>
          <a:lstStyle/>
          <a:p>
            <a:pPr>
              <a:defRPr/>
            </a:pPr>
            <a:fld id="{F70BA58C-91E4-4A29-9FFB-32551D5170CB}" type="slidenum">
              <a:rPr lang="en-US" smtClean="0"/>
              <a:pPr>
                <a:defRPr/>
              </a:pPr>
              <a:t>9</a:t>
            </a:fld>
            <a:endParaRPr lang="en-US"/>
          </a:p>
        </p:txBody>
      </p:sp>
      <p:pic>
        <p:nvPicPr>
          <p:cNvPr id="3" name="Picture 2"/>
          <p:cNvPicPr>
            <a:picLocks noChangeAspect="1"/>
          </p:cNvPicPr>
          <p:nvPr/>
        </p:nvPicPr>
        <p:blipFill>
          <a:blip r:embed="rId3"/>
          <a:stretch>
            <a:fillRect/>
          </a:stretch>
        </p:blipFill>
        <p:spPr>
          <a:xfrm>
            <a:off x="2574925" y="4890995"/>
            <a:ext cx="3762375" cy="1238250"/>
          </a:xfrm>
          <a:prstGeom prst="rect">
            <a:avLst/>
          </a:prstGeom>
        </p:spPr>
      </p:pic>
    </p:spTree>
    <p:extLst>
      <p:ext uri="{BB962C8B-B14F-4D97-AF65-F5344CB8AC3E}">
        <p14:creationId xmlns:p14="http://schemas.microsoft.com/office/powerpoint/2010/main" val="579166053"/>
      </p:ext>
    </p:extLst>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10689</TotalTime>
  <Words>2663</Words>
  <Application>Microsoft Office PowerPoint</Application>
  <PresentationFormat>On-screen Show (4:3)</PresentationFormat>
  <Paragraphs>477</Paragraphs>
  <Slides>22</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Comic Sans MS</vt:lpstr>
      <vt:lpstr>Times New Roman</vt:lpstr>
      <vt:lpstr>Wingdings</vt:lpstr>
      <vt:lpstr>Zapf Dingbats</vt:lpstr>
      <vt:lpstr>Beam</vt:lpstr>
      <vt:lpstr>Plan Local de Prévention  2019  2 Wing Tactique  26.06.2019</vt:lpstr>
      <vt:lpstr>Plan Local de Prévention   Volet A  Ref : Plan global de prévention de la Défense 2019-2023 Plan annuel d’actions 2019  En rouge : modifications depuis  le dernier CCB (si nécessaire)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lpstr>Plan Local de Prévention   Volet B-PsySoc  Nouvelle partie  DRAFT!   </vt:lpstr>
      <vt:lpstr>PowerPoint Presentation</vt:lpstr>
    </vt:vector>
  </TitlesOfParts>
  <Company>IDCN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Verast Sylvain</cp:lastModifiedBy>
  <cp:revision>477</cp:revision>
  <cp:lastPrinted>2019-03-18T09:33:18Z</cp:lastPrinted>
  <dcterms:created xsi:type="dcterms:W3CDTF">2005-10-13T05:40:21Z</dcterms:created>
  <dcterms:modified xsi:type="dcterms:W3CDTF">2019-06-14T10:11:15Z</dcterms:modified>
</cp:coreProperties>
</file>