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2"/>
  </p:notesMasterIdLst>
  <p:handoutMasterIdLst>
    <p:handoutMasterId r:id="rId23"/>
  </p:handoutMasterIdLst>
  <p:sldIdLst>
    <p:sldId id="284" r:id="rId2"/>
    <p:sldId id="285" r:id="rId3"/>
    <p:sldId id="264" r:id="rId4"/>
    <p:sldId id="297" r:id="rId5"/>
    <p:sldId id="305" r:id="rId6"/>
    <p:sldId id="306" r:id="rId7"/>
    <p:sldId id="307" r:id="rId8"/>
    <p:sldId id="299" r:id="rId9"/>
    <p:sldId id="313" r:id="rId10"/>
    <p:sldId id="304" r:id="rId11"/>
    <p:sldId id="308" r:id="rId12"/>
    <p:sldId id="314" r:id="rId13"/>
    <p:sldId id="312" r:id="rId14"/>
    <p:sldId id="315" r:id="rId15"/>
    <p:sldId id="286" r:id="rId16"/>
    <p:sldId id="274" r:id="rId17"/>
    <p:sldId id="287" r:id="rId18"/>
    <p:sldId id="303" r:id="rId19"/>
    <p:sldId id="310" r:id="rId20"/>
    <p:sldId id="311" r:id="rId21"/>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18"/>
    <a:srgbClr val="FF0066"/>
    <a:srgbClr val="E3A1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9817" autoAdjust="0"/>
  </p:normalViewPr>
  <p:slideViewPr>
    <p:cSldViewPr>
      <p:cViewPr>
        <p:scale>
          <a:sx n="117" d="100"/>
          <a:sy n="117" d="100"/>
        </p:scale>
        <p:origin x="-672" y="7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9939"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547B82A8-D561-4F92-8EC0-9966BF047703}" type="datetimeFigureOut">
              <a:rPr lang="en-US"/>
              <a:pPr>
                <a:defRPr/>
              </a:pPr>
              <a:t>9/28/2017</a:t>
            </a:fld>
            <a:endParaRPr lang="en-US"/>
          </a:p>
        </p:txBody>
      </p:sp>
      <p:sp>
        <p:nvSpPr>
          <p:cNvPr id="39940"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9941"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65EDE14-42FB-4CBC-8E78-4E1C141A92DA}" type="slidenum">
              <a:rPr lang="en-US"/>
              <a:pPr>
                <a:defRPr/>
              </a:pPr>
              <a:t>‹#›</a:t>
            </a:fld>
            <a:endParaRPr lang="en-US"/>
          </a:p>
        </p:txBody>
      </p:sp>
    </p:spTree>
    <p:extLst>
      <p:ext uri="{BB962C8B-B14F-4D97-AF65-F5344CB8AC3E}">
        <p14:creationId xmlns:p14="http://schemas.microsoft.com/office/powerpoint/2010/main" val="32295207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defTabSz="930275">
              <a:defRPr sz="1200"/>
            </a:lvl1pPr>
          </a:lstStyle>
          <a:p>
            <a:pPr>
              <a:defRPr/>
            </a:pPr>
            <a:endParaRPr lang="en-US"/>
          </a:p>
        </p:txBody>
      </p:sp>
      <p:sp>
        <p:nvSpPr>
          <p:cNvPr id="15363" name="Rectangle 3"/>
          <p:cNvSpPr>
            <a:spLocks noGrp="1" noChangeArrowheads="1"/>
          </p:cNvSpPr>
          <p:nvPr>
            <p:ph type="dt" idx="1"/>
          </p:nvPr>
        </p:nvSpPr>
        <p:spPr bwMode="auto">
          <a:xfrm>
            <a:off x="3851275" y="0"/>
            <a:ext cx="2944813" cy="496888"/>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algn="r" defTabSz="930275">
              <a:defRPr sz="1200"/>
            </a:lvl1pPr>
          </a:lstStyle>
          <a:p>
            <a:pPr>
              <a:defRPr/>
            </a:pPr>
            <a:fld id="{E70E549B-A835-4A87-8795-3FF46B7FBA7F}" type="datetimeFigureOut">
              <a:rPr lang="en-US"/>
              <a:pPr>
                <a:defRPr/>
              </a:pPr>
              <a:t>9/28/2017</a:t>
            </a:fld>
            <a:endParaRPr lang="en-US"/>
          </a:p>
        </p:txBody>
      </p:sp>
      <p:sp>
        <p:nvSpPr>
          <p:cNvPr id="1331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0" y="9428163"/>
            <a:ext cx="2944813" cy="496887"/>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defTabSz="930275">
              <a:defRPr sz="1200"/>
            </a:lvl1pPr>
          </a:lstStyle>
          <a:p>
            <a:pPr>
              <a:defRPr/>
            </a:pPr>
            <a:endParaRPr lang="en-US"/>
          </a:p>
        </p:txBody>
      </p:sp>
      <p:sp>
        <p:nvSpPr>
          <p:cNvPr id="15367" name="Rectangle 7"/>
          <p:cNvSpPr>
            <a:spLocks noGrp="1" noChangeArrowheads="1"/>
          </p:cNvSpPr>
          <p:nvPr>
            <p:ph type="sldNum" sz="quarter" idx="5"/>
          </p:nvPr>
        </p:nvSpPr>
        <p:spPr bwMode="auto">
          <a:xfrm>
            <a:off x="3851275" y="9428163"/>
            <a:ext cx="2944813" cy="496887"/>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algn="r" defTabSz="930275" eaLnBrk="1" hangingPunct="1">
              <a:defRPr sz="1200"/>
            </a:lvl1pPr>
          </a:lstStyle>
          <a:p>
            <a:pPr>
              <a:defRPr/>
            </a:pPr>
            <a:fld id="{EE62C996-7EBA-4008-94B4-238849A5DB9E}" type="slidenum">
              <a:rPr lang="en-US"/>
              <a:pPr>
                <a:defRPr/>
              </a:pPr>
              <a:t>‹#›</a:t>
            </a:fld>
            <a:endParaRPr lang="en-US"/>
          </a:p>
        </p:txBody>
      </p:sp>
    </p:spTree>
    <p:extLst>
      <p:ext uri="{BB962C8B-B14F-4D97-AF65-F5344CB8AC3E}">
        <p14:creationId xmlns:p14="http://schemas.microsoft.com/office/powerpoint/2010/main" val="22090694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ChangeArrowheads="1" noTextEdit="1"/>
          </p:cNvSpPr>
          <p:nvPr>
            <p:ph type="sldImg"/>
          </p:nvPr>
        </p:nvSpPr>
        <p:spPr>
          <a:ln/>
        </p:spPr>
      </p:sp>
      <p:sp>
        <p:nvSpPr>
          <p:cNvPr id="1638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11</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12</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13</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14</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430A4CA1-1C5D-480A-96B8-C418E3E77569}" type="slidenum">
              <a:rPr lang="en-US" smtClean="0"/>
              <a:pPr/>
              <a:t>3</a:t>
            </a:fld>
            <a:endParaRPr lang="en-US" smtClean="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4</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5</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6</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7</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E80B16A8-0E93-4220-9115-A7F2E4737B45}" type="slidenum">
              <a:rPr lang="en-US" sz="1200"/>
              <a:pPr algn="r" defTabSz="930275"/>
              <a:t>8</a:t>
            </a:fld>
            <a:endParaRPr lang="en-US" sz="1200"/>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9</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10</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eaLnBrk="0" hangingPunct="0">
                <a:defRPr/>
              </a:pPr>
              <a:endParaRPr lang="en-US"/>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eaLnBrk="0" hangingPunct="0">
                <a:defRPr/>
              </a:pPr>
              <a:endParaRPr lang="en-US"/>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eaLnBrk="0" hangingPunct="0">
                <a:defRPr/>
              </a:pPr>
              <a:endParaRPr lang="en-US"/>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eaLnBrk="0" hangingPunct="0">
                <a:defRPr/>
              </a:pPr>
              <a:endParaRPr lang="en-US"/>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eaLnBrk="0" hangingPunct="0">
                <a:defRPr/>
              </a:pPr>
              <a:endParaRPr lang="en-US"/>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eaLnBrk="0" hangingPunct="0">
                <a:defRPr/>
              </a:pPr>
              <a:endParaRPr lang="en-US"/>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eaLnBrk="0" hangingPunct="0">
                <a:defRPr/>
              </a:pPr>
              <a:endParaRPr lang="en-US"/>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eaLnBrk="0" hangingPunct="0">
                <a:defRPr/>
              </a:pPr>
              <a:endParaRPr lang="en-US"/>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eaLnBrk="0" hangingPunct="0">
                <a:defRPr/>
              </a:pPr>
              <a:endParaRPr lang="en-US"/>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eaLnBrk="0" hangingPunct="0">
                <a:defRPr/>
              </a:pPr>
              <a:endParaRPr lang="en-US"/>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eaLnBrk="0" hangingPunct="0">
                <a:defRPr/>
              </a:pPr>
              <a:endParaRPr lang="en-US"/>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eaLnBrk="0" hangingPunct="0">
                <a:defRPr/>
              </a:pPr>
              <a:endParaRPr lang="en-US"/>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eaLnBrk="0" hangingPunct="0">
                <a:defRPr/>
              </a:pPr>
              <a:endParaRPr lang="en-US"/>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eaLnBrk="0" hangingPunct="0">
                <a:defRPr/>
              </a:pPr>
              <a:endParaRPr lang="en-US"/>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eaLnBrk="0" hangingPunct="0">
                <a:defRPr/>
              </a:pPr>
              <a:endParaRPr lang="en-US"/>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eaLnBrk="0" hangingPunct="0">
                <a:defRPr/>
              </a:pPr>
              <a:endParaRPr lang="en-US"/>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eaLnBrk="0" hangingPunct="0">
                <a:defRPr/>
              </a:pPr>
              <a:endParaRPr lang="en-US"/>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eaLnBrk="0" hangingPunct="0">
                  <a:defRPr/>
                </a:pPr>
                <a:endParaRPr lang="en-US"/>
              </a:p>
            </p:txBody>
          </p:sp>
        </p:grpSp>
      </p:grpSp>
      <p:sp>
        <p:nvSpPr>
          <p:cNvPr id="5162" name="Rectangle 42"/>
          <p:cNvSpPr>
            <a:spLocks noGrp="1" noChangeArrowheads="1"/>
          </p:cNvSpPr>
          <p:nvPr>
            <p:ph type="ctrTitle" sz="quarter"/>
          </p:nvPr>
        </p:nvSpPr>
        <p:spPr>
          <a:xfrm>
            <a:off x="457200" y="1600200"/>
            <a:ext cx="8229600" cy="1828800"/>
          </a:xfrm>
        </p:spPr>
        <p:txBody>
          <a:bodyPr/>
          <a:lstStyle>
            <a:lvl1pPr>
              <a:defRPr sz="4800"/>
            </a:lvl1pPr>
          </a:lstStyle>
          <a:p>
            <a:r>
              <a:rPr lang="en-US"/>
              <a:t>Click to edit Master title style</a:t>
            </a:r>
          </a:p>
        </p:txBody>
      </p:sp>
      <p:sp>
        <p:nvSpPr>
          <p:cNvPr id="5163"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44" name="Rectangle 44"/>
          <p:cNvSpPr>
            <a:spLocks noGrp="1" noChangeArrowheads="1"/>
          </p:cNvSpPr>
          <p:nvPr>
            <p:ph type="dt" sz="quarter" idx="10"/>
          </p:nvPr>
        </p:nvSpPr>
        <p:spPr/>
        <p:txBody>
          <a:bodyPr/>
          <a:lstStyle>
            <a:lvl1pPr>
              <a:defRPr/>
            </a:lvl1pPr>
          </a:lstStyle>
          <a:p>
            <a:pPr>
              <a:defRPr/>
            </a:pPr>
            <a:fld id="{5A5C384A-65C8-4B5B-B433-91FEA4715926}" type="datetime1">
              <a:rPr lang="en-US" smtClean="0"/>
              <a:t>9/28/2017</a:t>
            </a:fld>
            <a:endParaRPr lang="en-US"/>
          </a:p>
        </p:txBody>
      </p:sp>
      <p:sp>
        <p:nvSpPr>
          <p:cNvPr id="45" name="Rectangle 45"/>
          <p:cNvSpPr>
            <a:spLocks noGrp="1" noChangeArrowheads="1"/>
          </p:cNvSpPr>
          <p:nvPr>
            <p:ph type="ftr" sz="quarter" idx="11"/>
          </p:nvPr>
        </p:nvSpPr>
        <p:spPr>
          <a:xfrm>
            <a:off x="3124200" y="6248400"/>
            <a:ext cx="2895600" cy="457200"/>
          </a:xfrm>
        </p:spPr>
        <p:txBody>
          <a:bodyPr/>
          <a:lstStyle>
            <a:lvl1pPr>
              <a:defRPr/>
            </a:lvl1pPr>
          </a:lstStyle>
          <a:p>
            <a:pPr>
              <a:defRPr/>
            </a:pPr>
            <a:r>
              <a:rPr lang="en-US"/>
              <a:t>EC : en cours - T : terminé - R : pas démarré</a:t>
            </a:r>
          </a:p>
        </p:txBody>
      </p:sp>
      <p:sp>
        <p:nvSpPr>
          <p:cNvPr id="46" name="Rectangle 46"/>
          <p:cNvSpPr>
            <a:spLocks noGrp="1" noChangeArrowheads="1"/>
          </p:cNvSpPr>
          <p:nvPr>
            <p:ph type="sldNum" sz="quarter" idx="12"/>
          </p:nvPr>
        </p:nvSpPr>
        <p:spPr/>
        <p:txBody>
          <a:bodyPr/>
          <a:lstStyle>
            <a:lvl1pPr>
              <a:defRPr/>
            </a:lvl1pPr>
          </a:lstStyle>
          <a:p>
            <a:pPr>
              <a:defRPr/>
            </a:pPr>
            <a:fld id="{38B4CFC8-E1F0-46D9-8164-0508034B182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A705F626-E95A-4568-A279-A623AB725C75}" type="datetime1">
              <a:rPr lang="en-US" smtClean="0"/>
              <a:t>9/28/2017</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A743A020-463B-4FDD-87A2-B1ACD19F86A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17D2FB2E-21A4-4244-BAC8-22EC66D46813}" type="datetime1">
              <a:rPr lang="en-US" smtClean="0"/>
              <a:t>9/28/2017</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3A2B9500-618A-428D-AE07-5F725EE0C67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E6080309-9992-46D1-B78A-D8EB78E62E5E}" type="datetime1">
              <a:rPr lang="en-US" smtClean="0"/>
              <a:t>9/28/2017</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4EF9D376-4497-4ACC-8578-3C0892C50CC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4"/>
          <p:cNvSpPr>
            <a:spLocks noGrp="1" noChangeArrowheads="1"/>
          </p:cNvSpPr>
          <p:nvPr>
            <p:ph type="dt" sz="half" idx="10"/>
          </p:nvPr>
        </p:nvSpPr>
        <p:spPr/>
        <p:txBody>
          <a:bodyPr/>
          <a:lstStyle>
            <a:lvl1pPr>
              <a:defRPr/>
            </a:lvl1pPr>
          </a:lstStyle>
          <a:p>
            <a:pPr>
              <a:defRPr/>
            </a:pPr>
            <a:fld id="{CB9542A2-4176-43DE-AF6C-571226BBCB4A}" type="datetime1">
              <a:rPr lang="en-US" smtClean="0"/>
              <a:t>9/28/2017</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0C941695-2995-47DC-9BFC-FD2400DF19B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4"/>
          <p:cNvSpPr>
            <a:spLocks noGrp="1" noChangeArrowheads="1"/>
          </p:cNvSpPr>
          <p:nvPr>
            <p:ph type="dt" sz="half" idx="10"/>
          </p:nvPr>
        </p:nvSpPr>
        <p:spPr/>
        <p:txBody>
          <a:bodyPr/>
          <a:lstStyle>
            <a:lvl1pPr>
              <a:defRPr/>
            </a:lvl1pPr>
          </a:lstStyle>
          <a:p>
            <a:pPr>
              <a:defRPr/>
            </a:pPr>
            <a:fld id="{B5ECFEE4-0691-4B8E-98B8-960BAB61E765}" type="datetime1">
              <a:rPr lang="en-US" smtClean="0"/>
              <a:t>9/28/2017</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F5476E81-D5E8-4799-AA13-FF1E4144F9A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4"/>
          <p:cNvSpPr>
            <a:spLocks noGrp="1" noChangeArrowheads="1"/>
          </p:cNvSpPr>
          <p:nvPr>
            <p:ph type="dt" sz="half" idx="10"/>
          </p:nvPr>
        </p:nvSpPr>
        <p:spPr/>
        <p:txBody>
          <a:bodyPr/>
          <a:lstStyle>
            <a:lvl1pPr>
              <a:defRPr/>
            </a:lvl1pPr>
          </a:lstStyle>
          <a:p>
            <a:pPr>
              <a:defRPr/>
            </a:pPr>
            <a:fld id="{48D050C9-9C8F-4CD4-BCE4-DF0E13607A91}" type="datetime1">
              <a:rPr lang="en-US" smtClean="0"/>
              <a:t>9/28/2017</a:t>
            </a:fld>
            <a:endParaRPr lang="en-US"/>
          </a:p>
        </p:txBody>
      </p:sp>
      <p:sp>
        <p:nvSpPr>
          <p:cNvPr id="8"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9" name="Rectangle 46"/>
          <p:cNvSpPr>
            <a:spLocks noGrp="1" noChangeArrowheads="1"/>
          </p:cNvSpPr>
          <p:nvPr>
            <p:ph type="sldNum" sz="quarter" idx="12"/>
          </p:nvPr>
        </p:nvSpPr>
        <p:spPr/>
        <p:txBody>
          <a:bodyPr/>
          <a:lstStyle>
            <a:lvl1pPr>
              <a:defRPr/>
            </a:lvl1pPr>
          </a:lstStyle>
          <a:p>
            <a:pPr>
              <a:defRPr/>
            </a:pPr>
            <a:fld id="{B299E637-FF79-4658-89B4-40E31EC140C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4"/>
          <p:cNvSpPr>
            <a:spLocks noGrp="1" noChangeArrowheads="1"/>
          </p:cNvSpPr>
          <p:nvPr>
            <p:ph type="dt" sz="half" idx="10"/>
          </p:nvPr>
        </p:nvSpPr>
        <p:spPr/>
        <p:txBody>
          <a:bodyPr/>
          <a:lstStyle>
            <a:lvl1pPr>
              <a:defRPr/>
            </a:lvl1pPr>
          </a:lstStyle>
          <a:p>
            <a:pPr>
              <a:defRPr/>
            </a:pPr>
            <a:fld id="{5BB25372-68B5-4471-8C67-14F58C04EC6B}" type="datetime1">
              <a:rPr lang="en-US" smtClean="0"/>
              <a:t>9/28/2017</a:t>
            </a:fld>
            <a:endParaRPr lang="en-US"/>
          </a:p>
        </p:txBody>
      </p:sp>
      <p:sp>
        <p:nvSpPr>
          <p:cNvPr id="4"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5" name="Rectangle 46"/>
          <p:cNvSpPr>
            <a:spLocks noGrp="1" noChangeArrowheads="1"/>
          </p:cNvSpPr>
          <p:nvPr>
            <p:ph type="sldNum" sz="quarter" idx="12"/>
          </p:nvPr>
        </p:nvSpPr>
        <p:spPr/>
        <p:txBody>
          <a:bodyPr/>
          <a:lstStyle>
            <a:lvl1pPr>
              <a:defRPr/>
            </a:lvl1pPr>
          </a:lstStyle>
          <a:p>
            <a:pPr>
              <a:defRPr/>
            </a:pPr>
            <a:fld id="{3433E004-656A-4C28-B5E0-8CAB57B5E19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p:txBody>
          <a:bodyPr/>
          <a:lstStyle>
            <a:lvl1pPr>
              <a:defRPr/>
            </a:lvl1pPr>
          </a:lstStyle>
          <a:p>
            <a:pPr>
              <a:defRPr/>
            </a:pPr>
            <a:fld id="{CF436665-F817-48BD-8CF2-804323E039DB}" type="datetime1">
              <a:rPr lang="en-US" smtClean="0"/>
              <a:t>9/28/2017</a:t>
            </a:fld>
            <a:endParaRPr lang="en-US"/>
          </a:p>
        </p:txBody>
      </p:sp>
      <p:sp>
        <p:nvSpPr>
          <p:cNvPr id="3"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4" name="Rectangle 46"/>
          <p:cNvSpPr>
            <a:spLocks noGrp="1" noChangeArrowheads="1"/>
          </p:cNvSpPr>
          <p:nvPr>
            <p:ph type="sldNum" sz="quarter" idx="12"/>
          </p:nvPr>
        </p:nvSpPr>
        <p:spPr/>
        <p:txBody>
          <a:bodyPr/>
          <a:lstStyle>
            <a:lvl1pPr>
              <a:defRPr/>
            </a:lvl1pPr>
          </a:lstStyle>
          <a:p>
            <a:pPr>
              <a:defRPr/>
            </a:pPr>
            <a:fld id="{F70BA58C-91E4-4A29-9FFB-32551D5170C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p:txBody>
          <a:bodyPr/>
          <a:lstStyle>
            <a:lvl1pPr>
              <a:defRPr/>
            </a:lvl1pPr>
          </a:lstStyle>
          <a:p>
            <a:pPr>
              <a:defRPr/>
            </a:pPr>
            <a:fld id="{818F98AF-7EA2-4F92-9511-07789320AB8A}" type="datetime1">
              <a:rPr lang="en-US" smtClean="0"/>
              <a:t>9/28/2017</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D5ACD2B5-84B2-4917-891A-6F9F9396D86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p:txBody>
          <a:bodyPr/>
          <a:lstStyle>
            <a:lvl1pPr>
              <a:defRPr/>
            </a:lvl1pPr>
          </a:lstStyle>
          <a:p>
            <a:pPr>
              <a:defRPr/>
            </a:pPr>
            <a:fld id="{434C9CCD-28AF-4948-9C50-74414974E0A5}" type="datetime1">
              <a:rPr lang="en-US" smtClean="0"/>
              <a:t>9/28/2017</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C8A4CBED-C270-46C0-B961-5CD1E8E46D2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6413"/>
            <a:chOff x="0" y="0"/>
            <a:chExt cx="5760" cy="4319"/>
          </a:xfrm>
        </p:grpSpPr>
        <p:sp>
          <p:nvSpPr>
            <p:cNvPr id="4099"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eaLnBrk="0" hangingPunct="0">
                <a:defRPr/>
              </a:pPr>
              <a:endParaRPr lang="en-US"/>
            </a:p>
          </p:txBody>
        </p:sp>
        <p:sp>
          <p:nvSpPr>
            <p:cNvPr id="4100"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01"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eaLnBrk="0" hangingPunct="0">
                <a:defRPr/>
              </a:pPr>
              <a:endParaRPr lang="en-US"/>
            </a:p>
          </p:txBody>
        </p:sp>
        <p:sp>
          <p:nvSpPr>
            <p:cNvPr id="4102"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4103"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4104"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eaLnBrk="0" hangingPunct="0">
                <a:defRPr/>
              </a:pPr>
              <a:endParaRPr lang="en-US"/>
            </a:p>
          </p:txBody>
        </p:sp>
        <p:sp>
          <p:nvSpPr>
            <p:cNvPr id="4105"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eaLnBrk="0" hangingPunct="0">
                <a:defRPr/>
              </a:pPr>
              <a:endParaRPr lang="en-US"/>
            </a:p>
          </p:txBody>
        </p:sp>
        <p:sp>
          <p:nvSpPr>
            <p:cNvPr id="4106"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107"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eaLnBrk="0" hangingPunct="0">
                <a:defRPr/>
              </a:pPr>
              <a:endParaRPr lang="en-US"/>
            </a:p>
          </p:txBody>
        </p:sp>
        <p:sp>
          <p:nvSpPr>
            <p:cNvPr id="4108"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eaLnBrk="0" hangingPunct="0">
                <a:defRPr/>
              </a:pPr>
              <a:endParaRPr lang="en-US"/>
            </a:p>
          </p:txBody>
        </p:sp>
        <p:sp>
          <p:nvSpPr>
            <p:cNvPr id="4109"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eaLnBrk="0" hangingPunct="0">
                <a:defRPr/>
              </a:pPr>
              <a:endParaRPr lang="en-US"/>
            </a:p>
          </p:txBody>
        </p:sp>
        <p:sp>
          <p:nvSpPr>
            <p:cNvPr id="4110"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1"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4112"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eaLnBrk="0" hangingPunct="0">
                <a:defRPr/>
              </a:pPr>
              <a:endParaRPr lang="en-US"/>
            </a:p>
          </p:txBody>
        </p:sp>
        <p:sp>
          <p:nvSpPr>
            <p:cNvPr id="4113"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4"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eaLnBrk="0" hangingPunct="0">
                <a:defRPr/>
              </a:pPr>
              <a:endParaRPr lang="en-US"/>
            </a:p>
          </p:txBody>
        </p:sp>
        <p:sp>
          <p:nvSpPr>
            <p:cNvPr id="4115"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eaLnBrk="0" hangingPunct="0">
                <a:defRPr/>
              </a:pPr>
              <a:endParaRPr lang="en-US"/>
            </a:p>
          </p:txBody>
        </p:sp>
        <p:sp>
          <p:nvSpPr>
            <p:cNvPr id="4116"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7"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eaLnBrk="0" hangingPunct="0">
                <a:defRPr/>
              </a:pPr>
              <a:endParaRPr lang="en-US"/>
            </a:p>
          </p:txBody>
        </p:sp>
        <p:sp>
          <p:nvSpPr>
            <p:cNvPr id="4118"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9"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4120"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eaLnBrk="0" hangingPunct="0">
                <a:defRPr/>
              </a:pPr>
              <a:endParaRPr lang="en-US"/>
            </a:p>
          </p:txBody>
        </p:sp>
        <p:sp>
          <p:nvSpPr>
            <p:cNvPr id="4121"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eaLnBrk="0" hangingPunct="0">
                <a:defRPr/>
              </a:pPr>
              <a:endParaRPr lang="en-US"/>
            </a:p>
          </p:txBody>
        </p:sp>
        <p:sp>
          <p:nvSpPr>
            <p:cNvPr id="4122"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23"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24"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eaLnBrk="0" hangingPunct="0">
                <a:defRPr/>
              </a:pPr>
              <a:endParaRPr lang="en-US"/>
            </a:p>
          </p:txBody>
        </p:sp>
        <p:sp>
          <p:nvSpPr>
            <p:cNvPr id="4125"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26"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eaLnBrk="0" hangingPunct="0">
                <a:defRPr/>
              </a:pPr>
              <a:endParaRPr lang="en-US"/>
            </a:p>
          </p:txBody>
        </p:sp>
        <p:sp>
          <p:nvSpPr>
            <p:cNvPr id="4127"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28"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eaLnBrk="0" hangingPunct="0">
                <a:defRPr/>
              </a:pPr>
              <a:endParaRPr lang="en-US"/>
            </a:p>
          </p:txBody>
        </p:sp>
        <p:sp>
          <p:nvSpPr>
            <p:cNvPr id="4129"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0"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1"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32"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3"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4"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eaLnBrk="0" hangingPunct="0">
                <a:defRPr/>
              </a:pPr>
              <a:endParaRPr lang="en-US"/>
            </a:p>
          </p:txBody>
        </p:sp>
        <p:grpSp>
          <p:nvGrpSpPr>
            <p:cNvPr id="1068" name="Group 39"/>
            <p:cNvGrpSpPr>
              <a:grpSpLocks/>
            </p:cNvGrpSpPr>
            <p:nvPr userDrawn="1"/>
          </p:nvGrpSpPr>
          <p:grpSpPr bwMode="auto">
            <a:xfrm>
              <a:off x="0" y="1632"/>
              <a:ext cx="5758" cy="1858"/>
              <a:chOff x="0" y="1632"/>
              <a:chExt cx="5758" cy="1858"/>
            </a:xfrm>
          </p:grpSpPr>
          <p:sp>
            <p:nvSpPr>
              <p:cNvPr id="4136"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137"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eaLnBrk="0" hangingPunct="0">
                  <a:defRPr/>
                </a:pPr>
                <a:endParaRPr lang="en-US"/>
              </a:p>
            </p:txBody>
          </p:sp>
        </p:grpSp>
      </p:grpSp>
      <p:sp>
        <p:nvSpPr>
          <p:cNvPr id="4138"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3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40"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pPr>
              <a:defRPr/>
            </a:pPr>
            <a:fld id="{551EEF1C-058F-46EE-95DB-635827170F16}" type="datetime1">
              <a:rPr lang="en-US" smtClean="0"/>
              <a:t>9/28/2017</a:t>
            </a:fld>
            <a:endParaRPr lang="en-US"/>
          </a:p>
        </p:txBody>
      </p:sp>
      <p:sp>
        <p:nvSpPr>
          <p:cNvPr id="4141" name="Rectangle 45"/>
          <p:cNvSpPr>
            <a:spLocks noGrp="1" noChangeArrowheads="1"/>
          </p:cNvSpPr>
          <p:nvPr>
            <p:ph type="ftr" sz="quarter" idx="3"/>
          </p:nvPr>
        </p:nvSpPr>
        <p:spPr bwMode="auto">
          <a:xfrm>
            <a:off x="2124075" y="6248400"/>
            <a:ext cx="504031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pPr>
              <a:defRPr/>
            </a:pPr>
            <a:r>
              <a:rPr lang="en-US"/>
              <a:t>EC : en cours - T : terminé - R : pas démarré</a:t>
            </a:r>
          </a:p>
        </p:txBody>
      </p:sp>
      <p:sp>
        <p:nvSpPr>
          <p:cNvPr id="4142"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pPr>
              <a:defRPr/>
            </a:pPr>
            <a:fld id="{E1EF8173-EA16-40FC-B882-AD244CBFE8C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rapport%20annuel%20SLPPT%2010%20-%202016.doc" TargetMode="External"/><Relationship Id="rId2" Type="http://schemas.openxmlformats.org/officeDocument/2006/relationships/hyperlink" Target="RT"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hyperlink" Target="Sit%20Ex%20Incendie%202017.xlsx"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units.mil.intra/sites/ACOSWB/SIPPT_IDPBW_Risk_Management/pagesHtml/2016-12-31_PGP/pgpFr.htm"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Rectangle 2"/>
          <p:cNvSpPr>
            <a:spLocks noGrp="1" noChangeArrowheads="1"/>
          </p:cNvSpPr>
          <p:nvPr>
            <p:ph type="ctrTitle"/>
          </p:nvPr>
        </p:nvSpPr>
        <p:spPr>
          <a:xfrm>
            <a:off x="457200" y="2176463"/>
            <a:ext cx="8229600" cy="1828800"/>
          </a:xfrm>
        </p:spPr>
        <p:txBody>
          <a:bodyPr/>
          <a:lstStyle/>
          <a:p>
            <a:pPr eaLnBrk="1" hangingPunct="1">
              <a:defRPr/>
            </a:pPr>
            <a:r>
              <a:rPr lang="fr-BE" sz="4400" u="sng" dirty="0" smtClean="0">
                <a:solidFill>
                  <a:srgbClr val="000018"/>
                </a:solidFill>
                <a:latin typeface="Comic Sans MS" pitchFamily="66" charset="0"/>
              </a:rPr>
              <a:t>Plan Local de Prévention </a:t>
            </a:r>
            <a:r>
              <a:rPr lang="fr-BE" sz="4000" u="sng" dirty="0" smtClean="0">
                <a:solidFill>
                  <a:srgbClr val="000018"/>
                </a:solidFill>
                <a:latin typeface="Comic Sans MS" pitchFamily="66" charset="0"/>
              </a:rPr>
              <a:t/>
            </a:r>
            <a:br>
              <a:rPr lang="fr-BE" sz="4000" u="sng" dirty="0" smtClean="0">
                <a:solidFill>
                  <a:srgbClr val="000018"/>
                </a:solidFill>
                <a:latin typeface="Comic Sans MS" pitchFamily="66" charset="0"/>
              </a:rPr>
            </a:br>
            <a:r>
              <a:rPr lang="fr-BE" sz="4000" u="sng" dirty="0" smtClean="0">
                <a:solidFill>
                  <a:srgbClr val="000018"/>
                </a:solidFill>
                <a:latin typeface="Comic Sans MS" pitchFamily="66" charset="0"/>
              </a:rPr>
              <a:t>2017</a:t>
            </a:r>
            <a:br>
              <a:rPr lang="fr-BE" sz="4000" u="sng" dirty="0" smtClean="0">
                <a:solidFill>
                  <a:srgbClr val="000018"/>
                </a:solidFill>
                <a:latin typeface="Comic Sans MS" pitchFamily="66" charset="0"/>
              </a:rPr>
            </a:br>
            <a:r>
              <a:rPr lang="fr-BE" sz="4000" u="sng" dirty="0" smtClean="0">
                <a:solidFill>
                  <a:srgbClr val="000018"/>
                </a:solidFill>
                <a:latin typeface="Comic Sans MS" pitchFamily="66" charset="0"/>
              </a:rPr>
              <a:t/>
            </a:r>
            <a:br>
              <a:rPr lang="fr-BE" sz="4000" u="sng" dirty="0" smtClean="0">
                <a:solidFill>
                  <a:srgbClr val="000018"/>
                </a:solidFill>
                <a:latin typeface="Comic Sans MS" pitchFamily="66" charset="0"/>
              </a:rPr>
            </a:br>
            <a:r>
              <a:rPr lang="fr-BE" sz="4000" dirty="0" smtClean="0">
                <a:solidFill>
                  <a:srgbClr val="000018"/>
                </a:solidFill>
                <a:latin typeface="Comic Sans MS" pitchFamily="66" charset="0"/>
              </a:rPr>
              <a:t>2 Wing Tactique</a:t>
            </a:r>
            <a:endParaRPr lang="en-US" sz="4000" dirty="0" smtClean="0">
              <a:solidFill>
                <a:srgbClr val="000018"/>
              </a:solidFill>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3332463410"/>
              </p:ext>
            </p:extLst>
          </p:nvPr>
        </p:nvGraphicFramePr>
        <p:xfrm>
          <a:off x="179388" y="465476"/>
          <a:ext cx="8748712" cy="6188013"/>
        </p:xfrm>
        <a:graphic>
          <a:graphicData uri="http://schemas.openxmlformats.org/drawingml/2006/table">
            <a:tbl>
              <a:tblPr/>
              <a:tblGrid>
                <a:gridCol w="2160587"/>
                <a:gridCol w="1152525"/>
                <a:gridCol w="1584325"/>
                <a:gridCol w="1943447"/>
                <a:gridCol w="1279178"/>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699327">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13-WB-01 – Gestion du risque fonctionnel et individuel</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Introduction des fiches de postes de travail dans la base de données</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1. Inventorier et transmettre les </a:t>
                      </a:r>
                      <a:r>
                        <a:rPr lang="fr-BE" sz="1000" b="0" i="0" u="none" strike="noStrike" kern="1200" baseline="0" dirty="0" err="1" smtClean="0">
                          <a:solidFill>
                            <a:srgbClr val="000018"/>
                          </a:solidFill>
                          <a:latin typeface="Comic Sans MS" panose="030F0702030302020204" pitchFamily="66" charset="0"/>
                          <a:ea typeface="+mn-ea"/>
                          <a:cs typeface="+mn-cs"/>
                        </a:rPr>
                        <a:t>screenings</a:t>
                      </a:r>
                      <a:r>
                        <a:rPr lang="fr-BE" sz="1000" b="0" i="0" u="none" strike="noStrike" kern="1200" baseline="0" dirty="0" smtClean="0">
                          <a:solidFill>
                            <a:srgbClr val="000018"/>
                          </a:solidFill>
                          <a:latin typeface="Comic Sans MS" panose="030F0702030302020204" pitchFamily="66" charset="0"/>
                          <a:ea typeface="+mn-ea"/>
                          <a:cs typeface="+mn-cs"/>
                        </a:rPr>
                        <a:t>/observations exécutés au SLPPT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rPr>
                        <a:t>LH, </a:t>
                      </a: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AsPrev</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LH</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SLPPT, </a:t>
                      </a: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AsPrev</a:t>
                      </a: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Offr</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HR, CSM,…</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Offr</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HR, CSM,…</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786816">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2. Exécuter des </a:t>
                      </a:r>
                      <a:r>
                        <a:rPr lang="fr-BE" sz="1000" b="0" i="0" u="none" strike="noStrike" kern="1200" baseline="0" dirty="0" err="1" smtClean="0">
                          <a:solidFill>
                            <a:srgbClr val="000018"/>
                          </a:solidFill>
                          <a:latin typeface="Comic Sans MS" panose="030F0702030302020204" pitchFamily="66" charset="0"/>
                          <a:ea typeface="+mn-ea"/>
                          <a:cs typeface="+mn-cs"/>
                        </a:rPr>
                        <a:t>screenings</a:t>
                      </a:r>
                      <a:r>
                        <a:rPr lang="fr-BE" sz="1000" b="0" i="0" u="none" strike="noStrike" kern="1200" baseline="0" dirty="0" smtClean="0">
                          <a:solidFill>
                            <a:srgbClr val="000018"/>
                          </a:solidFill>
                          <a:latin typeface="Comic Sans MS" panose="030F0702030302020204" pitchFamily="66" charset="0"/>
                          <a:ea typeface="+mn-ea"/>
                          <a:cs typeface="+mn-cs"/>
                        </a:rPr>
                        <a:t>/observations supplémentaires</a:t>
                      </a:r>
                    </a:p>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Indication des risques résiduels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tr>
              <a:tr h="786816">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3. Introduction des Fiches de Postes de Travail par unité dans la base de données, couplage des fiches de postes de travail avec le TO et préparation de l’image de risque (TO-Fonction-Postes de travail-Fonction de de sécurité-Vigilance-Codes de risque)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tr>
              <a:tr h="674511">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4. Participation à la </a:t>
                      </a:r>
                      <a:r>
                        <a:rPr lang="fr-BE" sz="1000" b="0" i="0" u="none" strike="noStrike" kern="1200" baseline="0" dirty="0" err="1" smtClean="0">
                          <a:solidFill>
                            <a:srgbClr val="000018"/>
                          </a:solidFill>
                          <a:latin typeface="Comic Sans MS" panose="030F0702030302020204" pitchFamily="66" charset="0"/>
                          <a:ea typeface="+mn-ea"/>
                          <a:cs typeface="+mn-cs"/>
                        </a:rPr>
                        <a:t>Fmn</a:t>
                      </a:r>
                      <a:r>
                        <a:rPr lang="fr-BE" sz="1000" b="0" i="0" u="none" strike="noStrike" kern="1200" baseline="0" dirty="0" smtClean="0">
                          <a:solidFill>
                            <a:srgbClr val="000018"/>
                          </a:solidFill>
                          <a:latin typeface="Comic Sans MS" panose="030F0702030302020204" pitchFamily="66" charset="0"/>
                          <a:ea typeface="+mn-ea"/>
                          <a:cs typeface="+mn-cs"/>
                        </a:rPr>
                        <a:t> de la LH pour l’utilisation de l’application</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tr>
              <a:tr h="786816">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5. Associer le Pers aux fiches de postes de travail liés à leur fonction (de cumul) et par individu : indiquer le temps d’activité par poste de travail</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10</a:t>
            </a:fld>
            <a:endParaRPr lang="en-US"/>
          </a:p>
        </p:txBody>
      </p:sp>
    </p:spTree>
    <p:extLst>
      <p:ext uri="{BB962C8B-B14F-4D97-AF65-F5344CB8AC3E}">
        <p14:creationId xmlns:p14="http://schemas.microsoft.com/office/powerpoint/2010/main" val="5791660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721444072"/>
              </p:ext>
            </p:extLst>
          </p:nvPr>
        </p:nvGraphicFramePr>
        <p:xfrm>
          <a:off x="179388" y="465476"/>
          <a:ext cx="8748712" cy="6105213"/>
        </p:xfrm>
        <a:graphic>
          <a:graphicData uri="http://schemas.openxmlformats.org/drawingml/2006/table">
            <a:tbl>
              <a:tblPr/>
              <a:tblGrid>
                <a:gridCol w="2160587"/>
                <a:gridCol w="1152525"/>
                <a:gridCol w="1584325"/>
                <a:gridCol w="1943447"/>
                <a:gridCol w="1279178"/>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099440">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15-WB-01 – Culture de sécurité à la Défense </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L’établissement des connaissances, aptitudes et attitudes nécessaires chez tous les cadres pour leur permettre, en fonction des circonstances et en ayant conscience des dangers et des risques, de décider de manière responsable de la mise en œuvre du personnel et du matériel.</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1. Utilisation de l’application « Plan local de prévention » selon la nouvelle directive ACWB-SPS-WRKPR-005-Le plan local de prévention</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Chef de Corps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Comd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cap="none" normalizeH="0" baseline="0" dirty="0" err="1" smtClean="0">
                          <a:ln>
                            <a:noFill/>
                          </a:ln>
                          <a:solidFill>
                            <a:srgbClr val="000018"/>
                          </a:solidFill>
                          <a:effectLst/>
                          <a:latin typeface="Comic Sans MS" pitchFamily="66" charset="0"/>
                        </a:rPr>
                        <a:t>Fl</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933120">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2. Résumer les réalisations par rapport par rapport à la politique de prévention locale /Bien-être dans le Rapport </a:t>
                      </a:r>
                      <a:r>
                        <a:rPr lang="fr-BE" sz="1000" b="0" i="0" u="none" strike="noStrike" kern="1200" baseline="0" dirty="0" err="1" smtClean="0">
                          <a:solidFill>
                            <a:srgbClr val="000018"/>
                          </a:solidFill>
                          <a:latin typeface="Comic Sans MS" panose="030F0702030302020204" pitchFamily="66" charset="0"/>
                          <a:ea typeface="+mn-ea"/>
                          <a:cs typeface="+mn-cs"/>
                        </a:rPr>
                        <a:t>Trim</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100" dirty="0" smtClean="0">
                          <a:solidFill>
                            <a:srgbClr val="000018"/>
                          </a:solidFill>
                          <a:latin typeface="Comic Sans MS" panose="030F0702030302020204" pitchFamily="66" charset="0"/>
                        </a:rPr>
                        <a:t>Chef de Corps, LH</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r h="672720">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000" b="0" i="0" u="none" strike="noStrike" kern="1200" baseline="0" dirty="0" smtClean="0">
                          <a:solidFill>
                            <a:srgbClr val="000018"/>
                          </a:solidFill>
                          <a:latin typeface="Comic Sans MS" panose="030F0702030302020204" pitchFamily="66" charset="0"/>
                          <a:ea typeface="+mn-ea"/>
                          <a:cs typeface="+mn-cs"/>
                        </a:rPr>
                        <a:t>3. Promouvoir la déclaration des incidents en utilisant l’application incidents </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smtClean="0">
                          <a:solidFill>
                            <a:srgbClr val="000018"/>
                          </a:solidFill>
                          <a:latin typeface="Comic Sans MS" panose="030F0702030302020204" pitchFamily="66" charset="0"/>
                        </a:rPr>
                        <a:t>Chef de Corps, LH, </a:t>
                      </a:r>
                      <a:r>
                        <a:rPr lang="en-US" sz="1100" dirty="0" err="1" smtClean="0">
                          <a:solidFill>
                            <a:srgbClr val="000018"/>
                          </a:solidFill>
                          <a:latin typeface="Comic Sans MS" panose="030F0702030302020204" pitchFamily="66" charset="0"/>
                        </a:rPr>
                        <a:t>AsPrev</a:t>
                      </a:r>
                      <a:endParaRPr lang="en-US" sz="1100" dirty="0" smtClean="0">
                        <a:solidFill>
                          <a:srgbClr val="000018"/>
                        </a:solidFill>
                        <a:latin typeface="Comic Sans MS" panose="030F0702030302020204" pitchFamily="66" charset="0"/>
                      </a:endParaRPr>
                    </a:p>
                    <a:p>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r>
                        <a:rPr lang="en-US" sz="1100" dirty="0" smtClean="0">
                          <a:solidFill>
                            <a:srgbClr val="000018"/>
                          </a:solidFill>
                          <a:latin typeface="Comic Sans MS" panose="030F0702030302020204" pitchFamily="66" charset="0"/>
                        </a:rPr>
                        <a:t>, </a:t>
                      </a:r>
                      <a:r>
                        <a:rPr lang="en-US" sz="1100" dirty="0" err="1" smtClean="0">
                          <a:solidFill>
                            <a:srgbClr val="000018"/>
                          </a:solidFill>
                          <a:latin typeface="Comic Sans MS" panose="030F0702030302020204" pitchFamily="66" charset="0"/>
                        </a:rPr>
                        <a:t>AsPrev</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r h="1312800">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000" b="0" i="0" u="none" strike="noStrike" kern="1200" baseline="0" dirty="0" smtClean="0">
                          <a:solidFill>
                            <a:srgbClr val="000018"/>
                          </a:solidFill>
                          <a:latin typeface="Comic Sans MS" panose="030F0702030302020204" pitchFamily="66" charset="0"/>
                          <a:ea typeface="+mn-ea"/>
                          <a:cs typeface="+mn-cs"/>
                        </a:rPr>
                        <a:t>4. Implémenter les principes exposés  lors des </a:t>
                      </a:r>
                      <a:r>
                        <a:rPr lang="fr-FR" sz="1000" b="0" i="0" u="none" strike="noStrike" kern="1200" baseline="0" dirty="0" err="1" smtClean="0">
                          <a:solidFill>
                            <a:srgbClr val="000018"/>
                          </a:solidFill>
                          <a:latin typeface="Comic Sans MS" panose="030F0702030302020204" pitchFamily="66" charset="0"/>
                          <a:ea typeface="+mn-ea"/>
                          <a:cs typeface="+mn-cs"/>
                        </a:rPr>
                        <a:t>Fmn</a:t>
                      </a:r>
                      <a:r>
                        <a:rPr lang="fr-FR" sz="1000" b="0" i="0" u="none" strike="noStrike" kern="1200" baseline="0" dirty="0" smtClean="0">
                          <a:solidFill>
                            <a:srgbClr val="000018"/>
                          </a:solidFill>
                          <a:latin typeface="Comic Sans MS" panose="030F0702030302020204" pitchFamily="66" charset="0"/>
                          <a:ea typeface="+mn-ea"/>
                          <a:cs typeface="+mn-cs"/>
                        </a:rPr>
                        <a:t> HOO, FBEM, FCOS et séminaire Chefs de Corps au sein de l’unité (+ Vade-mecum Chefs de Corps - incidents)</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100" dirty="0" smtClean="0">
                          <a:solidFill>
                            <a:srgbClr val="000018"/>
                          </a:solidFill>
                          <a:latin typeface="Comic Sans MS" panose="030F0702030302020204" pitchFamily="66" charset="0"/>
                        </a:rPr>
                        <a:t>LH</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r h="1312800">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5. </a:t>
                      </a:r>
                      <a:r>
                        <a:rPr lang="fr-FR" sz="1000" b="0" i="0" u="none" strike="noStrike" kern="1200" baseline="0" dirty="0" smtClean="0">
                          <a:solidFill>
                            <a:srgbClr val="000018"/>
                          </a:solidFill>
                          <a:latin typeface="Comic Sans MS" panose="030F0702030302020204" pitchFamily="66" charset="0"/>
                          <a:ea typeface="+mn-ea"/>
                          <a:cs typeface="+mn-cs"/>
                        </a:rPr>
                        <a:t>Organiser les sessions de JICCS “Prévention &amp; lutte incendie” et “Premiers soins” prévues  +  exercices d’évacuation prévus en relation avec le PIU</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100" dirty="0" smtClean="0">
                          <a:solidFill>
                            <a:srgbClr val="000018"/>
                          </a:solidFill>
                          <a:latin typeface="Comic Sans MS" panose="030F0702030302020204" pitchFamily="66" charset="0"/>
                        </a:rPr>
                        <a:t>Chef de Corps, LH, </a:t>
                      </a:r>
                      <a:r>
                        <a:rPr lang="fr-FR" sz="1100" dirty="0" err="1" smtClean="0">
                          <a:solidFill>
                            <a:srgbClr val="000018"/>
                          </a:solidFill>
                          <a:latin typeface="Comic Sans MS" panose="030F0702030302020204" pitchFamily="66" charset="0"/>
                        </a:rPr>
                        <a:t>AsPrev</a:t>
                      </a:r>
                      <a:endParaRPr lang="fr-FR" sz="1100" dirty="0" smtClean="0">
                        <a:solidFill>
                          <a:srgbClr val="000018"/>
                        </a:solidFill>
                        <a:latin typeface="Comic Sans MS" panose="030F0702030302020204" pitchFamily="66" charset="0"/>
                      </a:endParaRPr>
                    </a:p>
                    <a:p>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r>
                        <a:rPr lang="en-US" sz="1100" dirty="0" smtClean="0">
                          <a:solidFill>
                            <a:srgbClr val="000018"/>
                          </a:solidFill>
                          <a:latin typeface="Comic Sans MS" panose="030F0702030302020204" pitchFamily="66" charset="0"/>
                        </a:rPr>
                        <a:t>, </a:t>
                      </a:r>
                      <a:r>
                        <a:rPr lang="en-US" sz="1100" dirty="0" err="1" smtClean="0">
                          <a:solidFill>
                            <a:srgbClr val="000018"/>
                          </a:solidFill>
                          <a:latin typeface="Comic Sans MS" panose="030F0702030302020204" pitchFamily="66" charset="0"/>
                        </a:rPr>
                        <a:t>AsPrev</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11</a:t>
            </a:fld>
            <a:endParaRPr lang="en-US"/>
          </a:p>
        </p:txBody>
      </p:sp>
    </p:spTree>
    <p:extLst>
      <p:ext uri="{BB962C8B-B14F-4D97-AF65-F5344CB8AC3E}">
        <p14:creationId xmlns:p14="http://schemas.microsoft.com/office/powerpoint/2010/main" val="22324773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3212730122"/>
              </p:ext>
            </p:extLst>
          </p:nvPr>
        </p:nvGraphicFramePr>
        <p:xfrm>
          <a:off x="179388" y="465476"/>
          <a:ext cx="8748712" cy="5456493"/>
        </p:xfrm>
        <a:graphic>
          <a:graphicData uri="http://schemas.openxmlformats.org/drawingml/2006/table">
            <a:tbl>
              <a:tblPr/>
              <a:tblGrid>
                <a:gridCol w="2160587"/>
                <a:gridCol w="1152525"/>
                <a:gridCol w="1584325"/>
                <a:gridCol w="1943447"/>
                <a:gridCol w="1279178"/>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131375">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17-WB-02 – Implémentation nouveau fonctionnement CP </a:t>
                      </a:r>
                      <a:r>
                        <a:rPr kumimoji="0" lang="fr-FR" sz="1200" b="0" i="0" u="none" strike="noStrike" kern="1200" cap="none" normalizeH="0" baseline="0" dirty="0" err="1" smtClean="0">
                          <a:ln>
                            <a:noFill/>
                          </a:ln>
                          <a:solidFill>
                            <a:srgbClr val="000018"/>
                          </a:solidFill>
                          <a:effectLst/>
                          <a:latin typeface="Comic Sans MS" pitchFamily="66" charset="0"/>
                          <a:ea typeface="+mn-ea"/>
                          <a:cs typeface="+mn-cs"/>
                        </a:rPr>
                        <a:t>PsySoc</a:t>
                      </a: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 – PC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(1) Assurer l'accessibilité du conseiller en prévention  aspects psychosociaux du travail et</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de la personne de confiance aussi bien sur le territoire belge </a:t>
                      </a:r>
                      <a:r>
                        <a:rPr lang="fr-FR" sz="1200" b="0" i="0" u="none" strike="noStrike" kern="1200" baseline="0" dirty="0" err="1" smtClean="0">
                          <a:solidFill>
                            <a:srgbClr val="000018"/>
                          </a:solidFill>
                          <a:latin typeface="Comic Sans MS" panose="030F0702030302020204" pitchFamily="66" charset="0"/>
                          <a:ea typeface="+mn-ea"/>
                          <a:cs typeface="+mn-cs"/>
                        </a:rPr>
                        <a:t>qu</a:t>
                      </a:r>
                      <a:r>
                        <a:rPr lang="fr-FR" sz="1200" b="0" i="0" u="none" strike="noStrike" kern="1200" baseline="0" dirty="0" smtClean="0">
                          <a:solidFill>
                            <a:srgbClr val="000018"/>
                          </a:solidFill>
                          <a:latin typeface="Comic Sans MS" panose="030F0702030302020204" pitchFamily="66" charset="0"/>
                          <a:ea typeface="+mn-ea"/>
                          <a:cs typeface="+mn-cs"/>
                        </a:rPr>
                        <a:t>’en </a:t>
                      </a:r>
                      <a:r>
                        <a:rPr lang="fr-FR" sz="1200" b="0" i="0" u="none" strike="noStrike" kern="1200" baseline="0" dirty="0" err="1" smtClean="0">
                          <a:solidFill>
                            <a:srgbClr val="000018"/>
                          </a:solidFill>
                          <a:latin typeface="Comic Sans MS" panose="030F0702030302020204" pitchFamily="66" charset="0"/>
                          <a:ea typeface="+mn-ea"/>
                          <a:cs typeface="+mn-cs"/>
                        </a:rPr>
                        <a:t>Ops</a:t>
                      </a: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(2) Mettre en œuvre des analyses de risques psychosociaux aussi bien sur le territoire</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belge qu’en </a:t>
                      </a:r>
                      <a:r>
                        <a:rPr lang="fr-FR" sz="1200" b="0" i="0" u="none" strike="noStrike" kern="1200" baseline="0" dirty="0" err="1" smtClean="0">
                          <a:solidFill>
                            <a:srgbClr val="000018"/>
                          </a:solidFill>
                          <a:latin typeface="Comic Sans MS" panose="030F0702030302020204" pitchFamily="66" charset="0"/>
                          <a:ea typeface="+mn-ea"/>
                          <a:cs typeface="+mn-cs"/>
                        </a:rPr>
                        <a:t>Ops</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100" b="0" i="0" u="none" strike="noStrike" kern="1200" baseline="0" dirty="0" smtClean="0">
                          <a:solidFill>
                            <a:srgbClr val="000018"/>
                          </a:solidFill>
                          <a:latin typeface="Comic Sans MS" panose="030F0702030302020204" pitchFamily="66" charset="0"/>
                          <a:ea typeface="+mn-ea"/>
                          <a:cs typeface="+mn-cs"/>
                        </a:rPr>
                        <a:t>1. Suivre la </a:t>
                      </a:r>
                      <a:r>
                        <a:rPr lang="fr-FR" sz="1100" b="0" i="0" u="none" strike="noStrike" kern="1200" baseline="0" dirty="0" err="1" smtClean="0">
                          <a:solidFill>
                            <a:srgbClr val="000018"/>
                          </a:solidFill>
                          <a:latin typeface="Comic Sans MS" panose="030F0702030302020204" pitchFamily="66" charset="0"/>
                          <a:ea typeface="+mn-ea"/>
                          <a:cs typeface="+mn-cs"/>
                        </a:rPr>
                        <a:t>Fmn</a:t>
                      </a:r>
                      <a:r>
                        <a:rPr lang="fr-FR" sz="1100" b="0" i="0" u="none" strike="noStrike" kern="1200" baseline="0" dirty="0" smtClean="0">
                          <a:solidFill>
                            <a:srgbClr val="000018"/>
                          </a:solidFill>
                          <a:latin typeface="Comic Sans MS" panose="030F0702030302020204" pitchFamily="66" charset="0"/>
                          <a:ea typeface="+mn-ea"/>
                          <a:cs typeface="+mn-cs"/>
                        </a:rPr>
                        <a:t>/</a:t>
                      </a:r>
                      <a:r>
                        <a:rPr lang="fr-FR" sz="1100" b="0" i="0" u="none" strike="noStrike" kern="1200" baseline="0" dirty="0" err="1" smtClean="0">
                          <a:solidFill>
                            <a:srgbClr val="000018"/>
                          </a:solidFill>
                          <a:latin typeface="Comic Sans MS" panose="030F0702030302020204" pitchFamily="66" charset="0"/>
                          <a:ea typeface="+mn-ea"/>
                          <a:cs typeface="+mn-cs"/>
                        </a:rPr>
                        <a:t>Fmn</a:t>
                      </a:r>
                      <a:r>
                        <a:rPr lang="fr-FR" sz="1100" b="0" i="0" u="none" strike="noStrike" kern="1200" baseline="0" dirty="0" smtClean="0">
                          <a:solidFill>
                            <a:srgbClr val="000018"/>
                          </a:solidFill>
                          <a:latin typeface="Comic Sans MS" panose="030F0702030302020204" pitchFamily="66" charset="0"/>
                          <a:ea typeface="+mn-ea"/>
                          <a:cs typeface="+mn-cs"/>
                        </a:rPr>
                        <a:t> continuée </a:t>
                      </a:r>
                    </a:p>
                    <a:p>
                      <a:pPr marL="0" marR="0" lvl="0" indent="0" algn="l" defTabSz="914400" rtl="0" eaLnBrk="1" fontAlgn="b" latinLnBrk="0" hangingPunct="1">
                        <a:lnSpc>
                          <a:spcPct val="100000"/>
                        </a:lnSpc>
                        <a:spcBef>
                          <a:spcPct val="0"/>
                        </a:spcBef>
                        <a:spcAft>
                          <a:spcPct val="0"/>
                        </a:spcAft>
                        <a:buClrTx/>
                        <a:buSzTx/>
                        <a:buFontTx/>
                        <a:buNone/>
                        <a:tabLst/>
                      </a:pPr>
                      <a:r>
                        <a:rPr lang="fr-FR" sz="1100" b="0" i="0" u="none" strike="noStrike" kern="1200" baseline="0" dirty="0" smtClean="0">
                          <a:solidFill>
                            <a:srgbClr val="000018"/>
                          </a:solidFill>
                          <a:latin typeface="Comic Sans MS" panose="030F0702030302020204" pitchFamily="66" charset="0"/>
                          <a:ea typeface="+mn-ea"/>
                          <a:cs typeface="+mn-cs"/>
                        </a:rPr>
                        <a:t>Mettre en œuvre les analyses de risques psychosociaux </a:t>
                      </a:r>
                      <a:r>
                        <a:rPr lang="fr-FR" sz="1100" b="0" i="0" u="none" strike="noStrike" kern="1200" baseline="0" dirty="0" err="1" smtClean="0">
                          <a:solidFill>
                            <a:srgbClr val="000018"/>
                          </a:solidFill>
                          <a:latin typeface="Comic Sans MS" panose="030F0702030302020204" pitchFamily="66" charset="0"/>
                          <a:ea typeface="+mn-ea"/>
                          <a:cs typeface="+mn-cs"/>
                        </a:rPr>
                        <a:t>e.c.a</a:t>
                      </a:r>
                      <a:r>
                        <a:rPr lang="fr-FR" sz="1100" b="0" i="0" u="none" strike="noStrike" kern="1200" baseline="0" dirty="0" smtClean="0">
                          <a:solidFill>
                            <a:srgbClr val="000018"/>
                          </a:solidFill>
                          <a:latin typeface="Comic Sans MS" panose="030F0702030302020204" pitchFamily="66" charset="0"/>
                          <a:ea typeface="+mn-ea"/>
                          <a:cs typeface="+mn-cs"/>
                        </a:rPr>
                        <a:t>. CP </a:t>
                      </a:r>
                      <a:r>
                        <a:rPr lang="fr-FR" sz="1100" b="0" i="0" u="none" strike="noStrike" kern="1200" baseline="0" dirty="0" err="1" smtClean="0">
                          <a:solidFill>
                            <a:srgbClr val="000018"/>
                          </a:solidFill>
                          <a:latin typeface="Comic Sans MS" panose="030F0702030302020204" pitchFamily="66" charset="0"/>
                          <a:ea typeface="+mn-ea"/>
                          <a:cs typeface="+mn-cs"/>
                        </a:rPr>
                        <a:t>PsySoc</a:t>
                      </a:r>
                      <a:r>
                        <a:rPr lang="fr-FR" sz="1100" b="0" i="0" u="none" strike="noStrike" kern="1200" baseline="0" dirty="0" smtClean="0">
                          <a:solidFill>
                            <a:srgbClr val="000018"/>
                          </a:solidFill>
                          <a:latin typeface="Comic Sans MS" panose="030F0702030302020204" pitchFamily="66" charset="0"/>
                          <a:ea typeface="+mn-ea"/>
                          <a:cs typeface="+mn-cs"/>
                        </a:rPr>
                        <a:t> </a:t>
                      </a:r>
                      <a:r>
                        <a:rPr lang="fr-FR" sz="1100" b="0" i="0" u="none" strike="noStrike" kern="1200" baseline="0" dirty="0" err="1" smtClean="0">
                          <a:solidFill>
                            <a:srgbClr val="000018"/>
                          </a:solidFill>
                          <a:latin typeface="Comic Sans MS" panose="030F0702030302020204" pitchFamily="66" charset="0"/>
                          <a:ea typeface="+mn-ea"/>
                          <a:cs typeface="+mn-cs"/>
                        </a:rPr>
                        <a:t>MeP</a:t>
                      </a:r>
                      <a:endParaRPr lang="fr-FR" sz="11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1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21590">
                        <a:spcBef>
                          <a:spcPts val="300"/>
                        </a:spcBef>
                        <a:spcAft>
                          <a:spcPts val="300"/>
                        </a:spcAft>
                      </a:pPr>
                      <a:r>
                        <a:rPr lang="en-US" sz="1100" dirty="0" err="1">
                          <a:solidFill>
                            <a:srgbClr val="000018"/>
                          </a:solidFill>
                          <a:effectLst/>
                          <a:latin typeface="Comic Sans MS" panose="030F0702030302020204" pitchFamily="66" charset="0"/>
                          <a:ea typeface="Times-Roman"/>
                        </a:rPr>
                        <a:t>Fmn</a:t>
                      </a:r>
                      <a:r>
                        <a:rPr lang="en-US" sz="1100" dirty="0">
                          <a:solidFill>
                            <a:srgbClr val="000018"/>
                          </a:solidFill>
                          <a:effectLst/>
                          <a:latin typeface="Comic Sans MS" panose="030F0702030302020204" pitchFamily="66" charset="0"/>
                          <a:ea typeface="Times-Roman"/>
                        </a:rPr>
                        <a:t>, CP </a:t>
                      </a:r>
                      <a:r>
                        <a:rPr lang="en-US" sz="1100" dirty="0" err="1">
                          <a:solidFill>
                            <a:srgbClr val="000018"/>
                          </a:solidFill>
                          <a:effectLst/>
                          <a:latin typeface="Comic Sans MS" panose="030F0702030302020204" pitchFamily="66" charset="0"/>
                          <a:ea typeface="Times-Roman"/>
                        </a:rPr>
                        <a:t>PsySoc</a:t>
                      </a:r>
                      <a:r>
                        <a:rPr lang="en-US" sz="1100" dirty="0">
                          <a:solidFill>
                            <a:srgbClr val="000018"/>
                          </a:solidFill>
                          <a:effectLst/>
                          <a:latin typeface="Comic Sans MS" panose="030F0702030302020204" pitchFamily="66" charset="0"/>
                          <a:ea typeface="Times-Roman"/>
                        </a:rPr>
                        <a:t>, COM</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728391">
                <a:tc vMerge="1">
                  <a:txBody>
                    <a:bodyPr/>
                    <a:lstStyle/>
                    <a:p>
                      <a:endParaRPr lang="en-US"/>
                    </a:p>
                  </a:txBody>
                  <a:tcPr/>
                </a:tc>
                <a:tc vMerge="1">
                  <a:txBody>
                    <a:bodyPr/>
                    <a:lstStyle/>
                    <a:p>
                      <a:endParaRPr lang="en-US"/>
                    </a:p>
                  </a:txBody>
                  <a:tcPr/>
                </a:tc>
                <a:tc>
                  <a:txBody>
                    <a:bodyPr/>
                    <a:lstStyle/>
                    <a:p>
                      <a:pPr algn="just">
                        <a:spcAft>
                          <a:spcPts val="300"/>
                        </a:spcAft>
                      </a:pPr>
                      <a:r>
                        <a:rPr lang="fr-BE" sz="1100" dirty="0" smtClean="0">
                          <a:solidFill>
                            <a:srgbClr val="000018"/>
                          </a:solidFill>
                          <a:effectLst/>
                          <a:latin typeface="Comic Sans MS" panose="030F0702030302020204" pitchFamily="66" charset="0"/>
                          <a:ea typeface="Calibri"/>
                        </a:rPr>
                        <a:t>2. Premier </a:t>
                      </a:r>
                      <a:r>
                        <a:rPr lang="fr-BE" sz="1100" dirty="0">
                          <a:solidFill>
                            <a:srgbClr val="000018"/>
                          </a:solidFill>
                          <a:effectLst/>
                          <a:latin typeface="Comic Sans MS" panose="030F0702030302020204" pitchFamily="66" charset="0"/>
                          <a:ea typeface="Calibri"/>
                        </a:rPr>
                        <a:t>CP </a:t>
                      </a:r>
                      <a:r>
                        <a:rPr lang="fr-BE" sz="1100" dirty="0" err="1">
                          <a:solidFill>
                            <a:srgbClr val="000018"/>
                          </a:solidFill>
                          <a:effectLst/>
                          <a:latin typeface="Comic Sans MS" panose="030F0702030302020204" pitchFamily="66" charset="0"/>
                          <a:ea typeface="Calibri"/>
                        </a:rPr>
                        <a:t>PsySoc</a:t>
                      </a:r>
                      <a:r>
                        <a:rPr lang="fr-BE" sz="1100" dirty="0">
                          <a:solidFill>
                            <a:srgbClr val="000018"/>
                          </a:solidFill>
                          <a:effectLst/>
                          <a:latin typeface="Comic Sans MS" panose="030F0702030302020204" pitchFamily="66" charset="0"/>
                          <a:ea typeface="Calibri"/>
                        </a:rPr>
                        <a:t> F : suivre la </a:t>
                      </a:r>
                      <a:r>
                        <a:rPr lang="fr-BE" sz="1100" dirty="0" err="1">
                          <a:solidFill>
                            <a:srgbClr val="000018"/>
                          </a:solidFill>
                          <a:effectLst/>
                          <a:latin typeface="Comic Sans MS" panose="030F0702030302020204" pitchFamily="66" charset="0"/>
                          <a:ea typeface="Calibri"/>
                        </a:rPr>
                        <a:t>Fmn</a:t>
                      </a:r>
                      <a:r>
                        <a:rPr lang="fr-BE" sz="1100" dirty="0">
                          <a:solidFill>
                            <a:srgbClr val="000018"/>
                          </a:solidFill>
                          <a:effectLst/>
                          <a:latin typeface="Comic Sans MS" panose="030F0702030302020204" pitchFamily="66" charset="0"/>
                          <a:ea typeface="Calibri"/>
                        </a:rPr>
                        <a:t> externe</a:t>
                      </a:r>
                      <a:endParaRPr lang="en-US" sz="1100" dirty="0">
                        <a:solidFill>
                          <a:srgbClr val="000018"/>
                        </a:solidFill>
                        <a:effectLst/>
                        <a:latin typeface="Comic Sans MS" panose="030F0702030302020204" pitchFamily="66" charset="0"/>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21590">
                        <a:spcBef>
                          <a:spcPts val="300"/>
                        </a:spcBef>
                        <a:spcAft>
                          <a:spcPts val="300"/>
                        </a:spcAft>
                      </a:pPr>
                      <a:r>
                        <a:rPr lang="en-US" sz="1100" dirty="0">
                          <a:solidFill>
                            <a:srgbClr val="000018"/>
                          </a:solidFill>
                          <a:effectLst/>
                          <a:latin typeface="Comic Sans MS" panose="030F0702030302020204" pitchFamily="66" charset="0"/>
                          <a:ea typeface="Times-Roman"/>
                        </a:rPr>
                        <a:t>CP </a:t>
                      </a:r>
                      <a:r>
                        <a:rPr lang="en-US" sz="1100" dirty="0" err="1">
                          <a:solidFill>
                            <a:srgbClr val="000018"/>
                          </a:solidFill>
                          <a:effectLst/>
                          <a:latin typeface="Comic Sans MS" panose="030F0702030302020204" pitchFamily="66" charset="0"/>
                          <a:ea typeface="Times-Roman"/>
                        </a:rPr>
                        <a:t>PsySoc</a:t>
                      </a:r>
                      <a:r>
                        <a:rPr lang="en-US" sz="1100" dirty="0">
                          <a:solidFill>
                            <a:srgbClr val="000018"/>
                          </a:solidFill>
                          <a:effectLst/>
                          <a:latin typeface="Comic Sans MS" panose="030F0702030302020204" pitchFamily="66" charset="0"/>
                          <a:ea typeface="Times-Roman"/>
                        </a:rPr>
                        <a:t>, Budget Ops &amp; </a:t>
                      </a:r>
                      <a:r>
                        <a:rPr lang="en-US" sz="1100" dirty="0" err="1">
                          <a:solidFill>
                            <a:srgbClr val="000018"/>
                          </a:solidFill>
                          <a:effectLst/>
                          <a:latin typeface="Comic Sans MS" panose="030F0702030302020204" pitchFamily="66" charset="0"/>
                          <a:ea typeface="Times-Roman"/>
                        </a:rPr>
                        <a:t>Trg</a:t>
                      </a:r>
                      <a:r>
                        <a:rPr lang="en-US" sz="1100" dirty="0">
                          <a:solidFill>
                            <a:srgbClr val="000018"/>
                          </a:solidFill>
                          <a:effectLst/>
                          <a:latin typeface="Comic Sans MS" panose="030F0702030302020204" pitchFamily="66" charset="0"/>
                          <a:ea typeface="Times-Roman"/>
                        </a:rPr>
                        <a:t> (CP </a:t>
                      </a:r>
                      <a:r>
                        <a:rPr lang="en-US" sz="1100" dirty="0" err="1">
                          <a:solidFill>
                            <a:srgbClr val="000018"/>
                          </a:solidFill>
                          <a:effectLst/>
                          <a:latin typeface="Comic Sans MS" panose="030F0702030302020204" pitchFamily="66" charset="0"/>
                          <a:ea typeface="Times-Roman"/>
                        </a:rPr>
                        <a:t>PsySoc</a:t>
                      </a:r>
                      <a:r>
                        <a:rPr lang="en-US" sz="1100" dirty="0">
                          <a:solidFill>
                            <a:srgbClr val="000018"/>
                          </a:solidFill>
                          <a:effectLst/>
                          <a:latin typeface="Comic Sans MS" panose="030F0702030302020204" pitchFamily="66" charset="0"/>
                          <a:ea typeface="Times-Roman"/>
                        </a:rPr>
                        <a:t> F)</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r>
                        <a:rPr lang="fr-BE" sz="1100" dirty="0" smtClean="0">
                          <a:solidFill>
                            <a:srgbClr val="000018"/>
                          </a:solidFill>
                          <a:latin typeface="Comic Sans MS" panose="030F0702030302020204" pitchFamily="66" charset="0"/>
                        </a:rPr>
                        <a:t>PC</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r h="672720">
                <a:tc vMerge="1">
                  <a:txBody>
                    <a:bodyPr/>
                    <a:lstStyle/>
                    <a:p>
                      <a:endParaRPr lang="en-US"/>
                    </a:p>
                  </a:txBody>
                  <a:tcPr/>
                </a:tc>
                <a:tc vMerge="1">
                  <a:txBody>
                    <a:bodyPr/>
                    <a:lstStyle/>
                    <a:p>
                      <a:endParaRPr lang="en-US"/>
                    </a:p>
                  </a:txBody>
                  <a:tcPr/>
                </a:tc>
                <a:tc>
                  <a:txBody>
                    <a:bodyPr/>
                    <a:lstStyle/>
                    <a:p>
                      <a:pPr algn="just">
                        <a:spcAft>
                          <a:spcPts val="300"/>
                        </a:spcAft>
                      </a:pPr>
                      <a:r>
                        <a:rPr lang="fr-BE" sz="1100" dirty="0" smtClean="0">
                          <a:solidFill>
                            <a:srgbClr val="000018"/>
                          </a:solidFill>
                          <a:effectLst/>
                          <a:latin typeface="Comic Sans MS" panose="030F0702030302020204" pitchFamily="66" charset="0"/>
                          <a:ea typeface="Calibri"/>
                        </a:rPr>
                        <a:t>3. Suivre </a:t>
                      </a:r>
                      <a:r>
                        <a:rPr lang="fr-BE" sz="1100" dirty="0">
                          <a:solidFill>
                            <a:srgbClr val="000018"/>
                          </a:solidFill>
                          <a:effectLst/>
                          <a:latin typeface="Comic Sans MS" panose="030F0702030302020204" pitchFamily="66" charset="0"/>
                          <a:ea typeface="Calibri"/>
                        </a:rPr>
                        <a:t>la </a:t>
                      </a:r>
                      <a:r>
                        <a:rPr lang="fr-BE" sz="1100" dirty="0" err="1">
                          <a:solidFill>
                            <a:srgbClr val="000018"/>
                          </a:solidFill>
                          <a:effectLst/>
                          <a:latin typeface="Comic Sans MS" panose="030F0702030302020204" pitchFamily="66" charset="0"/>
                          <a:ea typeface="Calibri"/>
                        </a:rPr>
                        <a:t>Fmn</a:t>
                      </a:r>
                      <a:r>
                        <a:rPr lang="fr-BE" sz="1100" dirty="0">
                          <a:solidFill>
                            <a:srgbClr val="000018"/>
                          </a:solidFill>
                          <a:effectLst/>
                          <a:latin typeface="Comic Sans MS" panose="030F0702030302020204" pitchFamily="66" charset="0"/>
                          <a:ea typeface="Calibri"/>
                        </a:rPr>
                        <a:t> de base PC et Module de </a:t>
                      </a:r>
                      <a:r>
                        <a:rPr lang="fr-BE" sz="1100" dirty="0" err="1">
                          <a:solidFill>
                            <a:srgbClr val="000018"/>
                          </a:solidFill>
                          <a:effectLst/>
                          <a:latin typeface="Comic Sans MS" panose="030F0702030302020204" pitchFamily="66" charset="0"/>
                          <a:ea typeface="Calibri"/>
                        </a:rPr>
                        <a:t>Fmn</a:t>
                      </a:r>
                      <a:r>
                        <a:rPr lang="fr-BE" sz="1100" dirty="0">
                          <a:solidFill>
                            <a:srgbClr val="000018"/>
                          </a:solidFill>
                          <a:effectLst/>
                          <a:latin typeface="Comic Sans MS" panose="030F0702030302020204" pitchFamily="66" charset="0"/>
                          <a:ea typeface="Calibri"/>
                        </a:rPr>
                        <a:t> continuée PC</a:t>
                      </a:r>
                      <a:endParaRPr lang="en-US" sz="1100" dirty="0">
                        <a:solidFill>
                          <a:srgbClr val="000018"/>
                        </a:solidFill>
                        <a:effectLst/>
                        <a:latin typeface="Comic Sans MS" panose="030F0702030302020204" pitchFamily="66" charset="0"/>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21590">
                        <a:spcBef>
                          <a:spcPts val="300"/>
                        </a:spcBef>
                        <a:spcAft>
                          <a:spcPts val="300"/>
                        </a:spcAft>
                      </a:pPr>
                      <a:r>
                        <a:rPr lang="fr-BE" sz="1100" dirty="0">
                          <a:solidFill>
                            <a:srgbClr val="000018"/>
                          </a:solidFill>
                          <a:effectLst/>
                          <a:latin typeface="Comic Sans MS" panose="030F0702030302020204" pitchFamily="66" charset="0"/>
                          <a:ea typeface="Times-Roman"/>
                        </a:rPr>
                        <a:t>PC, CP </a:t>
                      </a:r>
                      <a:r>
                        <a:rPr lang="fr-BE" sz="1100" dirty="0" err="1">
                          <a:solidFill>
                            <a:srgbClr val="000018"/>
                          </a:solidFill>
                          <a:effectLst/>
                          <a:latin typeface="Comic Sans MS" panose="030F0702030302020204" pitchFamily="66" charset="0"/>
                          <a:ea typeface="Times-Roman"/>
                        </a:rPr>
                        <a:t>PsySoc</a:t>
                      </a:r>
                      <a:r>
                        <a:rPr lang="fr-BE" sz="1100" dirty="0">
                          <a:solidFill>
                            <a:srgbClr val="000018"/>
                          </a:solidFill>
                          <a:effectLst/>
                          <a:latin typeface="Comic Sans MS" panose="030F0702030302020204" pitchFamily="66" charset="0"/>
                          <a:ea typeface="Times-Roman"/>
                        </a:rPr>
                        <a:t>, Module de </a:t>
                      </a:r>
                      <a:r>
                        <a:rPr lang="fr-BE" sz="1100" dirty="0" err="1">
                          <a:solidFill>
                            <a:srgbClr val="000018"/>
                          </a:solidFill>
                          <a:effectLst/>
                          <a:latin typeface="Comic Sans MS" panose="030F0702030302020204" pitchFamily="66" charset="0"/>
                          <a:ea typeface="Times-Roman"/>
                        </a:rPr>
                        <a:t>Fmn</a:t>
                      </a:r>
                      <a:r>
                        <a:rPr lang="fr-BE" sz="1100" dirty="0">
                          <a:solidFill>
                            <a:srgbClr val="000018"/>
                          </a:solidFill>
                          <a:effectLst/>
                          <a:latin typeface="Comic Sans MS" panose="030F0702030302020204" pitchFamily="66" charset="0"/>
                          <a:ea typeface="Times-Roman"/>
                        </a:rPr>
                        <a:t> continuée A</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r>
                        <a:rPr lang="fr-BE" sz="1100" dirty="0" smtClean="0">
                          <a:solidFill>
                            <a:srgbClr val="000018"/>
                          </a:solidFill>
                          <a:latin typeface="Comic Sans MS" panose="030F0702030302020204" pitchFamily="66" charset="0"/>
                        </a:rPr>
                        <a:t>PC</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r h="551416">
                <a:tc vMerge="1">
                  <a:txBody>
                    <a:bodyPr/>
                    <a:lstStyle/>
                    <a:p>
                      <a:endParaRPr lang="en-US"/>
                    </a:p>
                  </a:txBody>
                  <a:tcPr/>
                </a:tc>
                <a:tc vMerge="1">
                  <a:txBody>
                    <a:bodyPr/>
                    <a:lstStyle/>
                    <a:p>
                      <a:endParaRPr lang="en-US"/>
                    </a:p>
                  </a:txBody>
                  <a:tcPr/>
                </a:tc>
                <a:tc>
                  <a:txBody>
                    <a:bodyPr/>
                    <a:lstStyle/>
                    <a:p>
                      <a:pPr algn="just">
                        <a:spcAft>
                          <a:spcPts val="300"/>
                        </a:spcAft>
                      </a:pPr>
                      <a:r>
                        <a:rPr lang="fr-BE" sz="1100" dirty="0" smtClean="0">
                          <a:solidFill>
                            <a:srgbClr val="000018"/>
                          </a:solidFill>
                          <a:effectLst/>
                          <a:latin typeface="Comic Sans MS" panose="030F0702030302020204" pitchFamily="66" charset="0"/>
                          <a:ea typeface="Calibri"/>
                        </a:rPr>
                        <a:t>4. Informer </a:t>
                      </a:r>
                      <a:r>
                        <a:rPr lang="fr-BE" sz="1100" dirty="0">
                          <a:solidFill>
                            <a:srgbClr val="000018"/>
                          </a:solidFill>
                          <a:effectLst/>
                          <a:latin typeface="Comic Sans MS" panose="030F0702030302020204" pitchFamily="66" charset="0"/>
                          <a:ea typeface="Calibri"/>
                        </a:rPr>
                        <a:t>le Pers et le </a:t>
                      </a:r>
                      <a:r>
                        <a:rPr lang="fr-BE" sz="1100" dirty="0" err="1">
                          <a:solidFill>
                            <a:srgbClr val="000018"/>
                          </a:solidFill>
                          <a:effectLst/>
                          <a:latin typeface="Comic Sans MS" panose="030F0702030302020204" pitchFamily="66" charset="0"/>
                          <a:ea typeface="Calibri"/>
                        </a:rPr>
                        <a:t>Comdt</a:t>
                      </a:r>
                      <a:r>
                        <a:rPr lang="fr-BE" sz="1100" dirty="0">
                          <a:solidFill>
                            <a:srgbClr val="000018"/>
                          </a:solidFill>
                          <a:effectLst/>
                          <a:latin typeface="Comic Sans MS" panose="030F0702030302020204" pitchFamily="66" charset="0"/>
                          <a:ea typeface="Calibri"/>
                        </a:rPr>
                        <a:t> local de la nouvelle  SPS</a:t>
                      </a:r>
                      <a:endParaRPr lang="en-US" sz="1100" dirty="0">
                        <a:solidFill>
                          <a:srgbClr val="000018"/>
                        </a:solidFill>
                        <a:effectLst/>
                        <a:latin typeface="Comic Sans MS" panose="030F0702030302020204" pitchFamily="66" charset="0"/>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21590">
                        <a:spcBef>
                          <a:spcPts val="300"/>
                        </a:spcBef>
                        <a:spcAft>
                          <a:spcPts val="300"/>
                        </a:spcAft>
                      </a:pPr>
                      <a:r>
                        <a:rPr lang="en-US" sz="1100" dirty="0">
                          <a:solidFill>
                            <a:srgbClr val="000018"/>
                          </a:solidFill>
                          <a:effectLst/>
                          <a:latin typeface="Comic Sans MS" panose="030F0702030302020204" pitchFamily="66" charset="0"/>
                          <a:ea typeface="Times-Roman"/>
                        </a:rPr>
                        <a:t>CP </a:t>
                      </a:r>
                      <a:r>
                        <a:rPr lang="en-US" sz="1100" dirty="0" err="1">
                          <a:solidFill>
                            <a:srgbClr val="000018"/>
                          </a:solidFill>
                          <a:effectLst/>
                          <a:latin typeface="Comic Sans MS" panose="030F0702030302020204" pitchFamily="66" charset="0"/>
                          <a:ea typeface="Times-Roman"/>
                        </a:rPr>
                        <a:t>PsySoc</a:t>
                      </a:r>
                      <a:r>
                        <a:rPr lang="en-US" sz="1100" dirty="0">
                          <a:solidFill>
                            <a:srgbClr val="000018"/>
                          </a:solidFill>
                          <a:effectLst/>
                          <a:latin typeface="Comic Sans MS" panose="030F0702030302020204" pitchFamily="66" charset="0"/>
                          <a:ea typeface="Times-Roman"/>
                        </a:rPr>
                        <a:t>, CO, </a:t>
                      </a:r>
                      <a:r>
                        <a:rPr lang="en-US" sz="1100" dirty="0" err="1">
                          <a:solidFill>
                            <a:srgbClr val="000018"/>
                          </a:solidFill>
                          <a:effectLst/>
                          <a:latin typeface="Comic Sans MS" panose="030F0702030302020204" pitchFamily="66" charset="0"/>
                          <a:ea typeface="Times-Roman"/>
                        </a:rPr>
                        <a:t>Pers</a:t>
                      </a:r>
                      <a:r>
                        <a:rPr lang="en-US" sz="1100" dirty="0">
                          <a:solidFill>
                            <a:srgbClr val="000018"/>
                          </a:solidFill>
                          <a:effectLst/>
                          <a:latin typeface="Comic Sans MS" panose="030F0702030302020204" pitchFamily="66" charset="0"/>
                          <a:ea typeface="Times-Roman"/>
                        </a:rPr>
                        <a:t> </a:t>
                      </a:r>
                      <a:r>
                        <a:rPr lang="en-US" sz="1100" dirty="0" err="1">
                          <a:solidFill>
                            <a:srgbClr val="000018"/>
                          </a:solidFill>
                          <a:effectLst/>
                          <a:latin typeface="Comic Sans MS" panose="030F0702030302020204" pitchFamily="66" charset="0"/>
                          <a:ea typeface="Times-Roman"/>
                        </a:rPr>
                        <a:t>Def</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r>
                        <a:rPr lang="fr-BE" sz="1100" dirty="0" smtClean="0">
                          <a:solidFill>
                            <a:srgbClr val="000018"/>
                          </a:solidFill>
                          <a:latin typeface="Comic Sans MS" panose="030F0702030302020204" pitchFamily="66" charset="0"/>
                        </a:rPr>
                        <a:t>PC</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r h="576064">
                <a:tc vMerge="1">
                  <a:txBody>
                    <a:bodyPr/>
                    <a:lstStyle/>
                    <a:p>
                      <a:endParaRPr lang="en-US"/>
                    </a:p>
                  </a:txBody>
                  <a:tcPr/>
                </a:tc>
                <a:tc vMerge="1">
                  <a:txBody>
                    <a:bodyPr/>
                    <a:lstStyle/>
                    <a:p>
                      <a:endParaRPr lang="en-US"/>
                    </a:p>
                  </a:txBody>
                  <a:tcPr/>
                </a:tc>
                <a:tc>
                  <a:txBody>
                    <a:bodyPr/>
                    <a:lstStyle/>
                    <a:p>
                      <a:pPr algn="just">
                        <a:spcAft>
                          <a:spcPts val="300"/>
                        </a:spcAft>
                      </a:pPr>
                      <a:r>
                        <a:rPr lang="fr-BE" sz="1100" dirty="0" smtClean="0">
                          <a:solidFill>
                            <a:srgbClr val="000018"/>
                          </a:solidFill>
                          <a:effectLst/>
                          <a:latin typeface="Comic Sans MS" panose="030F0702030302020204" pitchFamily="66" charset="0"/>
                          <a:ea typeface="Calibri"/>
                        </a:rPr>
                        <a:t>5. Informer </a:t>
                      </a:r>
                      <a:r>
                        <a:rPr lang="fr-BE" sz="1100" dirty="0">
                          <a:solidFill>
                            <a:srgbClr val="000018"/>
                          </a:solidFill>
                          <a:effectLst/>
                          <a:latin typeface="Comic Sans MS" panose="030F0702030302020204" pitchFamily="66" charset="0"/>
                          <a:ea typeface="Calibri"/>
                        </a:rPr>
                        <a:t>le Pers et le </a:t>
                      </a:r>
                      <a:r>
                        <a:rPr lang="fr-BE" sz="1100" dirty="0" err="1">
                          <a:solidFill>
                            <a:srgbClr val="000018"/>
                          </a:solidFill>
                          <a:effectLst/>
                          <a:latin typeface="Comic Sans MS" panose="030F0702030302020204" pitchFamily="66" charset="0"/>
                          <a:ea typeface="Calibri"/>
                        </a:rPr>
                        <a:t>Comdt</a:t>
                      </a:r>
                      <a:r>
                        <a:rPr lang="fr-BE" sz="1100" dirty="0">
                          <a:solidFill>
                            <a:srgbClr val="000018"/>
                          </a:solidFill>
                          <a:effectLst/>
                          <a:latin typeface="Comic Sans MS" panose="030F0702030302020204" pitchFamily="66" charset="0"/>
                          <a:ea typeface="Calibri"/>
                        </a:rPr>
                        <a:t> local de la nouvelle  GID</a:t>
                      </a:r>
                      <a:endParaRPr lang="en-US" sz="1100" dirty="0">
                        <a:solidFill>
                          <a:srgbClr val="000018"/>
                        </a:solidFill>
                        <a:effectLst/>
                        <a:latin typeface="Comic Sans MS" panose="030F0702030302020204" pitchFamily="66" charset="0"/>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21590">
                        <a:spcBef>
                          <a:spcPts val="300"/>
                        </a:spcBef>
                        <a:spcAft>
                          <a:spcPts val="300"/>
                        </a:spcAft>
                      </a:pPr>
                      <a:r>
                        <a:rPr lang="en-US" sz="1100" dirty="0">
                          <a:solidFill>
                            <a:srgbClr val="000018"/>
                          </a:solidFill>
                          <a:effectLst/>
                          <a:latin typeface="Comic Sans MS" panose="030F0702030302020204" pitchFamily="66" charset="0"/>
                          <a:ea typeface="Times-Roman"/>
                        </a:rPr>
                        <a:t>CP </a:t>
                      </a:r>
                      <a:r>
                        <a:rPr lang="en-US" sz="1100" dirty="0" err="1">
                          <a:solidFill>
                            <a:srgbClr val="000018"/>
                          </a:solidFill>
                          <a:effectLst/>
                          <a:latin typeface="Comic Sans MS" panose="030F0702030302020204" pitchFamily="66" charset="0"/>
                          <a:ea typeface="Times-Roman"/>
                        </a:rPr>
                        <a:t>PsySoc</a:t>
                      </a:r>
                      <a:r>
                        <a:rPr lang="en-US" sz="1100" dirty="0">
                          <a:solidFill>
                            <a:srgbClr val="000018"/>
                          </a:solidFill>
                          <a:effectLst/>
                          <a:latin typeface="Comic Sans MS" panose="030F0702030302020204" pitchFamily="66" charset="0"/>
                          <a:ea typeface="Times-Roman"/>
                        </a:rPr>
                        <a:t>, CO, </a:t>
                      </a:r>
                      <a:r>
                        <a:rPr lang="en-US" sz="1100" dirty="0" err="1">
                          <a:solidFill>
                            <a:srgbClr val="000018"/>
                          </a:solidFill>
                          <a:effectLst/>
                          <a:latin typeface="Comic Sans MS" panose="030F0702030302020204" pitchFamily="66" charset="0"/>
                          <a:ea typeface="Times-Roman"/>
                        </a:rPr>
                        <a:t>Pers</a:t>
                      </a:r>
                      <a:r>
                        <a:rPr lang="en-US" sz="1100" dirty="0">
                          <a:solidFill>
                            <a:srgbClr val="000018"/>
                          </a:solidFill>
                          <a:effectLst/>
                          <a:latin typeface="Comic Sans MS" panose="030F0702030302020204" pitchFamily="66" charset="0"/>
                          <a:ea typeface="Times-Roman"/>
                        </a:rPr>
                        <a:t> </a:t>
                      </a:r>
                      <a:r>
                        <a:rPr lang="en-US" sz="1100" dirty="0" err="1">
                          <a:solidFill>
                            <a:srgbClr val="000018"/>
                          </a:solidFill>
                          <a:effectLst/>
                          <a:latin typeface="Comic Sans MS" panose="030F0702030302020204" pitchFamily="66" charset="0"/>
                          <a:ea typeface="Times-Roman"/>
                        </a:rPr>
                        <a:t>Def</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r>
                        <a:rPr lang="fr-BE" sz="1100" dirty="0" smtClean="0">
                          <a:solidFill>
                            <a:srgbClr val="000018"/>
                          </a:solidFill>
                          <a:latin typeface="Comic Sans MS" panose="030F0702030302020204" pitchFamily="66" charset="0"/>
                        </a:rPr>
                        <a:t>PC</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fld id="{F70BA58C-91E4-4A29-9FFB-32551D5170CB}" type="slidenum">
              <a:rPr lang="en-US" smtClean="0"/>
              <a:pPr/>
              <a:t>12</a:t>
            </a:fld>
            <a:endParaRPr lang="en-US"/>
          </a:p>
        </p:txBody>
      </p:sp>
    </p:spTree>
    <p:extLst>
      <p:ext uri="{BB962C8B-B14F-4D97-AF65-F5344CB8AC3E}">
        <p14:creationId xmlns:p14="http://schemas.microsoft.com/office/powerpoint/2010/main" val="16093889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2569639825"/>
              </p:ext>
            </p:extLst>
          </p:nvPr>
        </p:nvGraphicFramePr>
        <p:xfrm>
          <a:off x="179388" y="465476"/>
          <a:ext cx="8748712" cy="5480373"/>
        </p:xfrm>
        <a:graphic>
          <a:graphicData uri="http://schemas.openxmlformats.org/drawingml/2006/table">
            <a:tbl>
              <a:tblPr/>
              <a:tblGrid>
                <a:gridCol w="2160587"/>
                <a:gridCol w="1152525"/>
                <a:gridCol w="1584325"/>
                <a:gridCol w="1943447"/>
                <a:gridCol w="1279178"/>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640512">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17-MR-02-Sécurité des machines-outils de travail de métal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Identification des machines-outils pour travail</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du métal</a:t>
                      </a:r>
                    </a:p>
                    <a:p>
                      <a:pPr marL="0" marR="0" lvl="0" indent="0" algn="l" defTabSz="914400" rtl="0" eaLnBrk="1" fontAlgn="b" latinLnBrk="0" hangingPunct="1">
                        <a:lnSpc>
                          <a:spcPct val="100000"/>
                        </a:lnSpc>
                        <a:spcBef>
                          <a:spcPct val="0"/>
                        </a:spcBef>
                        <a:spcAft>
                          <a:spcPct val="0"/>
                        </a:spcAft>
                        <a:buClrTx/>
                        <a:buSzTx/>
                        <a:buFontTx/>
                        <a:buNone/>
                        <a:tabLst/>
                      </a:pPr>
                      <a:r>
                        <a:rPr lang="en-US" sz="1200" b="0" i="0" u="none" strike="noStrike" kern="1200" baseline="0" dirty="0" smtClean="0">
                          <a:solidFill>
                            <a:srgbClr val="000018"/>
                          </a:solidFill>
                          <a:latin typeface="Comic Sans MS" panose="030F0702030302020204" pitchFamily="66" charset="0"/>
                          <a:ea typeface="+mn-ea"/>
                          <a:cs typeface="+mn-cs"/>
                        </a:rPr>
                        <a:t>Evaluation des non-</a:t>
                      </a:r>
                      <a:r>
                        <a:rPr lang="en-US" sz="1200" b="0" i="0" u="none" strike="noStrike" kern="1200" baseline="0" dirty="0" err="1" smtClean="0">
                          <a:solidFill>
                            <a:srgbClr val="000018"/>
                          </a:solidFill>
                          <a:latin typeface="Comic Sans MS" panose="030F0702030302020204" pitchFamily="66" charset="0"/>
                          <a:ea typeface="+mn-ea"/>
                          <a:cs typeface="+mn-cs"/>
                        </a:rPr>
                        <a:t>conformités</a:t>
                      </a:r>
                      <a:endParaRPr lang="en-US"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en-US" sz="1200" b="0" i="0" u="none" strike="noStrike" kern="1200" baseline="0" dirty="0" smtClean="0">
                          <a:solidFill>
                            <a:srgbClr val="000018"/>
                          </a:solidFill>
                          <a:latin typeface="Comic Sans MS" panose="030F0702030302020204" pitchFamily="66" charset="0"/>
                          <a:ea typeface="+mn-ea"/>
                          <a:cs typeface="+mn-cs"/>
                        </a:rPr>
                        <a:t>Actions correctives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Inventorier les machines-outils pour travail du métal par les unités selon les directives du </a:t>
                      </a:r>
                      <a:r>
                        <a:rPr lang="fr-BE" sz="1100" b="0" i="0" u="none" strike="noStrike" kern="1200" baseline="0" dirty="0" err="1" smtClean="0">
                          <a:solidFill>
                            <a:srgbClr val="000018"/>
                          </a:solidFill>
                          <a:latin typeface="Comic Sans MS" panose="030F0702030302020204" pitchFamily="66" charset="0"/>
                          <a:ea typeface="+mn-ea"/>
                          <a:cs typeface="+mn-cs"/>
                        </a:rPr>
                        <a:t>Gest</a:t>
                      </a:r>
                      <a:r>
                        <a:rPr lang="fr-BE" sz="1100" b="0" i="0" u="none" strike="noStrike" kern="1200" baseline="0" dirty="0" smtClean="0">
                          <a:solidFill>
                            <a:srgbClr val="000018"/>
                          </a:solidFill>
                          <a:latin typeface="Comic Sans MS" panose="030F0702030302020204" pitchFamily="66" charset="0"/>
                          <a:ea typeface="+mn-ea"/>
                          <a:cs typeface="+mn-cs"/>
                        </a:rPr>
                        <a:t> Mat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S4/magasinier sur base de l’inventaire de base du </a:t>
                      </a:r>
                      <a:r>
                        <a:rPr kumimoji="0" lang="fr-BE" sz="1200" b="0" i="0" u="none" strike="noStrike" cap="none" normalizeH="0" baseline="0" dirty="0" err="1" smtClean="0">
                          <a:ln>
                            <a:noFill/>
                          </a:ln>
                          <a:solidFill>
                            <a:srgbClr val="000018"/>
                          </a:solidFill>
                          <a:effectLst/>
                          <a:latin typeface="Comic Sans MS" pitchFamily="66" charset="0"/>
                        </a:rPr>
                        <a:t>Gest</a:t>
                      </a:r>
                      <a:r>
                        <a:rPr kumimoji="0" lang="fr-BE" sz="1200" b="0" i="0" u="none" strike="noStrike" cap="none" normalizeH="0" baseline="0" dirty="0" smtClean="0">
                          <a:ln>
                            <a:noFill/>
                          </a:ln>
                          <a:solidFill>
                            <a:srgbClr val="000018"/>
                          </a:solidFill>
                          <a:effectLst/>
                          <a:latin typeface="Comic Sans MS" pitchFamily="66" charset="0"/>
                        </a:rPr>
                        <a:t> Mat(généré via Q&amp;R-</a:t>
                      </a:r>
                      <a:r>
                        <a:rPr kumimoji="0" lang="fr-BE" sz="1200" b="0" i="0" u="none" strike="noStrike" cap="none" normalizeH="0" baseline="0" dirty="0" err="1" smtClean="0">
                          <a:ln>
                            <a:noFill/>
                          </a:ln>
                          <a:solidFill>
                            <a:srgbClr val="000018"/>
                          </a:solidFill>
                          <a:effectLst/>
                          <a:latin typeface="Comic Sans MS" pitchFamily="66" charset="0"/>
                        </a:rPr>
                        <a:t>tools</a:t>
                      </a:r>
                      <a:r>
                        <a:rPr kumimoji="0" lang="fr-BE" sz="1200" b="0" i="0" u="none" strike="noStrike" cap="none" normalizeH="0" baseline="0" dirty="0" smtClean="0">
                          <a:ln>
                            <a:noFill/>
                          </a:ln>
                          <a:solidFill>
                            <a:srgbClr val="000018"/>
                          </a:solidFill>
                          <a:effectLst/>
                          <a:latin typeface="Comic Sans MS" pitchFamily="66" charset="0"/>
                        </a:rPr>
                        <a:t> ILIAS)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Etablir et mettre à disposition les rapports de mise en service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Conseillers en prévention</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Effectuer les analyses de risques éventuelles et évaluer les facteurs environnementaux</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Conseillers en prévention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Formuler un avis concernant la conformité des machines et effectuer les actions conformément aux réglementations en vigueur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Conseillers en prévention, </a:t>
                      </a:r>
                      <a:r>
                        <a:rPr kumimoji="0" lang="fr-BE" sz="1200" b="0" i="0" u="none" strike="noStrike" cap="none" normalizeH="0" baseline="0" dirty="0" smtClean="0">
                          <a:ln>
                            <a:noFill/>
                          </a:ln>
                          <a:solidFill>
                            <a:srgbClr val="000018"/>
                          </a:solidFill>
                          <a:effectLst/>
                          <a:latin typeface="Comic Sans MS" pitchFamily="66" charset="0"/>
                        </a:rPr>
                        <a:t>SIPPT-MR</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Garantir le suivi des non-conformités constatées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err="1" smtClean="0">
                          <a:ln>
                            <a:noFill/>
                          </a:ln>
                          <a:solidFill>
                            <a:srgbClr val="000018"/>
                          </a:solidFill>
                          <a:effectLst/>
                          <a:latin typeface="Comic Sans MS" pitchFamily="66" charset="0"/>
                        </a:rPr>
                        <a:t>Comdt</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conseillers en prévention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13</a:t>
            </a:fld>
            <a:endParaRPr lang="en-US"/>
          </a:p>
        </p:txBody>
      </p:sp>
    </p:spTree>
    <p:extLst>
      <p:ext uri="{BB962C8B-B14F-4D97-AF65-F5344CB8AC3E}">
        <p14:creationId xmlns:p14="http://schemas.microsoft.com/office/powerpoint/2010/main" val="5110436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2186273833"/>
              </p:ext>
            </p:extLst>
          </p:nvPr>
        </p:nvGraphicFramePr>
        <p:xfrm>
          <a:off x="179388" y="465476"/>
          <a:ext cx="8748712" cy="3810573"/>
        </p:xfrm>
        <a:graphic>
          <a:graphicData uri="http://schemas.openxmlformats.org/drawingml/2006/table">
            <a:tbl>
              <a:tblPr/>
              <a:tblGrid>
                <a:gridCol w="2160587"/>
                <a:gridCol w="1152525"/>
                <a:gridCol w="1584325"/>
                <a:gridCol w="1943447"/>
                <a:gridCol w="1279178"/>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320256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16-O&amp;T-01  Prévention </a:t>
                      </a:r>
                      <a:r>
                        <a:rPr kumimoji="0" lang="fr-FR" sz="1200" b="0" i="0" u="none" strike="noStrike" kern="1200" cap="none" normalizeH="0" baseline="0" dirty="0" err="1" smtClean="0">
                          <a:ln>
                            <a:noFill/>
                          </a:ln>
                          <a:solidFill>
                            <a:srgbClr val="000018"/>
                          </a:solidFill>
                          <a:effectLst/>
                          <a:latin typeface="Comic Sans MS" pitchFamily="66" charset="0"/>
                          <a:ea typeface="+mn-ea"/>
                          <a:cs typeface="+mn-cs"/>
                        </a:rPr>
                        <a:t>d’accidents</a:t>
                      </a: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 de saut en parachute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Exécuter une étude afin de déterminer les mesures éventuelles pouvant réduire le risque</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résiduel actuel du saut en parachute</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100" b="0" i="0" u="none" strike="noStrike" baseline="0" dirty="0" smtClean="0">
                          <a:solidFill>
                            <a:srgbClr val="000018"/>
                          </a:solidFill>
                          <a:latin typeface="Comic Sans MS" panose="030F0702030302020204" pitchFamily="66" charset="0"/>
                        </a:rPr>
                        <a:t>TDB en fonction des décisions du </a:t>
                      </a:r>
                      <a:r>
                        <a:rPr lang="fr-FR" sz="1100" b="0" i="0" u="none" strike="noStrike" baseline="0" dirty="0" err="1" smtClean="0">
                          <a:solidFill>
                            <a:srgbClr val="000018"/>
                          </a:solidFill>
                          <a:latin typeface="Comic Sans MS" panose="030F0702030302020204" pitchFamily="66" charset="0"/>
                        </a:rPr>
                        <a:t>Comdt</a:t>
                      </a:r>
                      <a:endParaRPr lang="fr-FR" sz="1100" b="0" i="0" u="none" strike="noStrike" baseline="0" dirty="0" smtClean="0">
                        <a:solidFill>
                          <a:srgbClr val="000018"/>
                        </a:solidFill>
                        <a:latin typeface="Comic Sans MS" panose="030F0702030302020204"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lang="fr-FR" sz="11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100" b="0" i="0" u="none" strike="noStrike" kern="1200" baseline="0" dirty="0" smtClean="0">
                          <a:solidFill>
                            <a:srgbClr val="000018"/>
                          </a:solidFill>
                          <a:latin typeface="Comic Sans MS" panose="030F0702030302020204" pitchFamily="66" charset="0"/>
                          <a:ea typeface="+mn-ea"/>
                          <a:cs typeface="+mn-cs"/>
                          <a:sym typeface="Wingdings" panose="05000000000000000000" pitchFamily="2" charset="2"/>
                        </a:rPr>
                        <a:t> CE Para</a:t>
                      </a:r>
                      <a:endParaRPr lang="fr-BE" sz="11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14</a:t>
            </a:fld>
            <a:endParaRPr lang="en-US"/>
          </a:p>
        </p:txBody>
      </p:sp>
    </p:spTree>
    <p:extLst>
      <p:ext uri="{BB962C8B-B14F-4D97-AF65-F5344CB8AC3E}">
        <p14:creationId xmlns:p14="http://schemas.microsoft.com/office/powerpoint/2010/main" val="9579125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Rectangle 2"/>
          <p:cNvSpPr>
            <a:spLocks noGrp="1" noChangeArrowheads="1"/>
          </p:cNvSpPr>
          <p:nvPr>
            <p:ph type="ctrTitle"/>
          </p:nvPr>
        </p:nvSpPr>
        <p:spPr>
          <a:xfrm>
            <a:off x="457200" y="2176463"/>
            <a:ext cx="8229600" cy="1828800"/>
          </a:xfrm>
        </p:spPr>
        <p:txBody>
          <a:bodyPr/>
          <a:lstStyle/>
          <a:p>
            <a:pPr eaLnBrk="1" hangingPunct="1">
              <a:defRPr/>
            </a:pPr>
            <a:r>
              <a:rPr lang="fr-BE" u="sng" dirty="0" smtClean="0">
                <a:solidFill>
                  <a:srgbClr val="000018"/>
                </a:solidFill>
                <a:latin typeface="Comic Sans MS" pitchFamily="66" charset="0"/>
              </a:rPr>
              <a:t>Plan Local de Prévention</a:t>
            </a: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dirty="0" smtClean="0">
                <a:solidFill>
                  <a:srgbClr val="000018"/>
                </a:solidFill>
                <a:latin typeface="Comic Sans MS" pitchFamily="66" charset="0"/>
              </a:rPr>
              <a:t>Volet B</a:t>
            </a:r>
            <a:endParaRPr lang="en-US" sz="4400" u="sng" dirty="0" smtClean="0">
              <a:solidFill>
                <a:srgbClr val="000018"/>
              </a:solidFill>
              <a:latin typeface="Comic Sans MS" pitchFamily="66" charset="0"/>
            </a:endParaRPr>
          </a:p>
        </p:txBody>
      </p:sp>
      <p:sp>
        <p:nvSpPr>
          <p:cNvPr id="2" name="TextBox 1"/>
          <p:cNvSpPr txBox="1"/>
          <p:nvPr/>
        </p:nvSpPr>
        <p:spPr>
          <a:xfrm>
            <a:off x="2411760" y="4509120"/>
            <a:ext cx="6120680" cy="369332"/>
          </a:xfrm>
          <a:prstGeom prst="rect">
            <a:avLst/>
          </a:prstGeom>
          <a:noFill/>
        </p:spPr>
        <p:txBody>
          <a:bodyPr wrap="square" rtlCol="0">
            <a:spAutoFit/>
          </a:bodyPr>
          <a:lstStyle/>
          <a:p>
            <a:r>
              <a:rPr lang="fr-BE" u="sng" dirty="0" smtClean="0">
                <a:solidFill>
                  <a:srgbClr val="FF0000"/>
                </a:solidFill>
              </a:rPr>
              <a:t>En rouge</a:t>
            </a:r>
            <a:r>
              <a:rPr lang="fr-BE" dirty="0" smtClean="0">
                <a:solidFill>
                  <a:srgbClr val="FF0000"/>
                </a:solidFill>
              </a:rPr>
              <a:t> : ajout du </a:t>
            </a:r>
            <a:r>
              <a:rPr lang="fr-BE" dirty="0" smtClean="0">
                <a:solidFill>
                  <a:srgbClr val="FF0000"/>
                </a:solidFill>
              </a:rPr>
              <a:t>dernier CCB (</a:t>
            </a:r>
            <a:r>
              <a:rPr lang="fr-BE" dirty="0" smtClean="0">
                <a:solidFill>
                  <a:srgbClr val="FF0000"/>
                </a:solidFill>
              </a:rPr>
              <a:t>si nécessaire)</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625552469"/>
              </p:ext>
            </p:extLst>
          </p:nvPr>
        </p:nvGraphicFramePr>
        <p:xfrm>
          <a:off x="323850" y="260350"/>
          <a:ext cx="8589963" cy="5600195"/>
        </p:xfrm>
        <a:graphic>
          <a:graphicData uri="http://schemas.openxmlformats.org/drawingml/2006/table">
            <a:tbl>
              <a:tblPr/>
              <a:tblGrid>
                <a:gridCol w="2082800"/>
                <a:gridCol w="1373188"/>
                <a:gridCol w="1944687"/>
                <a:gridCol w="1439863"/>
                <a:gridCol w="1262062"/>
                <a:gridCol w="487363"/>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Responsible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Campagne d’affichage</a:t>
                      </a: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rPr>
                        <a:t>Information des travailleurs</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Renouvellement périodique</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44 panneaux d’affichage</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(22 A2 + 22 A3)</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AsPrev</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658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FF0000"/>
                          </a:solidFill>
                          <a:effectLst/>
                          <a:latin typeface="Comic Sans MS" pitchFamily="66" charset="0"/>
                        </a:rPr>
                        <a:t>Visite annuelle des lieux de travail </a:t>
                      </a:r>
                      <a:endParaRPr kumimoji="0" lang="en-US"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Conformément aux prescrits légaux, chaque lieu de travail doit faire l’objet d’une visite annuelle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FF0000"/>
                          </a:solidFill>
                          <a:effectLst/>
                          <a:latin typeface="Comic Sans MS" pitchFamily="66" charset="0"/>
                        </a:rPr>
                        <a:t>94 %</a:t>
                      </a:r>
                      <a:r>
                        <a:rPr kumimoji="0" lang="fr-BE" sz="1200" b="0" i="0" u="none" strike="noStrike" cap="none" normalizeH="0" baseline="0" dirty="0" smtClean="0">
                          <a:ln>
                            <a:noFill/>
                          </a:ln>
                          <a:solidFill>
                            <a:srgbClr val="000018"/>
                          </a:solidFill>
                          <a:effectLst/>
                          <a:latin typeface="Comic Sans MS" pitchFamily="66" charset="0"/>
                        </a:rPr>
                        <a:t> lieux de travail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VLT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Rapports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Comd</a:t>
                      </a:r>
                      <a:r>
                        <a:rPr kumimoji="0" lang="fr-BE" sz="1200" b="0" i="0" u="none" strike="noStrike" cap="none" normalizeH="0" baseline="0" dirty="0" smtClean="0">
                          <a:ln>
                            <a:noFill/>
                          </a:ln>
                          <a:solidFill>
                            <a:srgbClr val="000018"/>
                          </a:solidFill>
                          <a:effectLst/>
                          <a:latin typeface="Comic Sans MS" pitchFamily="66" charset="0"/>
                        </a:rPr>
                        <a:t> Gp/</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cap="none" normalizeH="0" baseline="0" dirty="0" err="1" smtClean="0">
                          <a:ln>
                            <a:noFill/>
                          </a:ln>
                          <a:solidFill>
                            <a:srgbClr val="000018"/>
                          </a:solidFill>
                          <a:effectLst/>
                          <a:latin typeface="Comic Sans MS" pitchFamily="66" charset="0"/>
                        </a:rPr>
                        <a:t>Fl</a:t>
                      </a:r>
                      <a:r>
                        <a:rPr kumimoji="0" lang="fr-BE" sz="1200" b="0" i="0" u="none" strike="noStrike" cap="none" normalizeH="0" baseline="0" dirty="0" smtClean="0">
                          <a:ln>
                            <a:noFill/>
                          </a:ln>
                          <a:solidFill>
                            <a:srgbClr val="000018"/>
                          </a:solidFill>
                          <a:effectLst/>
                          <a:latin typeface="Comic Sans MS" pitchFamily="66" charset="0"/>
                        </a:rPr>
                        <a:t>, CCB, SLPPT, </a:t>
                      </a:r>
                      <a:r>
                        <a:rPr kumimoji="0" lang="fr-BE" sz="1200" b="0" i="0" u="none" strike="noStrike" cap="none" normalizeH="0" baseline="0" dirty="0" err="1" smtClean="0">
                          <a:ln>
                            <a:noFill/>
                          </a:ln>
                          <a:solidFill>
                            <a:srgbClr val="000018"/>
                          </a:solidFill>
                          <a:effectLst/>
                          <a:latin typeface="Comic Sans MS" pitchFamily="66" charset="0"/>
                        </a:rPr>
                        <a:t>Cel</a:t>
                      </a:r>
                      <a:r>
                        <a:rPr kumimoji="0" lang="fr-BE" sz="1200" b="0" i="0" u="none" strike="noStrike" cap="none" normalizeH="0" baseline="0" dirty="0" smtClean="0">
                          <a:ln>
                            <a:noFill/>
                          </a:ln>
                          <a:solidFill>
                            <a:srgbClr val="000018"/>
                          </a:solidFill>
                          <a:effectLst/>
                          <a:latin typeface="Comic Sans MS" pitchFamily="66" charset="0"/>
                        </a:rPr>
                        <a:t> AMT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138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Suivi de la réalisation des contrôles réglementaires par un Service Externe de Contrôle Technique (SECT)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rPr>
                        <a:t>Veiller</a:t>
                      </a:r>
                      <a:r>
                        <a:rPr kumimoji="0" lang="en-US" sz="1200" b="0" i="0" u="none" strike="noStrike" cap="none" normalizeH="0" baseline="0" dirty="0" smtClean="0">
                          <a:ln>
                            <a:noFill/>
                          </a:ln>
                          <a:solidFill>
                            <a:srgbClr val="000018"/>
                          </a:solidFill>
                          <a:effectLst/>
                          <a:latin typeface="Comic Sans MS" pitchFamily="66" charset="0"/>
                        </a:rPr>
                        <a:t> à </a:t>
                      </a:r>
                      <a:r>
                        <a:rPr kumimoji="0" lang="en-US" sz="1200" b="0" i="0" u="none" strike="noStrike" cap="none" normalizeH="0" baseline="0" dirty="0" err="1" smtClean="0">
                          <a:ln>
                            <a:noFill/>
                          </a:ln>
                          <a:solidFill>
                            <a:srgbClr val="000018"/>
                          </a:solidFill>
                          <a:effectLst/>
                          <a:latin typeface="Comic Sans MS" pitchFamily="66" charset="0"/>
                        </a:rPr>
                        <a:t>garantir</a:t>
                      </a:r>
                      <a:r>
                        <a:rPr kumimoji="0" lang="en-US" sz="1200" b="0" i="0" u="none" strike="noStrike" cap="none" normalizeH="0" baseline="0" dirty="0" smtClean="0">
                          <a:ln>
                            <a:noFill/>
                          </a:ln>
                          <a:solidFill>
                            <a:srgbClr val="000018"/>
                          </a:solidFill>
                          <a:effectLst/>
                          <a:latin typeface="Comic Sans MS" pitchFamily="66" charset="0"/>
                        </a:rPr>
                        <a:t> le </a:t>
                      </a:r>
                      <a:r>
                        <a:rPr kumimoji="0" lang="en-US" sz="1200" b="0" i="0" u="none" strike="noStrike" cap="none" normalizeH="0" baseline="0" dirty="0" err="1" smtClean="0">
                          <a:ln>
                            <a:noFill/>
                          </a:ln>
                          <a:solidFill>
                            <a:srgbClr val="000018"/>
                          </a:solidFill>
                          <a:effectLst/>
                          <a:latin typeface="Comic Sans MS" pitchFamily="66" charset="0"/>
                        </a:rPr>
                        <a:t>contrôle</a:t>
                      </a:r>
                      <a:r>
                        <a:rPr kumimoji="0" lang="en-US" sz="1200" b="0" i="0" u="none" strike="noStrike" cap="none" normalizeH="0" baseline="0" dirty="0" smtClean="0">
                          <a:ln>
                            <a:noFill/>
                          </a:ln>
                          <a:solidFill>
                            <a:srgbClr val="000018"/>
                          </a:solidFill>
                          <a:effectLst/>
                          <a:latin typeface="Comic Sans MS" pitchFamily="66" charset="0"/>
                        </a:rPr>
                        <a:t> de tout le </a:t>
                      </a:r>
                      <a:r>
                        <a:rPr kumimoji="0" lang="en-US" sz="1200" b="0" i="0" u="none" strike="noStrike" cap="none" normalizeH="0" baseline="0" dirty="0" err="1" smtClean="0">
                          <a:ln>
                            <a:noFill/>
                          </a:ln>
                          <a:solidFill>
                            <a:srgbClr val="000018"/>
                          </a:solidFill>
                          <a:effectLst/>
                          <a:latin typeface="Comic Sans MS" pitchFamily="66" charset="0"/>
                        </a:rPr>
                        <a:t>matériel</a:t>
                      </a:r>
                      <a:r>
                        <a:rPr kumimoji="0" lang="en-US" sz="1200" b="0" i="0" u="none" strike="noStrike" cap="none" normalizeH="0" baseline="0" dirty="0" smtClean="0">
                          <a:ln>
                            <a:noFill/>
                          </a:ln>
                          <a:solidFill>
                            <a:srgbClr val="000018"/>
                          </a:solidFill>
                          <a:effectLst/>
                          <a:latin typeface="Comic Sans MS" pitchFamily="66" charset="0"/>
                        </a:rPr>
                        <a:t> </a:t>
                      </a:r>
                      <a:r>
                        <a:rPr kumimoji="0" lang="en-US" sz="1200" b="0" i="0" u="none" strike="noStrike" cap="none" normalizeH="0" baseline="0" dirty="0" err="1" smtClean="0">
                          <a:ln>
                            <a:noFill/>
                          </a:ln>
                          <a:solidFill>
                            <a:srgbClr val="000018"/>
                          </a:solidFill>
                          <a:effectLst/>
                          <a:latin typeface="Comic Sans MS" pitchFamily="66" charset="0"/>
                        </a:rPr>
                        <a:t>concerné</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3 </a:t>
                      </a:r>
                      <a:r>
                        <a:rPr kumimoji="0" lang="en-US" sz="1200" b="0" i="0" u="none" strike="noStrike" cap="none" normalizeH="0" baseline="0" dirty="0" err="1" smtClean="0">
                          <a:ln>
                            <a:noFill/>
                          </a:ln>
                          <a:solidFill>
                            <a:srgbClr val="000018"/>
                          </a:solidFill>
                          <a:effectLst/>
                          <a:latin typeface="Comic Sans MS" pitchFamily="66" charset="0"/>
                          <a:cs typeface="Arial" charset="0"/>
                        </a:rPr>
                        <a:t>contrôles</a:t>
                      </a:r>
                      <a:r>
                        <a:rPr kumimoji="0" lang="en-US" sz="1200" b="0" i="0" u="none" strike="noStrike" cap="none" normalizeH="0" baseline="0" dirty="0" smtClean="0">
                          <a:ln>
                            <a:noFill/>
                          </a:ln>
                          <a:solidFill>
                            <a:srgbClr val="000018"/>
                          </a:solidFill>
                          <a:effectLst/>
                          <a:latin typeface="Comic Sans MS" pitchFamily="66" charset="0"/>
                          <a:cs typeface="Arial" charset="0"/>
                        </a:rPr>
                        <a:t> trim. (</a:t>
                      </a:r>
                      <a:r>
                        <a:rPr kumimoji="0" lang="en-US" sz="1200" b="0" i="0" u="none" strike="noStrike" cap="none" normalizeH="0" baseline="0" dirty="0" err="1" smtClean="0">
                          <a:ln>
                            <a:noFill/>
                          </a:ln>
                          <a:solidFill>
                            <a:srgbClr val="000018"/>
                          </a:solidFill>
                          <a:effectLst/>
                          <a:latin typeface="Comic Sans MS" pitchFamily="66" charset="0"/>
                          <a:cs typeface="Arial" charset="0"/>
                        </a:rPr>
                        <a:t>durée</a:t>
                      </a:r>
                      <a:r>
                        <a:rPr kumimoji="0" lang="en-US" sz="1200" b="0" i="0" u="none" strike="noStrike" cap="none" normalizeH="0" baseline="0" dirty="0" smtClean="0">
                          <a:ln>
                            <a:noFill/>
                          </a:ln>
                          <a:solidFill>
                            <a:srgbClr val="000018"/>
                          </a:solidFill>
                          <a:effectLst/>
                          <a:latin typeface="Comic Sans MS" pitchFamily="66" charset="0"/>
                          <a:cs typeface="Arial" charset="0"/>
                        </a:rPr>
                        <a:t> = 5 </a:t>
                      </a:r>
                      <a:r>
                        <a:rPr kumimoji="0" lang="en-US" sz="1200" b="0" i="0" u="none" strike="noStrike" cap="none" normalizeH="0" baseline="0" dirty="0" err="1" smtClean="0">
                          <a:ln>
                            <a:noFill/>
                          </a:ln>
                          <a:solidFill>
                            <a:srgbClr val="000018"/>
                          </a:solidFill>
                          <a:effectLst/>
                          <a:latin typeface="Comic Sans MS" pitchFamily="66" charset="0"/>
                          <a:cs typeface="Arial" charset="0"/>
                        </a:rPr>
                        <a:t>jours</a:t>
                      </a:r>
                      <a:r>
                        <a:rPr kumimoji="0" lang="en-US" sz="1200" b="0" i="0" u="none" strike="noStrike" cap="none" normalizeH="0" baseline="0" dirty="0" smtClean="0">
                          <a:ln>
                            <a:noFill/>
                          </a:ln>
                          <a:solidFill>
                            <a:srgbClr val="000018"/>
                          </a:solidFill>
                          <a:effectLst/>
                          <a:latin typeface="Comic Sans MS" pitchFamily="66" charset="0"/>
                          <a:cs typeface="Arial" charset="0"/>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1 </a:t>
                      </a:r>
                      <a:r>
                        <a:rPr kumimoji="0" lang="en-US" sz="1200" b="0" i="0" u="none" strike="noStrike" cap="none" normalizeH="0" baseline="0" dirty="0" err="1" smtClean="0">
                          <a:ln>
                            <a:noFill/>
                          </a:ln>
                          <a:solidFill>
                            <a:srgbClr val="000018"/>
                          </a:solidFill>
                          <a:effectLst/>
                          <a:latin typeface="Comic Sans MS" pitchFamily="66" charset="0"/>
                          <a:cs typeface="Arial" charset="0"/>
                        </a:rPr>
                        <a:t>contrôle</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annuel</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durée</a:t>
                      </a:r>
                      <a:r>
                        <a:rPr kumimoji="0" lang="en-US" sz="1200" b="0" i="0" u="none" strike="noStrike" cap="none" normalizeH="0" baseline="0" dirty="0" smtClean="0">
                          <a:ln>
                            <a:noFill/>
                          </a:ln>
                          <a:solidFill>
                            <a:srgbClr val="000018"/>
                          </a:solidFill>
                          <a:effectLst/>
                          <a:latin typeface="Comic Sans MS" pitchFamily="66" charset="0"/>
                          <a:cs typeface="Arial" charset="0"/>
                        </a:rPr>
                        <a:t> = 7 </a:t>
                      </a:r>
                      <a:r>
                        <a:rPr kumimoji="0" lang="en-US" sz="1200" b="0" i="0" u="none" strike="noStrike" cap="none" normalizeH="0" baseline="0" dirty="0" err="1" smtClean="0">
                          <a:ln>
                            <a:noFill/>
                          </a:ln>
                          <a:solidFill>
                            <a:srgbClr val="000018"/>
                          </a:solidFill>
                          <a:effectLst/>
                          <a:latin typeface="Comic Sans MS" pitchFamily="66" charset="0"/>
                          <a:cs typeface="Arial" charset="0"/>
                        </a:rPr>
                        <a:t>jours</a:t>
                      </a:r>
                      <a:r>
                        <a:rPr kumimoji="0" lang="en-US" sz="1200" b="0" i="0" u="none" strike="noStrike" cap="none" normalizeH="0" baseline="0" dirty="0" smtClean="0">
                          <a:ln>
                            <a:noFill/>
                          </a:ln>
                          <a:solidFill>
                            <a:srgbClr val="000018"/>
                          </a:solidFill>
                          <a:effectLst/>
                          <a:latin typeface="Comic Sans MS" pitchFamily="66" charset="0"/>
                          <a:cs typeface="Arial" charset="0"/>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Les </a:t>
                      </a:r>
                      <a:r>
                        <a:rPr kumimoji="0" lang="en-US" sz="1200" b="0" i="0" u="none" strike="noStrike" cap="none" normalizeH="0" baseline="0" dirty="0" err="1" smtClean="0">
                          <a:ln>
                            <a:noFill/>
                          </a:ln>
                          <a:solidFill>
                            <a:srgbClr val="000018"/>
                          </a:solidFill>
                          <a:effectLst/>
                          <a:latin typeface="Comic Sans MS" pitchFamily="66" charset="0"/>
                          <a:cs typeface="Arial" charset="0"/>
                        </a:rPr>
                        <a:t>mises</a:t>
                      </a:r>
                      <a:r>
                        <a:rPr kumimoji="0" lang="en-US" sz="1200" b="0" i="0" u="none" strike="noStrike" cap="none" normalizeH="0" baseline="0" dirty="0" smtClean="0">
                          <a:ln>
                            <a:noFill/>
                          </a:ln>
                          <a:solidFill>
                            <a:srgbClr val="000018"/>
                          </a:solidFill>
                          <a:effectLst/>
                          <a:latin typeface="Comic Sans MS" pitchFamily="66" charset="0"/>
                          <a:cs typeface="Arial" charset="0"/>
                        </a:rPr>
                        <a:t> et remises en service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Compte-rendu annuel disponible dans le rapport annuel SLPPT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hlinkClick r:id="rId2" action="ppaction://hlinkfile"/>
                        </a:rPr>
                        <a:t>Rapports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hlinkClick r:id="rId2" action="ppaction://hlinkfile"/>
                        </a:rPr>
                        <a:t>Trimestriels:</a:t>
                      </a:r>
                      <a:br>
                        <a:rPr kumimoji="0" lang="fr-BE" sz="1200" b="0" i="0" u="none" strike="noStrike" cap="none" normalizeH="0" baseline="0" dirty="0" smtClean="0">
                          <a:ln>
                            <a:noFill/>
                          </a:ln>
                          <a:solidFill>
                            <a:srgbClr val="000018"/>
                          </a:solidFill>
                          <a:effectLst/>
                          <a:latin typeface="Comic Sans MS" pitchFamily="66" charset="0"/>
                          <a:cs typeface="Arial" charset="0"/>
                          <a:hlinkClick r:id="rId2" action="ppaction://hlinkfile"/>
                        </a:rPr>
                      </a:br>
                      <a:r>
                        <a:rPr kumimoji="0" lang="fr-BE" sz="1200" b="0" i="0" u="none" strike="noStrike" cap="none" normalizeH="0" baseline="0" dirty="0" smtClean="0">
                          <a:ln>
                            <a:noFill/>
                          </a:ln>
                          <a:solidFill>
                            <a:srgbClr val="000018"/>
                          </a:solidFill>
                          <a:effectLst/>
                          <a:latin typeface="Comic Sans MS" pitchFamily="66" charset="0"/>
                          <a:cs typeface="Arial" charset="0"/>
                          <a:hlinkClick r:id="rId2" action="ppaction://hlinkfile"/>
                        </a:rPr>
                        <a:t>2WTac</a:t>
                      </a:r>
                      <a:br>
                        <a:rPr kumimoji="0" lang="fr-BE" sz="1200" b="0" i="0" u="none" strike="noStrike" cap="none" normalizeH="0" baseline="0" dirty="0" smtClean="0">
                          <a:ln>
                            <a:noFill/>
                          </a:ln>
                          <a:solidFill>
                            <a:srgbClr val="000018"/>
                          </a:solidFill>
                          <a:effectLst/>
                          <a:latin typeface="Comic Sans MS" pitchFamily="66" charset="0"/>
                          <a:cs typeface="Arial" charset="0"/>
                          <a:hlinkClick r:id="rId2" action="ppaction://hlinkfile"/>
                        </a:rPr>
                      </a:br>
                      <a:r>
                        <a:rPr kumimoji="0" lang="fr-BE" sz="1200" b="0" i="0" u="none" strike="noStrike" cap="none" normalizeH="0" baseline="0" dirty="0" smtClean="0">
                          <a:ln>
                            <a:noFill/>
                          </a:ln>
                          <a:solidFill>
                            <a:srgbClr val="000018"/>
                          </a:solidFill>
                          <a:effectLst/>
                          <a:latin typeface="Comic Sans MS" pitchFamily="66" charset="0"/>
                          <a:cs typeface="Arial" charset="0"/>
                          <a:hlinkClick r:id="rId2" action="ppaction://hlinkfile"/>
                        </a:rPr>
                        <a:t>80 UAV</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cs typeface="Arial" charset="0"/>
                          <a:hlinkClick r:id="rId2" action="ppaction://hlinkfile"/>
                        </a:rPr>
                        <a:t>MCU NAMUR</a:t>
                      </a:r>
                      <a:br>
                        <a:rPr kumimoji="0" lang="fr-BE" sz="1200" b="0" i="0" u="none" strike="noStrike" cap="none" normalizeH="0" baseline="0" dirty="0" smtClean="0">
                          <a:ln>
                            <a:noFill/>
                          </a:ln>
                          <a:solidFill>
                            <a:srgbClr val="000018"/>
                          </a:solidFill>
                          <a:effectLst/>
                          <a:latin typeface="Comic Sans MS" pitchFamily="66" charset="0"/>
                          <a:cs typeface="Arial" charset="0"/>
                          <a:hlinkClick r:id="rId2" action="ppaction://hlinkfile"/>
                        </a:rPr>
                      </a:br>
                      <a:r>
                        <a:rPr kumimoji="0" lang="fr-BE" sz="1200" b="0" i="0" u="none" strike="noStrike" cap="none" normalizeH="0" baseline="0" dirty="0" smtClean="0">
                          <a:ln>
                            <a:noFill/>
                          </a:ln>
                          <a:solidFill>
                            <a:srgbClr val="000018"/>
                          </a:solidFill>
                          <a:effectLst/>
                          <a:latin typeface="Comic Sans MS" pitchFamily="66" charset="0"/>
                          <a:cs typeface="Arial" charset="0"/>
                          <a:hlinkClick r:id="rId2" action="ppaction://hlinkfile"/>
                        </a:rPr>
                        <a:t>SABCA-SONACA</a:t>
                      </a: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hlinkClick r:id="rId3" action="ppaction://hlinkfile"/>
                        </a:rPr>
                        <a:t>Rapport annuel 2016</a:t>
                      </a: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Adjt Freddy FLAMENT (</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GpM</a:t>
                      </a:r>
                      <a:r>
                        <a:rPr kumimoji="0" lang="fr-BE" sz="1200" b="0" i="0" u="none" strike="noStrike" cap="none" normalizeH="0" baseline="0" dirty="0" smtClean="0">
                          <a:ln>
                            <a:noFill/>
                          </a:ln>
                          <a:solidFill>
                            <a:srgbClr val="000018"/>
                          </a:solidFill>
                          <a:effectLst/>
                          <a:latin typeface="Comic Sans MS" pitchFamily="66" charset="0"/>
                        </a:rPr>
                        <a: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2801" name="Group 33"/>
          <p:cNvGraphicFramePr>
            <a:graphicFrameLocks noGrp="1"/>
          </p:cNvGraphicFramePr>
          <p:nvPr>
            <p:extLst>
              <p:ext uri="{D42A27DB-BD31-4B8C-83A1-F6EECF244321}">
                <p14:modId xmlns:p14="http://schemas.microsoft.com/office/powerpoint/2010/main" val="1720562355"/>
              </p:ext>
            </p:extLst>
          </p:nvPr>
        </p:nvGraphicFramePr>
        <p:xfrm>
          <a:off x="323850" y="260350"/>
          <a:ext cx="8589963" cy="5594606"/>
        </p:xfrm>
        <a:graphic>
          <a:graphicData uri="http://schemas.openxmlformats.org/drawingml/2006/table">
            <a:tbl>
              <a:tblPr/>
              <a:tblGrid>
                <a:gridCol w="2087563"/>
                <a:gridCol w="1368425"/>
                <a:gridCol w="2160587"/>
                <a:gridCol w="1152525"/>
                <a:gridCol w="1333500"/>
                <a:gridCol w="487363"/>
              </a:tblGrid>
              <a:tr h="82708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Status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7478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smtClean="0">
                          <a:ln>
                            <a:noFill/>
                          </a:ln>
                          <a:solidFill>
                            <a:srgbClr val="000018"/>
                          </a:solidFill>
                          <a:effectLst/>
                          <a:latin typeface="Comic Sans MS" pitchFamily="66" charset="0"/>
                        </a:rPr>
                        <a:t>Mise en œuvre de la politique de réalisation des inspections réglementaires</a:t>
                      </a: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Garantir la sécurité d’emploi du matériel concerné </a:t>
                      </a: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1.Réalisation d’un inventaire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2.Inspection</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3.Réalisation des mises en service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IED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Inspection Engins Dangereux</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rPr>
                        <a:t>Adjt Freddy FLAMENT (</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GpM</a:t>
                      </a:r>
                      <a:r>
                        <a:rPr kumimoji="0" lang="fr-BE" sz="1200" b="0" i="0" u="none" strike="noStrike" cap="none" normalizeH="0" baseline="0" dirty="0" smtClean="0">
                          <a:ln>
                            <a:noFill/>
                          </a:ln>
                          <a:solidFill>
                            <a:srgbClr val="000018"/>
                          </a:solidFill>
                          <a:effectLst/>
                          <a:latin typeface="Comic Sans MS" pitchFamily="66" charset="0"/>
                        </a:rPr>
                        <a: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Arial" charset="0"/>
                        <a:sym typeface="Zapf Dingbat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7478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FF0000"/>
                          </a:solidFill>
                          <a:effectLst/>
                          <a:latin typeface="Comic Sans MS" pitchFamily="66" charset="0"/>
                        </a:rPr>
                        <a:t>Prévention anti-feu domestique</a:t>
                      </a:r>
                      <a:endParaRPr kumimoji="0" lang="en-US"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Assurer la réactivité du personnel face à un incendie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Répartition des responsabilités</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Mise à jour des dossiers conformément à la directive locale</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Visite approfondie des lieux de travail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smtClean="0">
                          <a:ln>
                            <a:noFill/>
                          </a:ln>
                          <a:solidFill>
                            <a:srgbClr val="000018"/>
                          </a:solidFill>
                          <a:effectLst/>
                          <a:latin typeface="Comic Sans MS" pitchFamily="66" charset="0"/>
                          <a:hlinkClick r:id="rId2" action="ppaction://hlinkfile"/>
                        </a:rPr>
                        <a:t>Anti-feu </a:t>
                      </a:r>
                      <a:r>
                        <a:rPr kumimoji="0" lang="fr-BE" sz="1200" b="0" i="0" u="none" strike="noStrike" cap="none" normalizeH="0" baseline="0" dirty="0" err="1" smtClean="0">
                          <a:ln>
                            <a:noFill/>
                          </a:ln>
                          <a:solidFill>
                            <a:srgbClr val="000018"/>
                          </a:solidFill>
                          <a:effectLst/>
                          <a:latin typeface="Comic Sans MS" pitchFamily="66" charset="0"/>
                          <a:hlinkClick r:id="rId2" action="ppaction://hlinkfile"/>
                        </a:rPr>
                        <a:t>Sit</a:t>
                      </a:r>
                      <a:r>
                        <a:rPr kumimoji="0" lang="fr-BE" sz="1200" b="0" i="0" u="none" strike="noStrike" cap="none" normalizeH="0" baseline="0" dirty="0" smtClean="0">
                          <a:ln>
                            <a:noFill/>
                          </a:ln>
                          <a:solidFill>
                            <a:srgbClr val="000018"/>
                          </a:solidFill>
                          <a:effectLst/>
                          <a:latin typeface="Comic Sans MS" pitchFamily="66" charset="0"/>
                          <a:hlinkClick r:id="rId2" action="ppaction://hlinkfile"/>
                        </a:rPr>
                        <a:t> Ex Incendie 2017.xlsx</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Formations </a:t>
                      </a:r>
                      <a:r>
                        <a:rPr kumimoji="0" lang="fr-BE" sz="1200" b="0" i="0" u="none" strike="noStrike" cap="none" normalizeH="0" baseline="0" dirty="0" err="1" smtClean="0">
                          <a:ln>
                            <a:noFill/>
                          </a:ln>
                          <a:solidFill>
                            <a:srgbClr val="000018"/>
                          </a:solidFill>
                          <a:effectLst/>
                          <a:latin typeface="Comic Sans MS" pitchFamily="66" charset="0"/>
                        </a:rPr>
                        <a:t>Niv</a:t>
                      </a:r>
                      <a:r>
                        <a:rPr kumimoji="0" lang="fr-BE" sz="1200" b="0" i="0" u="none" strike="noStrike" cap="none" normalizeH="0" baseline="0" dirty="0" smtClean="0">
                          <a:ln>
                            <a:noFill/>
                          </a:ln>
                          <a:solidFill>
                            <a:srgbClr val="000018"/>
                          </a:solidFill>
                          <a:effectLst/>
                          <a:latin typeface="Comic Sans MS" pitchFamily="66" charset="0"/>
                        </a:rPr>
                        <a:t> 1</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smtClean="0">
                          <a:ln>
                            <a:noFill/>
                          </a:ln>
                          <a:solidFill>
                            <a:srgbClr val="000018"/>
                          </a:solidFill>
                          <a:effectLst/>
                          <a:latin typeface="Comic Sans MS" pitchFamily="66" charset="0"/>
                        </a:rPr>
                        <a:t> AR </a:t>
                      </a:r>
                      <a:r>
                        <a:rPr kumimoji="0" lang="en-US" sz="1200" b="0" i="0" u="none" strike="noStrike" cap="none" normalizeH="0" baseline="0" dirty="0" err="1" smtClean="0">
                          <a:ln>
                            <a:noFill/>
                          </a:ln>
                          <a:solidFill>
                            <a:srgbClr val="000018"/>
                          </a:solidFill>
                          <a:effectLst/>
                          <a:latin typeface="Comic Sans MS" pitchFamily="66" charset="0"/>
                        </a:rPr>
                        <a:t>incendie</a:t>
                      </a:r>
                      <a:r>
                        <a:rPr kumimoji="0" lang="en-US" sz="1200" b="0" i="0" u="none" strike="noStrike" cap="none" normalizeH="0" baseline="0" dirty="0" smtClean="0">
                          <a:ln>
                            <a:noFill/>
                          </a:ln>
                          <a:solidFill>
                            <a:srgbClr val="000018"/>
                          </a:solidFill>
                          <a:effectLst/>
                          <a:latin typeface="Comic Sans MS" pitchFamily="66" charset="0"/>
                        </a:rPr>
                        <a:t>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smtClean="0">
                          <a:ln>
                            <a:noFill/>
                          </a:ln>
                          <a:solidFill>
                            <a:srgbClr val="000018"/>
                          </a:solidFill>
                          <a:effectLst/>
                          <a:latin typeface="Comic Sans MS" pitchFamily="66" charset="0"/>
                        </a:rPr>
                        <a:t>Situation </a:t>
                      </a:r>
                      <a:r>
                        <a:rPr kumimoji="0" lang="en-US" sz="1200" b="0" i="0" u="none" strike="noStrike" cap="none" normalizeH="0" baseline="0" dirty="0" err="1" smtClean="0">
                          <a:ln>
                            <a:noFill/>
                          </a:ln>
                          <a:solidFill>
                            <a:srgbClr val="000018"/>
                          </a:solidFill>
                          <a:effectLst/>
                          <a:latin typeface="Comic Sans MS" pitchFamily="66" charset="0"/>
                        </a:rPr>
                        <a:t>extincteurs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Coordinateur de prévention de l’incendie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1.Comd Gp/</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cap="none" normalizeH="0" baseline="0" dirty="0" err="1" smtClean="0">
                          <a:ln>
                            <a:noFill/>
                          </a:ln>
                          <a:solidFill>
                            <a:srgbClr val="000018"/>
                          </a:solidFill>
                          <a:effectLst/>
                          <a:latin typeface="Comic Sans MS" pitchFamily="66" charset="0"/>
                        </a:rPr>
                        <a:t>Fl</a:t>
                      </a:r>
                      <a:endParaRPr kumimoji="0" lang="fr-BE" sz="1200" b="0" i="0" u="none" strike="noStrike" cap="none" normalizeH="0" baseline="0" dirty="0" smtClean="0">
                        <a:ln>
                          <a:noFill/>
                        </a:ln>
                        <a:solidFill>
                          <a:srgbClr val="000018"/>
                        </a:solidFill>
                        <a:effectLst/>
                        <a:latin typeface="Comic Sans MS" pitchFamily="66" charset="0"/>
                      </a:endParaRPr>
                    </a:p>
                    <a:p>
                      <a:pPr marL="228600" marR="0" lvl="0" indent="-228600" algn="l" defTabSz="914400" rtl="0" eaLnBrk="1" fontAlgn="b" latinLnBrk="0" hangingPunct="1">
                        <a:lnSpc>
                          <a:spcPct val="100000"/>
                        </a:lnSpc>
                        <a:spcBef>
                          <a:spcPct val="0"/>
                        </a:spcBef>
                        <a:spcAft>
                          <a:spcPct val="0"/>
                        </a:spcAft>
                        <a:buClrTx/>
                        <a:buSzTx/>
                        <a:buFont typeface="+mj-lt"/>
                        <a:buAutoNum type="arabicPeriod" startAt="2"/>
                        <a:tabLst/>
                      </a:pPr>
                      <a:r>
                        <a:rPr kumimoji="0" lang="fr-BE" sz="1200" b="0" i="0" u="none" strike="noStrike" cap="none" normalizeH="0" baseline="0" dirty="0" smtClean="0">
                          <a:ln>
                            <a:noFill/>
                          </a:ln>
                          <a:solidFill>
                            <a:srgbClr val="000018"/>
                          </a:solidFill>
                          <a:effectLst/>
                          <a:latin typeface="Comic Sans MS" pitchFamily="66" charset="0"/>
                        </a:rPr>
                        <a:t>Responsable anti feu </a:t>
                      </a:r>
                      <a:r>
                        <a:rPr kumimoji="0" lang="fr-BE" sz="1200" b="0" i="0" u="none" strike="noStrike" cap="none" normalizeH="0" baseline="0" dirty="0" err="1" smtClean="0">
                          <a:ln>
                            <a:noFill/>
                          </a:ln>
                          <a:solidFill>
                            <a:srgbClr val="000018"/>
                          </a:solidFill>
                          <a:effectLst/>
                          <a:latin typeface="Comic Sans MS" pitchFamily="66" charset="0"/>
                        </a:rPr>
                        <a:t>Esc</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3. Coordinateur de prévention de l’incendie/</a:t>
                      </a:r>
                      <a:br>
                        <a:rPr kumimoji="0" lang="fr-BE" sz="1200" b="0" i="0" u="none" strike="noStrike" cap="none" normalizeH="0" baseline="0" dirty="0" smtClean="0">
                          <a:ln>
                            <a:noFill/>
                          </a:ln>
                          <a:solidFill>
                            <a:srgbClr val="000018"/>
                          </a:solidFill>
                          <a:effectLst/>
                          <a:latin typeface="Comic Sans MS" pitchFamily="66" charset="0"/>
                        </a:rPr>
                      </a:br>
                      <a:r>
                        <a:rPr kumimoji="0" lang="fr-BE" sz="1200" b="0" i="0" u="none" strike="noStrike" cap="none" normalizeH="0" baseline="0" dirty="0" smtClean="0">
                          <a:ln>
                            <a:noFill/>
                          </a:ln>
                          <a:solidFill>
                            <a:srgbClr val="000018"/>
                          </a:solidFill>
                          <a:effectLst/>
                          <a:latin typeface="Comic Sans MS" pitchFamily="66" charset="0"/>
                        </a:rPr>
                        <a:t>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4. Adjt Yves BERTRAND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5. Coordinateur de prévention de l’incendie + Sec AFA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6. CPI + SLPPT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17</a:t>
            </a:fld>
            <a:endParaRPr lang="en-US"/>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3115204755"/>
              </p:ext>
            </p:extLst>
          </p:nvPr>
        </p:nvGraphicFramePr>
        <p:xfrm>
          <a:off x="323850" y="260350"/>
          <a:ext cx="8589963" cy="6148835"/>
        </p:xfrm>
        <a:graphic>
          <a:graphicData uri="http://schemas.openxmlformats.org/drawingml/2006/table">
            <a:tbl>
              <a:tblPr/>
              <a:tblGrid>
                <a:gridCol w="2082800"/>
                <a:gridCol w="1373188"/>
                <a:gridCol w="1944687"/>
                <a:gridCol w="1439863"/>
                <a:gridCol w="1262062"/>
                <a:gridCol w="487363"/>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Installations présentant un risque d’explosion</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Minimiser les risques liés au travail dans ce type d’installations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Envoi des demandes de zonage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Réalisation des dossiers de zonage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Etablissement et affichage des consignes de sécurité</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 (+SLPPT)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CC Infra</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 (+SLPPT)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CC Infra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Erik DUCHEMIN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GpM</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658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Gestion des produits dangereux</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Sécurité du personnel et des installations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 Dresser l’inventaire des produits dangereux</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2. Collecter et mettre à jour les fiches MSDS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3. Assurer un stockage approprié</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4. Déterminer EPI, EPC, mesures de réaction en cas de contact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228600" marR="0" lvl="0" indent="-22860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Fl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 Cons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Prév</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2. 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Fl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 Cons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Prév</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3. LH</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Fl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 Cons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Prév</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4. LH</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Fl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 Cons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Prév</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138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Problèmes liés à l’alcool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Mettre</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en place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une</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structure de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prévention</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relative aux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problèmes</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d’alcool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smtClean="0">
                          <a:ln>
                            <a:noFill/>
                          </a:ln>
                          <a:solidFill>
                            <a:srgbClr val="000018"/>
                          </a:solidFill>
                          <a:effectLst/>
                          <a:latin typeface="Comic Sans MS" pitchFamily="66" charset="0"/>
                          <a:ea typeface="+mn-ea"/>
                          <a:cs typeface="+mn-cs"/>
                        </a:rPr>
                        <a:t>Coordination entre la LH et la Cel ADDICT</a:t>
                      </a:r>
                      <a:endParaRPr kumimoji="0" lang="en-US" sz="1200" b="0" i="0" u="none" strike="noStrike" kern="1200" cap="none" normalizeH="0" baseline="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Briefing et permanence occasionnelle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ADDICT</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AMT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18</a:t>
            </a:fld>
            <a:endParaRPr lang="en-US"/>
          </a:p>
        </p:txBody>
      </p:sp>
    </p:spTree>
    <p:extLst>
      <p:ext uri="{BB962C8B-B14F-4D97-AF65-F5344CB8AC3E}">
        <p14:creationId xmlns:p14="http://schemas.microsoft.com/office/powerpoint/2010/main" val="41675935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3928964356"/>
              </p:ext>
            </p:extLst>
          </p:nvPr>
        </p:nvGraphicFramePr>
        <p:xfrm>
          <a:off x="323850" y="260350"/>
          <a:ext cx="8589963" cy="4043555"/>
        </p:xfrm>
        <a:graphic>
          <a:graphicData uri="http://schemas.openxmlformats.org/drawingml/2006/table">
            <a:tbl>
              <a:tblPr/>
              <a:tblGrid>
                <a:gridCol w="2082800"/>
                <a:gridCol w="1373188"/>
                <a:gridCol w="1944687"/>
                <a:gridCol w="1439863"/>
                <a:gridCol w="1262062"/>
                <a:gridCol w="487363"/>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Sécurité routière</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Réduction significative de 25% du nombre d’accidents, endéans les cinq ans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Renouvellement des marquages (passages pour piétons, etc.)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1Ech Infra</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658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Chute du personnel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Réduction des chutes des piétons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Afin de prévenir des risques d’accidents :</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 rénovation des trottoirs aux abords des logements et de certaines installations,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 révision de l’éclairage (escaliers, SG8, G67, etc.)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Screening</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Commande et placement de filets de sécurité</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Adjt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Qu</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Log</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1Ech Infra</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19</a:t>
            </a:fld>
            <a:endParaRPr lang="en-US"/>
          </a:p>
        </p:txBody>
      </p:sp>
    </p:spTree>
    <p:extLst>
      <p:ext uri="{BB962C8B-B14F-4D97-AF65-F5344CB8AC3E}">
        <p14:creationId xmlns:p14="http://schemas.microsoft.com/office/powerpoint/2010/main" val="3953237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2"/>
          <p:cNvSpPr>
            <a:spLocks noGrp="1" noChangeArrowheads="1"/>
          </p:cNvSpPr>
          <p:nvPr>
            <p:ph type="ctrTitle"/>
          </p:nvPr>
        </p:nvSpPr>
        <p:spPr>
          <a:xfrm>
            <a:off x="457200" y="2176462"/>
            <a:ext cx="8435280" cy="3484785"/>
          </a:xfrm>
        </p:spPr>
        <p:txBody>
          <a:bodyPr/>
          <a:lstStyle/>
          <a:p>
            <a:pPr eaLnBrk="1" hangingPunct="1">
              <a:defRPr/>
            </a:pPr>
            <a:r>
              <a:rPr lang="fr-BE" u="sng" dirty="0" smtClean="0">
                <a:solidFill>
                  <a:srgbClr val="000018"/>
                </a:solidFill>
                <a:latin typeface="Comic Sans MS" pitchFamily="66" charset="0"/>
              </a:rPr>
              <a:t>Plan Local de Prévention </a:t>
            </a: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dirty="0" smtClean="0">
                <a:solidFill>
                  <a:srgbClr val="000018"/>
                </a:solidFill>
                <a:latin typeface="Comic Sans MS" pitchFamily="66" charset="0"/>
              </a:rPr>
              <a:t>Volet A</a:t>
            </a:r>
            <a:br>
              <a:rPr lang="fr-BE" sz="4400" dirty="0" smtClean="0">
                <a:solidFill>
                  <a:srgbClr val="000018"/>
                </a:solidFill>
                <a:latin typeface="Comic Sans MS" pitchFamily="66" charset="0"/>
              </a:rPr>
            </a:br>
            <a:r>
              <a:rPr lang="fr-BE" sz="4400" dirty="0" smtClean="0">
                <a:solidFill>
                  <a:srgbClr val="000018"/>
                </a:solidFill>
                <a:latin typeface="Comic Sans MS" pitchFamily="66" charset="0"/>
              </a:rPr>
              <a:t/>
            </a:r>
            <a:br>
              <a:rPr lang="fr-BE" sz="4400" dirty="0" smtClean="0">
                <a:solidFill>
                  <a:srgbClr val="000018"/>
                </a:solidFill>
                <a:latin typeface="Comic Sans MS" pitchFamily="66" charset="0"/>
              </a:rPr>
            </a:br>
            <a:r>
              <a:rPr lang="fr-BE" sz="2000" dirty="0" err="1">
                <a:solidFill>
                  <a:srgbClr val="000018"/>
                </a:solidFill>
                <a:latin typeface="Comic Sans MS" pitchFamily="66" charset="0"/>
              </a:rPr>
              <a:t>R</a:t>
            </a:r>
            <a:r>
              <a:rPr lang="fr-BE" sz="2000" dirty="0" err="1" smtClean="0">
                <a:solidFill>
                  <a:srgbClr val="000018"/>
                </a:solidFill>
                <a:latin typeface="Comic Sans MS" pitchFamily="66" charset="0"/>
              </a:rPr>
              <a:t>ef</a:t>
            </a:r>
            <a:r>
              <a:rPr lang="fr-BE" sz="2000" dirty="0" smtClean="0">
                <a:solidFill>
                  <a:srgbClr val="000018"/>
                </a:solidFill>
                <a:latin typeface="Comic Sans MS" pitchFamily="66" charset="0"/>
              </a:rPr>
              <a:t> : </a:t>
            </a:r>
            <a:r>
              <a:rPr lang="fr-FR" sz="2000" dirty="0">
                <a:solidFill>
                  <a:srgbClr val="000018"/>
                </a:solidFill>
                <a:latin typeface="Comic Sans MS" pitchFamily="66" charset="0"/>
              </a:rPr>
              <a:t>Plan global de prévention de la Défense</a:t>
            </a:r>
            <a:br>
              <a:rPr lang="fr-FR" sz="2000" dirty="0">
                <a:solidFill>
                  <a:srgbClr val="000018"/>
                </a:solidFill>
                <a:latin typeface="Comic Sans MS" pitchFamily="66" charset="0"/>
              </a:rPr>
            </a:br>
            <a:r>
              <a:rPr lang="fr-FR" sz="2000" dirty="0" smtClean="0">
                <a:solidFill>
                  <a:srgbClr val="000018"/>
                </a:solidFill>
                <a:latin typeface="Comic Sans MS" pitchFamily="66" charset="0"/>
              </a:rPr>
              <a:t>2017-2021</a:t>
            </a:r>
            <a:r>
              <a:rPr lang="fr-FR" sz="2000" dirty="0">
                <a:solidFill>
                  <a:srgbClr val="000018"/>
                </a:solidFill>
                <a:latin typeface="Comic Sans MS" pitchFamily="66" charset="0"/>
              </a:rPr>
              <a:t/>
            </a:r>
            <a:br>
              <a:rPr lang="fr-FR" sz="2000" dirty="0">
                <a:solidFill>
                  <a:srgbClr val="000018"/>
                </a:solidFill>
                <a:latin typeface="Comic Sans MS" pitchFamily="66" charset="0"/>
              </a:rPr>
            </a:br>
            <a:r>
              <a:rPr lang="fr-FR" sz="2000" dirty="0">
                <a:solidFill>
                  <a:srgbClr val="000018"/>
                </a:solidFill>
                <a:latin typeface="Comic Sans MS" pitchFamily="66" charset="0"/>
              </a:rPr>
              <a:t>Plan annuel d’actions </a:t>
            </a:r>
            <a:r>
              <a:rPr lang="fr-FR" sz="2000" dirty="0" smtClean="0">
                <a:solidFill>
                  <a:srgbClr val="000018"/>
                </a:solidFill>
                <a:latin typeface="Comic Sans MS" pitchFamily="66" charset="0"/>
              </a:rPr>
              <a:t>2017</a:t>
            </a:r>
            <a:br>
              <a:rPr lang="fr-FR" sz="2000" dirty="0" smtClean="0">
                <a:solidFill>
                  <a:srgbClr val="000018"/>
                </a:solidFill>
                <a:latin typeface="Comic Sans MS" pitchFamily="66" charset="0"/>
              </a:rPr>
            </a:br>
            <a:r>
              <a:rPr lang="fr-FR" sz="2000" dirty="0" smtClean="0">
                <a:solidFill>
                  <a:srgbClr val="000018"/>
                </a:solidFill>
                <a:latin typeface="Comic Sans MS" pitchFamily="66" charset="0"/>
              </a:rPr>
              <a:t>Sources : </a:t>
            </a:r>
            <a:r>
              <a:rPr lang="fr-FR" sz="2000" dirty="0" smtClean="0">
                <a:solidFill>
                  <a:schemeClr val="accent1"/>
                </a:solidFill>
                <a:latin typeface="Comic Sans MS" pitchFamily="66" charset="0"/>
                <a:hlinkClick r:id="rId2"/>
              </a:rPr>
              <a:t>SIPPT</a:t>
            </a:r>
            <a:r>
              <a:rPr lang="fr-FR" sz="2000" dirty="0" smtClean="0">
                <a:solidFill>
                  <a:srgbClr val="000018"/>
                </a:solidFill>
                <a:latin typeface="Comic Sans MS" pitchFamily="66" charset="0"/>
              </a:rPr>
              <a:t/>
            </a:r>
            <a:br>
              <a:rPr lang="fr-FR" sz="2000" dirty="0" smtClean="0">
                <a:solidFill>
                  <a:srgbClr val="000018"/>
                </a:solidFill>
                <a:latin typeface="Comic Sans MS" pitchFamily="66" charset="0"/>
              </a:rPr>
            </a:br>
            <a:r>
              <a:rPr lang="fr-FR" sz="2000" u="sng" dirty="0" smtClean="0">
                <a:solidFill>
                  <a:srgbClr val="FF0000"/>
                </a:solidFill>
                <a:effectLst/>
                <a:latin typeface="Comic Sans MS" pitchFamily="66" charset="0"/>
              </a:rPr>
              <a:t>En rouge</a:t>
            </a:r>
            <a:r>
              <a:rPr lang="fr-FR" sz="2000" dirty="0" smtClean="0">
                <a:solidFill>
                  <a:srgbClr val="FF0000"/>
                </a:solidFill>
                <a:effectLst/>
                <a:latin typeface="Comic Sans MS" pitchFamily="66" charset="0"/>
              </a:rPr>
              <a:t> : modifications depuis </a:t>
            </a:r>
            <a:r>
              <a:rPr lang="fr-FR" sz="2000" dirty="0" smtClean="0">
                <a:solidFill>
                  <a:srgbClr val="FF0000"/>
                </a:solidFill>
                <a:effectLst/>
                <a:latin typeface="Comic Sans MS" pitchFamily="66" charset="0"/>
              </a:rPr>
              <a:t> le dernier CCB (</a:t>
            </a:r>
            <a:r>
              <a:rPr lang="fr-FR" sz="2000" dirty="0" smtClean="0">
                <a:solidFill>
                  <a:srgbClr val="FF0000"/>
                </a:solidFill>
                <a:effectLst/>
                <a:latin typeface="Comic Sans MS" pitchFamily="66" charset="0"/>
              </a:rPr>
              <a:t>si nécessaire)</a:t>
            </a:r>
            <a:r>
              <a:rPr lang="fr-FR" sz="2000" dirty="0">
                <a:solidFill>
                  <a:srgbClr val="FF0000"/>
                </a:solidFill>
                <a:latin typeface="Comic Sans MS" pitchFamily="66" charset="0"/>
              </a:rPr>
              <a:t/>
            </a:r>
            <a:br>
              <a:rPr lang="fr-FR" sz="2000" dirty="0">
                <a:solidFill>
                  <a:srgbClr val="FF0000"/>
                </a:solidFill>
                <a:latin typeface="Comic Sans MS" pitchFamily="66" charset="0"/>
              </a:rPr>
            </a:br>
            <a:endParaRPr lang="en-US" sz="4400" u="sng" dirty="0" smtClean="0">
              <a:solidFill>
                <a:srgbClr val="FF0000"/>
              </a:solidFill>
              <a:latin typeface="Comic Sans MS" pitchFamily="66"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3447964055"/>
              </p:ext>
            </p:extLst>
          </p:nvPr>
        </p:nvGraphicFramePr>
        <p:xfrm>
          <a:off x="323850" y="260350"/>
          <a:ext cx="8589963" cy="2669795"/>
        </p:xfrm>
        <a:graphic>
          <a:graphicData uri="http://schemas.openxmlformats.org/drawingml/2006/table">
            <a:tbl>
              <a:tblPr/>
              <a:tblGrid>
                <a:gridCol w="2082800"/>
                <a:gridCol w="1373188"/>
                <a:gridCol w="1944687"/>
                <a:gridCol w="1439863"/>
                <a:gridCol w="1262062"/>
                <a:gridCol w="487363"/>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Vibrations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Problématique des secousses ressenties lors des tirs de mine de la carrière BERTHE (zone Nord en général et B10 en particulier)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Suivi du problème et de la note envoyée à COMOPSAIR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Placement de sirènes par la carrière BERTHE (TBC) </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Utilisation des sirènes de la base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OSDS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20</a:t>
            </a:fld>
            <a:endParaRPr lang="en-US"/>
          </a:p>
        </p:txBody>
      </p:sp>
    </p:spTree>
    <p:extLst>
      <p:ext uri="{BB962C8B-B14F-4D97-AF65-F5344CB8AC3E}">
        <p14:creationId xmlns:p14="http://schemas.microsoft.com/office/powerpoint/2010/main" val="27705234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8469" name="Group 37"/>
          <p:cNvGraphicFramePr>
            <a:graphicFrameLocks noGrp="1"/>
          </p:cNvGraphicFramePr>
          <p:nvPr>
            <p:extLst>
              <p:ext uri="{D42A27DB-BD31-4B8C-83A1-F6EECF244321}">
                <p14:modId xmlns:p14="http://schemas.microsoft.com/office/powerpoint/2010/main" val="4063274515"/>
              </p:ext>
            </p:extLst>
          </p:nvPr>
        </p:nvGraphicFramePr>
        <p:xfrm>
          <a:off x="250825" y="268243"/>
          <a:ext cx="8748713" cy="6135466"/>
        </p:xfrm>
        <a:graphic>
          <a:graphicData uri="http://schemas.openxmlformats.org/drawingml/2006/table">
            <a:tbl>
              <a:tblPr/>
              <a:tblGrid>
                <a:gridCol w="2592388"/>
                <a:gridCol w="1152723"/>
                <a:gridCol w="1440160"/>
                <a:gridCol w="1694954"/>
                <a:gridCol w="1438275"/>
                <a:gridCol w="430213"/>
              </a:tblGrid>
              <a:tr h="928859">
                <a:tc gridSpan="6">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PLAN LOCAL DE PREVENTION (PLP)                                                                                                                                                                                                                                                                           VOLET A</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smtClean="0">
                          <a:ln>
                            <a:noFill/>
                          </a:ln>
                          <a:solidFill>
                            <a:srgbClr val="000018"/>
                          </a:solidFill>
                          <a:effectLst/>
                          <a:latin typeface="Comic Sans MS" pitchFamily="66" charset="0"/>
                          <a:cs typeface="Arial" charset="0"/>
                        </a:rPr>
                        <a:t>                                                                                                                                                                                                                                                                                         ANNEE: 2017</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02503">
                <a:tc gridSpan="6">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Organisme</a:t>
                      </a:r>
                      <a:r>
                        <a:rPr kumimoji="0" lang="en-US" sz="1200" b="1" i="0" u="none" strike="noStrike" cap="none" normalizeH="0" baseline="0" dirty="0" smtClean="0">
                          <a:ln>
                            <a:noFill/>
                          </a:ln>
                          <a:solidFill>
                            <a:srgbClr val="000018"/>
                          </a:solidFill>
                          <a:effectLst/>
                          <a:latin typeface="Comic Sans MS" pitchFamily="66" charset="0"/>
                          <a:cs typeface="Arial" charset="0"/>
                        </a:rPr>
                        <a:t> : </a:t>
                      </a:r>
                      <a:r>
                        <a:rPr kumimoji="0" lang="en-US" sz="1200" b="1" i="0" u="none" strike="noStrike" cap="none" normalizeH="0" baseline="0" dirty="0" err="1" smtClean="0">
                          <a:ln>
                            <a:noFill/>
                          </a:ln>
                          <a:solidFill>
                            <a:srgbClr val="000018"/>
                          </a:solidFill>
                          <a:effectLst/>
                          <a:latin typeface="Comic Sans MS" pitchFamily="66" charset="0"/>
                          <a:cs typeface="Arial" charset="0"/>
                        </a:rPr>
                        <a:t>Gpt</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Qu</a:t>
                      </a:r>
                      <a:r>
                        <a:rPr kumimoji="0" lang="en-US" sz="1200" b="1" i="0" u="none" strike="noStrike" cap="none" normalizeH="0" baseline="0" dirty="0" smtClean="0">
                          <a:ln>
                            <a:noFill/>
                          </a:ln>
                          <a:solidFill>
                            <a:srgbClr val="000018"/>
                          </a:solidFill>
                          <a:effectLst/>
                          <a:latin typeface="Comic Sans MS" pitchFamily="66" charset="0"/>
                          <a:cs typeface="Arial" charset="0"/>
                        </a:rPr>
                        <a:t> 10 - FLORENNES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00934">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Item                                                        N° et dénomination</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208077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16-MR-01  : Optimalisation de l’ergonomie et de la sécurité intrinsèque des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Véhicules militaires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Suivi de l’ergonomie et de la sécurité des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Veh</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Mil car évolution du concept d’emploi</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18"/>
                          </a:solidFill>
                          <a:effectLst/>
                          <a:latin typeface="Comic Sans MS" pitchFamily="66" charset="0"/>
                        </a:rPr>
                        <a:t>Actuellement,  pas encore d’impact sur le PLP</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90001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08-WB-01  : </a:t>
                      </a:r>
                      <a:r>
                        <a:rPr kumimoji="0" lang="fr-FR" sz="1200" b="0" i="0" u="none" strike="noStrike" cap="none" normalizeH="0" baseline="0" dirty="0" smtClean="0">
                          <a:ln>
                            <a:noFill/>
                          </a:ln>
                          <a:solidFill>
                            <a:srgbClr val="000018"/>
                          </a:solidFill>
                          <a:effectLst/>
                          <a:latin typeface="Comic Sans MS" pitchFamily="66" charset="0"/>
                        </a:rPr>
                        <a:t> Développement d’une politique d’appui psychosocial au sein de la Défense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Définir une politique générale Information du Pers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err="1" smtClean="0">
                          <a:ln>
                            <a:noFill/>
                          </a:ln>
                          <a:solidFill>
                            <a:srgbClr val="000018"/>
                          </a:solidFill>
                          <a:effectLst/>
                          <a:latin typeface="Comic Sans MS" pitchFamily="66" charset="0"/>
                        </a:rPr>
                        <a:t>Fmn</a:t>
                      </a:r>
                      <a:r>
                        <a:rPr kumimoji="0" lang="fr-FR" sz="1200" b="0" i="0" u="none" strike="noStrike" cap="none" normalizeH="0" baseline="0" dirty="0" smtClean="0">
                          <a:ln>
                            <a:noFill/>
                          </a:ln>
                          <a:solidFill>
                            <a:srgbClr val="000018"/>
                          </a:solidFill>
                          <a:effectLst/>
                          <a:latin typeface="Comic Sans MS" pitchFamily="66" charset="0"/>
                        </a:rPr>
                        <a:t> des acteurs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Détermination &amp; suivi d’indicateurs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Ultérieur</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 Adjt DELOYER O.</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3</a:t>
            </a:fld>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2840564836"/>
              </p:ext>
            </p:extLst>
          </p:nvPr>
        </p:nvGraphicFramePr>
        <p:xfrm>
          <a:off x="179388" y="1268413"/>
          <a:ext cx="8748712" cy="3111120"/>
        </p:xfrm>
        <a:graphic>
          <a:graphicData uri="http://schemas.openxmlformats.org/drawingml/2006/table">
            <a:tbl>
              <a:tblPr/>
              <a:tblGrid>
                <a:gridCol w="2592387"/>
                <a:gridCol w="1224161"/>
                <a:gridCol w="1873052"/>
                <a:gridCol w="1190625"/>
                <a:gridCol w="1438275"/>
                <a:gridCol w="430212"/>
              </a:tblGrid>
              <a:tr h="6175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697038">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18"/>
                          </a:solidFill>
                          <a:effectLst/>
                          <a:latin typeface="Comic Sans MS" pitchFamily="66" charset="0"/>
                        </a:rPr>
                        <a:t>09-HR-01 – Politique relative aux produits psychoactifs (e. a. drogues &amp; alcool)</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00"/>
                          </a:solidFill>
                          <a:effectLst/>
                          <a:latin typeface="Comic Sans MS" pitchFamily="66" charset="0"/>
                        </a:rPr>
                        <a:t>Prévenir/diminuer le dysfonctionnement, l’exposition à des risques plus élevés, les accidents de travail &amp; les dommages dus à la consommation </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Ultérieur</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sng" strike="noStrike" cap="none" normalizeH="0" baseline="0" dirty="0" smtClean="0">
                          <a:ln>
                            <a:noFill/>
                          </a:ln>
                          <a:solidFill>
                            <a:srgbClr val="000018"/>
                          </a:solidFill>
                          <a:effectLst/>
                          <a:latin typeface="Comic Sans MS" pitchFamily="66" charset="0"/>
                        </a:rPr>
                        <a:t>Rem</a:t>
                      </a:r>
                      <a:r>
                        <a:rPr kumimoji="0" lang="fr-FR" sz="1200" b="0" i="0" u="none" strike="noStrike" cap="none" normalizeH="0" baseline="0" dirty="0" smtClean="0">
                          <a:ln>
                            <a:noFill/>
                          </a:ln>
                          <a:solidFill>
                            <a:srgbClr val="000018"/>
                          </a:solidFill>
                          <a:effectLst/>
                          <a:latin typeface="Comic Sans MS" pitchFamily="66" charset="0"/>
                        </a:rPr>
                        <a:t> : la politique actuelle concernant les drogues et l'alcool reste d'application et sera</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affinée après la communication de la politique adaptée.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Cel</a:t>
                      </a:r>
                      <a:r>
                        <a:rPr kumimoji="0" lang="fr-BE" sz="1200" b="0" i="0" u="none" strike="noStrike" cap="none" normalizeH="0" baseline="0" dirty="0" smtClean="0">
                          <a:ln>
                            <a:noFill/>
                          </a:ln>
                          <a:solidFill>
                            <a:srgbClr val="000018"/>
                          </a:solidFill>
                          <a:effectLst/>
                          <a:latin typeface="Comic Sans MS" pitchFamily="66" charset="0"/>
                        </a:rPr>
                        <a:t> AMT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Sec Police</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sng"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4</a:t>
            </a:fld>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275693872"/>
              </p:ext>
            </p:extLst>
          </p:nvPr>
        </p:nvGraphicFramePr>
        <p:xfrm>
          <a:off x="179388" y="1268413"/>
          <a:ext cx="8748712" cy="5102035"/>
        </p:xfrm>
        <a:graphic>
          <a:graphicData uri="http://schemas.openxmlformats.org/drawingml/2006/table">
            <a:tbl>
              <a:tblPr/>
              <a:tblGrid>
                <a:gridCol w="2592387"/>
                <a:gridCol w="1224161"/>
                <a:gridCol w="1873052"/>
                <a:gridCol w="1190625"/>
                <a:gridCol w="1438275"/>
                <a:gridCol w="430212"/>
              </a:tblGrid>
              <a:tr h="6175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409635">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11-HR-01 – Politique de formation en matière de bien-être</a:t>
                      </a:r>
                      <a:r>
                        <a:rPr lang="fr-BE" sz="1800" b="0" i="0" u="none" strike="noStrike" kern="1200" baseline="0" dirty="0" smtClean="0">
                          <a:solidFill>
                            <a:srgbClr val="000018"/>
                          </a:solidFill>
                          <a:latin typeface="+mn-lt"/>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sng"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Analyse de la situation et des besoins, rédaction de directives, mise en œuvre de </a:t>
                      </a:r>
                      <a:r>
                        <a:rPr kumimoji="0" lang="fr-BE" sz="1200" b="0" i="0" u="none" strike="noStrike" cap="none" normalizeH="0" baseline="0" dirty="0" err="1" smtClean="0">
                          <a:ln>
                            <a:noFill/>
                          </a:ln>
                          <a:solidFill>
                            <a:srgbClr val="000018"/>
                          </a:solidFill>
                          <a:effectLst/>
                          <a:latin typeface="Comic Sans MS" pitchFamily="66" charset="0"/>
                        </a:rPr>
                        <a:t>Fmn</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Ultérieur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00"/>
                          </a:solidFill>
                          <a:effectLst/>
                          <a:latin typeface="Comic Sans MS" pitchFamily="66" charset="0"/>
                        </a:rPr>
                        <a:t>AsPrev</a:t>
                      </a: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R</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052640">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11-MR-02 – Contrôles par organismes agréés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Disposer d’un système pour vérifier si les obligations légales en matière de contrôles à effectuer par un organisme agréé sont remplies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100" b="0" i="0" u="none" strike="noStrike" kern="1200" baseline="0" dirty="0" smtClean="0">
                          <a:solidFill>
                            <a:srgbClr val="000018"/>
                          </a:solidFill>
                          <a:latin typeface="Comic Sans MS" panose="030F0702030302020204" pitchFamily="66" charset="0"/>
                          <a:ea typeface="+mn-ea"/>
                          <a:cs typeface="+mn-cs"/>
                        </a:rPr>
                        <a:t>1. Mettre au point l’inventaire des équipements de travail soumis à un contrôle ou une inspection, ainsi que le suivi des exécutions et des actions correctives</a:t>
                      </a:r>
                    </a:p>
                    <a:p>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Propres (voir DGMR-SPS-PRPER-PMRS-001 « Contrôles et inspections réglementaires des équipements de travail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Gp M BQM</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052640">
                <a:tc vMerge="1">
                  <a:txBody>
                    <a:bodyPr/>
                    <a:lstStyle/>
                    <a:p>
                      <a:endParaRPr lang="en-US"/>
                    </a:p>
                  </a:txBody>
                  <a:tcPr/>
                </a:tc>
                <a:tc vMerge="1">
                  <a:txBody>
                    <a:bodyPr/>
                    <a:lstStyle/>
                    <a:p>
                      <a:endParaRPr lang="en-US"/>
                    </a:p>
                  </a:txBody>
                  <a:tcPr/>
                </a:tc>
                <a:tc>
                  <a:txBody>
                    <a:bodyPr/>
                    <a:lstStyle/>
                    <a:p>
                      <a:r>
                        <a:rPr lang="fr-BE" sz="1100" b="0" i="0" u="none" strike="noStrike" kern="1200" baseline="0" dirty="0" smtClean="0">
                          <a:solidFill>
                            <a:srgbClr val="000018"/>
                          </a:solidFill>
                          <a:latin typeface="Comic Sans MS" panose="030F0702030302020204" pitchFamily="66" charset="0"/>
                          <a:ea typeface="+mn-ea"/>
                          <a:cs typeface="+mn-cs"/>
                        </a:rPr>
                        <a:t>2. Utiliser ILIAS pour le suivi de l’exécution des contrôles et des actions correctives du matériel qui y est encodé</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Idem + moyens 1Ech Infra pour les contrôles liés à l’infrastructure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5</a:t>
            </a:fld>
            <a:endParaRPr lang="en-US"/>
          </a:p>
        </p:txBody>
      </p:sp>
    </p:spTree>
    <p:extLst>
      <p:ext uri="{BB962C8B-B14F-4D97-AF65-F5344CB8AC3E}">
        <p14:creationId xmlns:p14="http://schemas.microsoft.com/office/powerpoint/2010/main" val="390520269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1029205667"/>
              </p:ext>
            </p:extLst>
          </p:nvPr>
        </p:nvGraphicFramePr>
        <p:xfrm>
          <a:off x="179388" y="1075649"/>
          <a:ext cx="8748712" cy="5305680"/>
        </p:xfrm>
        <a:graphic>
          <a:graphicData uri="http://schemas.openxmlformats.org/drawingml/2006/table">
            <a:tbl>
              <a:tblPr/>
              <a:tblGrid>
                <a:gridCol w="2592387"/>
                <a:gridCol w="1224161"/>
                <a:gridCol w="1873052"/>
                <a:gridCol w="1190625"/>
                <a:gridCol w="1438275"/>
                <a:gridCol w="430212"/>
              </a:tblGrid>
              <a:tr h="6175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Activités</a:t>
                      </a:r>
                      <a:r>
                        <a:rPr kumimoji="0" lang="en-US" sz="1200" b="1" i="0" u="none" strike="noStrike" cap="none" normalizeH="0" baseline="0" dirty="0" smtClean="0">
                          <a:ln>
                            <a:noFill/>
                          </a:ln>
                          <a:solidFill>
                            <a:srgbClr val="000000"/>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428995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11-MR-01 - Ateliers avec des risques spécifiques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Avoir des ateliers conformes dans un environnement de travail sain. Fournir des documents de références quant à la gestion de leur atelier.</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sng" strike="noStrike" cap="none" normalizeH="0" baseline="0" dirty="0" err="1" smtClean="0">
                          <a:ln>
                            <a:noFill/>
                          </a:ln>
                          <a:solidFill>
                            <a:srgbClr val="000018"/>
                          </a:solidFill>
                          <a:effectLst/>
                          <a:latin typeface="Comic Sans MS" pitchFamily="66" charset="0"/>
                        </a:rPr>
                        <a:t>Prios</a:t>
                      </a:r>
                      <a:r>
                        <a:rPr kumimoji="0" lang="fr-FR" sz="1200" b="0" i="0" u="none" strike="noStrike" cap="none" normalizeH="0" baseline="0" dirty="0" smtClean="0">
                          <a:ln>
                            <a:noFill/>
                          </a:ln>
                          <a:solidFill>
                            <a:srgbClr val="000018"/>
                          </a:solidFill>
                          <a:effectLst/>
                          <a:latin typeface="Comic Sans MS" pitchFamily="66" charset="0"/>
                        </a:rPr>
                        <a:t> (par DGMR): gestion par type d'ateliers, guide d’utilisation par atelier, contrats pour mise en conformité</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b="0" i="0" u="none" strike="noStrike" kern="1200" baseline="0" dirty="0" smtClean="0">
                          <a:solidFill>
                            <a:srgbClr val="000018"/>
                          </a:solidFill>
                          <a:latin typeface="Comic Sans MS" panose="030F0702030302020204" pitchFamily="66" charset="0"/>
                          <a:ea typeface="+mn-ea"/>
                          <a:cs typeface="+mn-cs"/>
                        </a:rPr>
                        <a:t>Le </a:t>
                      </a:r>
                      <a:r>
                        <a:rPr lang="fr-FR" sz="1200" b="0" i="0" u="none" strike="noStrike" kern="1200" baseline="0" dirty="0" err="1" smtClean="0">
                          <a:solidFill>
                            <a:srgbClr val="000018"/>
                          </a:solidFill>
                          <a:latin typeface="Comic Sans MS" panose="030F0702030302020204" pitchFamily="66" charset="0"/>
                          <a:ea typeface="+mn-ea"/>
                          <a:cs typeface="+mn-cs"/>
                        </a:rPr>
                        <a:t>Comd</a:t>
                      </a:r>
                      <a:r>
                        <a:rPr lang="fr-FR" sz="1200" b="0" i="0" u="none" strike="noStrike" kern="1200" baseline="0" dirty="0" smtClean="0">
                          <a:solidFill>
                            <a:srgbClr val="000018"/>
                          </a:solidFill>
                          <a:latin typeface="Comic Sans MS" panose="030F0702030302020204" pitchFamily="66" charset="0"/>
                          <a:ea typeface="+mn-ea"/>
                          <a:cs typeface="+mn-cs"/>
                        </a:rPr>
                        <a:t> de Corps et/ou </a:t>
                      </a:r>
                      <a:r>
                        <a:rPr lang="fr-FR" sz="1200" b="0" i="0" u="none" strike="noStrike" kern="1200" baseline="0" dirty="0" err="1" smtClean="0">
                          <a:solidFill>
                            <a:srgbClr val="000018"/>
                          </a:solidFill>
                          <a:latin typeface="Comic Sans MS" panose="030F0702030302020204" pitchFamily="66" charset="0"/>
                          <a:ea typeface="+mn-ea"/>
                          <a:cs typeface="+mn-cs"/>
                        </a:rPr>
                        <a:t>Comd</a:t>
                      </a:r>
                      <a:r>
                        <a:rPr lang="fr-FR" sz="1200" b="0" i="0" u="none" strike="noStrike" kern="1200" baseline="0" dirty="0" smtClean="0">
                          <a:solidFill>
                            <a:srgbClr val="000018"/>
                          </a:solidFill>
                          <a:latin typeface="Comic Sans MS" panose="030F0702030302020204" pitchFamily="66" charset="0"/>
                          <a:ea typeface="+mn-ea"/>
                          <a:cs typeface="+mn-cs"/>
                        </a:rPr>
                        <a:t> de </a:t>
                      </a:r>
                      <a:r>
                        <a:rPr lang="fr-FR" sz="1200" b="0" i="0" u="none" strike="noStrike" kern="1200" baseline="0" dirty="0" err="1" smtClean="0">
                          <a:solidFill>
                            <a:srgbClr val="000018"/>
                          </a:solidFill>
                          <a:latin typeface="Comic Sans MS" panose="030F0702030302020204" pitchFamily="66" charset="0"/>
                          <a:ea typeface="+mn-ea"/>
                          <a:cs typeface="+mn-cs"/>
                        </a:rPr>
                        <a:t>Qu</a:t>
                      </a:r>
                      <a:r>
                        <a:rPr lang="fr-FR" sz="1200" b="0" i="0" u="none" strike="noStrike" kern="1200" baseline="0" dirty="0" smtClean="0">
                          <a:solidFill>
                            <a:srgbClr val="000018"/>
                          </a:solidFill>
                          <a:latin typeface="Comic Sans MS" panose="030F0702030302020204" pitchFamily="66" charset="0"/>
                          <a:ea typeface="+mn-ea"/>
                          <a:cs typeface="+mn-cs"/>
                        </a:rPr>
                        <a:t> doit consulter les inventaires officiels sur SHAREPOINT Infra, de fermer tous les ateliers non retenus (ateliers non connus ou non reconnus) et de prendre les mesures nécessaires pour le démantèlement de ces ateliers.</a:t>
                      </a:r>
                    </a:p>
                    <a:p>
                      <a:r>
                        <a:rPr lang="fr-FR" sz="1200" b="0" i="0" u="none" strike="noStrike" kern="1200" baseline="0" dirty="0" smtClean="0">
                          <a:solidFill>
                            <a:srgbClr val="000018"/>
                          </a:solidFill>
                          <a:latin typeface="Comic Sans MS" panose="030F0702030302020204" pitchFamily="66" charset="0"/>
                          <a:ea typeface="+mn-ea"/>
                          <a:cs typeface="+mn-cs"/>
                        </a:rPr>
                        <a:t>Concernant les ateliers retenus, y prêter la plus grande attention lors des visites annuelles des lieux de travail et des éventuelles remarques émises.</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FR" sz="1100" b="0" i="0" u="none" strike="noStrike" cap="none" normalizeH="0" baseline="0" dirty="0" smtClean="0">
                          <a:ln>
                            <a:noFill/>
                          </a:ln>
                          <a:solidFill>
                            <a:srgbClr val="000018"/>
                          </a:solidFill>
                          <a:effectLst/>
                          <a:latin typeface="Comic Sans MS" pitchFamily="66" charset="0"/>
                        </a:rPr>
                        <a:t>Un inventaire par type d’atelier (ateliers connus et reconnus) est disponible sur SHAREPOINT Infra. En cas de questions, le </a:t>
                      </a:r>
                      <a:r>
                        <a:rPr kumimoji="0" lang="fr-FR" sz="1100" b="0" i="0" u="none" strike="noStrike" cap="none" normalizeH="0" baseline="0" dirty="0" err="1" smtClean="0">
                          <a:ln>
                            <a:noFill/>
                          </a:ln>
                          <a:solidFill>
                            <a:srgbClr val="000018"/>
                          </a:solidFill>
                          <a:effectLst/>
                          <a:latin typeface="Comic Sans MS" pitchFamily="66" charset="0"/>
                        </a:rPr>
                        <a:t>GesMat</a:t>
                      </a:r>
                      <a:r>
                        <a:rPr kumimoji="0" lang="fr-FR" sz="1100" b="0" i="0" u="none" strike="noStrike" cap="none" normalizeH="0" baseline="0" dirty="0" smtClean="0">
                          <a:ln>
                            <a:noFill/>
                          </a:ln>
                          <a:solidFill>
                            <a:srgbClr val="000018"/>
                          </a:solidFill>
                          <a:effectLst/>
                          <a:latin typeface="Comic Sans MS" pitchFamily="66" charset="0"/>
                        </a:rPr>
                        <a:t> (MR C&amp;I/D/L pour l’atelier même et MR SYS-S/U/O pour les machines) peut être contacté afin de clarifier les choses et de remédier aux problèmes rencontrés.</a:t>
                      </a:r>
                      <a:endParaRPr kumimoji="0" lang="fr-BE" sz="11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EC</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6</a:t>
            </a:fld>
            <a:endParaRPr lang="en-US"/>
          </a:p>
        </p:txBody>
      </p:sp>
    </p:spTree>
    <p:extLst>
      <p:ext uri="{BB962C8B-B14F-4D97-AF65-F5344CB8AC3E}">
        <p14:creationId xmlns:p14="http://schemas.microsoft.com/office/powerpoint/2010/main" val="343990609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778351175"/>
              </p:ext>
            </p:extLst>
          </p:nvPr>
        </p:nvGraphicFramePr>
        <p:xfrm>
          <a:off x="179388" y="1268413"/>
          <a:ext cx="8713091" cy="5184798"/>
        </p:xfrm>
        <a:graphic>
          <a:graphicData uri="http://schemas.openxmlformats.org/drawingml/2006/table">
            <a:tbl>
              <a:tblPr/>
              <a:tblGrid>
                <a:gridCol w="2581832"/>
                <a:gridCol w="1219177"/>
                <a:gridCol w="1865426"/>
                <a:gridCol w="1185777"/>
                <a:gridCol w="1432419"/>
                <a:gridCol w="428460"/>
              </a:tblGrid>
              <a:tr h="79306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863971">
                <a:tc rowSpan="5">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14-MR-02 : Sécurité des installations électromécaniques INFRA</a:t>
                      </a:r>
                      <a:r>
                        <a:rPr lang="fr-BE" sz="1800" b="0" i="0" u="none" strike="noStrike" kern="1200" baseline="0" dirty="0" smtClean="0">
                          <a:solidFill>
                            <a:srgbClr val="000018"/>
                          </a:solidFill>
                          <a:latin typeface="+mn-lt"/>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sng"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Vérification de la réalisation des contrôles légaux sur les installations techniques électromécaniques au sein de l’Infra (installations électriques, paratonnerre, ascenseurs, ponts roulants, élévateurs…) et remédiation aux anomalies constatées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1. Finalisation de l’inventorisation des compresseurs, installations de levage et portes commerciales suivant les modalités établies par le </a:t>
                      </a:r>
                      <a:r>
                        <a:rPr lang="fr-BE" sz="1000" b="0" i="0" u="none" strike="noStrike" kern="1200" baseline="0" dirty="0" err="1" smtClean="0">
                          <a:solidFill>
                            <a:srgbClr val="000018"/>
                          </a:solidFill>
                          <a:latin typeface="Comic Sans MS" panose="030F0702030302020204" pitchFamily="66" charset="0"/>
                          <a:ea typeface="+mn-ea"/>
                          <a:cs typeface="+mn-cs"/>
                        </a:rPr>
                        <a:t>Gest</a:t>
                      </a:r>
                      <a:r>
                        <a:rPr lang="fr-BE" sz="1000" b="0" i="0" u="none" strike="noStrike" kern="1200" baseline="0" dirty="0" smtClean="0">
                          <a:solidFill>
                            <a:srgbClr val="000018"/>
                          </a:solidFill>
                          <a:latin typeface="Comic Sans MS" panose="030F0702030302020204" pitchFamily="66" charset="0"/>
                          <a:ea typeface="+mn-ea"/>
                          <a:cs typeface="+mn-cs"/>
                        </a:rPr>
                        <a:t> Mat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1 </a:t>
                      </a:r>
                      <a:r>
                        <a:rPr kumimoji="0" lang="fr-BE" sz="1200" b="0" i="0" u="none" strike="noStrike" cap="none" normalizeH="0" baseline="0" dirty="0" err="1" smtClean="0">
                          <a:ln>
                            <a:noFill/>
                          </a:ln>
                          <a:solidFill>
                            <a:srgbClr val="000000"/>
                          </a:solidFill>
                          <a:effectLst/>
                          <a:latin typeface="Comic Sans MS" pitchFamily="66" charset="0"/>
                        </a:rPr>
                        <a:t>Ech</a:t>
                      </a:r>
                      <a:r>
                        <a:rPr kumimoji="0" lang="fr-BE" sz="1200" b="0" i="0" u="none" strike="noStrike" cap="none" normalizeH="0" baseline="0" dirty="0" smtClean="0">
                          <a:ln>
                            <a:noFill/>
                          </a:ln>
                          <a:solidFill>
                            <a:srgbClr val="000000"/>
                          </a:solidFill>
                          <a:effectLst/>
                          <a:latin typeface="Comic Sans MS" pitchFamily="66" charset="0"/>
                        </a:rPr>
                        <a:t> INFRA</a:t>
                      </a: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1 </a:t>
                      </a:r>
                      <a:r>
                        <a:rPr kumimoji="0" lang="fr-BE" sz="1200" b="0" i="0" u="none" strike="noStrike" cap="none" normalizeH="0" baseline="0" dirty="0" err="1" smtClean="0">
                          <a:ln>
                            <a:noFill/>
                          </a:ln>
                          <a:solidFill>
                            <a:srgbClr val="000000"/>
                          </a:solidFill>
                          <a:effectLst/>
                          <a:latin typeface="Comic Sans MS" pitchFamily="66" charset="0"/>
                        </a:rPr>
                        <a:t>Ech</a:t>
                      </a:r>
                      <a:r>
                        <a:rPr kumimoji="0" lang="fr-BE" sz="1200" b="0" i="0" u="none" strike="noStrike" cap="none" normalizeH="0" baseline="0" dirty="0" smtClean="0">
                          <a:ln>
                            <a:noFill/>
                          </a:ln>
                          <a:solidFill>
                            <a:srgbClr val="000000"/>
                          </a:solidFill>
                          <a:effectLst/>
                          <a:latin typeface="Comic Sans MS" pitchFamily="66" charset="0"/>
                        </a:rPr>
                        <a:t> INFRA</a:t>
                      </a: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863971">
                <a:tc vMerge="1">
                  <a:txBody>
                    <a:bodyPr/>
                    <a:lstStyle/>
                    <a:p>
                      <a:endParaRPr lang="en-US"/>
                    </a:p>
                  </a:txBody>
                  <a:tcPr/>
                </a:tc>
                <a:tc vMerge="1">
                  <a:txBody>
                    <a:bodyPr/>
                    <a:lstStyle/>
                    <a:p>
                      <a:endParaRPr lang="en-US"/>
                    </a:p>
                  </a:txBody>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2. Inventorisation des échelles et ancrages fixes Infra, portes </a:t>
                      </a:r>
                      <a:r>
                        <a:rPr lang="fr-BE" sz="1000" b="0" i="0" u="none" strike="noStrike" kern="1200" baseline="0" dirty="0" err="1" smtClean="0">
                          <a:solidFill>
                            <a:srgbClr val="000018"/>
                          </a:solidFill>
                          <a:latin typeface="Comic Sans MS" panose="030F0702030302020204" pitchFamily="66" charset="0"/>
                          <a:ea typeface="+mn-ea"/>
                          <a:cs typeface="+mn-cs"/>
                        </a:rPr>
                        <a:t>Ops</a:t>
                      </a:r>
                      <a:r>
                        <a:rPr lang="fr-BE" sz="1000" b="0" i="0" u="none" strike="noStrike" kern="1200" baseline="0" dirty="0" smtClean="0">
                          <a:solidFill>
                            <a:srgbClr val="000018"/>
                          </a:solidFill>
                          <a:latin typeface="Comic Sans MS" panose="030F0702030302020204" pitchFamily="66" charset="0"/>
                          <a:ea typeface="+mn-ea"/>
                          <a:cs typeface="+mn-cs"/>
                        </a:rPr>
                        <a:t> et des installations de lutte contre l’incendie (eau)</a:t>
                      </a:r>
                      <a:r>
                        <a:rPr lang="fr-FR" sz="1000" b="0" i="0" u="none" strike="noStrike" kern="1200" baseline="0" dirty="0" smtClean="0">
                          <a:solidFill>
                            <a:srgbClr val="000018"/>
                          </a:solidFill>
                          <a:latin typeface="Comic Sans MS" panose="030F0702030302020204" pitchFamily="66" charset="0"/>
                          <a:ea typeface="+mn-ea"/>
                          <a:cs typeface="+mn-cs"/>
                        </a:rPr>
                        <a:t> suivant les modalités établies par le </a:t>
                      </a:r>
                      <a:r>
                        <a:rPr lang="fr-FR" sz="1000" b="0" i="0" u="none" strike="noStrike" kern="1200" baseline="0" dirty="0" err="1" smtClean="0">
                          <a:solidFill>
                            <a:srgbClr val="000018"/>
                          </a:solidFill>
                          <a:latin typeface="Comic Sans MS" panose="030F0702030302020204" pitchFamily="66" charset="0"/>
                          <a:ea typeface="+mn-ea"/>
                          <a:cs typeface="+mn-cs"/>
                        </a:rPr>
                        <a:t>Gest</a:t>
                      </a:r>
                      <a:r>
                        <a:rPr lang="fr-FR" sz="1000" b="0" i="0" u="none" strike="noStrike" kern="1200" baseline="0" dirty="0" smtClean="0">
                          <a:solidFill>
                            <a:srgbClr val="000018"/>
                          </a:solidFill>
                          <a:latin typeface="Comic Sans MS" panose="030F0702030302020204" pitchFamily="66" charset="0"/>
                          <a:ea typeface="+mn-ea"/>
                          <a:cs typeface="+mn-cs"/>
                        </a:rPr>
                        <a:t> Mat</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tr>
              <a:tr h="710347">
                <a:tc vMerge="1">
                  <a:txBody>
                    <a:bodyPr/>
                    <a:lstStyle/>
                    <a:p>
                      <a:endParaRPr lang="en-US"/>
                    </a:p>
                  </a:txBody>
                  <a:tcPr/>
                </a:tc>
                <a:tc vMerge="1">
                  <a:txBody>
                    <a:bodyPr/>
                    <a:lstStyle/>
                    <a:p>
                      <a:endParaRPr lang="en-US"/>
                    </a:p>
                  </a:txBody>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3. S’assurer de l’exécution des contrôles obligatoires (conformément aux délais légaux)</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tr>
              <a:tr h="466720">
                <a:tc vMerge="1">
                  <a:txBody>
                    <a:bodyPr/>
                    <a:lstStyle/>
                    <a:p>
                      <a:endParaRPr lang="en-US"/>
                    </a:p>
                  </a:txBody>
                  <a:tcPr/>
                </a:tc>
                <a:tc vMerge="1">
                  <a:txBody>
                    <a:bodyPr/>
                    <a:lstStyle/>
                    <a:p>
                      <a:endParaRPr lang="en-US"/>
                    </a:p>
                  </a:txBody>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4. Suivi de manquements mentionnés dans le rapports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tr>
              <a:tr h="863971">
                <a:tc vMerge="1">
                  <a:txBody>
                    <a:bodyPr/>
                    <a:lstStyle/>
                    <a:p>
                      <a:endParaRPr lang="en-US"/>
                    </a:p>
                  </a:txBody>
                  <a:tcPr/>
                </a:tc>
                <a:tc vMerge="1">
                  <a:txBody>
                    <a:bodyPr/>
                    <a:lstStyle/>
                    <a:p>
                      <a:endParaRPr lang="en-US"/>
                    </a:p>
                  </a:txBody>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5. Mettre en place les moyens pour assurer  la gestion et le suivi des contrôles légaux Infra</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7</a:t>
            </a:fld>
            <a:endParaRPr lang="en-US"/>
          </a:p>
        </p:txBody>
      </p:sp>
    </p:spTree>
    <p:extLst>
      <p:ext uri="{BB962C8B-B14F-4D97-AF65-F5344CB8AC3E}">
        <p14:creationId xmlns:p14="http://schemas.microsoft.com/office/powerpoint/2010/main" val="246435090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4610" name="Group 34"/>
          <p:cNvGraphicFramePr>
            <a:graphicFrameLocks noGrp="1"/>
          </p:cNvGraphicFramePr>
          <p:nvPr>
            <p:extLst>
              <p:ext uri="{D42A27DB-BD31-4B8C-83A1-F6EECF244321}">
                <p14:modId xmlns:p14="http://schemas.microsoft.com/office/powerpoint/2010/main" val="1085539458"/>
              </p:ext>
            </p:extLst>
          </p:nvPr>
        </p:nvGraphicFramePr>
        <p:xfrm>
          <a:off x="179388" y="908050"/>
          <a:ext cx="8748712" cy="5399280"/>
        </p:xfrm>
        <a:graphic>
          <a:graphicData uri="http://schemas.openxmlformats.org/drawingml/2006/table">
            <a:tbl>
              <a:tblPr/>
              <a:tblGrid>
                <a:gridCol w="2305050"/>
                <a:gridCol w="1223962"/>
                <a:gridCol w="1368425"/>
                <a:gridCol w="1511300"/>
                <a:gridCol w="1711325"/>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Objectif</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10-O&amp;T-01 : Sécurité routière</a:t>
                      </a: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Réduction significative de 25% du nombre d’accidents de la route dans lesquels les véhicules militaires sont impliqués, endéans les cinq ans</a:t>
                      </a: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dirty="0" smtClean="0">
                          <a:solidFill>
                            <a:srgbClr val="000018"/>
                          </a:solidFill>
                          <a:latin typeface="Comic Sans MS" panose="030F0702030302020204" pitchFamily="66" charset="0"/>
                        </a:rPr>
                        <a:t>Soutien local à la campagne de sensibilisation pilotée par ACOS</a:t>
                      </a:r>
                      <a:r>
                        <a:rPr lang="fr-BE" sz="1200" baseline="0" dirty="0" smtClean="0">
                          <a:solidFill>
                            <a:srgbClr val="000018"/>
                          </a:solidFill>
                          <a:latin typeface="Comic Sans MS" panose="030F0702030302020204" pitchFamily="66" charset="0"/>
                        </a:rPr>
                        <a:t> O&amp;T </a:t>
                      </a:r>
                      <a:r>
                        <a:rPr lang="fr-FR" sz="1200" baseline="0" dirty="0" smtClean="0">
                          <a:solidFill>
                            <a:srgbClr val="000018"/>
                          </a:solidFill>
                          <a:latin typeface="Comic Sans MS" panose="030F0702030302020204" pitchFamily="66" charset="0"/>
                        </a:rPr>
                        <a:t>(</a:t>
                      </a:r>
                      <a:r>
                        <a:rPr lang="fr-FR" sz="1200" baseline="0" dirty="0" err="1" smtClean="0">
                          <a:solidFill>
                            <a:srgbClr val="000018"/>
                          </a:solidFill>
                          <a:latin typeface="Comic Sans MS" panose="030F0702030302020204" pitchFamily="66" charset="0"/>
                        </a:rPr>
                        <a:t>e.a</a:t>
                      </a:r>
                      <a:r>
                        <a:rPr lang="fr-FR" sz="1200" baseline="0" dirty="0" smtClean="0">
                          <a:solidFill>
                            <a:srgbClr val="000018"/>
                          </a:solidFill>
                          <a:latin typeface="Comic Sans MS" panose="030F0702030302020204" pitchFamily="66" charset="0"/>
                        </a:rPr>
                        <a:t>. par la diffusion d’affiches)</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kern="1200" dirty="0" err="1" smtClean="0">
                          <a:solidFill>
                            <a:srgbClr val="000018"/>
                          </a:solidFill>
                          <a:latin typeface="Comic Sans MS" panose="030F0702030302020204" pitchFamily="66" charset="0"/>
                          <a:ea typeface="+mn-ea"/>
                          <a:cs typeface="+mn-cs"/>
                        </a:rPr>
                        <a:t>Sp</a:t>
                      </a:r>
                      <a:r>
                        <a:rPr lang="fr-FR" sz="1200" kern="1200" dirty="0" smtClean="0">
                          <a:solidFill>
                            <a:srgbClr val="000018"/>
                          </a:solidFill>
                          <a:latin typeface="Comic Sans MS" panose="030F0702030302020204" pitchFamily="66" charset="0"/>
                          <a:ea typeface="+mn-ea"/>
                          <a:cs typeface="+mn-cs"/>
                        </a:rPr>
                        <a:t> de ACOS O&amp;T</a:t>
                      </a:r>
                    </a:p>
                    <a:p>
                      <a:r>
                        <a:rPr lang="fr-FR" sz="1200" kern="1200" dirty="0" smtClean="0">
                          <a:solidFill>
                            <a:srgbClr val="000018"/>
                          </a:solidFill>
                          <a:latin typeface="Comic Sans MS" panose="030F0702030302020204" pitchFamily="66" charset="0"/>
                          <a:ea typeface="+mn-ea"/>
                          <a:cs typeface="+mn-cs"/>
                        </a:rPr>
                        <a:t>LH U (responsable du transport)</a:t>
                      </a:r>
                    </a:p>
                    <a:p>
                      <a:r>
                        <a:rPr lang="fr-FR" sz="1200" kern="1200" dirty="0" smtClean="0">
                          <a:solidFill>
                            <a:srgbClr val="000018"/>
                          </a:solidFill>
                          <a:latin typeface="Comic Sans MS" panose="030F0702030302020204" pitchFamily="66" charset="0"/>
                          <a:ea typeface="+mn-ea"/>
                          <a:cs typeface="+mn-cs"/>
                        </a:rPr>
                        <a:t>SLPPT </a:t>
                      </a:r>
                    </a:p>
                    <a:p>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algn="l" defTabSz="914400" rtl="0" eaLnBrk="1" latinLnBrk="0" hangingPunct="1"/>
                      <a:r>
                        <a:rPr lang="fr-BE" sz="1200" b="0" u="none" kern="1200" dirty="0" smtClean="0">
                          <a:solidFill>
                            <a:srgbClr val="000018"/>
                          </a:solidFill>
                          <a:latin typeface="Comic Sans MS" panose="030F0702030302020204" pitchFamily="66" charset="0"/>
                          <a:ea typeface="+mn-ea"/>
                          <a:cs typeface="+mn-cs"/>
                        </a:rPr>
                        <a:t>Section</a:t>
                      </a:r>
                      <a:r>
                        <a:rPr lang="fr-BE" sz="1200" b="0" u="none" kern="1200" baseline="0" dirty="0" smtClean="0">
                          <a:solidFill>
                            <a:srgbClr val="000018"/>
                          </a:solidFill>
                          <a:latin typeface="Comic Sans MS" panose="030F0702030302020204" pitchFamily="66" charset="0"/>
                          <a:ea typeface="+mn-ea"/>
                          <a:cs typeface="+mn-cs"/>
                        </a:rPr>
                        <a:t> Police</a:t>
                      </a:r>
                      <a:endParaRPr lang="fr-BE" sz="1200" b="0" u="none"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algn="ctr" defTabSz="914400" rtl="0" eaLnBrk="1" latinLnBrk="0" hangingPunct="1"/>
                      <a:r>
                        <a:rPr lang="fr-BE" sz="1200" kern="1200" dirty="0" smtClean="0">
                          <a:solidFill>
                            <a:srgbClr val="000018"/>
                          </a:solidFill>
                          <a:latin typeface="Comic Sans MS" panose="030F0702030302020204" pitchFamily="66" charset="0"/>
                          <a:ea typeface="+mn-ea"/>
                          <a:cs typeface="+mn-cs"/>
                        </a:rPr>
                        <a:t>EC</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228600">
                <a:tc row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17-MR-01-Sécurité  des champs électromagnétiques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FF0000"/>
                        </a:solidFill>
                        <a:effectLst/>
                        <a:latin typeface="Comic Sans MS"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r>
                        <a:rPr lang="fr-FR" sz="1200" b="0" i="0" u="none" strike="noStrike" kern="1200" baseline="0" dirty="0" smtClean="0">
                          <a:solidFill>
                            <a:srgbClr val="000018"/>
                          </a:solidFill>
                          <a:latin typeface="Comic Sans MS" panose="030F0702030302020204" pitchFamily="66" charset="0"/>
                          <a:ea typeface="+mn-ea"/>
                          <a:cs typeface="+mn-cs"/>
                        </a:rPr>
                        <a:t>Inventorier le Mat/Infra concerné</a:t>
                      </a:r>
                    </a:p>
                    <a:p>
                      <a:r>
                        <a:rPr lang="fr-FR" sz="1200" b="0" i="0" u="none" strike="noStrike" kern="1200" baseline="0" dirty="0" smtClean="0">
                          <a:solidFill>
                            <a:srgbClr val="000018"/>
                          </a:solidFill>
                          <a:latin typeface="Comic Sans MS" panose="030F0702030302020204" pitchFamily="66" charset="0"/>
                          <a:ea typeface="+mn-ea"/>
                          <a:cs typeface="+mn-cs"/>
                        </a:rPr>
                        <a:t>Identifier le Pers à risques particuliers</a:t>
                      </a:r>
                    </a:p>
                    <a:p>
                      <a:r>
                        <a:rPr lang="fr-FR" sz="1200" b="0" i="0" u="none" strike="noStrike" kern="1200" baseline="0" dirty="0" smtClean="0">
                          <a:solidFill>
                            <a:srgbClr val="000018"/>
                          </a:solidFill>
                          <a:latin typeface="Comic Sans MS" panose="030F0702030302020204" pitchFamily="66" charset="0"/>
                          <a:ea typeface="+mn-ea"/>
                          <a:cs typeface="+mn-cs"/>
                        </a:rPr>
                        <a:t>Evaluation des risques</a:t>
                      </a:r>
                    </a:p>
                    <a:p>
                      <a:r>
                        <a:rPr lang="fr-FR" sz="1200" b="0" i="0" u="none" strike="noStrike" kern="1200" baseline="0" dirty="0" smtClean="0">
                          <a:solidFill>
                            <a:srgbClr val="000018"/>
                          </a:solidFill>
                          <a:latin typeface="Comic Sans MS" panose="030F0702030302020204" pitchFamily="66" charset="0"/>
                          <a:ea typeface="+mn-ea"/>
                          <a:cs typeface="+mn-cs"/>
                        </a:rPr>
                        <a:t>Ancrer la politique de gestion</a:t>
                      </a:r>
                    </a:p>
                    <a:p>
                      <a:r>
                        <a:rPr lang="fr-FR" sz="1200" b="0" i="0" u="none" strike="noStrike" kern="1200" baseline="0" dirty="0" smtClean="0">
                          <a:solidFill>
                            <a:srgbClr val="000018"/>
                          </a:solidFill>
                          <a:latin typeface="Comic Sans MS" panose="030F0702030302020204" pitchFamily="66" charset="0"/>
                          <a:ea typeface="+mn-ea"/>
                          <a:cs typeface="+mn-cs"/>
                        </a:rPr>
                        <a:t>Implémentation de la politique</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dirty="0" smtClean="0">
                          <a:solidFill>
                            <a:srgbClr val="000018"/>
                          </a:solidFill>
                          <a:latin typeface="Comic Sans MS" panose="030F0702030302020204" pitchFamily="66" charset="0"/>
                        </a:rPr>
                        <a:t>1. Inventorier</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err="1" smtClean="0">
                          <a:solidFill>
                            <a:srgbClr val="000018"/>
                          </a:solidFill>
                          <a:latin typeface="Comic Sans MS" panose="030F0702030302020204" pitchFamily="66" charset="0"/>
                          <a:ea typeface="+mn-ea"/>
                          <a:cs typeface="+mn-cs"/>
                        </a:rPr>
                        <a:t>Gest</a:t>
                      </a:r>
                      <a:r>
                        <a:rPr lang="fr-BE" sz="1200" kern="1200" dirty="0" smtClean="0">
                          <a:solidFill>
                            <a:srgbClr val="000018"/>
                          </a:solidFill>
                          <a:latin typeface="Comic Sans MS" panose="030F0702030302020204" pitchFamily="66" charset="0"/>
                          <a:ea typeface="+mn-ea"/>
                          <a:cs typeface="+mn-cs"/>
                        </a:rPr>
                        <a:t> Mat</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0" algn="l" defTabSz="914400" rtl="0" eaLnBrk="1" latinLnBrk="0" hangingPunct="1"/>
                      <a:r>
                        <a:rPr lang="fr-BE" sz="1200" b="0" u="none" kern="1200" dirty="0" err="1" smtClean="0">
                          <a:solidFill>
                            <a:srgbClr val="000018"/>
                          </a:solidFill>
                          <a:latin typeface="Comic Sans MS" panose="030F0702030302020204" pitchFamily="66" charset="0"/>
                          <a:ea typeface="+mn-ea"/>
                          <a:cs typeface="+mn-cs"/>
                        </a:rPr>
                        <a:t>AsPrev</a:t>
                      </a:r>
                      <a:endParaRPr lang="fr-BE" sz="1200" b="0" u="none"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0" algn="ctr" defTabSz="914400" rtl="0" eaLnBrk="1" latinLnBrk="0" hangingPunct="1"/>
                      <a:r>
                        <a:rPr lang="fr-BE" sz="1200" kern="1200" dirty="0" smtClean="0">
                          <a:solidFill>
                            <a:srgbClr val="000018"/>
                          </a:solidFill>
                          <a:latin typeface="Comic Sans MS" panose="030F0702030302020204" pitchFamily="66" charset="0"/>
                          <a:ea typeface="+mn-ea"/>
                          <a:cs typeface="+mn-cs"/>
                        </a:rPr>
                        <a:t>R</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228600">
                <a:tc vMerge="1">
                  <a:txBody>
                    <a:bodyPr/>
                    <a:lstStyle/>
                    <a:p>
                      <a:endParaRPr lang="en-US"/>
                    </a:p>
                  </a:txBody>
                  <a:tcPr/>
                </a:tc>
                <a:tc vMerge="1">
                  <a:txBody>
                    <a:bodyPr/>
                    <a:lstStyle/>
                    <a:p>
                      <a:endParaRPr lang="en-US"/>
                    </a:p>
                  </a:txBody>
                  <a:tcPr/>
                </a:tc>
                <a:tc>
                  <a:txBody>
                    <a:bodyPr/>
                    <a:lstStyle/>
                    <a:p>
                      <a:r>
                        <a:rPr lang="fr-BE" sz="1200" dirty="0" smtClean="0">
                          <a:solidFill>
                            <a:srgbClr val="000018"/>
                          </a:solidFill>
                          <a:latin typeface="Comic Sans MS" panose="030F0702030302020204" pitchFamily="66" charset="0"/>
                        </a:rPr>
                        <a:t>2. Apprécier les risques</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smtClean="0">
                          <a:solidFill>
                            <a:srgbClr val="000018"/>
                          </a:solidFill>
                          <a:latin typeface="Comic Sans MS" panose="030F0702030302020204" pitchFamily="66" charset="0"/>
                          <a:ea typeface="+mn-ea"/>
                          <a:cs typeface="+mn-cs"/>
                        </a:rPr>
                        <a:t>SPPT-MR &amp; ERM</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r>
              <a:tr h="228600">
                <a:tc vMerge="1">
                  <a:txBody>
                    <a:bodyPr/>
                    <a:lstStyle/>
                    <a:p>
                      <a:endParaRPr lang="en-US"/>
                    </a:p>
                  </a:txBody>
                  <a:tcPr/>
                </a:tc>
                <a:tc vMerge="1">
                  <a:txBody>
                    <a:bodyPr/>
                    <a:lstStyle/>
                    <a:p>
                      <a:endParaRPr lang="en-US"/>
                    </a:p>
                  </a:txBody>
                  <a:tcPr/>
                </a:tc>
                <a:tc>
                  <a:txBody>
                    <a:bodyPr/>
                    <a:lstStyle/>
                    <a:p>
                      <a:r>
                        <a:rPr lang="fr-BE" sz="1200" dirty="0" smtClean="0">
                          <a:solidFill>
                            <a:srgbClr val="000018"/>
                          </a:solidFill>
                          <a:latin typeface="Comic Sans MS" panose="030F0702030302020204" pitchFamily="66" charset="0"/>
                        </a:rPr>
                        <a:t>3. Gestion</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err="1" smtClean="0">
                          <a:solidFill>
                            <a:srgbClr val="000018"/>
                          </a:solidFill>
                          <a:latin typeface="Comic Sans MS" panose="030F0702030302020204" pitchFamily="66" charset="0"/>
                          <a:ea typeface="+mn-ea"/>
                          <a:cs typeface="+mn-cs"/>
                        </a:rPr>
                        <a:t>Gest</a:t>
                      </a:r>
                      <a:r>
                        <a:rPr lang="fr-BE" sz="1200" kern="1200" dirty="0" smtClean="0">
                          <a:solidFill>
                            <a:srgbClr val="000018"/>
                          </a:solidFill>
                          <a:latin typeface="Comic Sans MS" panose="030F0702030302020204" pitchFamily="66" charset="0"/>
                          <a:ea typeface="+mn-ea"/>
                          <a:cs typeface="+mn-cs"/>
                        </a:rPr>
                        <a:t> Mat &amp;</a:t>
                      </a:r>
                      <a:r>
                        <a:rPr lang="fr-BE" sz="1200" kern="1200" baseline="0" dirty="0" smtClean="0">
                          <a:solidFill>
                            <a:srgbClr val="000018"/>
                          </a:solidFill>
                          <a:latin typeface="Comic Sans MS" panose="030F0702030302020204" pitchFamily="66" charset="0"/>
                          <a:ea typeface="+mn-ea"/>
                          <a:cs typeface="+mn-cs"/>
                        </a:rPr>
                        <a:t> Conseiller en </a:t>
                      </a:r>
                      <a:r>
                        <a:rPr lang="fr-BE" sz="1200" kern="1200" baseline="0" dirty="0" err="1" smtClean="0">
                          <a:solidFill>
                            <a:srgbClr val="000018"/>
                          </a:solidFill>
                          <a:latin typeface="Comic Sans MS" panose="030F0702030302020204" pitchFamily="66" charset="0"/>
                          <a:ea typeface="+mn-ea"/>
                          <a:cs typeface="+mn-cs"/>
                        </a:rPr>
                        <a:t>Prev</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r>
            </a:tbl>
          </a:graphicData>
        </a:graphic>
      </p:graphicFrame>
      <p:sp>
        <p:nvSpPr>
          <p:cNvPr id="24608"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8</a:t>
            </a:fld>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1753021101"/>
              </p:ext>
            </p:extLst>
          </p:nvPr>
        </p:nvGraphicFramePr>
        <p:xfrm>
          <a:off x="179388" y="465476"/>
          <a:ext cx="8748712" cy="6464493"/>
        </p:xfrm>
        <a:graphic>
          <a:graphicData uri="http://schemas.openxmlformats.org/drawingml/2006/table">
            <a:tbl>
              <a:tblPr/>
              <a:tblGrid>
                <a:gridCol w="2160587"/>
                <a:gridCol w="1152525"/>
                <a:gridCol w="1584325"/>
                <a:gridCol w="1741488"/>
                <a:gridCol w="1481137"/>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77944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16-WB-01 – Analyse du risque de burnout au sein des Composantes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Définir le risque de burnout par unité de chaque composante Proposer des mesures de prévention globales par composante ;</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Proposer des mesures de prévention locale par unité</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b="0" i="0" u="none" strike="noStrike" kern="1200" baseline="0" dirty="0" smtClean="0">
                          <a:solidFill>
                            <a:srgbClr val="000018"/>
                          </a:solidFill>
                          <a:latin typeface="Comic Sans MS" panose="030F0702030302020204" pitchFamily="66" charset="0"/>
                          <a:ea typeface="+mn-ea"/>
                          <a:cs typeface="+mn-cs"/>
                        </a:rPr>
                        <a:t>Participer aux </a:t>
                      </a:r>
                      <a:r>
                        <a:rPr lang="fr-FR" sz="1200" b="0" i="0" u="none" strike="noStrike" kern="1200" baseline="0" dirty="0" err="1" smtClean="0">
                          <a:solidFill>
                            <a:srgbClr val="000018"/>
                          </a:solidFill>
                          <a:latin typeface="Comic Sans MS" panose="030F0702030302020204" pitchFamily="66" charset="0"/>
                          <a:ea typeface="+mn-ea"/>
                          <a:cs typeface="+mn-cs"/>
                        </a:rPr>
                        <a:t>Fmn</a:t>
                      </a:r>
                      <a:r>
                        <a:rPr lang="fr-FR" sz="1200" b="0" i="0" u="none" strike="noStrike" kern="1200" baseline="0" dirty="0" smtClean="0">
                          <a:solidFill>
                            <a:srgbClr val="000018"/>
                          </a:solidFill>
                          <a:latin typeface="Comic Sans MS" panose="030F0702030302020204" pitchFamily="66" charset="0"/>
                          <a:ea typeface="+mn-ea"/>
                          <a:cs typeface="+mn-cs"/>
                        </a:rPr>
                        <a:t> continuées PC relatives aux analyses de risques psychosociaux</a:t>
                      </a:r>
                    </a:p>
                    <a:p>
                      <a:r>
                        <a:rPr lang="fr-FR" sz="1200" b="0" i="0" u="none" strike="noStrike" kern="1200" baseline="0" dirty="0" smtClean="0">
                          <a:solidFill>
                            <a:srgbClr val="000018"/>
                          </a:solidFill>
                          <a:latin typeface="Comic Sans MS" panose="030F0702030302020204" pitchFamily="66" charset="0"/>
                          <a:ea typeface="+mn-ea"/>
                          <a:cs typeface="+mn-cs"/>
                        </a:rPr>
                        <a:t>Fournir un appui à la </a:t>
                      </a:r>
                      <a:r>
                        <a:rPr lang="fr-FR" sz="1200" b="0" i="0" u="none" strike="noStrike" kern="1200" baseline="0" dirty="0" err="1" smtClean="0">
                          <a:solidFill>
                            <a:srgbClr val="000018"/>
                          </a:solidFill>
                          <a:latin typeface="Comic Sans MS" panose="030F0702030302020204" pitchFamily="66" charset="0"/>
                          <a:ea typeface="+mn-ea"/>
                          <a:cs typeface="+mn-cs"/>
                        </a:rPr>
                        <a:t>MeO</a:t>
                      </a:r>
                      <a:r>
                        <a:rPr lang="fr-FR" sz="1200" b="0" i="0" u="none" strike="noStrike" kern="1200" baseline="0" dirty="0" smtClean="0">
                          <a:solidFill>
                            <a:srgbClr val="000018"/>
                          </a:solidFill>
                          <a:latin typeface="Comic Sans MS" panose="030F0702030302020204" pitchFamily="66" charset="0"/>
                          <a:ea typeface="+mn-ea"/>
                          <a:cs typeface="+mn-cs"/>
                        </a:rPr>
                        <a:t> de l’analyse de risques</a:t>
                      </a:r>
                    </a:p>
                    <a:p>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err="1" smtClean="0">
                          <a:ln>
                            <a:noFill/>
                          </a:ln>
                          <a:solidFill>
                            <a:srgbClr val="000018"/>
                          </a:solidFill>
                          <a:effectLst/>
                          <a:latin typeface="Comic Sans MS" pitchFamily="66" charset="0"/>
                        </a:rPr>
                        <a:t>Bfg</a:t>
                      </a:r>
                      <a:r>
                        <a:rPr kumimoji="0" lang="fr-FR" sz="1200" b="0" i="0" u="none" strike="noStrike" cap="none" normalizeH="0" baseline="0" dirty="0" smtClean="0">
                          <a:ln>
                            <a:noFill/>
                          </a:ln>
                          <a:solidFill>
                            <a:srgbClr val="000018"/>
                          </a:solidFill>
                          <a:effectLst/>
                          <a:latin typeface="Comic Sans MS" pitchFamily="66" charset="0"/>
                        </a:rPr>
                        <a:t>, </a:t>
                      </a:r>
                      <a:r>
                        <a:rPr kumimoji="0" lang="fr-FR" sz="1200" b="0" i="0" u="none" strike="noStrike" cap="none" normalizeH="0" baseline="0" dirty="0" err="1" smtClean="0">
                          <a:ln>
                            <a:noFill/>
                          </a:ln>
                          <a:solidFill>
                            <a:srgbClr val="000018"/>
                          </a:solidFill>
                          <a:effectLst/>
                          <a:latin typeface="Comic Sans MS" pitchFamily="66" charset="0"/>
                        </a:rPr>
                        <a:t>Fmn</a:t>
                      </a:r>
                      <a:r>
                        <a:rPr kumimoji="0" lang="fr-FR" sz="1200" b="0" i="0" u="none" strike="noStrike" cap="none" normalizeH="0" baseline="0" dirty="0" smtClean="0">
                          <a:ln>
                            <a:noFill/>
                          </a:ln>
                          <a:solidFill>
                            <a:srgbClr val="000018"/>
                          </a:solidFill>
                          <a:effectLst/>
                          <a:latin typeface="Comic Sans MS" pitchFamily="66" charset="0"/>
                        </a:rPr>
                        <a:t> pratique, PC, SLPPT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52921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17-WB-01 – </a:t>
                      </a:r>
                      <a:r>
                        <a:rPr kumimoji="0" lang="fr-BE" sz="1200" b="0" i="0" u="none" strike="noStrike" cap="none" normalizeH="0" baseline="0" dirty="0" err="1" smtClean="0">
                          <a:ln>
                            <a:noFill/>
                          </a:ln>
                          <a:solidFill>
                            <a:srgbClr val="000018"/>
                          </a:solidFill>
                          <a:effectLst/>
                          <a:latin typeface="Comic Sans MS" pitchFamily="66" charset="0"/>
                        </a:rPr>
                        <a:t>Risk</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Mgt</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Rassembler les docs liés à la sécurité (analyses de risques, </a:t>
                      </a:r>
                      <a:r>
                        <a:rPr kumimoji="0" lang="fr-BE" sz="1200" b="0" i="0" u="none" strike="noStrike" cap="none" normalizeH="0" baseline="0" dirty="0" err="1" smtClean="0">
                          <a:ln>
                            <a:noFill/>
                          </a:ln>
                          <a:solidFill>
                            <a:srgbClr val="000018"/>
                          </a:solidFill>
                          <a:effectLst/>
                          <a:latin typeface="Comic Sans MS" pitchFamily="66" charset="0"/>
                        </a:rPr>
                        <a:t>etc</a:t>
                      </a:r>
                      <a:r>
                        <a:rPr kumimoji="0" lang="fr-BE" sz="1200" b="0" i="0" u="none" strike="noStrike" cap="none" normalizeH="0" baseline="0" dirty="0" smtClean="0">
                          <a:ln>
                            <a:noFill/>
                          </a:ln>
                          <a:solidFill>
                            <a:srgbClr val="000018"/>
                          </a:solidFill>
                          <a:effectLst/>
                          <a:latin typeface="Comic Sans MS" pitchFamily="66" charset="0"/>
                        </a:rPr>
                        <a:t>), et les </a:t>
                      </a:r>
                      <a:r>
                        <a:rPr kumimoji="0" lang="fr-FR" sz="1200" b="0" i="0" u="none" strike="noStrike" cap="none" normalizeH="0" baseline="0" dirty="0" smtClean="0">
                          <a:ln>
                            <a:noFill/>
                          </a:ln>
                          <a:solidFill>
                            <a:srgbClr val="000018"/>
                          </a:solidFill>
                          <a:effectLst/>
                          <a:latin typeface="Comic Sans MS" pitchFamily="66" charset="0"/>
                        </a:rPr>
                        <a:t>mettre à disposition des utilisateurs via une DB afin de documenter les activités à risque</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b="0" i="0" u="none" strike="noStrike" kern="1200" baseline="0" dirty="0" smtClean="0">
                          <a:solidFill>
                            <a:srgbClr val="000018"/>
                          </a:solidFill>
                          <a:latin typeface="Comic Sans MS" panose="030F0702030302020204" pitchFamily="66" charset="0"/>
                          <a:ea typeface="+mn-ea"/>
                          <a:cs typeface="+mn-cs"/>
                        </a:rPr>
                        <a:t>Poursuite des analyses de risque dans le contexte du SDGR</a:t>
                      </a:r>
                    </a:p>
                    <a:p>
                      <a:r>
                        <a:rPr lang="fr-FR" sz="1200" b="0" i="0" u="none" strike="noStrike" kern="1200" baseline="0" dirty="0" smtClean="0">
                          <a:solidFill>
                            <a:srgbClr val="000018"/>
                          </a:solidFill>
                          <a:latin typeface="Comic Sans MS" panose="030F0702030302020204" pitchFamily="66" charset="0"/>
                          <a:ea typeface="+mn-ea"/>
                          <a:cs typeface="+mn-cs"/>
                        </a:rPr>
                        <a:t>Recherche et centralisation des analyses de risques existantes</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LH, SLPPT, </a:t>
                      </a:r>
                      <a:r>
                        <a:rPr kumimoji="0" lang="en-US" sz="1200" b="0" i="0" u="none" strike="noStrike" cap="none" normalizeH="0" baseline="0" dirty="0" err="1" smtClean="0">
                          <a:ln>
                            <a:noFill/>
                          </a:ln>
                          <a:solidFill>
                            <a:srgbClr val="000018"/>
                          </a:solidFill>
                          <a:effectLst/>
                          <a:latin typeface="Comic Sans MS" pitchFamily="66" charset="0"/>
                        </a:rPr>
                        <a:t>AsPrev</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LH, </a:t>
                      </a: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9</a:t>
            </a:fld>
            <a:endParaRPr lang="en-US"/>
          </a:p>
        </p:txBody>
      </p:sp>
    </p:spTree>
    <p:extLst>
      <p:ext uri="{BB962C8B-B14F-4D97-AF65-F5344CB8AC3E}">
        <p14:creationId xmlns:p14="http://schemas.microsoft.com/office/powerpoint/2010/main" val="4115878213"/>
      </p:ext>
    </p:extLst>
  </p:cSld>
  <p:clrMapOvr>
    <a:masterClrMapping/>
  </p:clrMapOvr>
  <p:timing>
    <p:tnLst>
      <p:par>
        <p:cTn id="1" dur="indefinite" restart="never" nodeType="tmRoot"/>
      </p:par>
    </p:tnLst>
  </p:timing>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Beam</Template>
  <TotalTime>10282</TotalTime>
  <Words>2550</Words>
  <Application>Microsoft Office PowerPoint</Application>
  <PresentationFormat>On-screen Show (4:3)</PresentationFormat>
  <Paragraphs>489</Paragraphs>
  <Slides>20</Slides>
  <Notes>13</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Beam</vt:lpstr>
      <vt:lpstr>Plan Local de Prévention  2017  2 Wing Tactique</vt:lpstr>
      <vt:lpstr>Plan Local de Prévention   Volet A  Ref : Plan global de prévention de la Défense 2017-2021 Plan annuel d’actions 2017 Sources : SIPPT En rouge : modifications depuis  le dernier CCB (si nécessaire)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Plan Local de Prévention  Volet B</vt:lpstr>
      <vt:lpstr>PowerPoint Presentation</vt:lpstr>
      <vt:lpstr>PowerPoint Presentation</vt:lpstr>
      <vt:lpstr>PowerPoint Presentation</vt:lpstr>
      <vt:lpstr>PowerPoint Presentation</vt:lpstr>
      <vt:lpstr>PowerPoint Presentation</vt:lpstr>
    </vt:vector>
  </TitlesOfParts>
  <Company>IDCN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vanhelleputte.e</dc:creator>
  <cp:lastModifiedBy>Behets Michael</cp:lastModifiedBy>
  <cp:revision>367</cp:revision>
  <cp:lastPrinted>2016-02-17T12:35:21Z</cp:lastPrinted>
  <dcterms:created xsi:type="dcterms:W3CDTF">2005-10-13T05:40:21Z</dcterms:created>
  <dcterms:modified xsi:type="dcterms:W3CDTF">2017-09-28T11:41:04Z</dcterms:modified>
</cp:coreProperties>
</file>