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20"/>
  </p:notesMasterIdLst>
  <p:handoutMasterIdLst>
    <p:handoutMasterId r:id="rId21"/>
  </p:handoutMasterIdLst>
  <p:sldIdLst>
    <p:sldId id="284" r:id="rId2"/>
    <p:sldId id="285" r:id="rId3"/>
    <p:sldId id="325" r:id="rId4"/>
    <p:sldId id="334" r:id="rId5"/>
    <p:sldId id="326" r:id="rId6"/>
    <p:sldId id="327" r:id="rId7"/>
    <p:sldId id="328" r:id="rId8"/>
    <p:sldId id="329" r:id="rId9"/>
    <p:sldId id="330" r:id="rId10"/>
    <p:sldId id="331" r:id="rId11"/>
    <p:sldId id="332" r:id="rId12"/>
    <p:sldId id="333" r:id="rId13"/>
    <p:sldId id="286" r:id="rId14"/>
    <p:sldId id="318" r:id="rId15"/>
    <p:sldId id="322" r:id="rId16"/>
    <p:sldId id="321" r:id="rId17"/>
    <p:sldId id="320" r:id="rId18"/>
    <p:sldId id="317" r:id="rId19"/>
  </p:sldIdLst>
  <p:sldSz cx="9144000" cy="6858000" type="screen4x3"/>
  <p:notesSz cx="6797675" cy="992663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18"/>
    <a:srgbClr val="FF0066"/>
    <a:srgbClr val="E3A18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autoAdjust="0"/>
    <p:restoredTop sz="99771" autoAdjust="0"/>
  </p:normalViewPr>
  <p:slideViewPr>
    <p:cSldViewPr>
      <p:cViewPr varScale="1">
        <p:scale>
          <a:sx n="117" d="100"/>
          <a:sy n="117" d="100"/>
        </p:scale>
        <p:origin x="-146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9939"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fld id="{547B82A8-D561-4F92-8EC0-9966BF047703}" type="datetimeFigureOut">
              <a:rPr lang="en-US"/>
              <a:pPr>
                <a:defRPr/>
              </a:pPr>
              <a:t>2/21/2017</a:t>
            </a:fld>
            <a:endParaRPr lang="en-US"/>
          </a:p>
        </p:txBody>
      </p:sp>
      <p:sp>
        <p:nvSpPr>
          <p:cNvPr id="39940"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39941"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C65EDE14-42FB-4CBC-8E78-4E1C141A92DA}" type="slidenum">
              <a:rPr lang="en-US"/>
              <a:pPr>
                <a:defRPr/>
              </a:pPr>
              <a:t>‹#›</a:t>
            </a:fld>
            <a:endParaRPr lang="en-US"/>
          </a:p>
        </p:txBody>
      </p:sp>
    </p:spTree>
    <p:extLst>
      <p:ext uri="{BB962C8B-B14F-4D97-AF65-F5344CB8AC3E}">
        <p14:creationId xmlns:p14="http://schemas.microsoft.com/office/powerpoint/2010/main" val="32295207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44813" cy="496888"/>
          </a:xfrm>
          <a:prstGeom prst="rect">
            <a:avLst/>
          </a:prstGeom>
          <a:noFill/>
          <a:ln w="9525">
            <a:noFill/>
            <a:miter lim="800000"/>
            <a:headEnd/>
            <a:tailEnd/>
          </a:ln>
          <a:effectLst/>
        </p:spPr>
        <p:txBody>
          <a:bodyPr vert="horz" wrap="square" lIns="92985" tIns="46493" rIns="92985" bIns="46493" numCol="1" anchor="t" anchorCtr="0" compatLnSpc="1">
            <a:prstTxWarp prst="textNoShape">
              <a:avLst/>
            </a:prstTxWarp>
          </a:bodyPr>
          <a:lstStyle>
            <a:lvl1pPr defTabSz="930275">
              <a:defRPr sz="1200"/>
            </a:lvl1pPr>
          </a:lstStyle>
          <a:p>
            <a:pPr>
              <a:defRPr/>
            </a:pPr>
            <a:endParaRPr lang="en-US"/>
          </a:p>
        </p:txBody>
      </p:sp>
      <p:sp>
        <p:nvSpPr>
          <p:cNvPr id="15363" name="Rectangle 3"/>
          <p:cNvSpPr>
            <a:spLocks noGrp="1" noChangeArrowheads="1"/>
          </p:cNvSpPr>
          <p:nvPr>
            <p:ph type="dt" idx="1"/>
          </p:nvPr>
        </p:nvSpPr>
        <p:spPr bwMode="auto">
          <a:xfrm>
            <a:off x="3851275" y="0"/>
            <a:ext cx="2944813" cy="496888"/>
          </a:xfrm>
          <a:prstGeom prst="rect">
            <a:avLst/>
          </a:prstGeom>
          <a:noFill/>
          <a:ln w="9525">
            <a:noFill/>
            <a:miter lim="800000"/>
            <a:headEnd/>
            <a:tailEnd/>
          </a:ln>
          <a:effectLst/>
        </p:spPr>
        <p:txBody>
          <a:bodyPr vert="horz" wrap="square" lIns="92985" tIns="46493" rIns="92985" bIns="46493" numCol="1" anchor="t" anchorCtr="0" compatLnSpc="1">
            <a:prstTxWarp prst="textNoShape">
              <a:avLst/>
            </a:prstTxWarp>
          </a:bodyPr>
          <a:lstStyle>
            <a:lvl1pPr algn="r" defTabSz="930275">
              <a:defRPr sz="1200"/>
            </a:lvl1pPr>
          </a:lstStyle>
          <a:p>
            <a:pPr>
              <a:defRPr/>
            </a:pPr>
            <a:fld id="{E70E549B-A835-4A87-8795-3FF46B7FBA7F}" type="datetimeFigureOut">
              <a:rPr lang="en-US"/>
              <a:pPr>
                <a:defRPr/>
              </a:pPr>
              <a:t>2/21/2017</a:t>
            </a:fld>
            <a:endParaRPr lang="en-US"/>
          </a:p>
        </p:txBody>
      </p:sp>
      <p:sp>
        <p:nvSpPr>
          <p:cNvPr id="13316" name="Rectangle 4"/>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p:spPr>
      </p:sp>
      <p:sp>
        <p:nvSpPr>
          <p:cNvPr id="15365"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2985" tIns="46493" rIns="92985" bIns="4649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5366" name="Rectangle 6"/>
          <p:cNvSpPr>
            <a:spLocks noGrp="1" noChangeArrowheads="1"/>
          </p:cNvSpPr>
          <p:nvPr>
            <p:ph type="ftr" sz="quarter" idx="4"/>
          </p:nvPr>
        </p:nvSpPr>
        <p:spPr bwMode="auto">
          <a:xfrm>
            <a:off x="0" y="9428163"/>
            <a:ext cx="2944813" cy="496887"/>
          </a:xfrm>
          <a:prstGeom prst="rect">
            <a:avLst/>
          </a:prstGeom>
          <a:noFill/>
          <a:ln w="9525">
            <a:noFill/>
            <a:miter lim="800000"/>
            <a:headEnd/>
            <a:tailEnd/>
          </a:ln>
          <a:effectLst/>
        </p:spPr>
        <p:txBody>
          <a:bodyPr vert="horz" wrap="square" lIns="92985" tIns="46493" rIns="92985" bIns="46493" numCol="1" anchor="b" anchorCtr="0" compatLnSpc="1">
            <a:prstTxWarp prst="textNoShape">
              <a:avLst/>
            </a:prstTxWarp>
          </a:bodyPr>
          <a:lstStyle>
            <a:lvl1pPr defTabSz="930275">
              <a:defRPr sz="1200"/>
            </a:lvl1pPr>
          </a:lstStyle>
          <a:p>
            <a:pPr>
              <a:defRPr/>
            </a:pPr>
            <a:endParaRPr lang="en-US"/>
          </a:p>
        </p:txBody>
      </p:sp>
      <p:sp>
        <p:nvSpPr>
          <p:cNvPr id="15367" name="Rectangle 7"/>
          <p:cNvSpPr>
            <a:spLocks noGrp="1" noChangeArrowheads="1"/>
          </p:cNvSpPr>
          <p:nvPr>
            <p:ph type="sldNum" sz="quarter" idx="5"/>
          </p:nvPr>
        </p:nvSpPr>
        <p:spPr bwMode="auto">
          <a:xfrm>
            <a:off x="3851275" y="9428163"/>
            <a:ext cx="2944813" cy="496887"/>
          </a:xfrm>
          <a:prstGeom prst="rect">
            <a:avLst/>
          </a:prstGeom>
          <a:noFill/>
          <a:ln w="9525">
            <a:noFill/>
            <a:miter lim="800000"/>
            <a:headEnd/>
            <a:tailEnd/>
          </a:ln>
          <a:effectLst/>
        </p:spPr>
        <p:txBody>
          <a:bodyPr vert="horz" wrap="square" lIns="92985" tIns="46493" rIns="92985" bIns="46493" numCol="1" anchor="b" anchorCtr="0" compatLnSpc="1">
            <a:prstTxWarp prst="textNoShape">
              <a:avLst/>
            </a:prstTxWarp>
          </a:bodyPr>
          <a:lstStyle>
            <a:lvl1pPr algn="r" defTabSz="930275" eaLnBrk="1" hangingPunct="1">
              <a:defRPr sz="1200"/>
            </a:lvl1pPr>
          </a:lstStyle>
          <a:p>
            <a:pPr>
              <a:defRPr/>
            </a:pPr>
            <a:fld id="{EE62C996-7EBA-4008-94B4-238849A5DB9E}" type="slidenum">
              <a:rPr lang="en-US"/>
              <a:pPr>
                <a:defRPr/>
              </a:pPr>
              <a:t>‹#›</a:t>
            </a:fld>
            <a:endParaRPr lang="en-US"/>
          </a:p>
        </p:txBody>
      </p:sp>
    </p:spTree>
    <p:extLst>
      <p:ext uri="{BB962C8B-B14F-4D97-AF65-F5344CB8AC3E}">
        <p14:creationId xmlns:p14="http://schemas.microsoft.com/office/powerpoint/2010/main" val="220906944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Rot="1" noChangeAspect="1" noChangeArrowheads="1" noTextEdit="1"/>
          </p:cNvSpPr>
          <p:nvPr>
            <p:ph type="sldImg"/>
          </p:nvPr>
        </p:nvSpPr>
        <p:spPr>
          <a:ln/>
        </p:spPr>
      </p:sp>
      <p:sp>
        <p:nvSpPr>
          <p:cNvPr id="1638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6413"/>
            <a:chOff x="0" y="0"/>
            <a:chExt cx="5760" cy="4319"/>
          </a:xfrm>
        </p:grpSpPr>
        <p:sp>
          <p:nvSpPr>
            <p:cNvPr id="5"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pPr eaLnBrk="0" hangingPunct="0">
                <a:defRPr/>
              </a:pPr>
              <a:endParaRPr lang="en-US"/>
            </a:p>
          </p:txBody>
        </p:sp>
        <p:sp>
          <p:nvSpPr>
            <p:cNvPr id="6"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7"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pPr eaLnBrk="0" hangingPunct="0">
                <a:defRPr/>
              </a:pPr>
              <a:endParaRPr lang="en-US"/>
            </a:p>
          </p:txBody>
        </p:sp>
        <p:sp>
          <p:nvSpPr>
            <p:cNvPr id="8"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pPr eaLnBrk="0" hangingPunct="0">
                <a:defRPr/>
              </a:pPr>
              <a:endParaRPr lang="en-US"/>
            </a:p>
          </p:txBody>
        </p:sp>
        <p:sp>
          <p:nvSpPr>
            <p:cNvPr id="9"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pPr eaLnBrk="0" hangingPunct="0">
                <a:defRPr/>
              </a:pPr>
              <a:endParaRPr lang="en-US"/>
            </a:p>
          </p:txBody>
        </p:sp>
        <p:sp>
          <p:nvSpPr>
            <p:cNvPr id="10"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pPr eaLnBrk="0" hangingPunct="0">
                <a:defRPr/>
              </a:pPr>
              <a:endParaRPr lang="en-US"/>
            </a:p>
          </p:txBody>
        </p:sp>
        <p:sp>
          <p:nvSpPr>
            <p:cNvPr id="11"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pPr eaLnBrk="0" hangingPunct="0">
                <a:defRPr/>
              </a:pPr>
              <a:endParaRPr lang="en-US"/>
            </a:p>
          </p:txBody>
        </p:sp>
        <p:sp>
          <p:nvSpPr>
            <p:cNvPr id="12"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eaLnBrk="0" hangingPunct="0">
                <a:defRPr/>
              </a:pPr>
              <a:endParaRPr lang="en-US"/>
            </a:p>
          </p:txBody>
        </p:sp>
        <p:sp>
          <p:nvSpPr>
            <p:cNvPr id="13"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pPr eaLnBrk="0" hangingPunct="0">
                <a:defRPr/>
              </a:pPr>
              <a:endParaRPr lang="en-US"/>
            </a:p>
          </p:txBody>
        </p:sp>
        <p:sp>
          <p:nvSpPr>
            <p:cNvPr id="14"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pPr eaLnBrk="0" hangingPunct="0">
                <a:defRPr/>
              </a:pPr>
              <a:endParaRPr lang="en-US"/>
            </a:p>
          </p:txBody>
        </p:sp>
        <p:sp>
          <p:nvSpPr>
            <p:cNvPr id="15"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pPr eaLnBrk="0" hangingPunct="0">
                <a:defRPr/>
              </a:pPr>
              <a:endParaRPr lang="en-US"/>
            </a:p>
          </p:txBody>
        </p:sp>
        <p:sp>
          <p:nvSpPr>
            <p:cNvPr id="16"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17"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pPr eaLnBrk="0" hangingPunct="0">
                <a:defRPr/>
              </a:pPr>
              <a:endParaRPr lang="en-US"/>
            </a:p>
          </p:txBody>
        </p:sp>
        <p:sp>
          <p:nvSpPr>
            <p:cNvPr id="18"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pPr eaLnBrk="0" hangingPunct="0">
                <a:defRPr/>
              </a:pPr>
              <a:endParaRPr lang="en-US"/>
            </a:p>
          </p:txBody>
        </p:sp>
        <p:sp>
          <p:nvSpPr>
            <p:cNvPr id="19"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20"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pPr eaLnBrk="0" hangingPunct="0">
                <a:defRPr/>
              </a:pPr>
              <a:endParaRPr lang="en-US"/>
            </a:p>
          </p:txBody>
        </p:sp>
        <p:sp>
          <p:nvSpPr>
            <p:cNvPr id="21"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pPr eaLnBrk="0" hangingPunct="0">
                <a:defRPr/>
              </a:pPr>
              <a:endParaRPr lang="en-US"/>
            </a:p>
          </p:txBody>
        </p:sp>
        <p:sp>
          <p:nvSpPr>
            <p:cNvPr id="22"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23"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pPr eaLnBrk="0" hangingPunct="0">
                <a:defRPr/>
              </a:pPr>
              <a:endParaRPr lang="en-US"/>
            </a:p>
          </p:txBody>
        </p:sp>
        <p:sp>
          <p:nvSpPr>
            <p:cNvPr id="24"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25"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pPr eaLnBrk="0" hangingPunct="0">
                <a:defRPr/>
              </a:pPr>
              <a:endParaRPr lang="en-US"/>
            </a:p>
          </p:txBody>
        </p:sp>
        <p:sp>
          <p:nvSpPr>
            <p:cNvPr id="26"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pPr eaLnBrk="0" hangingPunct="0">
                <a:defRPr/>
              </a:pPr>
              <a:endParaRPr lang="en-US"/>
            </a:p>
          </p:txBody>
        </p:sp>
        <p:sp>
          <p:nvSpPr>
            <p:cNvPr id="27"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pPr eaLnBrk="0" hangingPunct="0">
                <a:defRPr/>
              </a:pPr>
              <a:endParaRPr lang="en-US"/>
            </a:p>
          </p:txBody>
        </p:sp>
        <p:sp>
          <p:nvSpPr>
            <p:cNvPr id="28"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29"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30"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pPr eaLnBrk="0" hangingPunct="0">
                <a:defRPr/>
              </a:pPr>
              <a:endParaRPr lang="en-US"/>
            </a:p>
          </p:txBody>
        </p:sp>
        <p:sp>
          <p:nvSpPr>
            <p:cNvPr id="31"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2"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pPr eaLnBrk="0" hangingPunct="0">
                <a:defRPr/>
              </a:pPr>
              <a:endParaRPr lang="en-US"/>
            </a:p>
          </p:txBody>
        </p:sp>
        <p:sp>
          <p:nvSpPr>
            <p:cNvPr id="33"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4"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pPr eaLnBrk="0" hangingPunct="0">
                <a:defRPr/>
              </a:pPr>
              <a:endParaRPr lang="en-US"/>
            </a:p>
          </p:txBody>
        </p:sp>
        <p:sp>
          <p:nvSpPr>
            <p:cNvPr id="35"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6"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7"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38"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9"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0"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pPr eaLnBrk="0" hangingPunct="0">
                <a:defRPr/>
              </a:pPr>
              <a:endParaRPr lang="en-US"/>
            </a:p>
          </p:txBody>
        </p:sp>
        <p:grpSp>
          <p:nvGrpSpPr>
            <p:cNvPr id="41" name="Group 39"/>
            <p:cNvGrpSpPr>
              <a:grpSpLocks/>
            </p:cNvGrpSpPr>
            <p:nvPr userDrawn="1"/>
          </p:nvGrpSpPr>
          <p:grpSpPr bwMode="auto">
            <a:xfrm>
              <a:off x="0" y="1632"/>
              <a:ext cx="5758" cy="1858"/>
              <a:chOff x="0" y="1632"/>
              <a:chExt cx="5758" cy="1858"/>
            </a:xfrm>
          </p:grpSpPr>
          <p:sp>
            <p:nvSpPr>
              <p:cNvPr id="42"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eaLnBrk="0" hangingPunct="0">
                  <a:defRPr/>
                </a:pPr>
                <a:endParaRPr lang="en-US"/>
              </a:p>
            </p:txBody>
          </p:sp>
          <p:sp>
            <p:nvSpPr>
              <p:cNvPr id="43"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pPr eaLnBrk="0" hangingPunct="0">
                  <a:defRPr/>
                </a:pPr>
                <a:endParaRPr lang="en-US"/>
              </a:p>
            </p:txBody>
          </p:sp>
        </p:grpSp>
      </p:grpSp>
      <p:sp>
        <p:nvSpPr>
          <p:cNvPr id="5162" name="Rectangle 42"/>
          <p:cNvSpPr>
            <a:spLocks noGrp="1" noChangeArrowheads="1"/>
          </p:cNvSpPr>
          <p:nvPr>
            <p:ph type="ctrTitle" sz="quarter"/>
          </p:nvPr>
        </p:nvSpPr>
        <p:spPr>
          <a:xfrm>
            <a:off x="457200" y="1600200"/>
            <a:ext cx="8229600" cy="1828800"/>
          </a:xfrm>
        </p:spPr>
        <p:txBody>
          <a:bodyPr/>
          <a:lstStyle>
            <a:lvl1pPr>
              <a:defRPr sz="4800"/>
            </a:lvl1pPr>
          </a:lstStyle>
          <a:p>
            <a:r>
              <a:rPr lang="en-US"/>
              <a:t>Click to edit Master title style</a:t>
            </a:r>
          </a:p>
        </p:txBody>
      </p:sp>
      <p:sp>
        <p:nvSpPr>
          <p:cNvPr id="5163" name="Rectangle 4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sz="3600"/>
            </a:lvl1pPr>
          </a:lstStyle>
          <a:p>
            <a:r>
              <a:rPr lang="en-US"/>
              <a:t>Click to edit Master subtitle style</a:t>
            </a:r>
          </a:p>
        </p:txBody>
      </p:sp>
      <p:sp>
        <p:nvSpPr>
          <p:cNvPr id="44" name="Rectangle 44"/>
          <p:cNvSpPr>
            <a:spLocks noGrp="1" noChangeArrowheads="1"/>
          </p:cNvSpPr>
          <p:nvPr>
            <p:ph type="dt" sz="quarter" idx="10"/>
          </p:nvPr>
        </p:nvSpPr>
        <p:spPr/>
        <p:txBody>
          <a:bodyPr/>
          <a:lstStyle>
            <a:lvl1pPr>
              <a:defRPr/>
            </a:lvl1pPr>
          </a:lstStyle>
          <a:p>
            <a:pPr>
              <a:defRPr/>
            </a:pPr>
            <a:fld id="{5A5C384A-65C8-4B5B-B433-91FEA4715926}" type="datetime1">
              <a:rPr lang="en-US" smtClean="0"/>
              <a:t>2/21/2017</a:t>
            </a:fld>
            <a:endParaRPr lang="en-US"/>
          </a:p>
        </p:txBody>
      </p:sp>
      <p:sp>
        <p:nvSpPr>
          <p:cNvPr id="45" name="Rectangle 45"/>
          <p:cNvSpPr>
            <a:spLocks noGrp="1" noChangeArrowheads="1"/>
          </p:cNvSpPr>
          <p:nvPr>
            <p:ph type="ftr" sz="quarter" idx="11"/>
          </p:nvPr>
        </p:nvSpPr>
        <p:spPr>
          <a:xfrm>
            <a:off x="3124200" y="6248400"/>
            <a:ext cx="2895600" cy="457200"/>
          </a:xfrm>
        </p:spPr>
        <p:txBody>
          <a:bodyPr/>
          <a:lstStyle>
            <a:lvl1pPr>
              <a:defRPr/>
            </a:lvl1pPr>
          </a:lstStyle>
          <a:p>
            <a:pPr>
              <a:defRPr/>
            </a:pPr>
            <a:r>
              <a:rPr lang="en-US"/>
              <a:t>EC : en cours - T : terminé - R : pas démarré</a:t>
            </a:r>
          </a:p>
        </p:txBody>
      </p:sp>
      <p:sp>
        <p:nvSpPr>
          <p:cNvPr id="46" name="Rectangle 46"/>
          <p:cNvSpPr>
            <a:spLocks noGrp="1" noChangeArrowheads="1"/>
          </p:cNvSpPr>
          <p:nvPr>
            <p:ph type="sldNum" sz="quarter" idx="12"/>
          </p:nvPr>
        </p:nvSpPr>
        <p:spPr/>
        <p:txBody>
          <a:bodyPr/>
          <a:lstStyle>
            <a:lvl1pPr>
              <a:defRPr/>
            </a:lvl1pPr>
          </a:lstStyle>
          <a:p>
            <a:pPr>
              <a:defRPr/>
            </a:pPr>
            <a:fld id="{38B4CFC8-E1F0-46D9-8164-0508034B182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4"/>
          <p:cNvSpPr>
            <a:spLocks noGrp="1" noChangeArrowheads="1"/>
          </p:cNvSpPr>
          <p:nvPr>
            <p:ph type="dt" sz="half" idx="10"/>
          </p:nvPr>
        </p:nvSpPr>
        <p:spPr/>
        <p:txBody>
          <a:bodyPr/>
          <a:lstStyle>
            <a:lvl1pPr>
              <a:defRPr/>
            </a:lvl1pPr>
          </a:lstStyle>
          <a:p>
            <a:pPr>
              <a:defRPr/>
            </a:pPr>
            <a:fld id="{A705F626-E95A-4568-A279-A623AB725C75}" type="datetime1">
              <a:rPr lang="en-US" smtClean="0"/>
              <a:t>2/21/2017</a:t>
            </a:fld>
            <a:endParaRPr lang="en-US"/>
          </a:p>
        </p:txBody>
      </p:sp>
      <p:sp>
        <p:nvSpPr>
          <p:cNvPr id="5"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6" name="Rectangle 46"/>
          <p:cNvSpPr>
            <a:spLocks noGrp="1" noChangeArrowheads="1"/>
          </p:cNvSpPr>
          <p:nvPr>
            <p:ph type="sldNum" sz="quarter" idx="12"/>
          </p:nvPr>
        </p:nvSpPr>
        <p:spPr/>
        <p:txBody>
          <a:bodyPr/>
          <a:lstStyle>
            <a:lvl1pPr>
              <a:defRPr/>
            </a:lvl1pPr>
          </a:lstStyle>
          <a:p>
            <a:pPr>
              <a:defRPr/>
            </a:pPr>
            <a:fld id="{A743A020-463B-4FDD-87A2-B1ACD19F86A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4"/>
          <p:cNvSpPr>
            <a:spLocks noGrp="1" noChangeArrowheads="1"/>
          </p:cNvSpPr>
          <p:nvPr>
            <p:ph type="dt" sz="half" idx="10"/>
          </p:nvPr>
        </p:nvSpPr>
        <p:spPr/>
        <p:txBody>
          <a:bodyPr/>
          <a:lstStyle>
            <a:lvl1pPr>
              <a:defRPr/>
            </a:lvl1pPr>
          </a:lstStyle>
          <a:p>
            <a:pPr>
              <a:defRPr/>
            </a:pPr>
            <a:fld id="{17D2FB2E-21A4-4244-BAC8-22EC66D46813}" type="datetime1">
              <a:rPr lang="en-US" smtClean="0"/>
              <a:t>2/21/2017</a:t>
            </a:fld>
            <a:endParaRPr lang="en-US"/>
          </a:p>
        </p:txBody>
      </p:sp>
      <p:sp>
        <p:nvSpPr>
          <p:cNvPr id="5"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6" name="Rectangle 46"/>
          <p:cNvSpPr>
            <a:spLocks noGrp="1" noChangeArrowheads="1"/>
          </p:cNvSpPr>
          <p:nvPr>
            <p:ph type="sldNum" sz="quarter" idx="12"/>
          </p:nvPr>
        </p:nvSpPr>
        <p:spPr/>
        <p:txBody>
          <a:bodyPr/>
          <a:lstStyle>
            <a:lvl1pPr>
              <a:defRPr/>
            </a:lvl1pPr>
          </a:lstStyle>
          <a:p>
            <a:pPr>
              <a:defRPr/>
            </a:pPr>
            <a:fld id="{3A2B9500-618A-428D-AE07-5F725EE0C67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4"/>
          <p:cNvSpPr>
            <a:spLocks noGrp="1" noChangeArrowheads="1"/>
          </p:cNvSpPr>
          <p:nvPr>
            <p:ph type="dt" sz="half" idx="10"/>
          </p:nvPr>
        </p:nvSpPr>
        <p:spPr/>
        <p:txBody>
          <a:bodyPr/>
          <a:lstStyle>
            <a:lvl1pPr>
              <a:defRPr/>
            </a:lvl1pPr>
          </a:lstStyle>
          <a:p>
            <a:pPr>
              <a:defRPr/>
            </a:pPr>
            <a:fld id="{E6080309-9992-46D1-B78A-D8EB78E62E5E}" type="datetime1">
              <a:rPr lang="en-US" smtClean="0"/>
              <a:t>2/21/2017</a:t>
            </a:fld>
            <a:endParaRPr lang="en-US"/>
          </a:p>
        </p:txBody>
      </p:sp>
      <p:sp>
        <p:nvSpPr>
          <p:cNvPr id="5"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6" name="Rectangle 46"/>
          <p:cNvSpPr>
            <a:spLocks noGrp="1" noChangeArrowheads="1"/>
          </p:cNvSpPr>
          <p:nvPr>
            <p:ph type="sldNum" sz="quarter" idx="12"/>
          </p:nvPr>
        </p:nvSpPr>
        <p:spPr/>
        <p:txBody>
          <a:bodyPr/>
          <a:lstStyle>
            <a:lvl1pPr>
              <a:defRPr/>
            </a:lvl1pPr>
          </a:lstStyle>
          <a:p>
            <a:pPr>
              <a:defRPr/>
            </a:pPr>
            <a:fld id="{4EF9D376-4497-4ACC-8578-3C0892C50CC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4"/>
          <p:cNvSpPr>
            <a:spLocks noGrp="1" noChangeArrowheads="1"/>
          </p:cNvSpPr>
          <p:nvPr>
            <p:ph type="dt" sz="half" idx="10"/>
          </p:nvPr>
        </p:nvSpPr>
        <p:spPr/>
        <p:txBody>
          <a:bodyPr/>
          <a:lstStyle>
            <a:lvl1pPr>
              <a:defRPr/>
            </a:lvl1pPr>
          </a:lstStyle>
          <a:p>
            <a:pPr>
              <a:defRPr/>
            </a:pPr>
            <a:fld id="{CB9542A2-4176-43DE-AF6C-571226BBCB4A}" type="datetime1">
              <a:rPr lang="en-US" smtClean="0"/>
              <a:t>2/21/2017</a:t>
            </a:fld>
            <a:endParaRPr lang="en-US"/>
          </a:p>
        </p:txBody>
      </p:sp>
      <p:sp>
        <p:nvSpPr>
          <p:cNvPr id="5"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6" name="Rectangle 46"/>
          <p:cNvSpPr>
            <a:spLocks noGrp="1" noChangeArrowheads="1"/>
          </p:cNvSpPr>
          <p:nvPr>
            <p:ph type="sldNum" sz="quarter" idx="12"/>
          </p:nvPr>
        </p:nvSpPr>
        <p:spPr/>
        <p:txBody>
          <a:bodyPr/>
          <a:lstStyle>
            <a:lvl1pPr>
              <a:defRPr/>
            </a:lvl1pPr>
          </a:lstStyle>
          <a:p>
            <a:pPr>
              <a:defRPr/>
            </a:pPr>
            <a:fld id="{0C941695-2995-47DC-9BFC-FD2400DF19B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4"/>
          <p:cNvSpPr>
            <a:spLocks noGrp="1" noChangeArrowheads="1"/>
          </p:cNvSpPr>
          <p:nvPr>
            <p:ph type="dt" sz="half" idx="10"/>
          </p:nvPr>
        </p:nvSpPr>
        <p:spPr/>
        <p:txBody>
          <a:bodyPr/>
          <a:lstStyle>
            <a:lvl1pPr>
              <a:defRPr/>
            </a:lvl1pPr>
          </a:lstStyle>
          <a:p>
            <a:pPr>
              <a:defRPr/>
            </a:pPr>
            <a:fld id="{B5ECFEE4-0691-4B8E-98B8-960BAB61E765}" type="datetime1">
              <a:rPr lang="en-US" smtClean="0"/>
              <a:t>2/21/2017</a:t>
            </a:fld>
            <a:endParaRPr lang="en-US"/>
          </a:p>
        </p:txBody>
      </p:sp>
      <p:sp>
        <p:nvSpPr>
          <p:cNvPr id="6"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7" name="Rectangle 46"/>
          <p:cNvSpPr>
            <a:spLocks noGrp="1" noChangeArrowheads="1"/>
          </p:cNvSpPr>
          <p:nvPr>
            <p:ph type="sldNum" sz="quarter" idx="12"/>
          </p:nvPr>
        </p:nvSpPr>
        <p:spPr/>
        <p:txBody>
          <a:bodyPr/>
          <a:lstStyle>
            <a:lvl1pPr>
              <a:defRPr/>
            </a:lvl1pPr>
          </a:lstStyle>
          <a:p>
            <a:pPr>
              <a:defRPr/>
            </a:pPr>
            <a:fld id="{F5476E81-D5E8-4799-AA13-FF1E4144F9A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4"/>
          <p:cNvSpPr>
            <a:spLocks noGrp="1" noChangeArrowheads="1"/>
          </p:cNvSpPr>
          <p:nvPr>
            <p:ph type="dt" sz="half" idx="10"/>
          </p:nvPr>
        </p:nvSpPr>
        <p:spPr/>
        <p:txBody>
          <a:bodyPr/>
          <a:lstStyle>
            <a:lvl1pPr>
              <a:defRPr/>
            </a:lvl1pPr>
          </a:lstStyle>
          <a:p>
            <a:pPr>
              <a:defRPr/>
            </a:pPr>
            <a:fld id="{48D050C9-9C8F-4CD4-BCE4-DF0E13607A91}" type="datetime1">
              <a:rPr lang="en-US" smtClean="0"/>
              <a:t>2/21/2017</a:t>
            </a:fld>
            <a:endParaRPr lang="en-US"/>
          </a:p>
        </p:txBody>
      </p:sp>
      <p:sp>
        <p:nvSpPr>
          <p:cNvPr id="8"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9" name="Rectangle 46"/>
          <p:cNvSpPr>
            <a:spLocks noGrp="1" noChangeArrowheads="1"/>
          </p:cNvSpPr>
          <p:nvPr>
            <p:ph type="sldNum" sz="quarter" idx="12"/>
          </p:nvPr>
        </p:nvSpPr>
        <p:spPr/>
        <p:txBody>
          <a:bodyPr/>
          <a:lstStyle>
            <a:lvl1pPr>
              <a:defRPr/>
            </a:lvl1pPr>
          </a:lstStyle>
          <a:p>
            <a:pPr>
              <a:defRPr/>
            </a:pPr>
            <a:fld id="{B299E637-FF79-4658-89B4-40E31EC140C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4"/>
          <p:cNvSpPr>
            <a:spLocks noGrp="1" noChangeArrowheads="1"/>
          </p:cNvSpPr>
          <p:nvPr>
            <p:ph type="dt" sz="half" idx="10"/>
          </p:nvPr>
        </p:nvSpPr>
        <p:spPr/>
        <p:txBody>
          <a:bodyPr/>
          <a:lstStyle>
            <a:lvl1pPr>
              <a:defRPr/>
            </a:lvl1pPr>
          </a:lstStyle>
          <a:p>
            <a:pPr>
              <a:defRPr/>
            </a:pPr>
            <a:fld id="{5BB25372-68B5-4471-8C67-14F58C04EC6B}" type="datetime1">
              <a:rPr lang="en-US" smtClean="0"/>
              <a:t>2/21/2017</a:t>
            </a:fld>
            <a:endParaRPr lang="en-US"/>
          </a:p>
        </p:txBody>
      </p:sp>
      <p:sp>
        <p:nvSpPr>
          <p:cNvPr id="4"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5" name="Rectangle 46"/>
          <p:cNvSpPr>
            <a:spLocks noGrp="1" noChangeArrowheads="1"/>
          </p:cNvSpPr>
          <p:nvPr>
            <p:ph type="sldNum" sz="quarter" idx="12"/>
          </p:nvPr>
        </p:nvSpPr>
        <p:spPr/>
        <p:txBody>
          <a:bodyPr/>
          <a:lstStyle>
            <a:lvl1pPr>
              <a:defRPr/>
            </a:lvl1pPr>
          </a:lstStyle>
          <a:p>
            <a:pPr>
              <a:defRPr/>
            </a:pPr>
            <a:fld id="{3433E004-656A-4C28-B5E0-8CAB57B5E19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44"/>
          <p:cNvSpPr>
            <a:spLocks noGrp="1" noChangeArrowheads="1"/>
          </p:cNvSpPr>
          <p:nvPr>
            <p:ph type="dt" sz="half" idx="10"/>
          </p:nvPr>
        </p:nvSpPr>
        <p:spPr/>
        <p:txBody>
          <a:bodyPr/>
          <a:lstStyle>
            <a:lvl1pPr>
              <a:defRPr/>
            </a:lvl1pPr>
          </a:lstStyle>
          <a:p>
            <a:pPr>
              <a:defRPr/>
            </a:pPr>
            <a:fld id="{CF436665-F817-48BD-8CF2-804323E039DB}" type="datetime1">
              <a:rPr lang="en-US" smtClean="0"/>
              <a:t>2/21/2017</a:t>
            </a:fld>
            <a:endParaRPr lang="en-US"/>
          </a:p>
        </p:txBody>
      </p:sp>
      <p:sp>
        <p:nvSpPr>
          <p:cNvPr id="3"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4" name="Rectangle 46"/>
          <p:cNvSpPr>
            <a:spLocks noGrp="1" noChangeArrowheads="1"/>
          </p:cNvSpPr>
          <p:nvPr>
            <p:ph type="sldNum" sz="quarter" idx="12"/>
          </p:nvPr>
        </p:nvSpPr>
        <p:spPr/>
        <p:txBody>
          <a:bodyPr/>
          <a:lstStyle>
            <a:lvl1pPr>
              <a:defRPr/>
            </a:lvl1pPr>
          </a:lstStyle>
          <a:p>
            <a:pPr>
              <a:defRPr/>
            </a:pPr>
            <a:fld id="{F70BA58C-91E4-4A29-9FFB-32551D5170C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4"/>
          <p:cNvSpPr>
            <a:spLocks noGrp="1" noChangeArrowheads="1"/>
          </p:cNvSpPr>
          <p:nvPr>
            <p:ph type="dt" sz="half" idx="10"/>
          </p:nvPr>
        </p:nvSpPr>
        <p:spPr/>
        <p:txBody>
          <a:bodyPr/>
          <a:lstStyle>
            <a:lvl1pPr>
              <a:defRPr/>
            </a:lvl1pPr>
          </a:lstStyle>
          <a:p>
            <a:pPr>
              <a:defRPr/>
            </a:pPr>
            <a:fld id="{818F98AF-7EA2-4F92-9511-07789320AB8A}" type="datetime1">
              <a:rPr lang="en-US" smtClean="0"/>
              <a:t>2/21/2017</a:t>
            </a:fld>
            <a:endParaRPr lang="en-US"/>
          </a:p>
        </p:txBody>
      </p:sp>
      <p:sp>
        <p:nvSpPr>
          <p:cNvPr id="6"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7" name="Rectangle 46"/>
          <p:cNvSpPr>
            <a:spLocks noGrp="1" noChangeArrowheads="1"/>
          </p:cNvSpPr>
          <p:nvPr>
            <p:ph type="sldNum" sz="quarter" idx="12"/>
          </p:nvPr>
        </p:nvSpPr>
        <p:spPr/>
        <p:txBody>
          <a:bodyPr/>
          <a:lstStyle>
            <a:lvl1pPr>
              <a:defRPr/>
            </a:lvl1pPr>
          </a:lstStyle>
          <a:p>
            <a:pPr>
              <a:defRPr/>
            </a:pPr>
            <a:fld id="{D5ACD2B5-84B2-4917-891A-6F9F9396D86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4"/>
          <p:cNvSpPr>
            <a:spLocks noGrp="1" noChangeArrowheads="1"/>
          </p:cNvSpPr>
          <p:nvPr>
            <p:ph type="dt" sz="half" idx="10"/>
          </p:nvPr>
        </p:nvSpPr>
        <p:spPr/>
        <p:txBody>
          <a:bodyPr/>
          <a:lstStyle>
            <a:lvl1pPr>
              <a:defRPr/>
            </a:lvl1pPr>
          </a:lstStyle>
          <a:p>
            <a:pPr>
              <a:defRPr/>
            </a:pPr>
            <a:fld id="{434C9CCD-28AF-4948-9C50-74414974E0A5}" type="datetime1">
              <a:rPr lang="en-US" smtClean="0"/>
              <a:t>2/21/2017</a:t>
            </a:fld>
            <a:endParaRPr lang="en-US"/>
          </a:p>
        </p:txBody>
      </p:sp>
      <p:sp>
        <p:nvSpPr>
          <p:cNvPr id="6"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7" name="Rectangle 46"/>
          <p:cNvSpPr>
            <a:spLocks noGrp="1" noChangeArrowheads="1"/>
          </p:cNvSpPr>
          <p:nvPr>
            <p:ph type="sldNum" sz="quarter" idx="12"/>
          </p:nvPr>
        </p:nvSpPr>
        <p:spPr/>
        <p:txBody>
          <a:bodyPr/>
          <a:lstStyle>
            <a:lvl1pPr>
              <a:defRPr/>
            </a:lvl1pPr>
          </a:lstStyle>
          <a:p>
            <a:pPr>
              <a:defRPr/>
            </a:pPr>
            <a:fld id="{C8A4CBED-C270-46C0-B961-5CD1E8E46D2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9144000" cy="6856413"/>
            <a:chOff x="0" y="0"/>
            <a:chExt cx="5760" cy="4319"/>
          </a:xfrm>
        </p:grpSpPr>
        <p:sp>
          <p:nvSpPr>
            <p:cNvPr id="4099"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pPr eaLnBrk="0" hangingPunct="0">
                <a:defRPr/>
              </a:pPr>
              <a:endParaRPr lang="en-US"/>
            </a:p>
          </p:txBody>
        </p:sp>
        <p:sp>
          <p:nvSpPr>
            <p:cNvPr id="4100"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01"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pPr eaLnBrk="0" hangingPunct="0">
                <a:defRPr/>
              </a:pPr>
              <a:endParaRPr lang="en-US"/>
            </a:p>
          </p:txBody>
        </p:sp>
        <p:sp>
          <p:nvSpPr>
            <p:cNvPr id="4102"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pPr eaLnBrk="0" hangingPunct="0">
                <a:defRPr/>
              </a:pPr>
              <a:endParaRPr lang="en-US"/>
            </a:p>
          </p:txBody>
        </p:sp>
        <p:sp>
          <p:nvSpPr>
            <p:cNvPr id="4103"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pPr eaLnBrk="0" hangingPunct="0">
                <a:defRPr/>
              </a:pPr>
              <a:endParaRPr lang="en-US"/>
            </a:p>
          </p:txBody>
        </p:sp>
        <p:sp>
          <p:nvSpPr>
            <p:cNvPr id="4104"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pPr eaLnBrk="0" hangingPunct="0">
                <a:defRPr/>
              </a:pPr>
              <a:endParaRPr lang="en-US"/>
            </a:p>
          </p:txBody>
        </p:sp>
        <p:sp>
          <p:nvSpPr>
            <p:cNvPr id="4105"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pPr eaLnBrk="0" hangingPunct="0">
                <a:defRPr/>
              </a:pPr>
              <a:endParaRPr lang="en-US"/>
            </a:p>
          </p:txBody>
        </p:sp>
        <p:sp>
          <p:nvSpPr>
            <p:cNvPr id="4106"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eaLnBrk="0" hangingPunct="0">
                <a:defRPr/>
              </a:pPr>
              <a:endParaRPr lang="en-US"/>
            </a:p>
          </p:txBody>
        </p:sp>
        <p:sp>
          <p:nvSpPr>
            <p:cNvPr id="4107"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pPr eaLnBrk="0" hangingPunct="0">
                <a:defRPr/>
              </a:pPr>
              <a:endParaRPr lang="en-US"/>
            </a:p>
          </p:txBody>
        </p:sp>
        <p:sp>
          <p:nvSpPr>
            <p:cNvPr id="4108"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pPr eaLnBrk="0" hangingPunct="0">
                <a:defRPr/>
              </a:pPr>
              <a:endParaRPr lang="en-US"/>
            </a:p>
          </p:txBody>
        </p:sp>
        <p:sp>
          <p:nvSpPr>
            <p:cNvPr id="4109"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pPr eaLnBrk="0" hangingPunct="0">
                <a:defRPr/>
              </a:pPr>
              <a:endParaRPr lang="en-US"/>
            </a:p>
          </p:txBody>
        </p:sp>
        <p:sp>
          <p:nvSpPr>
            <p:cNvPr id="4110"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11"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pPr eaLnBrk="0" hangingPunct="0">
                <a:defRPr/>
              </a:pPr>
              <a:endParaRPr lang="en-US"/>
            </a:p>
          </p:txBody>
        </p:sp>
        <p:sp>
          <p:nvSpPr>
            <p:cNvPr id="4112"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pPr eaLnBrk="0" hangingPunct="0">
                <a:defRPr/>
              </a:pPr>
              <a:endParaRPr lang="en-US"/>
            </a:p>
          </p:txBody>
        </p:sp>
        <p:sp>
          <p:nvSpPr>
            <p:cNvPr id="4113"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14"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pPr eaLnBrk="0" hangingPunct="0">
                <a:defRPr/>
              </a:pPr>
              <a:endParaRPr lang="en-US"/>
            </a:p>
          </p:txBody>
        </p:sp>
        <p:sp>
          <p:nvSpPr>
            <p:cNvPr id="4115"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pPr eaLnBrk="0" hangingPunct="0">
                <a:defRPr/>
              </a:pPr>
              <a:endParaRPr lang="en-US"/>
            </a:p>
          </p:txBody>
        </p:sp>
        <p:sp>
          <p:nvSpPr>
            <p:cNvPr id="4116"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17"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pPr eaLnBrk="0" hangingPunct="0">
                <a:defRPr/>
              </a:pPr>
              <a:endParaRPr lang="en-US"/>
            </a:p>
          </p:txBody>
        </p:sp>
        <p:sp>
          <p:nvSpPr>
            <p:cNvPr id="4118"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19"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pPr eaLnBrk="0" hangingPunct="0">
                <a:defRPr/>
              </a:pPr>
              <a:endParaRPr lang="en-US"/>
            </a:p>
          </p:txBody>
        </p:sp>
        <p:sp>
          <p:nvSpPr>
            <p:cNvPr id="4120"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pPr eaLnBrk="0" hangingPunct="0">
                <a:defRPr/>
              </a:pPr>
              <a:endParaRPr lang="en-US"/>
            </a:p>
          </p:txBody>
        </p:sp>
        <p:sp>
          <p:nvSpPr>
            <p:cNvPr id="4121"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pPr eaLnBrk="0" hangingPunct="0">
                <a:defRPr/>
              </a:pPr>
              <a:endParaRPr lang="en-US"/>
            </a:p>
          </p:txBody>
        </p:sp>
        <p:sp>
          <p:nvSpPr>
            <p:cNvPr id="4122"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4123"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4124"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pPr eaLnBrk="0" hangingPunct="0">
                <a:defRPr/>
              </a:pPr>
              <a:endParaRPr lang="en-US"/>
            </a:p>
          </p:txBody>
        </p:sp>
        <p:sp>
          <p:nvSpPr>
            <p:cNvPr id="4125"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26"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pPr eaLnBrk="0" hangingPunct="0">
                <a:defRPr/>
              </a:pPr>
              <a:endParaRPr lang="en-US"/>
            </a:p>
          </p:txBody>
        </p:sp>
        <p:sp>
          <p:nvSpPr>
            <p:cNvPr id="4127"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28"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pPr eaLnBrk="0" hangingPunct="0">
                <a:defRPr/>
              </a:pPr>
              <a:endParaRPr lang="en-US"/>
            </a:p>
          </p:txBody>
        </p:sp>
        <p:sp>
          <p:nvSpPr>
            <p:cNvPr id="4129"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30"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31"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4132"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33"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34"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pPr eaLnBrk="0" hangingPunct="0">
                <a:defRPr/>
              </a:pPr>
              <a:endParaRPr lang="en-US"/>
            </a:p>
          </p:txBody>
        </p:sp>
        <p:grpSp>
          <p:nvGrpSpPr>
            <p:cNvPr id="1068" name="Group 39"/>
            <p:cNvGrpSpPr>
              <a:grpSpLocks/>
            </p:cNvGrpSpPr>
            <p:nvPr userDrawn="1"/>
          </p:nvGrpSpPr>
          <p:grpSpPr bwMode="auto">
            <a:xfrm>
              <a:off x="0" y="1632"/>
              <a:ext cx="5758" cy="1858"/>
              <a:chOff x="0" y="1632"/>
              <a:chExt cx="5758" cy="1858"/>
            </a:xfrm>
          </p:grpSpPr>
          <p:sp>
            <p:nvSpPr>
              <p:cNvPr id="4136"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eaLnBrk="0" hangingPunct="0">
                  <a:defRPr/>
                </a:pPr>
                <a:endParaRPr lang="en-US"/>
              </a:p>
            </p:txBody>
          </p:sp>
          <p:sp>
            <p:nvSpPr>
              <p:cNvPr id="4137"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pPr eaLnBrk="0" hangingPunct="0">
                  <a:defRPr/>
                </a:pPr>
                <a:endParaRPr lang="en-US"/>
              </a:p>
            </p:txBody>
          </p:sp>
        </p:grpSp>
      </p:grpSp>
      <p:sp>
        <p:nvSpPr>
          <p:cNvPr id="4138" name="Rectangle 42"/>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139"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40" name="Rectangle 4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ffectLst>
                  <a:outerShdw blurRad="38100" dist="38100" dir="2700000" algn="tl">
                    <a:srgbClr val="000000"/>
                  </a:outerShdw>
                </a:effectLst>
              </a:defRPr>
            </a:lvl1pPr>
          </a:lstStyle>
          <a:p>
            <a:pPr>
              <a:defRPr/>
            </a:pPr>
            <a:fld id="{551EEF1C-058F-46EE-95DB-635827170F16}" type="datetime1">
              <a:rPr lang="en-US" smtClean="0"/>
              <a:t>2/21/2017</a:t>
            </a:fld>
            <a:endParaRPr lang="en-US"/>
          </a:p>
        </p:txBody>
      </p:sp>
      <p:sp>
        <p:nvSpPr>
          <p:cNvPr id="4141" name="Rectangle 45"/>
          <p:cNvSpPr>
            <a:spLocks noGrp="1" noChangeArrowheads="1"/>
          </p:cNvSpPr>
          <p:nvPr>
            <p:ph type="ftr" sz="quarter" idx="3"/>
          </p:nvPr>
        </p:nvSpPr>
        <p:spPr bwMode="auto">
          <a:xfrm>
            <a:off x="2124075" y="6248400"/>
            <a:ext cx="504031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effectLst>
                  <a:outerShdw blurRad="38100" dist="38100" dir="2700000" algn="tl">
                    <a:srgbClr val="000000"/>
                  </a:outerShdw>
                </a:effectLst>
              </a:defRPr>
            </a:lvl1pPr>
          </a:lstStyle>
          <a:p>
            <a:pPr>
              <a:defRPr/>
            </a:pPr>
            <a:r>
              <a:rPr lang="en-US"/>
              <a:t>EC : en cours - T : terminé - R : pas démarré</a:t>
            </a:r>
          </a:p>
        </p:txBody>
      </p:sp>
      <p:sp>
        <p:nvSpPr>
          <p:cNvPr id="4142" name="Rectangle 4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effectLst>
                  <a:outerShdw blurRad="38100" dist="38100" dir="2700000" algn="tl">
                    <a:srgbClr val="000000"/>
                  </a:outerShdw>
                </a:effectLst>
              </a:defRPr>
            </a:lvl1pPr>
          </a:lstStyle>
          <a:p>
            <a:pPr>
              <a:defRPr/>
            </a:pPr>
            <a:fld id="{E1EF8173-EA16-40FC-B882-AD244CBFE8C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90000"/>
        <a:buFont typeface="Wingdings" pitchFamily="2" charset="2"/>
        <a:buBlip>
          <a:blip r:embed="rId13"/>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90000"/>
        <a:buFont typeface="Wingdings" pitchFamily="2" charset="2"/>
        <a:buBlip>
          <a:blip r:embed="rId14"/>
        </a:buBlip>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2" name="Rectangle 2"/>
          <p:cNvSpPr>
            <a:spLocks noGrp="1" noChangeArrowheads="1"/>
          </p:cNvSpPr>
          <p:nvPr>
            <p:ph type="ctrTitle"/>
          </p:nvPr>
        </p:nvSpPr>
        <p:spPr>
          <a:xfrm>
            <a:off x="457200" y="2176463"/>
            <a:ext cx="8229600" cy="1828800"/>
          </a:xfrm>
        </p:spPr>
        <p:txBody>
          <a:bodyPr/>
          <a:lstStyle/>
          <a:p>
            <a:pPr eaLnBrk="1" hangingPunct="1">
              <a:defRPr/>
            </a:pPr>
            <a:r>
              <a:rPr lang="fr-BE" sz="4400" u="sng" dirty="0" smtClean="0">
                <a:solidFill>
                  <a:srgbClr val="000018"/>
                </a:solidFill>
                <a:latin typeface="Comic Sans MS" pitchFamily="66" charset="0"/>
              </a:rPr>
              <a:t>Plan Local de Prévention </a:t>
            </a:r>
            <a:r>
              <a:rPr lang="fr-BE" sz="4000" u="sng" dirty="0" smtClean="0">
                <a:solidFill>
                  <a:srgbClr val="000018"/>
                </a:solidFill>
                <a:latin typeface="Comic Sans MS" pitchFamily="66" charset="0"/>
              </a:rPr>
              <a:t/>
            </a:r>
            <a:br>
              <a:rPr lang="fr-BE" sz="4000" u="sng" dirty="0" smtClean="0">
                <a:solidFill>
                  <a:srgbClr val="000018"/>
                </a:solidFill>
                <a:latin typeface="Comic Sans MS" pitchFamily="66" charset="0"/>
              </a:rPr>
            </a:br>
            <a:r>
              <a:rPr lang="fr-BE" sz="4000" u="sng" dirty="0" smtClean="0">
                <a:solidFill>
                  <a:srgbClr val="000018"/>
                </a:solidFill>
                <a:latin typeface="Comic Sans MS" pitchFamily="66" charset="0"/>
              </a:rPr>
              <a:t>2017</a:t>
            </a:r>
            <a:br>
              <a:rPr lang="fr-BE" sz="4000" u="sng" dirty="0" smtClean="0">
                <a:solidFill>
                  <a:srgbClr val="000018"/>
                </a:solidFill>
                <a:latin typeface="Comic Sans MS" pitchFamily="66" charset="0"/>
              </a:rPr>
            </a:br>
            <a:r>
              <a:rPr lang="fr-BE" sz="4000" u="sng" dirty="0" smtClean="0">
                <a:solidFill>
                  <a:srgbClr val="000018"/>
                </a:solidFill>
                <a:latin typeface="Comic Sans MS" pitchFamily="66" charset="0"/>
              </a:rPr>
              <a:t/>
            </a:r>
            <a:br>
              <a:rPr lang="fr-BE" sz="4000" u="sng" dirty="0" smtClean="0">
                <a:solidFill>
                  <a:srgbClr val="000018"/>
                </a:solidFill>
                <a:latin typeface="Comic Sans MS" pitchFamily="66" charset="0"/>
              </a:rPr>
            </a:br>
            <a:r>
              <a:rPr lang="fr-BE" sz="4000" dirty="0" smtClean="0">
                <a:solidFill>
                  <a:srgbClr val="000018"/>
                </a:solidFill>
                <a:latin typeface="Comic Sans MS" pitchFamily="66" charset="0"/>
              </a:rPr>
              <a:t>80 UAV </a:t>
            </a:r>
            <a:r>
              <a:rPr lang="fr-BE" sz="4000" dirty="0" err="1" smtClean="0">
                <a:solidFill>
                  <a:srgbClr val="000018"/>
                </a:solidFill>
                <a:latin typeface="Comic Sans MS" pitchFamily="66" charset="0"/>
              </a:rPr>
              <a:t>Sqn</a:t>
            </a:r>
            <a:endParaRPr lang="en-US" sz="4000" dirty="0" smtClean="0">
              <a:solidFill>
                <a:srgbClr val="000018"/>
              </a:solidFill>
              <a:latin typeface="Comic Sans MS" pitchFamily="66"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10</a:t>
            </a:fld>
            <a:endParaRPr lang="en-US"/>
          </a:p>
        </p:txBody>
      </p:sp>
      <p:graphicFrame>
        <p:nvGraphicFramePr>
          <p:cNvPr id="3" name="Table 2"/>
          <p:cNvGraphicFramePr>
            <a:graphicFrameLocks noGrp="1"/>
          </p:cNvGraphicFramePr>
          <p:nvPr>
            <p:extLst>
              <p:ext uri="{D42A27DB-BD31-4B8C-83A1-F6EECF244321}">
                <p14:modId xmlns:p14="http://schemas.microsoft.com/office/powerpoint/2010/main" val="1372653309"/>
              </p:ext>
            </p:extLst>
          </p:nvPr>
        </p:nvGraphicFramePr>
        <p:xfrm>
          <a:off x="539552" y="308320"/>
          <a:ext cx="8136906" cy="5854320"/>
        </p:xfrm>
        <a:graphic>
          <a:graphicData uri="http://schemas.openxmlformats.org/drawingml/2006/table">
            <a:tbl>
              <a:tblPr firstRow="1" bandRow="1">
                <a:tableStyleId>{ED083AE6-46FA-4A59-8FB0-9F97EB10719F}</a:tableStyleId>
              </a:tblPr>
              <a:tblGrid>
                <a:gridCol w="1356151"/>
                <a:gridCol w="1380153"/>
                <a:gridCol w="2520282"/>
                <a:gridCol w="1368150"/>
                <a:gridCol w="1008114"/>
                <a:gridCol w="504056"/>
              </a:tblGrid>
              <a:tr h="76260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Objectif</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Moyens</a:t>
                      </a:r>
                      <a:r>
                        <a:rPr kumimoji="0" lang="en-US" sz="1200" b="1" i="0" u="none" strike="noStrike" cap="none" normalizeH="0" baseline="0" dirty="0" smtClean="0">
                          <a:ln>
                            <a:noFill/>
                          </a:ln>
                          <a:solidFill>
                            <a:srgbClr val="000018"/>
                          </a:solidFill>
                          <a:effectLst/>
                          <a:latin typeface="Comic Sans MS" pitchFamily="66" charset="0"/>
                          <a:cs typeface="Arial" charset="0"/>
                        </a:rPr>
                        <a:t> (</a:t>
                      </a:r>
                      <a:r>
                        <a:rPr kumimoji="0" lang="en-US" sz="1200" b="1" i="0" u="none" strike="noStrike" cap="none" normalizeH="0" baseline="0" dirty="0" err="1" smtClean="0">
                          <a:ln>
                            <a:noFill/>
                          </a:ln>
                          <a:solidFill>
                            <a:srgbClr val="000018"/>
                          </a:solidFill>
                          <a:effectLst/>
                          <a:latin typeface="Comic Sans MS" pitchFamily="66" charset="0"/>
                          <a:cs typeface="Arial" charset="0"/>
                        </a:rPr>
                        <a:t>matériel</a:t>
                      </a:r>
                      <a:r>
                        <a:rPr kumimoji="0" lang="en-US" sz="1200" b="1" i="0" u="none" strike="noStrike" cap="none" normalizeH="0" baseline="0" dirty="0" smtClean="0">
                          <a:ln>
                            <a:noFill/>
                          </a:ln>
                          <a:solidFill>
                            <a:srgbClr val="000018"/>
                          </a:solidFill>
                          <a:effectLst/>
                          <a:latin typeface="Comic Sans MS" pitchFamily="66" charset="0"/>
                          <a:cs typeface="Arial" charset="0"/>
                        </a:rPr>
                        <a:t>, personnel, financier)</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Responsables</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txBody>
                  <a:tcPr anchor="ctr" horzOverflow="overflow"/>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err="1" smtClean="0">
                          <a:ln>
                            <a:noFill/>
                          </a:ln>
                          <a:solidFill>
                            <a:srgbClr val="000018"/>
                          </a:solidFill>
                          <a:effectLst/>
                          <a:latin typeface="Comic Sans MS" pitchFamily="66" charset="0"/>
                          <a:cs typeface="Arial" charset="0"/>
                        </a:rPr>
                        <a:t>Sta</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err="1" smtClean="0">
                          <a:ln>
                            <a:noFill/>
                          </a:ln>
                          <a:solidFill>
                            <a:srgbClr val="000018"/>
                          </a:solidFill>
                          <a:effectLst/>
                          <a:latin typeface="Comic Sans MS" pitchFamily="66" charset="0"/>
                          <a:cs typeface="Arial" charset="0"/>
                        </a:rPr>
                        <a:t>tus</a:t>
                      </a:r>
                      <a:r>
                        <a:rPr kumimoji="0" lang="en-US" sz="1800" b="1" i="0" u="none" strike="noStrike" cap="none" normalizeH="0" baseline="0" dirty="0" smtClean="0">
                          <a:ln>
                            <a:noFill/>
                          </a:ln>
                          <a:solidFill>
                            <a:srgbClr val="000018"/>
                          </a:solidFill>
                          <a:effectLst/>
                          <a:latin typeface="Comic Sans MS" pitchFamily="66" charset="0"/>
                          <a:cs typeface="Arial" charset="0"/>
                        </a:rPr>
                        <a:t> </a:t>
                      </a:r>
                      <a:endParaRPr kumimoji="0" lang="en-US" sz="1800" b="0" i="0" u="none" strike="noStrike" cap="none" normalizeH="0" baseline="0" dirty="0" smtClean="0">
                        <a:ln>
                          <a:noFill/>
                        </a:ln>
                        <a:solidFill>
                          <a:srgbClr val="000018"/>
                        </a:solidFill>
                        <a:effectLst/>
                        <a:latin typeface="Comic Sans MS" pitchFamily="66" charset="0"/>
                      </a:endParaRPr>
                    </a:p>
                  </a:txBody>
                  <a:tcPr/>
                </a:tc>
              </a:tr>
              <a:tr h="4662336">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15-WB-01 – Culture de sécurité à la Défense </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L’établissement des connaissances, aptitudes et attitudes nécessaires chez tous les cadres pour leur permettre, en fonction des circonstances et en ayant conscience des dangers et des risques, de décider de manière responsable de la mise en œuvre du personnel et du matériel.</a:t>
                      </a:r>
                      <a:endParaRPr lang="en-US"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tc>
                <a:tc>
                  <a:txBody>
                    <a:bodyPr/>
                    <a:lstStyle/>
                    <a:p>
                      <a:pPr marL="228600" marR="0" lvl="0" indent="-228600" algn="l" defTabSz="914400" rtl="0" eaLnBrk="1" fontAlgn="b" latinLnBrk="0" hangingPunct="1">
                        <a:lnSpc>
                          <a:spcPct val="100000"/>
                        </a:lnSpc>
                        <a:spcBef>
                          <a:spcPct val="0"/>
                        </a:spcBef>
                        <a:spcAft>
                          <a:spcPct val="0"/>
                        </a:spcAft>
                        <a:buClrTx/>
                        <a:buSzTx/>
                        <a:buFontTx/>
                        <a:buAutoNum type="arabicPeriod"/>
                        <a:tabLst/>
                      </a:pPr>
                      <a:r>
                        <a:rPr lang="fr-BE" sz="1200" b="0" i="0" u="none" strike="noStrike" kern="1200" baseline="0" dirty="0" smtClean="0">
                          <a:solidFill>
                            <a:srgbClr val="000018"/>
                          </a:solidFill>
                          <a:latin typeface="Comic Sans MS" panose="030F0702030302020204" pitchFamily="66" charset="0"/>
                          <a:ea typeface="+mn-ea"/>
                          <a:cs typeface="+mn-cs"/>
                        </a:rPr>
                        <a:t>Utilisation de l’application « Plan local de prévention » selon la nouvelle directive ACWB-SPS-WRKPR-005-Le plan local de prévention</a:t>
                      </a:r>
                    </a:p>
                    <a:p>
                      <a:pPr marL="228600" marR="0" lvl="0" indent="-228600" algn="l" defTabSz="914400" rtl="0" eaLnBrk="1" fontAlgn="b" latinLnBrk="0" hangingPunct="1">
                        <a:lnSpc>
                          <a:spcPct val="100000"/>
                        </a:lnSpc>
                        <a:spcBef>
                          <a:spcPct val="0"/>
                        </a:spcBef>
                        <a:spcAft>
                          <a:spcPct val="0"/>
                        </a:spcAft>
                        <a:buClrTx/>
                        <a:buSzTx/>
                        <a:buFontTx/>
                        <a:buAutoNum type="arabicPeriod"/>
                        <a:tabLst/>
                      </a:pPr>
                      <a:r>
                        <a:rPr lang="fr-BE" sz="1200" b="0" i="0" u="none" strike="noStrike" kern="1200" baseline="0" dirty="0" smtClean="0">
                          <a:solidFill>
                            <a:srgbClr val="000018"/>
                          </a:solidFill>
                          <a:latin typeface="Comic Sans MS" panose="030F0702030302020204" pitchFamily="66" charset="0"/>
                          <a:ea typeface="+mn-ea"/>
                          <a:cs typeface="+mn-cs"/>
                        </a:rPr>
                        <a:t>Résumer les réalisations par rapport à la politique de prévention locale/Bien-être dans le rapport trimestriel</a:t>
                      </a:r>
                    </a:p>
                    <a:p>
                      <a:pPr marL="228600" marR="0" lvl="0" indent="-228600" algn="l" defTabSz="914400" rtl="0" eaLnBrk="1" fontAlgn="b" latinLnBrk="0" hangingPunct="1">
                        <a:lnSpc>
                          <a:spcPct val="100000"/>
                        </a:lnSpc>
                        <a:spcBef>
                          <a:spcPct val="0"/>
                        </a:spcBef>
                        <a:spcAft>
                          <a:spcPct val="0"/>
                        </a:spcAft>
                        <a:buClrTx/>
                        <a:buSzTx/>
                        <a:buFontTx/>
                        <a:buAutoNum type="arabicPeriod"/>
                        <a:tabLst/>
                      </a:pPr>
                      <a:r>
                        <a:rPr lang="fr-BE" sz="1200" b="0" i="0" u="none" strike="noStrike" kern="1200" baseline="0" dirty="0" smtClean="0">
                          <a:solidFill>
                            <a:srgbClr val="000018"/>
                          </a:solidFill>
                          <a:latin typeface="Comic Sans MS" panose="030F0702030302020204" pitchFamily="66" charset="0"/>
                          <a:ea typeface="+mn-ea"/>
                          <a:cs typeface="+mn-cs"/>
                        </a:rPr>
                        <a:t>Promouvoir la déclaration des incidents en utilisant l’application incidents</a:t>
                      </a:r>
                    </a:p>
                    <a:p>
                      <a:pPr marL="228600" marR="0" lvl="0" indent="-228600" algn="l" defTabSz="914400" rtl="0" eaLnBrk="1" fontAlgn="b" latinLnBrk="0" hangingPunct="1">
                        <a:lnSpc>
                          <a:spcPct val="100000"/>
                        </a:lnSpc>
                        <a:spcBef>
                          <a:spcPct val="0"/>
                        </a:spcBef>
                        <a:spcAft>
                          <a:spcPct val="0"/>
                        </a:spcAft>
                        <a:buClrTx/>
                        <a:buSzTx/>
                        <a:buFontTx/>
                        <a:buAutoNum type="arabicPeriod"/>
                        <a:tabLst/>
                      </a:pPr>
                      <a:r>
                        <a:rPr lang="fr-BE" sz="1200" b="0" i="0" u="none" strike="noStrike" kern="1200" baseline="0" dirty="0" smtClean="0">
                          <a:solidFill>
                            <a:srgbClr val="000018"/>
                          </a:solidFill>
                          <a:latin typeface="Comic Sans MS" panose="030F0702030302020204" pitchFamily="66" charset="0"/>
                          <a:ea typeface="+mn-ea"/>
                          <a:cs typeface="+mn-cs"/>
                        </a:rPr>
                        <a:t>Implémenter les principes exposés lors des </a:t>
                      </a:r>
                      <a:r>
                        <a:rPr lang="fr-BE" sz="1200" b="0" i="0" u="none" strike="noStrike" kern="1200" baseline="0" dirty="0" err="1" smtClean="0">
                          <a:solidFill>
                            <a:srgbClr val="000018"/>
                          </a:solidFill>
                          <a:latin typeface="Comic Sans MS" panose="030F0702030302020204" pitchFamily="66" charset="0"/>
                          <a:ea typeface="+mn-ea"/>
                          <a:cs typeface="+mn-cs"/>
                        </a:rPr>
                        <a:t>Fmn</a:t>
                      </a:r>
                      <a:r>
                        <a:rPr lang="fr-BE" sz="1200" b="0" i="0" u="none" strike="noStrike" kern="1200" baseline="0" dirty="0" smtClean="0">
                          <a:solidFill>
                            <a:srgbClr val="000018"/>
                          </a:solidFill>
                          <a:latin typeface="Comic Sans MS" panose="030F0702030302020204" pitchFamily="66" charset="0"/>
                          <a:ea typeface="+mn-ea"/>
                          <a:cs typeface="+mn-cs"/>
                        </a:rPr>
                        <a:t> HOO, FBEM, FCOS et séminaires Chefs de Corps au sein de l’unité (+</a:t>
                      </a:r>
                      <a:r>
                        <a:rPr lang="fr-BE" sz="1200" b="0" i="0" u="none" strike="noStrike" kern="1200" baseline="0" dirty="0" err="1" smtClean="0">
                          <a:solidFill>
                            <a:srgbClr val="000018"/>
                          </a:solidFill>
                          <a:latin typeface="Comic Sans MS" panose="030F0702030302020204" pitchFamily="66" charset="0"/>
                          <a:ea typeface="+mn-ea"/>
                          <a:cs typeface="+mn-cs"/>
                        </a:rPr>
                        <a:t>Vademecum</a:t>
                      </a:r>
                      <a:r>
                        <a:rPr lang="fr-BE" sz="1200" b="0" i="0" u="none" strike="noStrike" kern="1200" baseline="0" dirty="0" smtClean="0">
                          <a:solidFill>
                            <a:srgbClr val="000018"/>
                          </a:solidFill>
                          <a:latin typeface="Comic Sans MS" panose="030F0702030302020204" pitchFamily="66" charset="0"/>
                          <a:ea typeface="+mn-ea"/>
                          <a:cs typeface="+mn-cs"/>
                        </a:rPr>
                        <a:t> Chef de Corps – incidents)</a:t>
                      </a:r>
                    </a:p>
                    <a:p>
                      <a:pPr marL="228600" marR="0" lvl="0" indent="-228600" algn="l" defTabSz="914400" rtl="0" eaLnBrk="1" fontAlgn="b" latinLnBrk="0" hangingPunct="1">
                        <a:lnSpc>
                          <a:spcPct val="100000"/>
                        </a:lnSpc>
                        <a:spcBef>
                          <a:spcPct val="0"/>
                        </a:spcBef>
                        <a:spcAft>
                          <a:spcPct val="0"/>
                        </a:spcAft>
                        <a:buClrTx/>
                        <a:buSzTx/>
                        <a:buFontTx/>
                        <a:buAutoNum type="arabicPeriod"/>
                        <a:tabLst/>
                      </a:pPr>
                      <a:r>
                        <a:rPr lang="fr-BE" sz="1200" b="0" i="0" u="none" strike="noStrike" kern="1200" baseline="0" dirty="0" smtClean="0">
                          <a:solidFill>
                            <a:srgbClr val="000018"/>
                          </a:solidFill>
                          <a:latin typeface="Comic Sans MS" panose="030F0702030302020204" pitchFamily="66" charset="0"/>
                          <a:ea typeface="+mn-ea"/>
                          <a:cs typeface="+mn-cs"/>
                        </a:rPr>
                        <a:t>Organiser les sessions des JICCS « Prévention &amp; lutte incendie » et « Premiers soins » prévues + exercices d’évacuation prévus en relation avec le PUI</a:t>
                      </a:r>
                    </a:p>
                    <a:p>
                      <a:pPr marL="228600" marR="0" lvl="0" indent="-228600" algn="l" defTabSz="914400" rtl="0" eaLnBrk="1" fontAlgn="b" latinLnBrk="0" hangingPunct="1">
                        <a:lnSpc>
                          <a:spcPct val="100000"/>
                        </a:lnSpc>
                        <a:spcBef>
                          <a:spcPct val="0"/>
                        </a:spcBef>
                        <a:spcAft>
                          <a:spcPct val="0"/>
                        </a:spcAft>
                        <a:buClrTx/>
                        <a:buSzTx/>
                        <a:buFontTx/>
                        <a:buAutoNum type="arabicPeriod"/>
                        <a:tabLst/>
                      </a:pPr>
                      <a:endParaRPr lang="fr-BE" sz="1200" b="0" i="0" u="none" strike="noStrike" kern="1200" baseline="0" dirty="0" smtClean="0">
                        <a:solidFill>
                          <a:srgbClr val="000018"/>
                        </a:solidFill>
                        <a:latin typeface="Comic Sans MS" panose="030F0702030302020204" pitchFamily="66" charset="0"/>
                        <a:ea typeface="+mn-ea"/>
                        <a:cs typeface="+mn-cs"/>
                      </a:endParaRPr>
                    </a:p>
                    <a:p>
                      <a:pPr marL="228600" marR="0" lvl="0" indent="-228600" algn="l" defTabSz="914400" rtl="0" eaLnBrk="1" fontAlgn="b" latinLnBrk="0" hangingPunct="1">
                        <a:lnSpc>
                          <a:spcPct val="100000"/>
                        </a:lnSpc>
                        <a:spcBef>
                          <a:spcPct val="0"/>
                        </a:spcBef>
                        <a:spcAft>
                          <a:spcPct val="0"/>
                        </a:spcAft>
                        <a:buClrTx/>
                        <a:buSzTx/>
                        <a:buFontTx/>
                        <a:buAutoNum type="arabicPeriod"/>
                        <a:tabLst/>
                      </a:pPr>
                      <a:endParaRPr lang="fr-BE" sz="1200" b="0" i="0" u="none" strike="noStrike" kern="1200" baseline="0" dirty="0" smtClean="0">
                        <a:solidFill>
                          <a:srgbClr val="000018"/>
                        </a:solidFill>
                        <a:latin typeface="Comic Sans MS" panose="030F0702030302020204" pitchFamily="66" charset="0"/>
                        <a:ea typeface="+mn-ea"/>
                        <a:cs typeface="+mn-cs"/>
                      </a:endParaRPr>
                    </a:p>
                    <a:p>
                      <a:pPr marL="228600" marR="0" lvl="0" indent="-228600" algn="l" defTabSz="914400" rtl="0" eaLnBrk="1" fontAlgn="b" latinLnBrk="0" hangingPunct="1">
                        <a:lnSpc>
                          <a:spcPct val="100000"/>
                        </a:lnSpc>
                        <a:spcBef>
                          <a:spcPct val="0"/>
                        </a:spcBef>
                        <a:spcAft>
                          <a:spcPct val="0"/>
                        </a:spcAft>
                        <a:buClrTx/>
                        <a:buSzTx/>
                        <a:buFontTx/>
                        <a:buAutoNum type="arabicPeriod"/>
                        <a:tabLst/>
                      </a:pPr>
                      <a:endParaRPr lang="fr-BE"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Chef de Corps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Chef de Corps, LH</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cap="none" normalizeH="0" baseline="0" dirty="0" smtClean="0">
                          <a:ln>
                            <a:noFill/>
                          </a:ln>
                          <a:solidFill>
                            <a:srgbClr val="000018"/>
                          </a:solidFill>
                          <a:effectLst/>
                          <a:latin typeface="Comic Sans MS" pitchFamily="66" charset="0"/>
                        </a:rPr>
                        <a:t>Chef de Corps, LH, </a:t>
                      </a:r>
                      <a:r>
                        <a:rPr kumimoji="0" lang="fr-BE" sz="1200" b="0" i="0" u="none" strike="noStrike" cap="none" normalizeH="0" baseline="0" dirty="0" err="1" smtClean="0">
                          <a:ln>
                            <a:noFill/>
                          </a:ln>
                          <a:solidFill>
                            <a:srgbClr val="000018"/>
                          </a:solidFill>
                          <a:effectLst/>
                          <a:latin typeface="Comic Sans MS" pitchFamily="66" charset="0"/>
                        </a:rPr>
                        <a:t>Ass</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Prev</a:t>
                      </a: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LH</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cap="none" normalizeH="0" baseline="0" dirty="0" smtClean="0">
                          <a:ln>
                            <a:noFill/>
                          </a:ln>
                          <a:solidFill>
                            <a:srgbClr val="000018"/>
                          </a:solidFill>
                          <a:effectLst/>
                          <a:latin typeface="Comic Sans MS" pitchFamily="66" charset="0"/>
                        </a:rPr>
                        <a:t>Chef de Corps, LH, </a:t>
                      </a:r>
                      <a:r>
                        <a:rPr kumimoji="0" lang="fr-BE" sz="1200" b="0" i="0" u="none" strike="noStrike" cap="none" normalizeH="0" baseline="0" dirty="0" err="1" smtClean="0">
                          <a:ln>
                            <a:noFill/>
                          </a:ln>
                          <a:solidFill>
                            <a:srgbClr val="000018"/>
                          </a:solidFill>
                          <a:effectLst/>
                          <a:latin typeface="Comic Sans MS" pitchFamily="66" charset="0"/>
                        </a:rPr>
                        <a:t>Ass</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Prev</a:t>
                      </a: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Comd</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Sqn</a:t>
                      </a: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defRPr/>
                      </a:pPr>
                      <a:r>
                        <a:rPr kumimoji="0" lang="fr-BE" sz="1200" b="0" i="0" u="none" strike="noStrike" cap="none" normalizeH="0" baseline="0" dirty="0" err="1" smtClean="0">
                          <a:ln>
                            <a:noFill/>
                          </a:ln>
                          <a:solidFill>
                            <a:srgbClr val="000018"/>
                          </a:solidFill>
                          <a:effectLst/>
                          <a:latin typeface="Comic Sans MS" pitchFamily="66" charset="0"/>
                        </a:rPr>
                        <a:t>Comd</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Sqn</a:t>
                      </a: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defRPr/>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defRPr/>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defRPr/>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defRPr/>
                      </a:pPr>
                      <a:r>
                        <a:rPr kumimoji="0" lang="fr-BE" sz="1200" b="0" i="0" u="none" strike="noStrike" cap="none" normalizeH="0" baseline="0" dirty="0" err="1" smtClean="0">
                          <a:ln>
                            <a:noFill/>
                          </a:ln>
                          <a:solidFill>
                            <a:srgbClr val="000018"/>
                          </a:solidFill>
                          <a:effectLst/>
                          <a:latin typeface="Comic Sans MS" pitchFamily="66" charset="0"/>
                        </a:rPr>
                        <a:t>Comd</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Sqn</a:t>
                      </a: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defRPr/>
                      </a:pPr>
                      <a:r>
                        <a:rPr kumimoji="0" lang="fr-BE" sz="1200" b="0" i="0" u="none" strike="noStrike" cap="none" normalizeH="0" baseline="0" dirty="0" err="1" smtClean="0">
                          <a:ln>
                            <a:noFill/>
                          </a:ln>
                          <a:solidFill>
                            <a:srgbClr val="000018"/>
                          </a:solidFill>
                          <a:effectLst/>
                          <a:latin typeface="Comic Sans MS" pitchFamily="66" charset="0"/>
                        </a:rPr>
                        <a:t>Ass</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Prev</a:t>
                      </a: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Comd</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Sqn</a:t>
                      </a: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defRPr/>
                      </a:pPr>
                      <a:r>
                        <a:rPr kumimoji="0" lang="fr-BE" sz="1200" b="0" i="0" u="none" strike="noStrike" cap="none" normalizeH="0" baseline="0" dirty="0" err="1" smtClean="0">
                          <a:ln>
                            <a:noFill/>
                          </a:ln>
                          <a:solidFill>
                            <a:srgbClr val="000018"/>
                          </a:solidFill>
                          <a:effectLst/>
                          <a:latin typeface="Comic Sans MS" pitchFamily="66" charset="0"/>
                        </a:rPr>
                        <a:t>Comd</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Sqn</a:t>
                      </a: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defRPr/>
                      </a:pPr>
                      <a:r>
                        <a:rPr kumimoji="0" lang="fr-BE" sz="1200" b="0" i="0" u="none" strike="noStrike" cap="none" normalizeH="0" baseline="0" dirty="0" err="1" smtClean="0">
                          <a:ln>
                            <a:noFill/>
                          </a:ln>
                          <a:solidFill>
                            <a:srgbClr val="000018"/>
                          </a:solidFill>
                          <a:effectLst/>
                          <a:latin typeface="Comic Sans MS" pitchFamily="66" charset="0"/>
                        </a:rPr>
                        <a:t>Ass</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Prev</a:t>
                      </a: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tc>
              </a:tr>
            </a:tbl>
          </a:graphicData>
        </a:graphic>
      </p:graphicFrame>
      <p:sp>
        <p:nvSpPr>
          <p:cNvPr id="4" name="Rectangle 3"/>
          <p:cNvSpPr/>
          <p:nvPr/>
        </p:nvSpPr>
        <p:spPr>
          <a:xfrm>
            <a:off x="2386456" y="6309320"/>
            <a:ext cx="4572000" cy="276999"/>
          </a:xfrm>
          <a:prstGeom prst="rect">
            <a:avLst/>
          </a:prstGeom>
        </p:spPr>
        <p:txBody>
          <a:bodyPr>
            <a:spAutoFit/>
          </a:bodyPr>
          <a:lstStyle/>
          <a:p>
            <a:pPr algn="ctr"/>
            <a:r>
              <a:rPr lang="en-US" sz="1200" dirty="0">
                <a:solidFill>
                  <a:srgbClr val="000018"/>
                </a:solidFill>
              </a:rPr>
              <a:t>EC : en </a:t>
            </a:r>
            <a:r>
              <a:rPr lang="en-US" sz="1200" dirty="0" err="1">
                <a:solidFill>
                  <a:srgbClr val="000018"/>
                </a:solidFill>
              </a:rPr>
              <a:t>cours</a:t>
            </a:r>
            <a:r>
              <a:rPr lang="en-US" sz="1200" dirty="0">
                <a:solidFill>
                  <a:srgbClr val="000018"/>
                </a:solidFill>
              </a:rPr>
              <a:t> - T : </a:t>
            </a:r>
            <a:r>
              <a:rPr lang="en-US" sz="1200" dirty="0" err="1">
                <a:solidFill>
                  <a:srgbClr val="000018"/>
                </a:solidFill>
              </a:rPr>
              <a:t>terminé</a:t>
            </a:r>
            <a:r>
              <a:rPr lang="en-US" sz="1200" dirty="0">
                <a:solidFill>
                  <a:srgbClr val="000018"/>
                </a:solidFill>
              </a:rPr>
              <a:t> - R : pas </a:t>
            </a:r>
            <a:r>
              <a:rPr lang="en-US" sz="1200" dirty="0" err="1">
                <a:solidFill>
                  <a:srgbClr val="000018"/>
                </a:solidFill>
              </a:rPr>
              <a:t>démarré</a:t>
            </a:r>
            <a:endParaRPr lang="en-US" sz="1200" dirty="0">
              <a:solidFill>
                <a:srgbClr val="000018"/>
              </a:solidFill>
            </a:endParaRPr>
          </a:p>
        </p:txBody>
      </p:sp>
    </p:spTree>
    <p:extLst>
      <p:ext uri="{BB962C8B-B14F-4D97-AF65-F5344CB8AC3E}">
        <p14:creationId xmlns:p14="http://schemas.microsoft.com/office/powerpoint/2010/main" val="11481536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11</a:t>
            </a:fld>
            <a:endParaRPr lang="en-US"/>
          </a:p>
        </p:txBody>
      </p:sp>
      <p:graphicFrame>
        <p:nvGraphicFramePr>
          <p:cNvPr id="3" name="Table 2"/>
          <p:cNvGraphicFramePr>
            <a:graphicFrameLocks noGrp="1"/>
          </p:cNvGraphicFramePr>
          <p:nvPr>
            <p:extLst>
              <p:ext uri="{D42A27DB-BD31-4B8C-83A1-F6EECF244321}">
                <p14:modId xmlns:p14="http://schemas.microsoft.com/office/powerpoint/2010/main" val="3742445278"/>
              </p:ext>
            </p:extLst>
          </p:nvPr>
        </p:nvGraphicFramePr>
        <p:xfrm>
          <a:off x="629308" y="310480"/>
          <a:ext cx="7992888" cy="5638800"/>
        </p:xfrm>
        <a:graphic>
          <a:graphicData uri="http://schemas.openxmlformats.org/drawingml/2006/table">
            <a:tbl>
              <a:tblPr firstRow="1" bandRow="1">
                <a:tableStyleId>{ED083AE6-46FA-4A59-8FB0-9F97EB10719F}</a:tableStyleId>
              </a:tblPr>
              <a:tblGrid>
                <a:gridCol w="1332148"/>
                <a:gridCol w="1260140"/>
                <a:gridCol w="2160240"/>
                <a:gridCol w="1728192"/>
                <a:gridCol w="1008112"/>
                <a:gridCol w="504056"/>
              </a:tblGrid>
              <a:tr h="576064">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Objectif</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Moyens</a:t>
                      </a:r>
                      <a:r>
                        <a:rPr kumimoji="0" lang="en-US" sz="1200" b="1" i="0" u="none" strike="noStrike" cap="none" normalizeH="0" baseline="0" dirty="0" smtClean="0">
                          <a:ln>
                            <a:noFill/>
                          </a:ln>
                          <a:solidFill>
                            <a:srgbClr val="000018"/>
                          </a:solidFill>
                          <a:effectLst/>
                          <a:latin typeface="Comic Sans MS" pitchFamily="66" charset="0"/>
                          <a:cs typeface="Arial" charset="0"/>
                        </a:rPr>
                        <a:t> (</a:t>
                      </a:r>
                      <a:r>
                        <a:rPr kumimoji="0" lang="en-US" sz="1200" b="1" i="0" u="none" strike="noStrike" cap="none" normalizeH="0" baseline="0" dirty="0" err="1" smtClean="0">
                          <a:ln>
                            <a:noFill/>
                          </a:ln>
                          <a:solidFill>
                            <a:srgbClr val="000018"/>
                          </a:solidFill>
                          <a:effectLst/>
                          <a:latin typeface="Comic Sans MS" pitchFamily="66" charset="0"/>
                          <a:cs typeface="Arial" charset="0"/>
                        </a:rPr>
                        <a:t>matériel</a:t>
                      </a:r>
                      <a:r>
                        <a:rPr kumimoji="0" lang="en-US" sz="1200" b="1" i="0" u="none" strike="noStrike" cap="none" normalizeH="0" baseline="0" dirty="0" smtClean="0">
                          <a:ln>
                            <a:noFill/>
                          </a:ln>
                          <a:solidFill>
                            <a:srgbClr val="000018"/>
                          </a:solidFill>
                          <a:effectLst/>
                          <a:latin typeface="Comic Sans MS" pitchFamily="66" charset="0"/>
                          <a:cs typeface="Arial" charset="0"/>
                        </a:rPr>
                        <a:t>, personnel, financier)</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Responsables</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txBody>
                  <a:tcPr anchor="ctr" horzOverflow="overflow"/>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err="1" smtClean="0">
                          <a:ln>
                            <a:noFill/>
                          </a:ln>
                          <a:solidFill>
                            <a:srgbClr val="000018"/>
                          </a:solidFill>
                          <a:effectLst/>
                          <a:latin typeface="Comic Sans MS" pitchFamily="66" charset="0"/>
                          <a:cs typeface="Arial" charset="0"/>
                        </a:rPr>
                        <a:t>Sta</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err="1" smtClean="0">
                          <a:ln>
                            <a:noFill/>
                          </a:ln>
                          <a:solidFill>
                            <a:srgbClr val="000018"/>
                          </a:solidFill>
                          <a:effectLst/>
                          <a:latin typeface="Comic Sans MS" pitchFamily="66" charset="0"/>
                          <a:cs typeface="Arial" charset="0"/>
                        </a:rPr>
                        <a:t>tus</a:t>
                      </a:r>
                      <a:r>
                        <a:rPr kumimoji="0" lang="en-US" sz="1800" b="1" i="0" u="none" strike="noStrike" cap="none" normalizeH="0" baseline="0" dirty="0" smtClean="0">
                          <a:ln>
                            <a:noFill/>
                          </a:ln>
                          <a:solidFill>
                            <a:srgbClr val="000018"/>
                          </a:solidFill>
                          <a:effectLst/>
                          <a:latin typeface="Comic Sans MS" pitchFamily="66" charset="0"/>
                          <a:cs typeface="Arial" charset="0"/>
                        </a:rPr>
                        <a:t> </a:t>
                      </a:r>
                      <a:endParaRPr kumimoji="0" lang="en-US" sz="1800" b="0" i="0" u="none" strike="noStrike" cap="none" normalizeH="0" baseline="0" dirty="0" smtClean="0">
                        <a:ln>
                          <a:noFill/>
                        </a:ln>
                        <a:solidFill>
                          <a:srgbClr val="000018"/>
                        </a:solidFill>
                        <a:effectLst/>
                        <a:latin typeface="Comic Sans MS" pitchFamily="66" charset="0"/>
                      </a:endParaRPr>
                    </a:p>
                  </a:txBody>
                  <a:tcPr/>
                </a:tc>
              </a:tr>
              <a:tr h="27003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17-WB-02 – Implémentation nouveau fonctionnement CP </a:t>
                      </a:r>
                      <a:r>
                        <a:rPr kumimoji="0" lang="fr-FR" sz="1200" b="0" i="0" u="none" strike="noStrike" kern="1200" cap="none" normalizeH="0" baseline="0" dirty="0" err="1" smtClean="0">
                          <a:ln>
                            <a:noFill/>
                          </a:ln>
                          <a:solidFill>
                            <a:srgbClr val="000018"/>
                          </a:solidFill>
                          <a:effectLst/>
                          <a:latin typeface="Comic Sans MS" pitchFamily="66" charset="0"/>
                          <a:ea typeface="+mn-ea"/>
                          <a:cs typeface="+mn-cs"/>
                        </a:rPr>
                        <a:t>PsySoc</a:t>
                      </a: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 – PC</a:t>
                      </a: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!!!NEW!!!</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Pas connu</a:t>
                      </a:r>
                      <a:endParaRPr lang="en-US"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1, Suivre la </a:t>
                      </a:r>
                      <a:r>
                        <a:rPr lang="fr-FR" sz="1200" b="0" i="0" u="none" strike="noStrike" kern="1200" baseline="0" dirty="0" err="1" smtClean="0">
                          <a:solidFill>
                            <a:srgbClr val="000018"/>
                          </a:solidFill>
                          <a:latin typeface="Comic Sans MS" panose="030F0702030302020204" pitchFamily="66" charset="0"/>
                          <a:ea typeface="+mn-ea"/>
                          <a:cs typeface="+mn-cs"/>
                        </a:rPr>
                        <a:t>Fmn</a:t>
                      </a:r>
                      <a:r>
                        <a:rPr lang="fr-FR" sz="1200" b="0" i="0" u="none" strike="noStrike" kern="1200" baseline="0" dirty="0" smtClean="0">
                          <a:solidFill>
                            <a:srgbClr val="000018"/>
                          </a:solidFill>
                          <a:latin typeface="Comic Sans MS" panose="030F0702030302020204" pitchFamily="66" charset="0"/>
                          <a:ea typeface="+mn-ea"/>
                          <a:cs typeface="+mn-cs"/>
                        </a:rPr>
                        <a:t>/</a:t>
                      </a:r>
                      <a:r>
                        <a:rPr lang="fr-FR" sz="1200" b="0" i="0" u="none" strike="noStrike" kern="1200" baseline="0" dirty="0" err="1" smtClean="0">
                          <a:solidFill>
                            <a:srgbClr val="000018"/>
                          </a:solidFill>
                          <a:latin typeface="Comic Sans MS" panose="030F0702030302020204" pitchFamily="66" charset="0"/>
                          <a:ea typeface="+mn-ea"/>
                          <a:cs typeface="+mn-cs"/>
                        </a:rPr>
                        <a:t>Fmn</a:t>
                      </a:r>
                      <a:r>
                        <a:rPr lang="fr-FR" sz="1200" b="0" i="0" u="none" strike="noStrike" kern="1200" baseline="0" dirty="0" smtClean="0">
                          <a:solidFill>
                            <a:srgbClr val="000018"/>
                          </a:solidFill>
                          <a:latin typeface="Comic Sans MS" panose="030F0702030302020204" pitchFamily="66" charset="0"/>
                          <a:ea typeface="+mn-ea"/>
                          <a:cs typeface="+mn-cs"/>
                        </a:rPr>
                        <a:t>  </a:t>
                      </a: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   continuée </a:t>
                      </a: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   Mettre en œuvre les    </a:t>
                      </a: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   analyses de risques  </a:t>
                      </a: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   psychosociaux </a:t>
                      </a:r>
                      <a:r>
                        <a:rPr lang="fr-FR" sz="1200" b="0" i="0" u="none" strike="noStrike" kern="1200" baseline="0" dirty="0" err="1" smtClean="0">
                          <a:solidFill>
                            <a:srgbClr val="000018"/>
                          </a:solidFill>
                          <a:latin typeface="Comic Sans MS" panose="030F0702030302020204" pitchFamily="66" charset="0"/>
                          <a:ea typeface="+mn-ea"/>
                          <a:cs typeface="+mn-cs"/>
                        </a:rPr>
                        <a:t>e.c.a</a:t>
                      </a:r>
                      <a:r>
                        <a:rPr lang="fr-FR" sz="1200" b="0" i="0" u="none" strike="noStrike" kern="1200" baseline="0" dirty="0" smtClean="0">
                          <a:solidFill>
                            <a:srgbClr val="000018"/>
                          </a:solidFill>
                          <a:latin typeface="Comic Sans MS" panose="030F0702030302020204" pitchFamily="66" charset="0"/>
                          <a:ea typeface="+mn-ea"/>
                          <a:cs typeface="+mn-cs"/>
                        </a:rPr>
                        <a:t>. CP </a:t>
                      </a: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   </a:t>
                      </a:r>
                      <a:r>
                        <a:rPr lang="fr-FR" sz="1200" b="0" i="0" u="none" strike="noStrike" kern="1200" baseline="0" dirty="0" err="1" smtClean="0">
                          <a:solidFill>
                            <a:srgbClr val="000018"/>
                          </a:solidFill>
                          <a:latin typeface="Comic Sans MS" panose="030F0702030302020204" pitchFamily="66" charset="0"/>
                          <a:ea typeface="+mn-ea"/>
                          <a:cs typeface="+mn-cs"/>
                        </a:rPr>
                        <a:t>PsySoc</a:t>
                      </a:r>
                      <a:r>
                        <a:rPr lang="fr-FR" sz="1200" b="0" i="0" u="none" strike="noStrike" kern="1200" baseline="0" dirty="0" smtClean="0">
                          <a:solidFill>
                            <a:srgbClr val="000018"/>
                          </a:solidFill>
                          <a:latin typeface="Comic Sans MS" panose="030F0702030302020204" pitchFamily="66" charset="0"/>
                          <a:ea typeface="+mn-ea"/>
                          <a:cs typeface="+mn-cs"/>
                        </a:rPr>
                        <a:t> </a:t>
                      </a:r>
                      <a:r>
                        <a:rPr lang="fr-FR" sz="1200" b="0" i="0" u="none" strike="noStrike" kern="1200" baseline="0" dirty="0" err="1" smtClean="0">
                          <a:solidFill>
                            <a:srgbClr val="000018"/>
                          </a:solidFill>
                          <a:latin typeface="Comic Sans MS" panose="030F0702030302020204" pitchFamily="66" charset="0"/>
                          <a:ea typeface="+mn-ea"/>
                          <a:cs typeface="+mn-cs"/>
                        </a:rPr>
                        <a:t>MeP</a:t>
                      </a:r>
                      <a:endParaRPr lang="fr-FR"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lang="fr-FR"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2, Premier CP </a:t>
                      </a:r>
                      <a:r>
                        <a:rPr lang="fr-FR" sz="1200" b="0" i="0" u="none" strike="noStrike" kern="1200" baseline="0" dirty="0" err="1" smtClean="0">
                          <a:solidFill>
                            <a:srgbClr val="000018"/>
                          </a:solidFill>
                          <a:latin typeface="Comic Sans MS" panose="030F0702030302020204" pitchFamily="66" charset="0"/>
                          <a:ea typeface="+mn-ea"/>
                          <a:cs typeface="+mn-cs"/>
                        </a:rPr>
                        <a:t>PsySoc</a:t>
                      </a:r>
                      <a:r>
                        <a:rPr lang="fr-FR" sz="1200" b="0" i="0" u="none" strike="noStrike" kern="1200" baseline="0" dirty="0" smtClean="0">
                          <a:solidFill>
                            <a:srgbClr val="000018"/>
                          </a:solidFill>
                          <a:latin typeface="Comic Sans MS" panose="030F0702030302020204" pitchFamily="66" charset="0"/>
                          <a:ea typeface="+mn-ea"/>
                          <a:cs typeface="+mn-cs"/>
                        </a:rPr>
                        <a:t> F : </a:t>
                      </a: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   suivre la </a:t>
                      </a:r>
                      <a:r>
                        <a:rPr lang="fr-FR" sz="1200" b="0" i="0" u="none" strike="noStrike" kern="1200" baseline="0" dirty="0" err="1" smtClean="0">
                          <a:solidFill>
                            <a:srgbClr val="000018"/>
                          </a:solidFill>
                          <a:latin typeface="Comic Sans MS" panose="030F0702030302020204" pitchFamily="66" charset="0"/>
                          <a:ea typeface="+mn-ea"/>
                          <a:cs typeface="+mn-cs"/>
                        </a:rPr>
                        <a:t>Fmn</a:t>
                      </a:r>
                      <a:r>
                        <a:rPr lang="fr-FR" sz="1200" b="0" i="0" u="none" strike="noStrike" kern="1200" baseline="0" dirty="0" smtClean="0">
                          <a:solidFill>
                            <a:srgbClr val="000018"/>
                          </a:solidFill>
                          <a:latin typeface="Comic Sans MS" panose="030F0702030302020204" pitchFamily="66" charset="0"/>
                          <a:ea typeface="+mn-ea"/>
                          <a:cs typeface="+mn-cs"/>
                        </a:rPr>
                        <a:t> externe</a:t>
                      </a:r>
                    </a:p>
                    <a:p>
                      <a:pPr marL="0" marR="0" lvl="0" indent="0" algn="l" defTabSz="914400" rtl="0" eaLnBrk="1" fontAlgn="b" latinLnBrk="0" hangingPunct="1">
                        <a:lnSpc>
                          <a:spcPct val="100000"/>
                        </a:lnSpc>
                        <a:spcBef>
                          <a:spcPct val="0"/>
                        </a:spcBef>
                        <a:spcAft>
                          <a:spcPct val="0"/>
                        </a:spcAft>
                        <a:buClrTx/>
                        <a:buSzTx/>
                        <a:buFontTx/>
                        <a:buNone/>
                        <a:tabLst/>
                      </a:pPr>
                      <a:endParaRPr lang="fr-FR"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3, Suivre la </a:t>
                      </a:r>
                      <a:r>
                        <a:rPr lang="fr-FR" sz="1200" b="0" i="0" u="none" strike="noStrike" kern="1200" baseline="0" dirty="0" err="1" smtClean="0">
                          <a:solidFill>
                            <a:srgbClr val="000018"/>
                          </a:solidFill>
                          <a:latin typeface="Comic Sans MS" panose="030F0702030302020204" pitchFamily="66" charset="0"/>
                          <a:ea typeface="+mn-ea"/>
                          <a:cs typeface="+mn-cs"/>
                        </a:rPr>
                        <a:t>Fmn</a:t>
                      </a:r>
                      <a:r>
                        <a:rPr lang="fr-FR" sz="1200" b="0" i="0" u="none" strike="noStrike" kern="1200" baseline="0" dirty="0" smtClean="0">
                          <a:solidFill>
                            <a:srgbClr val="000018"/>
                          </a:solidFill>
                          <a:latin typeface="Comic Sans MS" panose="030F0702030302020204" pitchFamily="66" charset="0"/>
                          <a:ea typeface="+mn-ea"/>
                          <a:cs typeface="+mn-cs"/>
                        </a:rPr>
                        <a:t> </a:t>
                      </a:r>
                      <a:r>
                        <a:rPr lang="fr-FR" sz="1200" b="0" i="0" u="none" strike="noStrike" kern="1200" baseline="0" dirty="0" err="1" smtClean="0">
                          <a:solidFill>
                            <a:srgbClr val="000018"/>
                          </a:solidFill>
                          <a:latin typeface="Comic Sans MS" panose="030F0702030302020204" pitchFamily="66" charset="0"/>
                          <a:ea typeface="+mn-ea"/>
                          <a:cs typeface="+mn-cs"/>
                        </a:rPr>
                        <a:t>dce</a:t>
                      </a:r>
                      <a:r>
                        <a:rPr lang="fr-FR" sz="1200" b="0" i="0" u="none" strike="noStrike" kern="1200" baseline="0" dirty="0" smtClean="0">
                          <a:solidFill>
                            <a:srgbClr val="000018"/>
                          </a:solidFill>
                          <a:latin typeface="Comic Sans MS" panose="030F0702030302020204" pitchFamily="66" charset="0"/>
                          <a:ea typeface="+mn-ea"/>
                          <a:cs typeface="+mn-cs"/>
                        </a:rPr>
                        <a:t> bas PC  </a:t>
                      </a: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    et Module de </a:t>
                      </a:r>
                      <a:r>
                        <a:rPr lang="fr-FR" sz="1200" b="0" i="0" u="none" strike="noStrike" kern="1200" baseline="0" dirty="0" err="1" smtClean="0">
                          <a:solidFill>
                            <a:srgbClr val="000018"/>
                          </a:solidFill>
                          <a:latin typeface="Comic Sans MS" panose="030F0702030302020204" pitchFamily="66" charset="0"/>
                          <a:ea typeface="+mn-ea"/>
                          <a:cs typeface="+mn-cs"/>
                        </a:rPr>
                        <a:t>Fmn</a:t>
                      </a:r>
                      <a:r>
                        <a:rPr lang="fr-FR" sz="1200" b="0" i="0" u="none" strike="noStrike" kern="1200" baseline="0" dirty="0" smtClean="0">
                          <a:solidFill>
                            <a:srgbClr val="000018"/>
                          </a:solidFill>
                          <a:latin typeface="Comic Sans MS" panose="030F0702030302020204" pitchFamily="66" charset="0"/>
                          <a:ea typeface="+mn-ea"/>
                          <a:cs typeface="+mn-cs"/>
                        </a:rPr>
                        <a:t>  </a:t>
                      </a: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    continuée PC</a:t>
                      </a:r>
                    </a:p>
                    <a:p>
                      <a:pPr marL="0" marR="0" lvl="0" indent="0" algn="l" defTabSz="914400" rtl="0" eaLnBrk="1" fontAlgn="b" latinLnBrk="0" hangingPunct="1">
                        <a:lnSpc>
                          <a:spcPct val="100000"/>
                        </a:lnSpc>
                        <a:spcBef>
                          <a:spcPct val="0"/>
                        </a:spcBef>
                        <a:spcAft>
                          <a:spcPct val="0"/>
                        </a:spcAft>
                        <a:buClrTx/>
                        <a:buSzTx/>
                        <a:buFontTx/>
                        <a:buNone/>
                        <a:tabLst/>
                      </a:pPr>
                      <a:endParaRPr lang="fr-FR"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4, Informer le Pers et le </a:t>
                      </a: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    </a:t>
                      </a:r>
                      <a:r>
                        <a:rPr lang="fr-FR" sz="1200" b="0" i="0" u="none" strike="noStrike" kern="1200" baseline="0" dirty="0" err="1" smtClean="0">
                          <a:solidFill>
                            <a:srgbClr val="000018"/>
                          </a:solidFill>
                          <a:latin typeface="Comic Sans MS" panose="030F0702030302020204" pitchFamily="66" charset="0"/>
                          <a:ea typeface="+mn-ea"/>
                          <a:cs typeface="+mn-cs"/>
                        </a:rPr>
                        <a:t>Comdt</a:t>
                      </a:r>
                      <a:r>
                        <a:rPr lang="fr-FR" sz="1200" b="0" i="0" u="none" strike="noStrike" kern="1200" baseline="0" dirty="0" smtClean="0">
                          <a:solidFill>
                            <a:srgbClr val="000018"/>
                          </a:solidFill>
                          <a:latin typeface="Comic Sans MS" panose="030F0702030302020204" pitchFamily="66" charset="0"/>
                          <a:ea typeface="+mn-ea"/>
                          <a:cs typeface="+mn-cs"/>
                        </a:rPr>
                        <a:t> local de la </a:t>
                      </a: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    nouvelle </a:t>
                      </a: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    SPS</a:t>
                      </a:r>
                    </a:p>
                    <a:p>
                      <a:pPr marL="0" marR="0" lvl="0" indent="0" algn="l" defTabSz="914400" rtl="0" eaLnBrk="1" fontAlgn="b" latinLnBrk="0" hangingPunct="1">
                        <a:lnSpc>
                          <a:spcPct val="100000"/>
                        </a:lnSpc>
                        <a:spcBef>
                          <a:spcPct val="0"/>
                        </a:spcBef>
                        <a:spcAft>
                          <a:spcPct val="0"/>
                        </a:spcAft>
                        <a:buClrTx/>
                        <a:buSzTx/>
                        <a:buFontTx/>
                        <a:buNone/>
                        <a:tabLst/>
                      </a:pPr>
                      <a:endParaRPr lang="fr-FR"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5, Informer le Pers et le </a:t>
                      </a: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    </a:t>
                      </a:r>
                      <a:r>
                        <a:rPr lang="fr-FR" sz="1200" b="0" i="0" u="none" strike="noStrike" kern="1200" baseline="0" dirty="0" err="1" smtClean="0">
                          <a:solidFill>
                            <a:srgbClr val="000018"/>
                          </a:solidFill>
                          <a:latin typeface="Comic Sans MS" panose="030F0702030302020204" pitchFamily="66" charset="0"/>
                          <a:ea typeface="+mn-ea"/>
                          <a:cs typeface="+mn-cs"/>
                        </a:rPr>
                        <a:t>Comdt</a:t>
                      </a:r>
                      <a:r>
                        <a:rPr lang="fr-FR" sz="1200" b="0" i="0" u="none" strike="noStrike" kern="1200" baseline="0" dirty="0" smtClean="0">
                          <a:solidFill>
                            <a:srgbClr val="000018"/>
                          </a:solidFill>
                          <a:latin typeface="Comic Sans MS" panose="030F0702030302020204" pitchFamily="66" charset="0"/>
                          <a:ea typeface="+mn-ea"/>
                          <a:cs typeface="+mn-cs"/>
                        </a:rPr>
                        <a:t> local de la </a:t>
                      </a: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    </a:t>
                      </a:r>
                      <a:r>
                        <a:rPr lang="fr-FR" sz="1200" b="0" i="0" u="none" strike="noStrike" kern="1200" baseline="0" dirty="0" err="1" smtClean="0">
                          <a:solidFill>
                            <a:srgbClr val="000018"/>
                          </a:solidFill>
                          <a:latin typeface="Comic Sans MS" panose="030F0702030302020204" pitchFamily="66" charset="0"/>
                          <a:ea typeface="+mn-ea"/>
                          <a:cs typeface="+mn-cs"/>
                        </a:rPr>
                        <a:t>nouvelleGID</a:t>
                      </a:r>
                      <a:endParaRPr lang="fr-FR"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tc>
                <a:tc>
                  <a:txBody>
                    <a:bodyPr/>
                    <a:lstStyle/>
                    <a:p>
                      <a:pPr marL="21590" algn="ctr">
                        <a:spcBef>
                          <a:spcPts val="300"/>
                        </a:spcBef>
                        <a:spcAft>
                          <a:spcPts val="300"/>
                        </a:spcAft>
                      </a:pPr>
                      <a:r>
                        <a:rPr lang="en-US" sz="1200" dirty="0" err="1" smtClean="0">
                          <a:solidFill>
                            <a:srgbClr val="000018"/>
                          </a:solidFill>
                          <a:effectLst/>
                          <a:latin typeface="Comic Sans MS" panose="030F0702030302020204" pitchFamily="66" charset="0"/>
                          <a:ea typeface="Times-Roman"/>
                        </a:rPr>
                        <a:t>Fmn</a:t>
                      </a:r>
                      <a:r>
                        <a:rPr lang="en-US" sz="1200" dirty="0">
                          <a:solidFill>
                            <a:srgbClr val="000018"/>
                          </a:solidFill>
                          <a:effectLst/>
                          <a:latin typeface="Comic Sans MS" panose="030F0702030302020204" pitchFamily="66" charset="0"/>
                          <a:ea typeface="Times-Roman"/>
                        </a:rPr>
                        <a:t>, CP </a:t>
                      </a:r>
                      <a:r>
                        <a:rPr lang="en-US" sz="1200" dirty="0" err="1">
                          <a:solidFill>
                            <a:srgbClr val="000018"/>
                          </a:solidFill>
                          <a:effectLst/>
                          <a:latin typeface="Comic Sans MS" panose="030F0702030302020204" pitchFamily="66" charset="0"/>
                          <a:ea typeface="Times-Roman"/>
                        </a:rPr>
                        <a:t>PsySoc</a:t>
                      </a:r>
                      <a:r>
                        <a:rPr lang="en-US" sz="1200" dirty="0">
                          <a:solidFill>
                            <a:srgbClr val="000018"/>
                          </a:solidFill>
                          <a:effectLst/>
                          <a:latin typeface="Comic Sans MS" panose="030F0702030302020204" pitchFamily="66" charset="0"/>
                          <a:ea typeface="Times-Roman"/>
                        </a:rPr>
                        <a:t>, </a:t>
                      </a:r>
                      <a:r>
                        <a:rPr lang="en-US" sz="1200" dirty="0" smtClean="0">
                          <a:solidFill>
                            <a:srgbClr val="000018"/>
                          </a:solidFill>
                          <a:effectLst/>
                          <a:latin typeface="Comic Sans MS" panose="030F0702030302020204" pitchFamily="66" charset="0"/>
                          <a:ea typeface="Times-Roman"/>
                        </a:rPr>
                        <a:t>COM</a:t>
                      </a:r>
                    </a:p>
                    <a:p>
                      <a:pPr marL="21590" algn="ctr">
                        <a:spcBef>
                          <a:spcPts val="300"/>
                        </a:spcBef>
                        <a:spcAft>
                          <a:spcPts val="300"/>
                        </a:spcAft>
                      </a:pPr>
                      <a:endParaRPr lang="en-US" sz="1200" dirty="0" smtClean="0">
                        <a:solidFill>
                          <a:srgbClr val="000018"/>
                        </a:solidFill>
                        <a:effectLst/>
                        <a:latin typeface="Comic Sans MS" panose="030F0702030302020204" pitchFamily="66" charset="0"/>
                        <a:ea typeface="Times-Roman"/>
                      </a:endParaRPr>
                    </a:p>
                    <a:p>
                      <a:pPr marL="21590" algn="ctr">
                        <a:spcBef>
                          <a:spcPts val="300"/>
                        </a:spcBef>
                        <a:spcAft>
                          <a:spcPts val="300"/>
                        </a:spcAft>
                      </a:pPr>
                      <a:endParaRPr lang="fr-BE" sz="1200" dirty="0" smtClean="0">
                        <a:solidFill>
                          <a:srgbClr val="000018"/>
                        </a:solidFill>
                        <a:effectLst/>
                        <a:latin typeface="Comic Sans MS" panose="030F0702030302020204" pitchFamily="66" charset="0"/>
                        <a:ea typeface="Times New Roman"/>
                      </a:endParaRPr>
                    </a:p>
                    <a:p>
                      <a:pPr marL="21590" algn="ctr">
                        <a:spcBef>
                          <a:spcPts val="300"/>
                        </a:spcBef>
                        <a:spcAft>
                          <a:spcPts val="300"/>
                        </a:spcAft>
                      </a:pPr>
                      <a:endParaRPr lang="fr-BE" sz="1200" dirty="0" smtClean="0">
                        <a:solidFill>
                          <a:srgbClr val="000018"/>
                        </a:solidFill>
                        <a:effectLst/>
                        <a:latin typeface="Comic Sans MS" panose="030F0702030302020204" pitchFamily="66" charset="0"/>
                        <a:ea typeface="Times New Roman"/>
                      </a:endParaRPr>
                    </a:p>
                    <a:p>
                      <a:pPr marL="21590" algn="ctr">
                        <a:spcBef>
                          <a:spcPts val="300"/>
                        </a:spcBef>
                        <a:spcAft>
                          <a:spcPts val="300"/>
                        </a:spcAft>
                      </a:pPr>
                      <a:endParaRPr lang="fr-BE" sz="1200" dirty="0" smtClean="0">
                        <a:solidFill>
                          <a:srgbClr val="000018"/>
                        </a:solidFill>
                        <a:effectLst/>
                        <a:latin typeface="Comic Sans MS" panose="030F0702030302020204" pitchFamily="66" charset="0"/>
                        <a:ea typeface="Times New Roman"/>
                      </a:endParaRPr>
                    </a:p>
                    <a:p>
                      <a:pPr marL="21590" algn="ctr">
                        <a:spcBef>
                          <a:spcPts val="300"/>
                        </a:spcBef>
                        <a:spcAft>
                          <a:spcPts val="300"/>
                        </a:spcAft>
                      </a:pPr>
                      <a:r>
                        <a:rPr lang="fr-BE" sz="1200" dirty="0" smtClean="0">
                          <a:solidFill>
                            <a:srgbClr val="000018"/>
                          </a:solidFill>
                          <a:effectLst/>
                          <a:latin typeface="Comic Sans MS" panose="030F0702030302020204" pitchFamily="66" charset="0"/>
                          <a:ea typeface="Times New Roman"/>
                        </a:rPr>
                        <a:t>CP </a:t>
                      </a:r>
                      <a:r>
                        <a:rPr lang="fr-BE" sz="1200" dirty="0" err="1" smtClean="0">
                          <a:solidFill>
                            <a:srgbClr val="000018"/>
                          </a:solidFill>
                          <a:effectLst/>
                          <a:latin typeface="Comic Sans MS" panose="030F0702030302020204" pitchFamily="66" charset="0"/>
                          <a:ea typeface="Times New Roman"/>
                        </a:rPr>
                        <a:t>PsySoc</a:t>
                      </a:r>
                      <a:r>
                        <a:rPr lang="fr-BE" sz="1200" dirty="0" smtClean="0">
                          <a:solidFill>
                            <a:srgbClr val="000018"/>
                          </a:solidFill>
                          <a:effectLst/>
                          <a:latin typeface="Comic Sans MS" panose="030F0702030302020204" pitchFamily="66" charset="0"/>
                          <a:ea typeface="Times New Roman"/>
                        </a:rPr>
                        <a:t>, Budget </a:t>
                      </a:r>
                      <a:r>
                        <a:rPr lang="fr-BE" sz="1200" dirty="0" err="1" smtClean="0">
                          <a:solidFill>
                            <a:srgbClr val="000018"/>
                          </a:solidFill>
                          <a:effectLst/>
                          <a:latin typeface="Comic Sans MS" panose="030F0702030302020204" pitchFamily="66" charset="0"/>
                          <a:ea typeface="Times New Roman"/>
                        </a:rPr>
                        <a:t>Ops</a:t>
                      </a:r>
                      <a:r>
                        <a:rPr lang="fr-BE" sz="1200" dirty="0" smtClean="0">
                          <a:solidFill>
                            <a:srgbClr val="000018"/>
                          </a:solidFill>
                          <a:effectLst/>
                          <a:latin typeface="Comic Sans MS" panose="030F0702030302020204" pitchFamily="66" charset="0"/>
                          <a:ea typeface="Times New Roman"/>
                        </a:rPr>
                        <a:t> &amp; </a:t>
                      </a:r>
                      <a:r>
                        <a:rPr lang="fr-BE" sz="1200" dirty="0" err="1" smtClean="0">
                          <a:solidFill>
                            <a:srgbClr val="000018"/>
                          </a:solidFill>
                          <a:effectLst/>
                          <a:latin typeface="Comic Sans MS" panose="030F0702030302020204" pitchFamily="66" charset="0"/>
                          <a:ea typeface="Times New Roman"/>
                        </a:rPr>
                        <a:t>Trg</a:t>
                      </a:r>
                      <a:r>
                        <a:rPr lang="fr-BE" sz="1200" dirty="0" smtClean="0">
                          <a:solidFill>
                            <a:srgbClr val="000018"/>
                          </a:solidFill>
                          <a:effectLst/>
                          <a:latin typeface="Comic Sans MS" panose="030F0702030302020204" pitchFamily="66" charset="0"/>
                          <a:ea typeface="Times New Roman"/>
                        </a:rPr>
                        <a:t> 5CP </a:t>
                      </a:r>
                      <a:r>
                        <a:rPr lang="fr-BE" sz="1200" dirty="0" err="1" smtClean="0">
                          <a:solidFill>
                            <a:srgbClr val="000018"/>
                          </a:solidFill>
                          <a:effectLst/>
                          <a:latin typeface="Comic Sans MS" panose="030F0702030302020204" pitchFamily="66" charset="0"/>
                          <a:ea typeface="Times New Roman"/>
                        </a:rPr>
                        <a:t>PsySoc</a:t>
                      </a:r>
                      <a:r>
                        <a:rPr lang="fr-BE" sz="1200" dirty="0" smtClean="0">
                          <a:solidFill>
                            <a:srgbClr val="000018"/>
                          </a:solidFill>
                          <a:effectLst/>
                          <a:latin typeface="Comic Sans MS" panose="030F0702030302020204" pitchFamily="66" charset="0"/>
                          <a:ea typeface="Times New Roman"/>
                        </a:rPr>
                        <a:t> F)</a:t>
                      </a:r>
                    </a:p>
                    <a:p>
                      <a:pPr marL="21590" algn="ctr">
                        <a:spcBef>
                          <a:spcPts val="300"/>
                        </a:spcBef>
                        <a:spcAft>
                          <a:spcPts val="300"/>
                        </a:spcAft>
                      </a:pPr>
                      <a:endParaRPr lang="fr-BE" sz="1200" dirty="0" smtClean="0">
                        <a:solidFill>
                          <a:srgbClr val="000018"/>
                        </a:solidFill>
                        <a:effectLst/>
                        <a:latin typeface="Comic Sans MS" panose="030F0702030302020204" pitchFamily="66" charset="0"/>
                        <a:ea typeface="Times New Roman"/>
                      </a:endParaRPr>
                    </a:p>
                    <a:p>
                      <a:pPr marL="21590" algn="ctr">
                        <a:spcBef>
                          <a:spcPts val="300"/>
                        </a:spcBef>
                        <a:spcAft>
                          <a:spcPts val="300"/>
                        </a:spcAft>
                      </a:pPr>
                      <a:r>
                        <a:rPr lang="fr-BE" sz="1200" dirty="0" smtClean="0">
                          <a:solidFill>
                            <a:srgbClr val="000018"/>
                          </a:solidFill>
                          <a:effectLst/>
                          <a:latin typeface="Comic Sans MS" panose="030F0702030302020204" pitchFamily="66" charset="0"/>
                          <a:ea typeface="Times New Roman"/>
                        </a:rPr>
                        <a:t>PC, CP </a:t>
                      </a:r>
                      <a:r>
                        <a:rPr lang="fr-BE" sz="1200" dirty="0" err="1" smtClean="0">
                          <a:solidFill>
                            <a:srgbClr val="000018"/>
                          </a:solidFill>
                          <a:effectLst/>
                          <a:latin typeface="Comic Sans MS" panose="030F0702030302020204" pitchFamily="66" charset="0"/>
                          <a:ea typeface="Times New Roman"/>
                        </a:rPr>
                        <a:t>PsySoc</a:t>
                      </a:r>
                      <a:r>
                        <a:rPr lang="fr-BE" sz="1200" dirty="0" smtClean="0">
                          <a:solidFill>
                            <a:srgbClr val="000018"/>
                          </a:solidFill>
                          <a:effectLst/>
                          <a:latin typeface="Comic Sans MS" panose="030F0702030302020204" pitchFamily="66" charset="0"/>
                          <a:ea typeface="Times New Roman"/>
                        </a:rPr>
                        <a:t>, Module de </a:t>
                      </a:r>
                      <a:r>
                        <a:rPr lang="fr-BE" sz="1200" dirty="0" err="1" smtClean="0">
                          <a:solidFill>
                            <a:srgbClr val="000018"/>
                          </a:solidFill>
                          <a:effectLst/>
                          <a:latin typeface="Comic Sans MS" panose="030F0702030302020204" pitchFamily="66" charset="0"/>
                          <a:ea typeface="Times New Roman"/>
                        </a:rPr>
                        <a:t>Fmn</a:t>
                      </a:r>
                      <a:r>
                        <a:rPr lang="fr-BE" sz="1200" dirty="0" smtClean="0">
                          <a:solidFill>
                            <a:srgbClr val="000018"/>
                          </a:solidFill>
                          <a:effectLst/>
                          <a:latin typeface="Comic Sans MS" panose="030F0702030302020204" pitchFamily="66" charset="0"/>
                          <a:ea typeface="Times New Roman"/>
                        </a:rPr>
                        <a:t> continuée A</a:t>
                      </a:r>
                    </a:p>
                    <a:p>
                      <a:pPr marL="21590" algn="ctr">
                        <a:spcBef>
                          <a:spcPts val="300"/>
                        </a:spcBef>
                        <a:spcAft>
                          <a:spcPts val="300"/>
                        </a:spcAft>
                      </a:pPr>
                      <a:endParaRPr lang="fr-BE" sz="1200" dirty="0" smtClean="0">
                        <a:solidFill>
                          <a:srgbClr val="000018"/>
                        </a:solidFill>
                        <a:effectLst/>
                        <a:latin typeface="Comic Sans MS" panose="030F0702030302020204" pitchFamily="66" charset="0"/>
                        <a:ea typeface="Times New Roman"/>
                      </a:endParaRPr>
                    </a:p>
                    <a:p>
                      <a:pPr marL="21590" algn="ctr">
                        <a:spcBef>
                          <a:spcPts val="300"/>
                        </a:spcBef>
                        <a:spcAft>
                          <a:spcPts val="300"/>
                        </a:spcAft>
                      </a:pPr>
                      <a:r>
                        <a:rPr lang="fr-BE" sz="1200" dirty="0" smtClean="0">
                          <a:solidFill>
                            <a:srgbClr val="000018"/>
                          </a:solidFill>
                          <a:effectLst/>
                          <a:latin typeface="Comic Sans MS" panose="030F0702030302020204" pitchFamily="66" charset="0"/>
                          <a:ea typeface="Times New Roman"/>
                        </a:rPr>
                        <a:t>CP </a:t>
                      </a:r>
                      <a:r>
                        <a:rPr lang="fr-BE" sz="1200" dirty="0" err="1" smtClean="0">
                          <a:solidFill>
                            <a:srgbClr val="000018"/>
                          </a:solidFill>
                          <a:effectLst/>
                          <a:latin typeface="Comic Sans MS" panose="030F0702030302020204" pitchFamily="66" charset="0"/>
                          <a:ea typeface="Times New Roman"/>
                        </a:rPr>
                        <a:t>PsySoc</a:t>
                      </a:r>
                      <a:r>
                        <a:rPr lang="fr-BE" sz="1200" dirty="0" smtClean="0">
                          <a:solidFill>
                            <a:srgbClr val="000018"/>
                          </a:solidFill>
                          <a:effectLst/>
                          <a:latin typeface="Comic Sans MS" panose="030F0702030302020204" pitchFamily="66" charset="0"/>
                          <a:ea typeface="Times New Roman"/>
                        </a:rPr>
                        <a:t>, CO,</a:t>
                      </a:r>
                      <a:r>
                        <a:rPr lang="fr-BE" sz="1200" baseline="0" dirty="0" smtClean="0">
                          <a:solidFill>
                            <a:srgbClr val="000018"/>
                          </a:solidFill>
                          <a:effectLst/>
                          <a:latin typeface="Comic Sans MS" panose="030F0702030302020204" pitchFamily="66" charset="0"/>
                          <a:ea typeface="Times New Roman"/>
                        </a:rPr>
                        <a:t> Pers </a:t>
                      </a:r>
                      <a:r>
                        <a:rPr lang="fr-BE" sz="1200" baseline="0" dirty="0" err="1" smtClean="0">
                          <a:solidFill>
                            <a:srgbClr val="000018"/>
                          </a:solidFill>
                          <a:effectLst/>
                          <a:latin typeface="Comic Sans MS" panose="030F0702030302020204" pitchFamily="66" charset="0"/>
                          <a:ea typeface="Times New Roman"/>
                        </a:rPr>
                        <a:t>Def</a:t>
                      </a:r>
                      <a:endParaRPr lang="fr-BE" sz="1200" dirty="0" smtClean="0">
                        <a:solidFill>
                          <a:srgbClr val="000018"/>
                        </a:solidFill>
                        <a:effectLst/>
                        <a:latin typeface="Comic Sans MS" panose="030F0702030302020204" pitchFamily="66" charset="0"/>
                        <a:ea typeface="Times New Roman"/>
                      </a:endParaRPr>
                    </a:p>
                    <a:p>
                      <a:pPr marL="21590" algn="ctr">
                        <a:spcBef>
                          <a:spcPts val="300"/>
                        </a:spcBef>
                        <a:spcAft>
                          <a:spcPts val="300"/>
                        </a:spcAft>
                      </a:pPr>
                      <a:endParaRPr lang="fr-BE" sz="1200" dirty="0" smtClean="0">
                        <a:solidFill>
                          <a:srgbClr val="000018"/>
                        </a:solidFill>
                        <a:effectLst/>
                        <a:latin typeface="Comic Sans MS" panose="030F0702030302020204" pitchFamily="66" charset="0"/>
                        <a:ea typeface="Times New Roman"/>
                      </a:endParaRPr>
                    </a:p>
                    <a:p>
                      <a:pPr marL="21590" marR="0" indent="0" algn="ctr" defTabSz="914400" rtl="0" eaLnBrk="1" fontAlgn="auto" latinLnBrk="0" hangingPunct="1">
                        <a:lnSpc>
                          <a:spcPct val="100000"/>
                        </a:lnSpc>
                        <a:spcBef>
                          <a:spcPts val="300"/>
                        </a:spcBef>
                        <a:spcAft>
                          <a:spcPts val="300"/>
                        </a:spcAft>
                        <a:buClrTx/>
                        <a:buSzTx/>
                        <a:buFontTx/>
                        <a:buNone/>
                        <a:tabLst/>
                        <a:defRPr/>
                      </a:pPr>
                      <a:r>
                        <a:rPr lang="fr-BE" sz="1200" dirty="0" smtClean="0">
                          <a:solidFill>
                            <a:srgbClr val="000018"/>
                          </a:solidFill>
                          <a:effectLst/>
                          <a:latin typeface="Comic Sans MS" panose="030F0702030302020204" pitchFamily="66" charset="0"/>
                          <a:ea typeface="Times New Roman"/>
                        </a:rPr>
                        <a:t>CP </a:t>
                      </a:r>
                      <a:r>
                        <a:rPr lang="fr-BE" sz="1200" dirty="0" err="1" smtClean="0">
                          <a:solidFill>
                            <a:srgbClr val="000018"/>
                          </a:solidFill>
                          <a:effectLst/>
                          <a:latin typeface="Comic Sans MS" panose="030F0702030302020204" pitchFamily="66" charset="0"/>
                          <a:ea typeface="Times New Roman"/>
                        </a:rPr>
                        <a:t>PsySoc</a:t>
                      </a:r>
                      <a:r>
                        <a:rPr lang="fr-BE" sz="1200" dirty="0" smtClean="0">
                          <a:solidFill>
                            <a:srgbClr val="000018"/>
                          </a:solidFill>
                          <a:effectLst/>
                          <a:latin typeface="Comic Sans MS" panose="030F0702030302020204" pitchFamily="66" charset="0"/>
                          <a:ea typeface="Times New Roman"/>
                        </a:rPr>
                        <a:t>, CO,</a:t>
                      </a:r>
                      <a:r>
                        <a:rPr lang="fr-BE" sz="1200" baseline="0" dirty="0" smtClean="0">
                          <a:solidFill>
                            <a:srgbClr val="000018"/>
                          </a:solidFill>
                          <a:effectLst/>
                          <a:latin typeface="Comic Sans MS" panose="030F0702030302020204" pitchFamily="66" charset="0"/>
                          <a:ea typeface="Times New Roman"/>
                        </a:rPr>
                        <a:t> Pers </a:t>
                      </a:r>
                      <a:r>
                        <a:rPr lang="fr-BE" sz="1200" baseline="0" dirty="0" err="1" smtClean="0">
                          <a:solidFill>
                            <a:srgbClr val="000018"/>
                          </a:solidFill>
                          <a:effectLst/>
                          <a:latin typeface="Comic Sans MS" panose="030F0702030302020204" pitchFamily="66" charset="0"/>
                          <a:ea typeface="Times New Roman"/>
                        </a:rPr>
                        <a:t>Def</a:t>
                      </a:r>
                      <a:endParaRPr lang="fr-BE" sz="1200" dirty="0" smtClean="0">
                        <a:solidFill>
                          <a:srgbClr val="000018"/>
                        </a:solidFill>
                        <a:effectLst/>
                        <a:latin typeface="Comic Sans MS" panose="030F0702030302020204" pitchFamily="66" charset="0"/>
                        <a:ea typeface="Times New Roman"/>
                      </a:endParaRPr>
                    </a:p>
                    <a:p>
                      <a:pPr marL="21590" algn="ctr">
                        <a:spcBef>
                          <a:spcPts val="300"/>
                        </a:spcBef>
                        <a:spcAft>
                          <a:spcPts val="300"/>
                        </a:spcAft>
                      </a:pPr>
                      <a:endParaRPr lang="fr-BE" sz="1200" dirty="0" smtClean="0">
                        <a:solidFill>
                          <a:srgbClr val="000018"/>
                        </a:solidFill>
                        <a:effectLst/>
                        <a:latin typeface="Comic Sans MS" panose="030F0702030302020204" pitchFamily="66" charset="0"/>
                        <a:ea typeface="Times New Roman"/>
                      </a:endParaRPr>
                    </a:p>
                    <a:p>
                      <a:pPr marL="21590" algn="ctr">
                        <a:spcBef>
                          <a:spcPts val="300"/>
                        </a:spcBef>
                        <a:spcAft>
                          <a:spcPts val="300"/>
                        </a:spcAft>
                      </a:pPr>
                      <a:endParaRPr lang="fr-BE" sz="1200" dirty="0" smtClean="0">
                        <a:solidFill>
                          <a:srgbClr val="000018"/>
                        </a:solidFill>
                        <a:effectLst/>
                        <a:latin typeface="Comic Sans MS" panose="030F0702030302020204" pitchFamily="66" charset="0"/>
                        <a:ea typeface="Times New Roman"/>
                      </a:endParaRPr>
                    </a:p>
                    <a:p>
                      <a:pPr marL="21590" algn="ctr">
                        <a:spcBef>
                          <a:spcPts val="300"/>
                        </a:spcBef>
                        <a:spcAft>
                          <a:spcPts val="300"/>
                        </a:spcAft>
                      </a:pPr>
                      <a:endParaRPr lang="en-US" sz="1200" dirty="0">
                        <a:solidFill>
                          <a:srgbClr val="000018"/>
                        </a:solidFill>
                        <a:effectLst/>
                        <a:latin typeface="Comic Sans MS" panose="030F0702030302020204" pitchFamily="66" charset="0"/>
                        <a:ea typeface="Times New Roman"/>
                      </a:endParaRPr>
                    </a:p>
                  </a:txBody>
                  <a:tcPr marL="68580" marR="68580" marT="0" marB="0" anchor="ct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PC</a:t>
                      </a: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PC</a:t>
                      </a: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PC</a:t>
                      </a: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PC</a:t>
                      </a: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PC</a:t>
                      </a:r>
                    </a:p>
                  </a:txBody>
                  <a:tcPr marL="90000" marR="90000" marT="46800" marB="46800" horzOverflow="overflow"/>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r>
            </a:tbl>
          </a:graphicData>
        </a:graphic>
      </p:graphicFrame>
      <p:sp>
        <p:nvSpPr>
          <p:cNvPr id="4" name="Rectangle 3"/>
          <p:cNvSpPr/>
          <p:nvPr/>
        </p:nvSpPr>
        <p:spPr>
          <a:xfrm>
            <a:off x="2329458" y="6092872"/>
            <a:ext cx="4572000" cy="276999"/>
          </a:xfrm>
          <a:prstGeom prst="rect">
            <a:avLst/>
          </a:prstGeom>
        </p:spPr>
        <p:txBody>
          <a:bodyPr>
            <a:spAutoFit/>
          </a:bodyPr>
          <a:lstStyle/>
          <a:p>
            <a:pPr algn="ctr"/>
            <a:r>
              <a:rPr lang="en-US" sz="1200" dirty="0">
                <a:solidFill>
                  <a:srgbClr val="000018"/>
                </a:solidFill>
              </a:rPr>
              <a:t>EC : en </a:t>
            </a:r>
            <a:r>
              <a:rPr lang="en-US" sz="1200" dirty="0" err="1">
                <a:solidFill>
                  <a:srgbClr val="000018"/>
                </a:solidFill>
              </a:rPr>
              <a:t>cours</a:t>
            </a:r>
            <a:r>
              <a:rPr lang="en-US" sz="1200" dirty="0">
                <a:solidFill>
                  <a:srgbClr val="000018"/>
                </a:solidFill>
              </a:rPr>
              <a:t> - T : </a:t>
            </a:r>
            <a:r>
              <a:rPr lang="en-US" sz="1200" dirty="0" err="1">
                <a:solidFill>
                  <a:srgbClr val="000018"/>
                </a:solidFill>
              </a:rPr>
              <a:t>terminé</a:t>
            </a:r>
            <a:r>
              <a:rPr lang="en-US" sz="1200" dirty="0">
                <a:solidFill>
                  <a:srgbClr val="000018"/>
                </a:solidFill>
              </a:rPr>
              <a:t> - R : pas </a:t>
            </a:r>
            <a:r>
              <a:rPr lang="en-US" sz="1200" dirty="0" err="1">
                <a:solidFill>
                  <a:srgbClr val="000018"/>
                </a:solidFill>
              </a:rPr>
              <a:t>démarré</a:t>
            </a:r>
            <a:endParaRPr lang="en-US" sz="1200" dirty="0">
              <a:solidFill>
                <a:srgbClr val="000018"/>
              </a:solidFill>
            </a:endParaRPr>
          </a:p>
        </p:txBody>
      </p:sp>
    </p:spTree>
    <p:extLst>
      <p:ext uri="{BB962C8B-B14F-4D97-AF65-F5344CB8AC3E}">
        <p14:creationId xmlns:p14="http://schemas.microsoft.com/office/powerpoint/2010/main" val="18390215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12</a:t>
            </a:fld>
            <a:endParaRPr lang="en-US"/>
          </a:p>
        </p:txBody>
      </p:sp>
      <p:graphicFrame>
        <p:nvGraphicFramePr>
          <p:cNvPr id="3" name="Table 2"/>
          <p:cNvGraphicFramePr>
            <a:graphicFrameLocks noGrp="1"/>
          </p:cNvGraphicFramePr>
          <p:nvPr>
            <p:extLst>
              <p:ext uri="{D42A27DB-BD31-4B8C-83A1-F6EECF244321}">
                <p14:modId xmlns:p14="http://schemas.microsoft.com/office/powerpoint/2010/main" val="357572675"/>
              </p:ext>
            </p:extLst>
          </p:nvPr>
        </p:nvGraphicFramePr>
        <p:xfrm>
          <a:off x="395538" y="332656"/>
          <a:ext cx="8352924" cy="6037200"/>
        </p:xfrm>
        <a:graphic>
          <a:graphicData uri="http://schemas.openxmlformats.org/drawingml/2006/table">
            <a:tbl>
              <a:tblPr firstRow="1" bandRow="1">
                <a:tableStyleId>{ED083AE6-46FA-4A59-8FB0-9F97EB10719F}</a:tableStyleId>
              </a:tblPr>
              <a:tblGrid>
                <a:gridCol w="1392154"/>
                <a:gridCol w="1392154"/>
                <a:gridCol w="1392154"/>
                <a:gridCol w="1392154"/>
                <a:gridCol w="2280254"/>
                <a:gridCol w="504054"/>
              </a:tblGrid>
              <a:tr h="648072">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Objectif</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Moyens</a:t>
                      </a:r>
                      <a:r>
                        <a:rPr kumimoji="0" lang="en-US" sz="1200" b="1" i="0" u="none" strike="noStrike" cap="none" normalizeH="0" baseline="0" dirty="0" smtClean="0">
                          <a:ln>
                            <a:noFill/>
                          </a:ln>
                          <a:solidFill>
                            <a:srgbClr val="000018"/>
                          </a:solidFill>
                          <a:effectLst/>
                          <a:latin typeface="Comic Sans MS" pitchFamily="66" charset="0"/>
                          <a:cs typeface="Arial" charset="0"/>
                        </a:rPr>
                        <a:t> (</a:t>
                      </a:r>
                      <a:r>
                        <a:rPr kumimoji="0" lang="en-US" sz="1200" b="1" i="0" u="none" strike="noStrike" cap="none" normalizeH="0" baseline="0" dirty="0" err="1" smtClean="0">
                          <a:ln>
                            <a:noFill/>
                          </a:ln>
                          <a:solidFill>
                            <a:srgbClr val="000018"/>
                          </a:solidFill>
                          <a:effectLst/>
                          <a:latin typeface="Comic Sans MS" pitchFamily="66" charset="0"/>
                          <a:cs typeface="Arial" charset="0"/>
                        </a:rPr>
                        <a:t>matériel</a:t>
                      </a:r>
                      <a:r>
                        <a:rPr kumimoji="0" lang="en-US" sz="1200" b="1" i="0" u="none" strike="noStrike" cap="none" normalizeH="0" baseline="0" dirty="0" smtClean="0">
                          <a:ln>
                            <a:noFill/>
                          </a:ln>
                          <a:solidFill>
                            <a:srgbClr val="000018"/>
                          </a:solidFill>
                          <a:effectLst/>
                          <a:latin typeface="Comic Sans MS" pitchFamily="66" charset="0"/>
                          <a:cs typeface="Arial" charset="0"/>
                        </a:rPr>
                        <a:t>, personnel, financier)</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Responsables</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txBody>
                  <a:tcPr anchor="ctr" horzOverflow="overflow"/>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err="1" smtClean="0">
                          <a:ln>
                            <a:noFill/>
                          </a:ln>
                          <a:solidFill>
                            <a:srgbClr val="000018"/>
                          </a:solidFill>
                          <a:effectLst/>
                          <a:latin typeface="Comic Sans MS" pitchFamily="66" charset="0"/>
                          <a:cs typeface="Arial" charset="0"/>
                        </a:rPr>
                        <a:t>Sta</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err="1" smtClean="0">
                          <a:ln>
                            <a:noFill/>
                          </a:ln>
                          <a:solidFill>
                            <a:srgbClr val="000018"/>
                          </a:solidFill>
                          <a:effectLst/>
                          <a:latin typeface="Comic Sans MS" pitchFamily="66" charset="0"/>
                          <a:cs typeface="Arial" charset="0"/>
                        </a:rPr>
                        <a:t>tus</a:t>
                      </a:r>
                      <a:r>
                        <a:rPr kumimoji="0" lang="en-US" sz="1800" b="1" i="0" u="none" strike="noStrike" cap="none" normalizeH="0" baseline="0" dirty="0" smtClean="0">
                          <a:ln>
                            <a:noFill/>
                          </a:ln>
                          <a:solidFill>
                            <a:srgbClr val="000018"/>
                          </a:solidFill>
                          <a:effectLst/>
                          <a:latin typeface="Comic Sans MS" pitchFamily="66" charset="0"/>
                          <a:cs typeface="Arial" charset="0"/>
                        </a:rPr>
                        <a:t> </a:t>
                      </a:r>
                      <a:endParaRPr kumimoji="0" lang="en-US" sz="1800" b="0" i="0" u="none" strike="noStrike" cap="none" normalizeH="0" baseline="0" dirty="0" smtClean="0">
                        <a:ln>
                          <a:noFill/>
                        </a:ln>
                        <a:solidFill>
                          <a:srgbClr val="000018"/>
                        </a:solidFill>
                        <a:effectLst/>
                        <a:latin typeface="Comic Sans MS" pitchFamily="66" charset="0"/>
                      </a:endParaRPr>
                    </a:p>
                  </a:txBody>
                  <a:tcPr/>
                </a:tc>
              </a:tr>
              <a:tr h="2916324">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11-WB-01 - Implémentation de l’analyse de risque psychosocial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day</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to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day</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life” </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Eviter ou limiter les dégâts liés à la charge psychosociale</a:t>
                      </a:r>
                      <a:endParaRPr lang="en-US"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Exécution de l’enregistrement des incidents de nature psychosociale (PC mises en place) </a:t>
                      </a:r>
                    </a:p>
                    <a:p>
                      <a:pPr marL="0" marR="0" lvl="0" indent="0" algn="l" defTabSz="914400" rtl="0" eaLnBrk="1" fontAlgn="b" latinLnBrk="0" hangingPunct="1">
                        <a:lnSpc>
                          <a:spcPct val="100000"/>
                        </a:lnSpc>
                        <a:spcBef>
                          <a:spcPct val="0"/>
                        </a:spcBef>
                        <a:spcAft>
                          <a:spcPct val="0"/>
                        </a:spcAft>
                        <a:buClrTx/>
                        <a:buSzTx/>
                        <a:buFontTx/>
                        <a:buNone/>
                        <a:tabLst/>
                      </a:pPr>
                      <a:endParaRPr lang="fr-BE"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Exécution de l’analyse et exploitation des incidents de nature psychosociale enregistrés (PC+ mises en place)</a:t>
                      </a:r>
                    </a:p>
                    <a:p>
                      <a:pPr marL="0" marR="0" lvl="0" indent="0" algn="l" defTabSz="914400" rtl="0" eaLnBrk="1" fontAlgn="b" latinLnBrk="0" hangingPunct="1">
                        <a:lnSpc>
                          <a:spcPct val="100000"/>
                        </a:lnSpc>
                        <a:spcBef>
                          <a:spcPct val="0"/>
                        </a:spcBef>
                        <a:spcAft>
                          <a:spcPct val="0"/>
                        </a:spcAft>
                        <a:buClrTx/>
                        <a:buSzTx/>
                        <a:buFontTx/>
                        <a:buNone/>
                        <a:tabLst/>
                        <a:defRPr/>
                      </a:pPr>
                      <a:endParaRPr lang="fr-BE"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defRPr/>
                      </a:pPr>
                      <a:r>
                        <a:rPr lang="fr-BE" sz="1200" b="0" i="0" u="none" strike="noStrike" kern="1200" baseline="0" dirty="0" smtClean="0">
                          <a:solidFill>
                            <a:srgbClr val="000018"/>
                          </a:solidFill>
                          <a:latin typeface="Comic Sans MS" panose="030F0702030302020204" pitchFamily="66" charset="0"/>
                          <a:ea typeface="+mn-ea"/>
                          <a:cs typeface="+mn-cs"/>
                        </a:rPr>
                        <a:t>Exécution des observations SOBANE aspects </a:t>
                      </a:r>
                      <a:r>
                        <a:rPr lang="fr-BE" sz="1200" b="0" i="0" u="none" strike="noStrike" kern="1200" baseline="0" dirty="0" err="1" smtClean="0">
                          <a:solidFill>
                            <a:srgbClr val="000018"/>
                          </a:solidFill>
                          <a:latin typeface="Comic Sans MS" panose="030F0702030302020204" pitchFamily="66" charset="0"/>
                          <a:ea typeface="+mn-ea"/>
                          <a:cs typeface="+mn-cs"/>
                        </a:rPr>
                        <a:t>PsySoc</a:t>
                      </a:r>
                      <a:r>
                        <a:rPr lang="fr-BE" sz="1200" b="0" i="0" u="none" strike="noStrike" kern="1200" baseline="0" dirty="0" smtClean="0">
                          <a:solidFill>
                            <a:srgbClr val="000018"/>
                          </a:solidFill>
                          <a:latin typeface="Comic Sans MS" panose="030F0702030302020204" pitchFamily="66" charset="0"/>
                          <a:ea typeface="+mn-ea"/>
                          <a:cs typeface="+mn-cs"/>
                        </a:rPr>
                        <a:t> nécessaires </a:t>
                      </a:r>
                    </a:p>
                    <a:p>
                      <a:pPr marL="0" marR="0" lvl="0" indent="0" algn="l" defTabSz="914400" rtl="0" eaLnBrk="1" fontAlgn="b" latinLnBrk="0" hangingPunct="1">
                        <a:lnSpc>
                          <a:spcPct val="100000"/>
                        </a:lnSpc>
                        <a:spcBef>
                          <a:spcPct val="0"/>
                        </a:spcBef>
                        <a:spcAft>
                          <a:spcPct val="0"/>
                        </a:spcAft>
                        <a:buClrTx/>
                        <a:buSzTx/>
                        <a:buFontTx/>
                        <a:buNone/>
                        <a:tabLst/>
                        <a:defRPr/>
                      </a:pPr>
                      <a:endParaRPr lang="fr-BE"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defRPr/>
                      </a:pPr>
                      <a:r>
                        <a:rPr lang="fr-BE" sz="1200" b="0" i="0" u="none" strike="noStrike" kern="1200" baseline="0" dirty="0" smtClean="0">
                          <a:solidFill>
                            <a:srgbClr val="000018"/>
                          </a:solidFill>
                          <a:latin typeface="Comic Sans MS" panose="030F0702030302020204" pitchFamily="66" charset="0"/>
                          <a:ea typeface="+mn-ea"/>
                          <a:cs typeface="+mn-cs"/>
                        </a:rPr>
                        <a:t>Exécution des AR </a:t>
                      </a:r>
                      <a:r>
                        <a:rPr lang="fr-BE" sz="1200" b="0" i="0" u="none" strike="noStrike" kern="1200" baseline="0" dirty="0" err="1" smtClean="0">
                          <a:solidFill>
                            <a:srgbClr val="000018"/>
                          </a:solidFill>
                          <a:latin typeface="Comic Sans MS" panose="030F0702030302020204" pitchFamily="66" charset="0"/>
                          <a:ea typeface="+mn-ea"/>
                          <a:cs typeface="+mn-cs"/>
                        </a:rPr>
                        <a:t>PsySoc</a:t>
                      </a:r>
                      <a:r>
                        <a:rPr lang="fr-BE" sz="1200" b="0" i="0" u="none" strike="noStrike" kern="1200" baseline="0" dirty="0" smtClean="0">
                          <a:solidFill>
                            <a:srgbClr val="000018"/>
                          </a:solidFill>
                          <a:latin typeface="Comic Sans MS" panose="030F0702030302020204" pitchFamily="66" charset="0"/>
                          <a:ea typeface="+mn-ea"/>
                          <a:cs typeface="+mn-cs"/>
                        </a:rPr>
                        <a:t> ponctuelles nécessaires</a:t>
                      </a:r>
                      <a:endParaRPr lang="fr-BE" sz="1800" b="0" i="0" u="none" strike="noStrike" kern="1200" baseline="0" dirty="0" smtClean="0">
                        <a:solidFill>
                          <a:schemeClr val="tx1"/>
                        </a:solidFill>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 	</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lang="fr-BE" sz="1200" b="0" i="0" u="none" strike="noStrike" kern="1200" baseline="0" dirty="0" smtClean="0">
                          <a:solidFill>
                            <a:srgbClr val="000018"/>
                          </a:solidFill>
                          <a:latin typeface="Comic Sans MS" panose="030F0702030302020204" pitchFamily="66" charset="0"/>
                          <a:ea typeface="+mn-ea"/>
                          <a:cs typeface="+mn-cs"/>
                        </a:rPr>
                        <a:t>PC/SLPPT	</a:t>
                      </a:r>
                    </a:p>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ACWB-SPS-PSYSOC-001 </a:t>
                      </a:r>
                    </a:p>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ACWB-GID-WRKPR-013 </a:t>
                      </a:r>
                    </a:p>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ACWB-GID-WRKPR-019 	</a:t>
                      </a:r>
                    </a:p>
                    <a:p>
                      <a:pPr marL="0" marR="0" lvl="0" indent="0" algn="l" defTabSz="914400" rtl="0" eaLnBrk="1" fontAlgn="b" latinLnBrk="0" hangingPunct="1">
                        <a:lnSpc>
                          <a:spcPct val="100000"/>
                        </a:lnSpc>
                        <a:spcBef>
                          <a:spcPct val="0"/>
                        </a:spcBef>
                        <a:spcAft>
                          <a:spcPct val="0"/>
                        </a:spcAft>
                        <a:buClrTx/>
                        <a:buSzTx/>
                        <a:buFontTx/>
                        <a:buNone/>
                        <a:tabLst/>
                      </a:pPr>
                      <a:endParaRPr lang="fr-BE"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lang="fr-BE"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lang="fr-BE"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lang="fr-BE"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lang="fr-BE"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lang="fr-BE"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lang="fr-BE"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lang="fr-BE"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lang="fr-BE"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SLPPT / LH</a:t>
                      </a:r>
                    </a:p>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ACWB-GID-WRKPR-017 </a:t>
                      </a:r>
                    </a:p>
                    <a:p>
                      <a:pPr marL="0" marR="0" lvl="0" indent="0" algn="l" defTabSz="914400" rtl="0" eaLnBrk="1" fontAlgn="b" latinLnBrk="0" hangingPunct="1">
                        <a:lnSpc>
                          <a:spcPct val="100000"/>
                        </a:lnSpc>
                        <a:spcBef>
                          <a:spcPct val="0"/>
                        </a:spcBef>
                        <a:spcAft>
                          <a:spcPct val="0"/>
                        </a:spcAft>
                        <a:buClrTx/>
                        <a:buSzTx/>
                        <a:buFontTx/>
                        <a:buNone/>
                        <a:tabLst/>
                      </a:pPr>
                      <a:endParaRPr lang="fr-BE"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	</a:t>
                      </a:r>
                    </a:p>
                    <a:p>
                      <a:pPr marL="0" marR="0" lvl="0" indent="0" algn="l" defTabSz="914400" rtl="0" eaLnBrk="1" fontAlgn="b" latinLnBrk="0" hangingPunct="1">
                        <a:lnSpc>
                          <a:spcPct val="100000"/>
                        </a:lnSpc>
                        <a:spcBef>
                          <a:spcPct val="0"/>
                        </a:spcBef>
                        <a:spcAft>
                          <a:spcPct val="0"/>
                        </a:spcAft>
                        <a:buClrTx/>
                        <a:buSzTx/>
                        <a:buFontTx/>
                        <a:buNone/>
                        <a:tabLst/>
                        <a:defRPr/>
                      </a:pPr>
                      <a:endParaRPr lang="fr-BE"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defRPr/>
                      </a:pPr>
                      <a:r>
                        <a:rPr lang="fr-BE" sz="1200" b="0" i="0" u="none" strike="noStrike" kern="1200" baseline="0" dirty="0" smtClean="0">
                          <a:solidFill>
                            <a:srgbClr val="000018"/>
                          </a:solidFill>
                          <a:latin typeface="Comic Sans MS" panose="030F0702030302020204" pitchFamily="66" charset="0"/>
                          <a:ea typeface="+mn-ea"/>
                          <a:cs typeface="+mn-cs"/>
                        </a:rPr>
                        <a:t>PC / SLPPT / LH</a:t>
                      </a: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defRPr/>
                      </a:pPr>
                      <a:r>
                        <a:rPr lang="fr-BE" sz="1200" b="0" i="0" u="none" strike="noStrike" kern="1200" baseline="0" dirty="0" smtClean="0">
                          <a:solidFill>
                            <a:srgbClr val="000018"/>
                          </a:solidFill>
                          <a:latin typeface="Comic Sans MS" panose="030F0702030302020204" pitchFamily="66" charset="0"/>
                          <a:ea typeface="+mn-ea"/>
                          <a:cs typeface="+mn-cs"/>
                        </a:rPr>
                        <a:t>ACWB-GID-WRKPR-012 </a:t>
                      </a:r>
                    </a:p>
                  </a:txBody>
                  <a:tcPr marL="90000" marR="90000" marT="46800" marB="46800" horzOverflow="overflow"/>
                </a:tc>
                <a:tc>
                  <a:txBody>
                    <a:bodyPr/>
                    <a:lstStyle/>
                    <a:p>
                      <a:r>
                        <a:rPr lang="fr-BE" sz="1200" b="0" i="0" u="none" strike="noStrike" kern="1200" baseline="0" dirty="0" smtClean="0">
                          <a:solidFill>
                            <a:srgbClr val="000018"/>
                          </a:solidFill>
                          <a:latin typeface="Comic Sans MS" panose="030F0702030302020204" pitchFamily="66" charset="0"/>
                          <a:ea typeface="+mn-ea"/>
                          <a:cs typeface="+mn-cs"/>
                        </a:rPr>
                        <a:t>PC Adjt DELOYER O.</a:t>
                      </a:r>
                    </a:p>
                    <a:p>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r>
                        <a:rPr kumimoji="0" lang="fr-BE" sz="1200" b="0" i="0" u="none" strike="noStrike" cap="none" normalizeH="0" baseline="0" dirty="0" smtClean="0">
                          <a:ln>
                            <a:noFill/>
                          </a:ln>
                          <a:solidFill>
                            <a:srgbClr val="000018"/>
                          </a:solidFill>
                          <a:effectLst/>
                          <a:latin typeface="Comic Sans MS" pitchFamily="66" charset="0"/>
                        </a:rPr>
                        <a:t>PC Adjt DELOYER O.</a:t>
                      </a:r>
                    </a:p>
                    <a:p>
                      <a:endParaRPr kumimoji="0" lang="fr-BE" sz="1200" b="0" i="0" u="none" strike="noStrike" cap="none" normalizeH="0" baseline="0" dirty="0" smtClean="0">
                        <a:ln>
                          <a:noFill/>
                        </a:ln>
                        <a:solidFill>
                          <a:srgbClr val="000018"/>
                        </a:solidFill>
                        <a:effectLst/>
                        <a:latin typeface="Comic Sans MS" pitchFamily="66" charset="0"/>
                      </a:endParaRPr>
                    </a:p>
                    <a:p>
                      <a:endParaRPr kumimoji="0" lang="fr-BE" sz="1200" b="0" i="0" u="none" strike="noStrike" cap="none" normalizeH="0" baseline="0" dirty="0" smtClean="0">
                        <a:ln>
                          <a:noFill/>
                        </a:ln>
                        <a:solidFill>
                          <a:srgbClr val="000018"/>
                        </a:solidFill>
                        <a:effectLst/>
                        <a:latin typeface="Comic Sans MS" pitchFamily="66" charset="0"/>
                      </a:endParaRPr>
                    </a:p>
                    <a:p>
                      <a:endParaRPr kumimoji="0" lang="fr-BE" sz="1200" b="0" i="0" u="none" strike="noStrike" cap="none" normalizeH="0" baseline="0" dirty="0" smtClean="0">
                        <a:ln>
                          <a:noFill/>
                        </a:ln>
                        <a:solidFill>
                          <a:srgbClr val="000018"/>
                        </a:solidFill>
                        <a:effectLst/>
                        <a:latin typeface="Comic Sans MS" pitchFamily="66" charset="0"/>
                      </a:endParaRPr>
                    </a:p>
                    <a:p>
                      <a:endParaRPr kumimoji="0" lang="fr-BE" sz="1200" b="0" i="0" u="none" strike="noStrike" cap="none" normalizeH="0" baseline="0" dirty="0" smtClean="0">
                        <a:ln>
                          <a:noFill/>
                        </a:ln>
                        <a:solidFill>
                          <a:srgbClr val="000018"/>
                        </a:solidFill>
                        <a:effectLst/>
                        <a:latin typeface="Comic Sans MS" pitchFamily="66" charset="0"/>
                      </a:endParaRPr>
                    </a:p>
                    <a:p>
                      <a:endParaRPr kumimoji="0" lang="fr-BE" sz="1200" b="0" i="0" u="none" strike="noStrike" cap="none" normalizeH="0" baseline="0" dirty="0" smtClean="0">
                        <a:ln>
                          <a:noFill/>
                        </a:ln>
                        <a:solidFill>
                          <a:srgbClr val="000018"/>
                        </a:solidFill>
                        <a:effectLst/>
                        <a:latin typeface="Comic Sans MS" pitchFamily="66" charset="0"/>
                      </a:endParaRPr>
                    </a:p>
                    <a:p>
                      <a:endParaRPr kumimoji="0" lang="fr-BE" sz="1200" b="0" i="0" u="none" strike="noStrike" cap="none" normalizeH="0" baseline="0" dirty="0" smtClean="0">
                        <a:ln>
                          <a:noFill/>
                        </a:ln>
                        <a:solidFill>
                          <a:srgbClr val="000018"/>
                        </a:solidFill>
                        <a:effectLst/>
                        <a:latin typeface="Comic Sans MS" pitchFamily="66" charset="0"/>
                      </a:endParaRPr>
                    </a:p>
                    <a:p>
                      <a:r>
                        <a:rPr kumimoji="0" lang="fr-BE" sz="1200" b="0" i="0" u="none" strike="noStrike" cap="none" normalizeH="0" baseline="0" dirty="0" smtClean="0">
                          <a:ln>
                            <a:noFill/>
                          </a:ln>
                          <a:solidFill>
                            <a:srgbClr val="000018"/>
                          </a:solidFill>
                          <a:effectLst/>
                          <a:latin typeface="Comic Sans MS" pitchFamily="66" charset="0"/>
                        </a:rPr>
                        <a:t>PC Adjt DELOYER O.</a:t>
                      </a:r>
                    </a:p>
                    <a:p>
                      <a:endParaRPr kumimoji="0" lang="fr-BE" sz="1200" b="0" i="0" u="none" strike="noStrike" cap="none" normalizeH="0" baseline="0" dirty="0" smtClean="0">
                        <a:ln>
                          <a:noFill/>
                        </a:ln>
                        <a:solidFill>
                          <a:srgbClr val="000018"/>
                        </a:solidFill>
                        <a:effectLst/>
                        <a:latin typeface="Comic Sans MS" pitchFamily="66" charset="0"/>
                      </a:endParaRPr>
                    </a:p>
                    <a:p>
                      <a:endParaRPr kumimoji="0" lang="fr-BE" sz="1200" b="0" i="0" u="none" strike="noStrike" cap="none" normalizeH="0" baseline="0" dirty="0" smtClean="0">
                        <a:ln>
                          <a:noFill/>
                        </a:ln>
                        <a:solidFill>
                          <a:srgbClr val="000018"/>
                        </a:solidFill>
                        <a:effectLst/>
                        <a:latin typeface="Comic Sans MS" pitchFamily="66" charset="0"/>
                      </a:endParaRPr>
                    </a:p>
                    <a:p>
                      <a:endParaRPr kumimoji="0" lang="fr-BE" sz="1200" b="0" i="0" u="none" strike="noStrike" cap="none" normalizeH="0" baseline="0" dirty="0" smtClean="0">
                        <a:ln>
                          <a:noFill/>
                        </a:ln>
                        <a:solidFill>
                          <a:srgbClr val="000018"/>
                        </a:solidFill>
                        <a:effectLst/>
                        <a:latin typeface="Comic Sans MS" pitchFamily="66" charset="0"/>
                      </a:endParaRPr>
                    </a:p>
                    <a:p>
                      <a:r>
                        <a:rPr kumimoji="0" lang="fr-BE" sz="1200" b="0" i="0" u="none" strike="noStrike" cap="none" normalizeH="0" baseline="0" dirty="0" smtClean="0">
                          <a:ln>
                            <a:noFill/>
                          </a:ln>
                          <a:solidFill>
                            <a:srgbClr val="000018"/>
                          </a:solidFill>
                          <a:effectLst/>
                          <a:latin typeface="Comic Sans MS" pitchFamily="66" charset="0"/>
                        </a:rPr>
                        <a:t>PC Adjt DELOYER O.</a:t>
                      </a:r>
                    </a:p>
                    <a:p>
                      <a:endParaRPr kumimoji="0" lang="fr-BE" sz="1200" b="0" i="0" u="none" strike="noStrike" cap="none" normalizeH="0" baseline="0" dirty="0" smtClean="0">
                        <a:ln>
                          <a:noFill/>
                        </a:ln>
                        <a:solidFill>
                          <a:srgbClr val="000018"/>
                        </a:solidFill>
                        <a:effectLst/>
                        <a:latin typeface="Comic Sans MS" pitchFamily="66" charset="0"/>
                      </a:endParaRPr>
                    </a:p>
                    <a:p>
                      <a:endParaRPr kumimoji="0" lang="fr-BE" sz="1200" b="1" i="0" u="sng"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tc>
              </a:tr>
            </a:tbl>
          </a:graphicData>
        </a:graphic>
      </p:graphicFrame>
      <p:sp>
        <p:nvSpPr>
          <p:cNvPr id="4" name="Rectangle 3"/>
          <p:cNvSpPr/>
          <p:nvPr/>
        </p:nvSpPr>
        <p:spPr>
          <a:xfrm>
            <a:off x="2304458" y="6453336"/>
            <a:ext cx="4572000" cy="276999"/>
          </a:xfrm>
          <a:prstGeom prst="rect">
            <a:avLst/>
          </a:prstGeom>
        </p:spPr>
        <p:txBody>
          <a:bodyPr>
            <a:spAutoFit/>
          </a:bodyPr>
          <a:lstStyle/>
          <a:p>
            <a:pPr algn="ctr"/>
            <a:r>
              <a:rPr lang="en-US" sz="1200" dirty="0">
                <a:solidFill>
                  <a:srgbClr val="000018"/>
                </a:solidFill>
              </a:rPr>
              <a:t>EC : en </a:t>
            </a:r>
            <a:r>
              <a:rPr lang="en-US" sz="1200" dirty="0" err="1">
                <a:solidFill>
                  <a:srgbClr val="000018"/>
                </a:solidFill>
              </a:rPr>
              <a:t>cours</a:t>
            </a:r>
            <a:r>
              <a:rPr lang="en-US" sz="1200" dirty="0">
                <a:solidFill>
                  <a:srgbClr val="000018"/>
                </a:solidFill>
              </a:rPr>
              <a:t> - T : </a:t>
            </a:r>
            <a:r>
              <a:rPr lang="en-US" sz="1200" dirty="0" err="1">
                <a:solidFill>
                  <a:srgbClr val="000018"/>
                </a:solidFill>
              </a:rPr>
              <a:t>terminé</a:t>
            </a:r>
            <a:r>
              <a:rPr lang="en-US" sz="1200" dirty="0">
                <a:solidFill>
                  <a:srgbClr val="000018"/>
                </a:solidFill>
              </a:rPr>
              <a:t> - R : pas </a:t>
            </a:r>
            <a:r>
              <a:rPr lang="en-US" sz="1200" dirty="0" err="1">
                <a:solidFill>
                  <a:srgbClr val="000018"/>
                </a:solidFill>
              </a:rPr>
              <a:t>démarré</a:t>
            </a:r>
            <a:endParaRPr lang="en-US" sz="1200" dirty="0">
              <a:solidFill>
                <a:srgbClr val="000018"/>
              </a:solidFill>
            </a:endParaRPr>
          </a:p>
        </p:txBody>
      </p:sp>
    </p:spTree>
    <p:extLst>
      <p:ext uri="{BB962C8B-B14F-4D97-AF65-F5344CB8AC3E}">
        <p14:creationId xmlns:p14="http://schemas.microsoft.com/office/powerpoint/2010/main" val="42761889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3010" name="Rectangle 2"/>
          <p:cNvSpPr>
            <a:spLocks noGrp="1" noChangeArrowheads="1"/>
          </p:cNvSpPr>
          <p:nvPr>
            <p:ph type="ctrTitle"/>
          </p:nvPr>
        </p:nvSpPr>
        <p:spPr>
          <a:xfrm>
            <a:off x="457200" y="2176463"/>
            <a:ext cx="8229600" cy="1828800"/>
          </a:xfrm>
        </p:spPr>
        <p:txBody>
          <a:bodyPr/>
          <a:lstStyle/>
          <a:p>
            <a:pPr eaLnBrk="1" hangingPunct="1">
              <a:defRPr/>
            </a:pPr>
            <a:r>
              <a:rPr lang="fr-BE" u="sng" dirty="0" smtClean="0">
                <a:solidFill>
                  <a:srgbClr val="000018"/>
                </a:solidFill>
                <a:latin typeface="Comic Sans MS" pitchFamily="66" charset="0"/>
              </a:rPr>
              <a:t>Plan Local de Prévention</a:t>
            </a:r>
            <a:r>
              <a:rPr lang="fr-BE" sz="4400" u="sng" dirty="0" smtClean="0">
                <a:solidFill>
                  <a:srgbClr val="000018"/>
                </a:solidFill>
                <a:latin typeface="Comic Sans MS" pitchFamily="66" charset="0"/>
              </a:rPr>
              <a:t/>
            </a:r>
            <a:br>
              <a:rPr lang="fr-BE" sz="4400" u="sng" dirty="0" smtClean="0">
                <a:solidFill>
                  <a:srgbClr val="000018"/>
                </a:solidFill>
                <a:latin typeface="Comic Sans MS" pitchFamily="66" charset="0"/>
              </a:rPr>
            </a:br>
            <a:r>
              <a:rPr lang="fr-BE" sz="4400" u="sng" dirty="0" smtClean="0">
                <a:solidFill>
                  <a:srgbClr val="000018"/>
                </a:solidFill>
                <a:latin typeface="Comic Sans MS" pitchFamily="66" charset="0"/>
              </a:rPr>
              <a:t/>
            </a:r>
            <a:br>
              <a:rPr lang="fr-BE" sz="4400" u="sng" dirty="0" smtClean="0">
                <a:solidFill>
                  <a:srgbClr val="000018"/>
                </a:solidFill>
                <a:latin typeface="Comic Sans MS" pitchFamily="66" charset="0"/>
              </a:rPr>
            </a:br>
            <a:r>
              <a:rPr lang="fr-BE" sz="4400" dirty="0" smtClean="0">
                <a:solidFill>
                  <a:srgbClr val="000018"/>
                </a:solidFill>
                <a:latin typeface="Comic Sans MS" pitchFamily="66" charset="0"/>
              </a:rPr>
              <a:t>Volet B</a:t>
            </a:r>
            <a:endParaRPr lang="en-US" sz="4400" u="sng" dirty="0" smtClean="0">
              <a:solidFill>
                <a:srgbClr val="000018"/>
              </a:solidFill>
              <a:latin typeface="Comic Sans MS" pitchFamily="66"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14</a:t>
            </a:fld>
            <a:endParaRPr lang="en-US"/>
          </a:p>
        </p:txBody>
      </p:sp>
      <p:graphicFrame>
        <p:nvGraphicFramePr>
          <p:cNvPr id="4" name="Table 3"/>
          <p:cNvGraphicFramePr>
            <a:graphicFrameLocks noGrp="1"/>
          </p:cNvGraphicFramePr>
          <p:nvPr>
            <p:extLst>
              <p:ext uri="{D42A27DB-BD31-4B8C-83A1-F6EECF244321}">
                <p14:modId xmlns:p14="http://schemas.microsoft.com/office/powerpoint/2010/main" val="2263097269"/>
              </p:ext>
            </p:extLst>
          </p:nvPr>
        </p:nvGraphicFramePr>
        <p:xfrm>
          <a:off x="251520" y="32048"/>
          <a:ext cx="8496943" cy="6388984"/>
        </p:xfrm>
        <a:graphic>
          <a:graphicData uri="http://schemas.openxmlformats.org/drawingml/2006/table">
            <a:tbl>
              <a:tblPr firstRow="1" bandRow="1">
                <a:tableStyleId>{ED083AE6-46FA-4A59-8FB0-9F97EB10719F}</a:tableStyleId>
              </a:tblPr>
              <a:tblGrid>
                <a:gridCol w="1416157"/>
                <a:gridCol w="1416157"/>
                <a:gridCol w="1416157"/>
                <a:gridCol w="2088233"/>
                <a:gridCol w="1584176"/>
                <a:gridCol w="576063"/>
              </a:tblGrid>
              <a:tr h="804664">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Objectif</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Moyens</a:t>
                      </a:r>
                      <a:r>
                        <a:rPr kumimoji="0" lang="en-US" sz="1200" b="1" i="0" u="none" strike="noStrike" cap="none" normalizeH="0" baseline="0" dirty="0" smtClean="0">
                          <a:ln>
                            <a:noFill/>
                          </a:ln>
                          <a:solidFill>
                            <a:srgbClr val="000018"/>
                          </a:solidFill>
                          <a:effectLst/>
                          <a:latin typeface="Comic Sans MS" pitchFamily="66" charset="0"/>
                          <a:cs typeface="Arial" charset="0"/>
                        </a:rPr>
                        <a:t> (</a:t>
                      </a:r>
                      <a:r>
                        <a:rPr kumimoji="0" lang="en-US" sz="1200" b="1" i="0" u="none" strike="noStrike" cap="none" normalizeH="0" baseline="0" dirty="0" err="1" smtClean="0">
                          <a:ln>
                            <a:noFill/>
                          </a:ln>
                          <a:solidFill>
                            <a:srgbClr val="000018"/>
                          </a:solidFill>
                          <a:effectLst/>
                          <a:latin typeface="Comic Sans MS" pitchFamily="66" charset="0"/>
                          <a:cs typeface="Arial" charset="0"/>
                        </a:rPr>
                        <a:t>matériel</a:t>
                      </a:r>
                      <a:r>
                        <a:rPr kumimoji="0" lang="en-US" sz="1200" b="1" i="0" u="none" strike="noStrike" cap="none" normalizeH="0" baseline="0" dirty="0" smtClean="0">
                          <a:ln>
                            <a:noFill/>
                          </a:ln>
                          <a:solidFill>
                            <a:srgbClr val="000018"/>
                          </a:solidFill>
                          <a:effectLst/>
                          <a:latin typeface="Comic Sans MS" pitchFamily="66" charset="0"/>
                          <a:cs typeface="Arial" charset="0"/>
                        </a:rPr>
                        <a:t>, personnel, financier)</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Responsables</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txBody>
                  <a:tcPr anchor="ctr" horzOverflow="overflow"/>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err="1" smtClean="0">
                          <a:ln>
                            <a:noFill/>
                          </a:ln>
                          <a:solidFill>
                            <a:srgbClr val="000018"/>
                          </a:solidFill>
                          <a:effectLst/>
                          <a:latin typeface="Comic Sans MS" pitchFamily="66" charset="0"/>
                          <a:cs typeface="Arial" charset="0"/>
                        </a:rPr>
                        <a:t>Sta</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err="1" smtClean="0">
                          <a:ln>
                            <a:noFill/>
                          </a:ln>
                          <a:solidFill>
                            <a:srgbClr val="000018"/>
                          </a:solidFill>
                          <a:effectLst/>
                          <a:latin typeface="Comic Sans MS" pitchFamily="66" charset="0"/>
                          <a:cs typeface="Arial" charset="0"/>
                        </a:rPr>
                        <a:t>tus</a:t>
                      </a:r>
                      <a:r>
                        <a:rPr kumimoji="0" lang="en-US" sz="1800" b="1" i="0" u="none" strike="noStrike" cap="none" normalizeH="0" baseline="0" dirty="0" smtClean="0">
                          <a:ln>
                            <a:noFill/>
                          </a:ln>
                          <a:solidFill>
                            <a:srgbClr val="000018"/>
                          </a:solidFill>
                          <a:effectLst/>
                          <a:latin typeface="Comic Sans MS" pitchFamily="66" charset="0"/>
                          <a:cs typeface="Arial" charset="0"/>
                        </a:rPr>
                        <a:t> </a:t>
                      </a:r>
                      <a:endParaRPr kumimoji="0" lang="en-US" sz="1800" b="0" i="0" u="none" strike="noStrike" cap="none" normalizeH="0" baseline="0" dirty="0" smtClean="0">
                        <a:ln>
                          <a:noFill/>
                        </a:ln>
                        <a:solidFill>
                          <a:srgbClr val="000018"/>
                        </a:solidFill>
                        <a:effectLst/>
                        <a:latin typeface="Comic Sans MS" pitchFamily="66" charset="0"/>
                      </a:endParaRPr>
                    </a:p>
                  </a:txBody>
                  <a:tcPr/>
                </a:tc>
              </a:tr>
              <a:tr h="1008112">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rgbClr val="000018"/>
                          </a:solidFill>
                          <a:effectLst/>
                          <a:latin typeface="Comic Sans MS" pitchFamily="66" charset="0"/>
                          <a:cs typeface="Arial" charset="0"/>
                        </a:rPr>
                        <a:t>Campagne</a:t>
                      </a:r>
                      <a:r>
                        <a:rPr kumimoji="0" lang="en-US" sz="1200" b="0"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err="1" smtClean="0">
                          <a:ln>
                            <a:noFill/>
                          </a:ln>
                          <a:solidFill>
                            <a:srgbClr val="000018"/>
                          </a:solidFill>
                          <a:effectLst/>
                          <a:latin typeface="Comic Sans MS" pitchFamily="66" charset="0"/>
                          <a:cs typeface="Arial" charset="0"/>
                        </a:rPr>
                        <a:t>d’affichage</a:t>
                      </a: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 Sécurité au travail »</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Information des </a:t>
                      </a:r>
                      <a:r>
                        <a:rPr kumimoji="0" lang="en-US" sz="1200" b="0" i="0" u="none" strike="noStrike" cap="none" normalizeH="0" baseline="0" dirty="0" err="1" smtClean="0">
                          <a:ln>
                            <a:noFill/>
                          </a:ln>
                          <a:solidFill>
                            <a:srgbClr val="000018"/>
                          </a:solidFill>
                          <a:effectLst/>
                          <a:latin typeface="Comic Sans MS" pitchFamily="66" charset="0"/>
                        </a:rPr>
                        <a:t>travailleurs</a:t>
                      </a:r>
                      <a:endParaRPr kumimoji="0" lang="en-US"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Dangers F16</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Dangers UAV</a:t>
                      </a:r>
                      <a:endParaRPr kumimoji="0" lang="en-US"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rgbClr val="000018"/>
                          </a:solidFill>
                          <a:effectLst/>
                          <a:latin typeface="Comic Sans MS" pitchFamily="66" charset="0"/>
                          <a:cs typeface="Arial" charset="0"/>
                        </a:rPr>
                        <a:t>Renouvellement</a:t>
                      </a:r>
                      <a:r>
                        <a:rPr kumimoji="0" lang="en-US" sz="1200" b="0"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err="1" smtClean="0">
                          <a:ln>
                            <a:noFill/>
                          </a:ln>
                          <a:solidFill>
                            <a:srgbClr val="000018"/>
                          </a:solidFill>
                          <a:effectLst/>
                          <a:latin typeface="Comic Sans MS" pitchFamily="66" charset="0"/>
                          <a:cs typeface="Arial" charset="0"/>
                        </a:rPr>
                        <a:t>périodique</a:t>
                      </a: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Briefing prévention 2017</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3 </a:t>
                      </a:r>
                      <a:r>
                        <a:rPr kumimoji="0" lang="en-US" sz="1200" b="0" i="0" u="none" strike="noStrike" cap="none" normalizeH="0" baseline="0" dirty="0" err="1" smtClean="0">
                          <a:ln>
                            <a:noFill/>
                          </a:ln>
                          <a:solidFill>
                            <a:srgbClr val="000018"/>
                          </a:solidFill>
                          <a:effectLst/>
                          <a:latin typeface="Comic Sans MS" pitchFamily="66" charset="0"/>
                          <a:cs typeface="Arial" charset="0"/>
                        </a:rPr>
                        <a:t>panneaux</a:t>
                      </a:r>
                      <a:r>
                        <a:rPr kumimoji="0" lang="en-US" sz="1200" b="0"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err="1" smtClean="0">
                          <a:ln>
                            <a:noFill/>
                          </a:ln>
                          <a:solidFill>
                            <a:srgbClr val="000018"/>
                          </a:solidFill>
                          <a:effectLst/>
                          <a:latin typeface="Comic Sans MS" pitchFamily="66" charset="0"/>
                          <a:cs typeface="Arial" charset="0"/>
                        </a:rPr>
                        <a:t>d’affichage</a:t>
                      </a:r>
                      <a:r>
                        <a:rPr kumimoji="0" lang="en-US" sz="1200" b="0" i="0" u="none" strike="noStrike" cap="none" normalizeH="0" baseline="0" dirty="0" smtClean="0">
                          <a:ln>
                            <a:noFill/>
                          </a:ln>
                          <a:solidFill>
                            <a:srgbClr val="000018"/>
                          </a:solidFill>
                          <a:effectLst/>
                          <a:latin typeface="Comic Sans MS" pitchFamily="66" charset="0"/>
                          <a:cs typeface="Arial" charset="0"/>
                        </a:rPr>
                        <a:t> </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80 UAV</a:t>
                      </a: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cs typeface="Arial"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rgbClr val="000018"/>
                          </a:solidFill>
                          <a:effectLst/>
                          <a:latin typeface="Comic Sans MS" pitchFamily="66" charset="0"/>
                          <a:cs typeface="Arial" charset="0"/>
                        </a:rPr>
                        <a:t>AsPrev</a:t>
                      </a: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mn-cs"/>
                        </a:rPr>
                        <a:t>WASO/SASO</a:t>
                      </a:r>
                      <a:endParaRPr kumimoji="0" lang="fr-BE" sz="1200" b="0" i="0" u="none" strike="noStrike" cap="none" normalizeH="0" baseline="0" dirty="0" smtClean="0">
                        <a:ln>
                          <a:noFill/>
                        </a:ln>
                        <a:solidFill>
                          <a:srgbClr val="000018"/>
                        </a:solidFill>
                        <a:effectLst/>
                        <a:latin typeface="Comic Sans MS" pitchFamily="66" charset="0"/>
                        <a:cs typeface="Arial"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EC</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r>
              <a:tr h="126996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1" i="0" u="none" strike="noStrike" cap="none" normalizeH="0" baseline="0" dirty="0" smtClean="0">
                          <a:ln>
                            <a:noFill/>
                          </a:ln>
                          <a:solidFill>
                            <a:srgbClr val="000018"/>
                          </a:solidFill>
                          <a:effectLst/>
                          <a:latin typeface="Comic Sans MS" pitchFamily="66" charset="0"/>
                        </a:rPr>
                        <a:t>Visite annuelle des lieux de travail </a:t>
                      </a:r>
                      <a:endParaRPr kumimoji="0" lang="en-US" sz="1200" b="1"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Conformément aux prescrits légaux, chaque lieu de travail doit faire l’objet d’une visite annuelle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 Lieux de travail</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 Planning 2017</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VLT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Rapports</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Comd</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Sqn</a:t>
                      </a:r>
                      <a:r>
                        <a:rPr kumimoji="0" lang="fr-BE" sz="1200" b="0" i="0" u="none" strike="noStrike" cap="none" normalizeH="0" baseline="0" dirty="0" smtClean="0">
                          <a:ln>
                            <a:noFill/>
                          </a:ln>
                          <a:solidFill>
                            <a:srgbClr val="000018"/>
                          </a:solidFill>
                          <a:effectLst/>
                          <a:latin typeface="Comic Sans MS" pitchFamily="66" charset="0"/>
                        </a:rPr>
                        <a:t>, CCB, SLPPT, </a:t>
                      </a:r>
                      <a:r>
                        <a:rPr kumimoji="0" lang="fr-BE" sz="1200" b="0" i="0" u="none" strike="noStrike" cap="none" normalizeH="0" baseline="0" dirty="0" err="1" smtClean="0">
                          <a:ln>
                            <a:noFill/>
                          </a:ln>
                          <a:solidFill>
                            <a:srgbClr val="000018"/>
                          </a:solidFill>
                          <a:effectLst/>
                          <a:latin typeface="Comic Sans MS" pitchFamily="66" charset="0"/>
                        </a:rPr>
                        <a:t>Cel</a:t>
                      </a:r>
                      <a:r>
                        <a:rPr kumimoji="0" lang="fr-BE" sz="1200" b="0" i="0" u="none" strike="noStrike" cap="none" normalizeH="0" baseline="0" dirty="0" smtClean="0">
                          <a:ln>
                            <a:noFill/>
                          </a:ln>
                          <a:solidFill>
                            <a:srgbClr val="000018"/>
                          </a:solidFill>
                          <a:effectLst/>
                          <a:latin typeface="Comic Sans MS" pitchFamily="66" charset="0"/>
                        </a:rPr>
                        <a:t> AMT</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tc>
              </a:tr>
              <a:tr h="153017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1" i="0" u="none" strike="noStrike" cap="none" normalizeH="0" baseline="0" dirty="0" smtClean="0">
                          <a:ln>
                            <a:noFill/>
                          </a:ln>
                          <a:solidFill>
                            <a:srgbClr val="000018"/>
                          </a:solidFill>
                          <a:effectLst/>
                          <a:latin typeface="Comic Sans MS" pitchFamily="66" charset="0"/>
                        </a:rPr>
                        <a:t>Suivi de la réalisation des contrôles réglementaires par un SECT</a:t>
                      </a:r>
                      <a:endParaRPr kumimoji="0" lang="en-US" sz="1200" b="1"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18"/>
                          </a:solidFill>
                          <a:effectLst/>
                          <a:latin typeface="Comic Sans MS" pitchFamily="66" charset="0"/>
                        </a:rPr>
                        <a:t>Veiller à garantir le contrôle de tout le matériel concerné</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3 </a:t>
                      </a:r>
                      <a:r>
                        <a:rPr kumimoji="0" lang="en-US" sz="1200" b="0" i="0" u="none" strike="noStrike" cap="none" normalizeH="0" baseline="0" dirty="0" err="1" smtClean="0">
                          <a:ln>
                            <a:noFill/>
                          </a:ln>
                          <a:solidFill>
                            <a:srgbClr val="000018"/>
                          </a:solidFill>
                          <a:effectLst/>
                          <a:latin typeface="Comic Sans MS" pitchFamily="66" charset="0"/>
                          <a:cs typeface="Arial" charset="0"/>
                        </a:rPr>
                        <a:t>contrôles</a:t>
                      </a:r>
                      <a:r>
                        <a:rPr kumimoji="0" lang="en-US" sz="1200" b="0" i="0" u="none" strike="noStrike" cap="none" normalizeH="0" baseline="0" dirty="0" smtClean="0">
                          <a:ln>
                            <a:noFill/>
                          </a:ln>
                          <a:solidFill>
                            <a:srgbClr val="000018"/>
                          </a:solidFill>
                          <a:effectLst/>
                          <a:latin typeface="Comic Sans MS" pitchFamily="66" charset="0"/>
                          <a:cs typeface="Arial" charset="0"/>
                        </a:rPr>
                        <a:t> trim. (</a:t>
                      </a:r>
                      <a:r>
                        <a:rPr kumimoji="0" lang="en-US" sz="1200" b="0" i="0" u="none" strike="noStrike" cap="none" normalizeH="0" baseline="0" dirty="0" err="1" smtClean="0">
                          <a:ln>
                            <a:noFill/>
                          </a:ln>
                          <a:solidFill>
                            <a:srgbClr val="000018"/>
                          </a:solidFill>
                          <a:effectLst/>
                          <a:latin typeface="Comic Sans MS" pitchFamily="66" charset="0"/>
                          <a:cs typeface="Arial" charset="0"/>
                        </a:rPr>
                        <a:t>durée</a:t>
                      </a:r>
                      <a:r>
                        <a:rPr kumimoji="0" lang="en-US" sz="1200" b="0" i="0" u="none" strike="noStrike" cap="none" normalizeH="0" baseline="0" dirty="0" smtClean="0">
                          <a:ln>
                            <a:noFill/>
                          </a:ln>
                          <a:solidFill>
                            <a:srgbClr val="000018"/>
                          </a:solidFill>
                          <a:effectLst/>
                          <a:latin typeface="Comic Sans MS" pitchFamily="66" charset="0"/>
                          <a:cs typeface="Arial" charset="0"/>
                        </a:rPr>
                        <a:t> = 5 </a:t>
                      </a:r>
                      <a:r>
                        <a:rPr kumimoji="0" lang="en-US" sz="1200" b="0" i="0" u="none" strike="noStrike" cap="none" normalizeH="0" baseline="0" dirty="0" err="1" smtClean="0">
                          <a:ln>
                            <a:noFill/>
                          </a:ln>
                          <a:solidFill>
                            <a:srgbClr val="000018"/>
                          </a:solidFill>
                          <a:effectLst/>
                          <a:latin typeface="Comic Sans MS" pitchFamily="66" charset="0"/>
                          <a:cs typeface="Arial" charset="0"/>
                        </a:rPr>
                        <a:t>jours</a:t>
                      </a:r>
                      <a:r>
                        <a:rPr kumimoji="0" lang="en-US" sz="1200" b="0" i="0" u="none" strike="noStrike" cap="none" normalizeH="0" baseline="0" dirty="0" smtClean="0">
                          <a:ln>
                            <a:noFill/>
                          </a:ln>
                          <a:solidFill>
                            <a:srgbClr val="000018"/>
                          </a:solidFill>
                          <a:effectLst/>
                          <a:latin typeface="Comic Sans MS" pitchFamily="66" charset="0"/>
                          <a:cs typeface="Arial" charset="0"/>
                        </a:rPr>
                        <a:t>) +</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1 </a:t>
                      </a:r>
                      <a:r>
                        <a:rPr kumimoji="0" lang="en-US" sz="1200" b="0" i="0" u="none" strike="noStrike" cap="none" normalizeH="0" baseline="0" dirty="0" err="1" smtClean="0">
                          <a:ln>
                            <a:noFill/>
                          </a:ln>
                          <a:solidFill>
                            <a:srgbClr val="000018"/>
                          </a:solidFill>
                          <a:effectLst/>
                          <a:latin typeface="Comic Sans MS" pitchFamily="66" charset="0"/>
                          <a:cs typeface="Arial" charset="0"/>
                        </a:rPr>
                        <a:t>contrôle</a:t>
                      </a:r>
                      <a:r>
                        <a:rPr kumimoji="0" lang="en-US" sz="1200" b="0"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err="1" smtClean="0">
                          <a:ln>
                            <a:noFill/>
                          </a:ln>
                          <a:solidFill>
                            <a:srgbClr val="000018"/>
                          </a:solidFill>
                          <a:effectLst/>
                          <a:latin typeface="Comic Sans MS" pitchFamily="66" charset="0"/>
                          <a:cs typeface="Arial" charset="0"/>
                        </a:rPr>
                        <a:t>annuel</a:t>
                      </a:r>
                      <a:r>
                        <a:rPr kumimoji="0" lang="en-US" sz="1200" b="0"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err="1" smtClean="0">
                          <a:ln>
                            <a:noFill/>
                          </a:ln>
                          <a:solidFill>
                            <a:srgbClr val="000018"/>
                          </a:solidFill>
                          <a:effectLst/>
                          <a:latin typeface="Comic Sans MS" pitchFamily="66" charset="0"/>
                          <a:cs typeface="Arial" charset="0"/>
                        </a:rPr>
                        <a:t>durée</a:t>
                      </a:r>
                      <a:r>
                        <a:rPr kumimoji="0" lang="en-US" sz="1200" b="0" i="0" u="none" strike="noStrike" cap="none" normalizeH="0" baseline="0" dirty="0" smtClean="0">
                          <a:ln>
                            <a:noFill/>
                          </a:ln>
                          <a:solidFill>
                            <a:srgbClr val="000018"/>
                          </a:solidFill>
                          <a:effectLst/>
                          <a:latin typeface="Comic Sans MS" pitchFamily="66" charset="0"/>
                          <a:cs typeface="Arial" charset="0"/>
                        </a:rPr>
                        <a:t> = 7 </a:t>
                      </a:r>
                      <a:r>
                        <a:rPr kumimoji="0" lang="en-US" sz="1200" b="0" i="0" u="none" strike="noStrike" cap="none" normalizeH="0" baseline="0" dirty="0" err="1" smtClean="0">
                          <a:ln>
                            <a:noFill/>
                          </a:ln>
                          <a:solidFill>
                            <a:srgbClr val="000018"/>
                          </a:solidFill>
                          <a:effectLst/>
                          <a:latin typeface="Comic Sans MS" pitchFamily="66" charset="0"/>
                          <a:cs typeface="Arial" charset="0"/>
                        </a:rPr>
                        <a:t>jours</a:t>
                      </a:r>
                      <a:r>
                        <a:rPr kumimoji="0" lang="en-US" sz="1200" b="0" i="0" u="none" strike="noStrike" cap="none" normalizeH="0" baseline="0" dirty="0" smtClean="0">
                          <a:ln>
                            <a:noFill/>
                          </a:ln>
                          <a:solidFill>
                            <a:srgbClr val="000018"/>
                          </a:solidFill>
                          <a:effectLst/>
                          <a:latin typeface="Comic Sans MS" pitchFamily="66" charset="0"/>
                          <a:cs typeface="Arial" charset="0"/>
                        </a:rPr>
                        <a:t>) </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Les </a:t>
                      </a:r>
                      <a:r>
                        <a:rPr kumimoji="0" lang="en-US" sz="1200" b="0" i="0" u="none" strike="noStrike" cap="none" normalizeH="0" baseline="0" dirty="0" err="1" smtClean="0">
                          <a:ln>
                            <a:noFill/>
                          </a:ln>
                          <a:solidFill>
                            <a:srgbClr val="000018"/>
                          </a:solidFill>
                          <a:effectLst/>
                          <a:latin typeface="Comic Sans MS" pitchFamily="66" charset="0"/>
                          <a:cs typeface="Arial" charset="0"/>
                        </a:rPr>
                        <a:t>mises</a:t>
                      </a:r>
                      <a:r>
                        <a:rPr kumimoji="0" lang="en-US" sz="1200" b="0" i="0" u="none" strike="noStrike" cap="none" normalizeH="0" baseline="0" dirty="0" smtClean="0">
                          <a:ln>
                            <a:noFill/>
                          </a:ln>
                          <a:solidFill>
                            <a:srgbClr val="000018"/>
                          </a:solidFill>
                          <a:effectLst/>
                          <a:latin typeface="Comic Sans MS" pitchFamily="66" charset="0"/>
                          <a:cs typeface="Arial" charset="0"/>
                        </a:rPr>
                        <a:t> et remises en service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Compte-rendu annuel disponible dans le rapport annuel SLPPT</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Rapports</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Trimestriels:</a:t>
                      </a:r>
                      <a:br>
                        <a:rPr kumimoji="0" lang="fr-BE" sz="1200" b="0" i="0" u="none" strike="noStrike" cap="none" normalizeH="0" baseline="0" dirty="0" smtClean="0">
                          <a:ln>
                            <a:noFill/>
                          </a:ln>
                          <a:solidFill>
                            <a:srgbClr val="000018"/>
                          </a:solidFill>
                          <a:effectLst/>
                          <a:latin typeface="Comic Sans MS" pitchFamily="66" charset="0"/>
                          <a:cs typeface="Arial" charset="0"/>
                        </a:rPr>
                      </a:br>
                      <a:r>
                        <a:rPr kumimoji="0" lang="fr-BE" sz="1200" b="0" i="0" u="none" strike="noStrike" cap="none" normalizeH="0" baseline="0" dirty="0" smtClean="0">
                          <a:ln>
                            <a:noFill/>
                          </a:ln>
                          <a:solidFill>
                            <a:srgbClr val="000018"/>
                          </a:solidFill>
                          <a:effectLst/>
                          <a:latin typeface="Comic Sans MS" pitchFamily="66" charset="0"/>
                          <a:cs typeface="Arial" charset="0"/>
                        </a:rPr>
                        <a:t>2WTac-80 UAV</a:t>
                      </a: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cap="none" normalizeH="0" baseline="0" dirty="0" smtClean="0">
                          <a:ln>
                            <a:noFill/>
                          </a:ln>
                          <a:solidFill>
                            <a:srgbClr val="000018"/>
                          </a:solidFill>
                          <a:effectLst/>
                          <a:latin typeface="Comic Sans MS" pitchFamily="66" charset="0"/>
                          <a:cs typeface="Arial" charset="0"/>
                        </a:rPr>
                        <a:t>MCU NAMUR</a:t>
                      </a: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cap="none" normalizeH="0" baseline="0" dirty="0" smtClean="0">
                          <a:ln>
                            <a:noFill/>
                          </a:ln>
                          <a:solidFill>
                            <a:srgbClr val="000018"/>
                          </a:solidFill>
                          <a:effectLst/>
                          <a:latin typeface="Comic Sans MS" pitchFamily="66" charset="0"/>
                          <a:cs typeface="Arial" charset="0"/>
                        </a:rPr>
                        <a:t/>
                      </a:r>
                      <a:br>
                        <a:rPr kumimoji="0" lang="fr-BE" sz="1200" b="0" i="0" u="none" strike="noStrike" cap="none" normalizeH="0" baseline="0" dirty="0" smtClean="0">
                          <a:ln>
                            <a:noFill/>
                          </a:ln>
                          <a:solidFill>
                            <a:srgbClr val="000018"/>
                          </a:solidFill>
                          <a:effectLst/>
                          <a:latin typeface="Comic Sans MS" pitchFamily="66" charset="0"/>
                          <a:cs typeface="Arial" charset="0"/>
                        </a:rPr>
                      </a:br>
                      <a:r>
                        <a:rPr kumimoji="0" lang="fr-BE" sz="1200" b="0" i="0" u="none" strike="noStrike" cap="none" normalizeH="0" baseline="0" dirty="0" smtClean="0">
                          <a:ln>
                            <a:noFill/>
                          </a:ln>
                          <a:solidFill>
                            <a:srgbClr val="000018"/>
                          </a:solidFill>
                          <a:effectLst/>
                          <a:latin typeface="Comic Sans MS" pitchFamily="66" charset="0"/>
                          <a:cs typeface="Arial" charset="0"/>
                        </a:rPr>
                        <a:t>SABCA-SONACA</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Rapport annuel 2016</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Adjt MULLER (</a:t>
                      </a:r>
                      <a:r>
                        <a:rPr kumimoji="0" lang="fr-BE" sz="1200" b="0" i="0" u="none" strike="noStrike" cap="none" normalizeH="0" baseline="0" dirty="0" err="1" smtClean="0">
                          <a:ln>
                            <a:noFill/>
                          </a:ln>
                          <a:solidFill>
                            <a:srgbClr val="000018"/>
                          </a:solidFill>
                          <a:effectLst/>
                          <a:latin typeface="Comic Sans MS" pitchFamily="66" charset="0"/>
                        </a:rPr>
                        <a:t>Sqn</a:t>
                      </a:r>
                      <a:r>
                        <a:rPr kumimoji="0" lang="fr-BE" sz="1200" b="0" i="0" u="none" strike="noStrike" cap="none" normalizeH="0" baseline="0" dirty="0" smtClean="0">
                          <a:ln>
                            <a:noFill/>
                          </a:ln>
                          <a:solidFill>
                            <a:srgbClr val="000018"/>
                          </a:solidFill>
                          <a:effectLst/>
                          <a:latin typeface="Comic Sans MS" pitchFamily="66" charset="0"/>
                        </a:rPr>
                        <a:t> Maint)</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tc>
              </a:tr>
            </a:tbl>
          </a:graphicData>
        </a:graphic>
      </p:graphicFrame>
      <p:sp>
        <p:nvSpPr>
          <p:cNvPr id="5" name="Rectangle 4"/>
          <p:cNvSpPr/>
          <p:nvPr/>
        </p:nvSpPr>
        <p:spPr>
          <a:xfrm>
            <a:off x="1848424" y="6519827"/>
            <a:ext cx="4572000" cy="276999"/>
          </a:xfrm>
          <a:prstGeom prst="rect">
            <a:avLst/>
          </a:prstGeom>
        </p:spPr>
        <p:txBody>
          <a:bodyPr>
            <a:spAutoFit/>
          </a:bodyPr>
          <a:lstStyle/>
          <a:p>
            <a:pPr algn="ctr"/>
            <a:r>
              <a:rPr lang="en-US" sz="1200" dirty="0">
                <a:solidFill>
                  <a:srgbClr val="000018"/>
                </a:solidFill>
              </a:rPr>
              <a:t>EC : en </a:t>
            </a:r>
            <a:r>
              <a:rPr lang="en-US" sz="1200" dirty="0" err="1">
                <a:solidFill>
                  <a:srgbClr val="000018"/>
                </a:solidFill>
              </a:rPr>
              <a:t>cours</a:t>
            </a:r>
            <a:r>
              <a:rPr lang="en-US" sz="1200" dirty="0">
                <a:solidFill>
                  <a:srgbClr val="000018"/>
                </a:solidFill>
              </a:rPr>
              <a:t> - T : </a:t>
            </a:r>
            <a:r>
              <a:rPr lang="en-US" sz="1200" dirty="0" err="1">
                <a:solidFill>
                  <a:srgbClr val="000018"/>
                </a:solidFill>
              </a:rPr>
              <a:t>terminé</a:t>
            </a:r>
            <a:r>
              <a:rPr lang="en-US" sz="1200" dirty="0">
                <a:solidFill>
                  <a:srgbClr val="000018"/>
                </a:solidFill>
              </a:rPr>
              <a:t> - R : pas </a:t>
            </a:r>
            <a:r>
              <a:rPr lang="en-US" sz="1200" dirty="0" err="1">
                <a:solidFill>
                  <a:srgbClr val="000018"/>
                </a:solidFill>
              </a:rPr>
              <a:t>démarré</a:t>
            </a:r>
            <a:endParaRPr lang="en-US" sz="1200" dirty="0">
              <a:solidFill>
                <a:srgbClr val="000018"/>
              </a:solidFill>
            </a:endParaRPr>
          </a:p>
        </p:txBody>
      </p:sp>
    </p:spTree>
    <p:extLst>
      <p:ext uri="{BB962C8B-B14F-4D97-AF65-F5344CB8AC3E}">
        <p14:creationId xmlns:p14="http://schemas.microsoft.com/office/powerpoint/2010/main" val="22638201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15</a:t>
            </a:fld>
            <a:endParaRPr lang="en-US"/>
          </a:p>
        </p:txBody>
      </p:sp>
      <p:graphicFrame>
        <p:nvGraphicFramePr>
          <p:cNvPr id="3" name="Table 2"/>
          <p:cNvGraphicFramePr>
            <a:graphicFrameLocks noGrp="1"/>
          </p:cNvGraphicFramePr>
          <p:nvPr>
            <p:extLst>
              <p:ext uri="{D42A27DB-BD31-4B8C-83A1-F6EECF244321}">
                <p14:modId xmlns:p14="http://schemas.microsoft.com/office/powerpoint/2010/main" val="1933882762"/>
              </p:ext>
            </p:extLst>
          </p:nvPr>
        </p:nvGraphicFramePr>
        <p:xfrm>
          <a:off x="251520" y="260648"/>
          <a:ext cx="8424936" cy="5482252"/>
        </p:xfrm>
        <a:graphic>
          <a:graphicData uri="http://schemas.openxmlformats.org/drawingml/2006/table">
            <a:tbl>
              <a:tblPr firstRow="1" bandRow="1">
                <a:tableStyleId>{ED083AE6-46FA-4A59-8FB0-9F97EB10719F}</a:tableStyleId>
              </a:tblPr>
              <a:tblGrid>
                <a:gridCol w="1404156"/>
                <a:gridCol w="1404156"/>
                <a:gridCol w="1404156"/>
                <a:gridCol w="2268252"/>
                <a:gridCol w="1440160"/>
                <a:gridCol w="504056"/>
              </a:tblGrid>
              <a:tr h="72008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Objectif</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Moyens</a:t>
                      </a:r>
                      <a:r>
                        <a:rPr kumimoji="0" lang="en-US" sz="1200" b="1" i="0" u="none" strike="noStrike" cap="none" normalizeH="0" baseline="0" dirty="0" smtClean="0">
                          <a:ln>
                            <a:noFill/>
                          </a:ln>
                          <a:solidFill>
                            <a:srgbClr val="000018"/>
                          </a:solidFill>
                          <a:effectLst/>
                          <a:latin typeface="Comic Sans MS" pitchFamily="66" charset="0"/>
                          <a:cs typeface="Arial" charset="0"/>
                        </a:rPr>
                        <a:t> (</a:t>
                      </a:r>
                      <a:r>
                        <a:rPr kumimoji="0" lang="en-US" sz="1200" b="1" i="0" u="none" strike="noStrike" cap="none" normalizeH="0" baseline="0" dirty="0" err="1" smtClean="0">
                          <a:ln>
                            <a:noFill/>
                          </a:ln>
                          <a:solidFill>
                            <a:srgbClr val="000018"/>
                          </a:solidFill>
                          <a:effectLst/>
                          <a:latin typeface="Comic Sans MS" pitchFamily="66" charset="0"/>
                          <a:cs typeface="Arial" charset="0"/>
                        </a:rPr>
                        <a:t>matériel</a:t>
                      </a:r>
                      <a:r>
                        <a:rPr kumimoji="0" lang="en-US" sz="1200" b="1" i="0" u="none" strike="noStrike" cap="none" normalizeH="0" baseline="0" dirty="0" smtClean="0">
                          <a:ln>
                            <a:noFill/>
                          </a:ln>
                          <a:solidFill>
                            <a:srgbClr val="000018"/>
                          </a:solidFill>
                          <a:effectLst/>
                          <a:latin typeface="Comic Sans MS" pitchFamily="66" charset="0"/>
                          <a:cs typeface="Arial" charset="0"/>
                        </a:rPr>
                        <a:t>, personnel, financier)</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Responsables</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txBody>
                  <a:tcPr anchor="ctr" horzOverflow="overflow"/>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err="1" smtClean="0">
                          <a:ln>
                            <a:noFill/>
                          </a:ln>
                          <a:solidFill>
                            <a:srgbClr val="000018"/>
                          </a:solidFill>
                          <a:effectLst/>
                          <a:latin typeface="Comic Sans MS" pitchFamily="66" charset="0"/>
                          <a:cs typeface="Arial" charset="0"/>
                        </a:rPr>
                        <a:t>Sta</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err="1" smtClean="0">
                          <a:ln>
                            <a:noFill/>
                          </a:ln>
                          <a:solidFill>
                            <a:srgbClr val="000018"/>
                          </a:solidFill>
                          <a:effectLst/>
                          <a:latin typeface="Comic Sans MS" pitchFamily="66" charset="0"/>
                          <a:cs typeface="Arial" charset="0"/>
                        </a:rPr>
                        <a:t>tus</a:t>
                      </a:r>
                      <a:r>
                        <a:rPr kumimoji="0" lang="en-US" sz="1800" b="1" i="0" u="none" strike="noStrike" cap="none" normalizeH="0" baseline="0" dirty="0" smtClean="0">
                          <a:ln>
                            <a:noFill/>
                          </a:ln>
                          <a:solidFill>
                            <a:srgbClr val="000018"/>
                          </a:solidFill>
                          <a:effectLst/>
                          <a:latin typeface="Comic Sans MS" pitchFamily="66" charset="0"/>
                          <a:cs typeface="Arial" charset="0"/>
                        </a:rPr>
                        <a:t> </a:t>
                      </a:r>
                      <a:endParaRPr kumimoji="0" lang="en-US" sz="1800" b="0" i="0" u="none" strike="noStrike" cap="none" normalizeH="0" baseline="0" dirty="0" smtClean="0">
                        <a:ln>
                          <a:noFill/>
                        </a:ln>
                        <a:solidFill>
                          <a:srgbClr val="000018"/>
                        </a:solidFill>
                        <a:effectLst/>
                        <a:latin typeface="Comic Sans MS" pitchFamily="66" charset="0"/>
                      </a:endParaRPr>
                    </a:p>
                  </a:txBody>
                  <a:tcPr/>
                </a:tc>
              </a:tr>
              <a:tr h="1548172">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Mise en œuvre de la politique de réalisation des inspections réglementaires</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rgbClr val="000018"/>
                          </a:solidFill>
                          <a:effectLst/>
                          <a:latin typeface="Comic Sans MS" pitchFamily="66" charset="0"/>
                          <a:cs typeface="Arial" charset="0"/>
                        </a:rPr>
                        <a:t>Garantir</a:t>
                      </a:r>
                      <a:r>
                        <a:rPr kumimoji="0" lang="en-US" sz="1200" b="0" i="0" u="none" strike="noStrike" cap="none" normalizeH="0" baseline="0" dirty="0" smtClean="0">
                          <a:ln>
                            <a:noFill/>
                          </a:ln>
                          <a:solidFill>
                            <a:srgbClr val="000018"/>
                          </a:solidFill>
                          <a:effectLst/>
                          <a:latin typeface="Comic Sans MS" pitchFamily="66" charset="0"/>
                          <a:cs typeface="Arial" charset="0"/>
                        </a:rPr>
                        <a:t> la </a:t>
                      </a:r>
                      <a:r>
                        <a:rPr kumimoji="0" lang="en-US" sz="1200" b="0" i="0" u="none" strike="noStrike" cap="none" normalizeH="0" baseline="0" dirty="0" err="1" smtClean="0">
                          <a:ln>
                            <a:noFill/>
                          </a:ln>
                          <a:solidFill>
                            <a:srgbClr val="000018"/>
                          </a:solidFill>
                          <a:effectLst/>
                          <a:latin typeface="Comic Sans MS" pitchFamily="66" charset="0"/>
                          <a:cs typeface="Arial" charset="0"/>
                        </a:rPr>
                        <a:t>sécurité</a:t>
                      </a:r>
                      <a:r>
                        <a:rPr kumimoji="0" lang="en-US" sz="1200" b="0"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err="1" smtClean="0">
                          <a:ln>
                            <a:noFill/>
                          </a:ln>
                          <a:solidFill>
                            <a:srgbClr val="000018"/>
                          </a:solidFill>
                          <a:effectLst/>
                          <a:latin typeface="Comic Sans MS" pitchFamily="66" charset="0"/>
                          <a:cs typeface="Arial" charset="0"/>
                        </a:rPr>
                        <a:t>d’emploi</a:t>
                      </a:r>
                      <a:r>
                        <a:rPr kumimoji="0" lang="en-US" sz="1200" b="0" i="0" u="none" strike="noStrike" cap="none" normalizeH="0" baseline="0" dirty="0" smtClean="0">
                          <a:ln>
                            <a:noFill/>
                          </a:ln>
                          <a:solidFill>
                            <a:srgbClr val="000018"/>
                          </a:solidFill>
                          <a:effectLst/>
                          <a:latin typeface="Comic Sans MS" pitchFamily="66" charset="0"/>
                          <a:cs typeface="Arial" charset="0"/>
                        </a:rPr>
                        <a:t> du </a:t>
                      </a:r>
                      <a:r>
                        <a:rPr kumimoji="0" lang="en-US" sz="1200" b="0" i="0" u="none" strike="noStrike" cap="none" normalizeH="0" baseline="0" dirty="0" err="1" smtClean="0">
                          <a:ln>
                            <a:noFill/>
                          </a:ln>
                          <a:solidFill>
                            <a:srgbClr val="000018"/>
                          </a:solidFill>
                          <a:effectLst/>
                          <a:latin typeface="Comic Sans MS" pitchFamily="66" charset="0"/>
                          <a:cs typeface="Arial" charset="0"/>
                        </a:rPr>
                        <a:t>matériel</a:t>
                      </a:r>
                      <a:r>
                        <a:rPr kumimoji="0" lang="en-US" sz="1200" b="0"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err="1" smtClean="0">
                          <a:ln>
                            <a:noFill/>
                          </a:ln>
                          <a:solidFill>
                            <a:srgbClr val="000018"/>
                          </a:solidFill>
                          <a:effectLst/>
                          <a:latin typeface="Comic Sans MS" pitchFamily="66" charset="0"/>
                          <a:cs typeface="Arial" charset="0"/>
                        </a:rPr>
                        <a:t>concerné</a:t>
                      </a:r>
                      <a:r>
                        <a:rPr kumimoji="0" lang="en-US" sz="1200" b="0" i="0" u="none" strike="noStrike" cap="none" normalizeH="0" baseline="0" dirty="0" smtClean="0">
                          <a:ln>
                            <a:noFill/>
                          </a:ln>
                          <a:solidFill>
                            <a:srgbClr val="000018"/>
                          </a:solidFill>
                          <a:effectLst/>
                          <a:latin typeface="Comic Sans MS" pitchFamily="66" charset="0"/>
                          <a:cs typeface="Arial" charset="0"/>
                        </a:rPr>
                        <a:t> </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1.Réalisation d’un inventaire</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2.Inspection</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3.Réalisation des mises en service</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IED</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Inspection Engins Dangereux</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Adjt MULLER (</a:t>
                      </a:r>
                      <a:r>
                        <a:rPr kumimoji="0" lang="fr-BE" sz="1200" b="0" i="0" u="none" strike="noStrike" cap="none" normalizeH="0" baseline="0" dirty="0" err="1" smtClean="0">
                          <a:ln>
                            <a:noFill/>
                          </a:ln>
                          <a:solidFill>
                            <a:srgbClr val="000018"/>
                          </a:solidFill>
                          <a:effectLst/>
                          <a:latin typeface="Comic Sans MS" pitchFamily="66" charset="0"/>
                        </a:rPr>
                        <a:t>Sqn</a:t>
                      </a:r>
                      <a:r>
                        <a:rPr kumimoji="0" lang="fr-BE" sz="1200" b="0" i="0" u="none" strike="noStrike" cap="none" normalizeH="0" baseline="0" dirty="0" smtClean="0">
                          <a:ln>
                            <a:noFill/>
                          </a:ln>
                          <a:solidFill>
                            <a:srgbClr val="000018"/>
                          </a:solidFill>
                          <a:effectLst/>
                          <a:latin typeface="Comic Sans MS" pitchFamily="66" charset="0"/>
                        </a:rPr>
                        <a:t> Maint)</a:t>
                      </a:r>
                      <a:endParaRPr kumimoji="0" lang="en-US"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rPr>
                        <a:t>EC</a:t>
                      </a:r>
                    </a:p>
                  </a:txBody>
                  <a:tcPr marL="90000" marR="90000" marT="46800" marB="46800" horzOverflow="overflow"/>
                </a:tc>
              </a:tr>
              <a:tr h="1548172">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1" i="0" u="none" strike="noStrike" cap="none" normalizeH="0" baseline="0" dirty="0" smtClean="0">
                          <a:ln>
                            <a:noFill/>
                          </a:ln>
                          <a:solidFill>
                            <a:srgbClr val="000018"/>
                          </a:solidFill>
                          <a:effectLst/>
                          <a:latin typeface="Comic Sans MS" pitchFamily="66" charset="0"/>
                        </a:rPr>
                        <a:t>Prévention anti-feu domestique</a:t>
                      </a:r>
                      <a:endParaRPr kumimoji="0" lang="en-US" sz="1200" b="1"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Assurer la réactivité du personnel face à un incendie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 Répartition des responsabilités</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 Mise à jour des dossiers conformément à la directive locale</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 Visite approfondie des lieux de travail  </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 Formations </a:t>
                      </a:r>
                      <a:r>
                        <a:rPr kumimoji="0" lang="fr-BE" sz="1200" b="0" i="0" u="none" strike="noStrike" cap="none" normalizeH="0" baseline="0" dirty="0" err="1" smtClean="0">
                          <a:ln>
                            <a:noFill/>
                          </a:ln>
                          <a:solidFill>
                            <a:srgbClr val="000018"/>
                          </a:solidFill>
                          <a:effectLst/>
                          <a:latin typeface="Comic Sans MS" pitchFamily="66" charset="0"/>
                        </a:rPr>
                        <a:t>Niv</a:t>
                      </a:r>
                      <a:r>
                        <a:rPr kumimoji="0" lang="fr-BE" sz="1200" b="0" i="0" u="none" strike="noStrike" cap="none" normalizeH="0" baseline="0" dirty="0" smtClean="0">
                          <a:ln>
                            <a:noFill/>
                          </a:ln>
                          <a:solidFill>
                            <a:srgbClr val="000018"/>
                          </a:solidFill>
                          <a:effectLst/>
                          <a:latin typeface="Comic Sans MS" pitchFamily="66" charset="0"/>
                        </a:rPr>
                        <a:t> 1</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en-US" sz="1200" b="0" i="0" u="none" strike="noStrike" cap="none" normalizeH="0" baseline="0" dirty="0" smtClean="0">
                          <a:ln>
                            <a:noFill/>
                          </a:ln>
                          <a:solidFill>
                            <a:srgbClr val="000018"/>
                          </a:solidFill>
                          <a:effectLst/>
                          <a:latin typeface="Comic Sans MS" pitchFamily="66" charset="0"/>
                        </a:rPr>
                        <a:t> AR </a:t>
                      </a:r>
                      <a:r>
                        <a:rPr kumimoji="0" lang="en-US" sz="1200" b="0" i="0" u="none" strike="noStrike" cap="none" normalizeH="0" baseline="0" dirty="0" err="1" smtClean="0">
                          <a:ln>
                            <a:noFill/>
                          </a:ln>
                          <a:solidFill>
                            <a:srgbClr val="000018"/>
                          </a:solidFill>
                          <a:effectLst/>
                          <a:latin typeface="Comic Sans MS" pitchFamily="66" charset="0"/>
                        </a:rPr>
                        <a:t>incendie</a:t>
                      </a:r>
                      <a:r>
                        <a:rPr kumimoji="0" lang="en-US" sz="1200" b="0" i="0" u="none" strike="noStrike" cap="none" normalizeH="0" baseline="0" dirty="0" smtClean="0">
                          <a:ln>
                            <a:noFill/>
                          </a:ln>
                          <a:solidFill>
                            <a:srgbClr val="000018"/>
                          </a:solidFill>
                          <a:effectLst/>
                          <a:latin typeface="Comic Sans MS" pitchFamily="66" charset="0"/>
                        </a:rPr>
                        <a:t> </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en-US" sz="1200" b="0" i="0" u="none" strike="noStrike" cap="none" normalizeH="0" baseline="0" dirty="0" smtClean="0">
                          <a:ln>
                            <a:noFill/>
                          </a:ln>
                          <a:solidFill>
                            <a:srgbClr val="000018"/>
                          </a:solidFill>
                          <a:effectLst/>
                          <a:latin typeface="Comic Sans MS" pitchFamily="66" charset="0"/>
                        </a:rPr>
                        <a:t>Situation </a:t>
                      </a:r>
                      <a:r>
                        <a:rPr kumimoji="0" lang="en-US" sz="1200" b="0" i="0" u="none" strike="noStrike" cap="none" normalizeH="0" baseline="0" dirty="0" err="1" smtClean="0">
                          <a:ln>
                            <a:noFill/>
                          </a:ln>
                          <a:solidFill>
                            <a:srgbClr val="000018"/>
                          </a:solidFill>
                          <a:effectLst/>
                          <a:latin typeface="Comic Sans MS" pitchFamily="66" charset="0"/>
                        </a:rPr>
                        <a:t>extincteurs</a:t>
                      </a:r>
                      <a:r>
                        <a:rPr kumimoji="0" lang="en-US" sz="1200" b="0" i="0" u="none" strike="noStrike" cap="none" normalizeH="0" baseline="0" dirty="0" smtClean="0">
                          <a:ln>
                            <a:noFill/>
                          </a:ln>
                          <a:solidFill>
                            <a:srgbClr val="000018"/>
                          </a:solidFill>
                          <a:effectLst/>
                          <a:latin typeface="Comic Sans MS" pitchFamily="66" charset="0"/>
                        </a:rPr>
                        <a:t>  </a:t>
                      </a:r>
                    </a:p>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   2017</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Coordinateur de prévention de l’incendie</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1.Comd Gp/</a:t>
                      </a:r>
                      <a:r>
                        <a:rPr kumimoji="0" lang="fr-BE" sz="1200" b="0" i="0" u="none" strike="noStrike" cap="none" normalizeH="0" baseline="0" dirty="0" err="1" smtClean="0">
                          <a:ln>
                            <a:noFill/>
                          </a:ln>
                          <a:solidFill>
                            <a:srgbClr val="000018"/>
                          </a:solidFill>
                          <a:effectLst/>
                          <a:latin typeface="Comic Sans MS" pitchFamily="66" charset="0"/>
                        </a:rPr>
                        <a:t>Esc</a:t>
                      </a:r>
                      <a:r>
                        <a:rPr kumimoji="0" lang="fr-BE" sz="1200" b="0" i="0" u="none" strike="noStrike" cap="none" normalizeH="0" baseline="0" dirty="0" smtClean="0">
                          <a:ln>
                            <a:noFill/>
                          </a:ln>
                          <a:solidFill>
                            <a:srgbClr val="000018"/>
                          </a:solidFill>
                          <a:effectLst/>
                          <a:latin typeface="Comic Sans MS" pitchFamily="66" charset="0"/>
                        </a:rPr>
                        <a:t>/</a:t>
                      </a:r>
                      <a:r>
                        <a:rPr kumimoji="0" lang="fr-BE" sz="1200" b="0" i="0" u="none" strike="noStrike" cap="none" normalizeH="0" baseline="0" dirty="0" err="1" smtClean="0">
                          <a:ln>
                            <a:noFill/>
                          </a:ln>
                          <a:solidFill>
                            <a:srgbClr val="000018"/>
                          </a:solidFill>
                          <a:effectLst/>
                          <a:latin typeface="Comic Sans MS" pitchFamily="66" charset="0"/>
                        </a:rPr>
                        <a:t>Fl</a:t>
                      </a:r>
                      <a:endParaRPr kumimoji="0" lang="fr-BE" sz="1200" b="0" i="0" u="none" strike="noStrike" cap="none" normalizeH="0" baseline="0" dirty="0" smtClean="0">
                        <a:ln>
                          <a:noFill/>
                        </a:ln>
                        <a:solidFill>
                          <a:srgbClr val="000018"/>
                        </a:solidFill>
                        <a:effectLst/>
                        <a:latin typeface="Comic Sans MS" pitchFamily="66" charset="0"/>
                      </a:endParaRPr>
                    </a:p>
                    <a:p>
                      <a:pPr marL="228600" marR="0" lvl="0" indent="-228600" algn="l" defTabSz="914400" rtl="0" eaLnBrk="1" fontAlgn="b" latinLnBrk="0" hangingPunct="1">
                        <a:lnSpc>
                          <a:spcPct val="100000"/>
                        </a:lnSpc>
                        <a:spcBef>
                          <a:spcPct val="0"/>
                        </a:spcBef>
                        <a:spcAft>
                          <a:spcPct val="0"/>
                        </a:spcAft>
                        <a:buClrTx/>
                        <a:buSzTx/>
                        <a:buFont typeface="+mj-lt"/>
                        <a:buAutoNum type="arabicPeriod" startAt="2"/>
                        <a:tabLst/>
                      </a:pPr>
                      <a:r>
                        <a:rPr kumimoji="0" lang="fr-BE" sz="1200" b="0" i="0" u="none" strike="noStrike" cap="none" normalizeH="0" baseline="0" dirty="0" smtClean="0">
                          <a:ln>
                            <a:noFill/>
                          </a:ln>
                          <a:solidFill>
                            <a:srgbClr val="000018"/>
                          </a:solidFill>
                          <a:effectLst/>
                          <a:latin typeface="Comic Sans MS" pitchFamily="66" charset="0"/>
                        </a:rPr>
                        <a:t>Responsable anti feu </a:t>
                      </a:r>
                      <a:r>
                        <a:rPr kumimoji="0" lang="fr-BE" sz="1200" b="0" i="0" u="none" strike="noStrike" cap="none" normalizeH="0" baseline="0" dirty="0" err="1" smtClean="0">
                          <a:ln>
                            <a:noFill/>
                          </a:ln>
                          <a:solidFill>
                            <a:srgbClr val="000018"/>
                          </a:solidFill>
                          <a:effectLst/>
                          <a:latin typeface="Comic Sans MS" pitchFamily="66" charset="0"/>
                        </a:rPr>
                        <a:t>Esc</a:t>
                      </a: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3. Coordinateur de prévention de l’incendie/</a:t>
                      </a:r>
                      <a:br>
                        <a:rPr kumimoji="0" lang="fr-BE" sz="1200" b="0" i="0" u="none" strike="noStrike" cap="none" normalizeH="0" baseline="0" dirty="0" smtClean="0">
                          <a:ln>
                            <a:noFill/>
                          </a:ln>
                          <a:solidFill>
                            <a:srgbClr val="000018"/>
                          </a:solidFill>
                          <a:effectLst/>
                          <a:latin typeface="Comic Sans MS" pitchFamily="66" charset="0"/>
                        </a:rPr>
                      </a:br>
                      <a:r>
                        <a:rPr kumimoji="0" lang="fr-BE" sz="1200" b="0" i="0" u="none" strike="noStrike" cap="none" normalizeH="0" baseline="0" dirty="0" smtClean="0">
                          <a:ln>
                            <a:noFill/>
                          </a:ln>
                          <a:solidFill>
                            <a:srgbClr val="000018"/>
                          </a:solidFill>
                          <a:effectLst/>
                          <a:latin typeface="Comic Sans MS" pitchFamily="66" charset="0"/>
                        </a:rPr>
                        <a:t>SLPPT</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4. Adjt Yves BERTRAND</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5. Coordinateur de prévention de l’incendie + Sec AFA</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6. CPI + SLPPT</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rPr>
                        <a:t>EC</a:t>
                      </a:r>
                    </a:p>
                  </a:txBody>
                  <a:tcPr marL="90000" marR="90000" marT="46800" marB="46800" horzOverflow="overflow"/>
                </a:tc>
              </a:tr>
            </a:tbl>
          </a:graphicData>
        </a:graphic>
      </p:graphicFrame>
      <p:sp>
        <p:nvSpPr>
          <p:cNvPr id="4" name="Rectangle 3"/>
          <p:cNvSpPr/>
          <p:nvPr/>
        </p:nvSpPr>
        <p:spPr>
          <a:xfrm>
            <a:off x="2051720" y="5949280"/>
            <a:ext cx="4572000" cy="276999"/>
          </a:xfrm>
          <a:prstGeom prst="rect">
            <a:avLst/>
          </a:prstGeom>
        </p:spPr>
        <p:txBody>
          <a:bodyPr>
            <a:spAutoFit/>
          </a:bodyPr>
          <a:lstStyle/>
          <a:p>
            <a:pPr algn="ctr"/>
            <a:r>
              <a:rPr lang="en-US" sz="1200" dirty="0">
                <a:solidFill>
                  <a:srgbClr val="000018"/>
                </a:solidFill>
              </a:rPr>
              <a:t>EC : en </a:t>
            </a:r>
            <a:r>
              <a:rPr lang="en-US" sz="1200" dirty="0" err="1">
                <a:solidFill>
                  <a:srgbClr val="000018"/>
                </a:solidFill>
              </a:rPr>
              <a:t>cours</a:t>
            </a:r>
            <a:r>
              <a:rPr lang="en-US" sz="1200" dirty="0">
                <a:solidFill>
                  <a:srgbClr val="000018"/>
                </a:solidFill>
              </a:rPr>
              <a:t> - T : </a:t>
            </a:r>
            <a:r>
              <a:rPr lang="en-US" sz="1200" dirty="0" err="1">
                <a:solidFill>
                  <a:srgbClr val="000018"/>
                </a:solidFill>
              </a:rPr>
              <a:t>terminé</a:t>
            </a:r>
            <a:r>
              <a:rPr lang="en-US" sz="1200" dirty="0">
                <a:solidFill>
                  <a:srgbClr val="000018"/>
                </a:solidFill>
              </a:rPr>
              <a:t> - R : pas </a:t>
            </a:r>
            <a:r>
              <a:rPr lang="en-US" sz="1200" dirty="0" err="1">
                <a:solidFill>
                  <a:srgbClr val="000018"/>
                </a:solidFill>
              </a:rPr>
              <a:t>démarré</a:t>
            </a:r>
            <a:endParaRPr lang="en-US" sz="1200" dirty="0">
              <a:solidFill>
                <a:srgbClr val="000018"/>
              </a:solidFill>
            </a:endParaRPr>
          </a:p>
        </p:txBody>
      </p:sp>
    </p:spTree>
    <p:extLst>
      <p:ext uri="{BB962C8B-B14F-4D97-AF65-F5344CB8AC3E}">
        <p14:creationId xmlns:p14="http://schemas.microsoft.com/office/powerpoint/2010/main" val="24666492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16</a:t>
            </a:fld>
            <a:endParaRPr lang="en-US"/>
          </a:p>
        </p:txBody>
      </p:sp>
      <p:graphicFrame>
        <p:nvGraphicFramePr>
          <p:cNvPr id="3" name="Table 2"/>
          <p:cNvGraphicFramePr>
            <a:graphicFrameLocks noGrp="1"/>
          </p:cNvGraphicFramePr>
          <p:nvPr>
            <p:extLst>
              <p:ext uri="{D42A27DB-BD31-4B8C-83A1-F6EECF244321}">
                <p14:modId xmlns:p14="http://schemas.microsoft.com/office/powerpoint/2010/main" val="1309188746"/>
              </p:ext>
            </p:extLst>
          </p:nvPr>
        </p:nvGraphicFramePr>
        <p:xfrm>
          <a:off x="323526" y="193521"/>
          <a:ext cx="8496948" cy="5639168"/>
        </p:xfrm>
        <a:graphic>
          <a:graphicData uri="http://schemas.openxmlformats.org/drawingml/2006/table">
            <a:tbl>
              <a:tblPr firstRow="1" bandRow="1">
                <a:tableStyleId>{ED083AE6-46FA-4A59-8FB0-9F97EB10719F}</a:tableStyleId>
              </a:tblPr>
              <a:tblGrid>
                <a:gridCol w="1416158"/>
                <a:gridCol w="1416158"/>
                <a:gridCol w="1560174"/>
                <a:gridCol w="2160240"/>
                <a:gridCol w="1368152"/>
                <a:gridCol w="576066"/>
              </a:tblGrid>
              <a:tr h="115212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Objectif</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Moyens</a:t>
                      </a:r>
                      <a:r>
                        <a:rPr kumimoji="0" lang="en-US" sz="1200" b="1" i="0" u="none" strike="noStrike" cap="none" normalizeH="0" baseline="0" dirty="0" smtClean="0">
                          <a:ln>
                            <a:noFill/>
                          </a:ln>
                          <a:solidFill>
                            <a:srgbClr val="000018"/>
                          </a:solidFill>
                          <a:effectLst/>
                          <a:latin typeface="Comic Sans MS" pitchFamily="66" charset="0"/>
                          <a:cs typeface="Arial" charset="0"/>
                        </a:rPr>
                        <a:t> (</a:t>
                      </a:r>
                      <a:r>
                        <a:rPr kumimoji="0" lang="en-US" sz="1200" b="1" i="0" u="none" strike="noStrike" cap="none" normalizeH="0" baseline="0" dirty="0" err="1" smtClean="0">
                          <a:ln>
                            <a:noFill/>
                          </a:ln>
                          <a:solidFill>
                            <a:srgbClr val="000018"/>
                          </a:solidFill>
                          <a:effectLst/>
                          <a:latin typeface="Comic Sans MS" pitchFamily="66" charset="0"/>
                          <a:cs typeface="Arial" charset="0"/>
                        </a:rPr>
                        <a:t>matériel</a:t>
                      </a:r>
                      <a:r>
                        <a:rPr kumimoji="0" lang="en-US" sz="1200" b="1" i="0" u="none" strike="noStrike" cap="none" normalizeH="0" baseline="0" dirty="0" smtClean="0">
                          <a:ln>
                            <a:noFill/>
                          </a:ln>
                          <a:solidFill>
                            <a:srgbClr val="000018"/>
                          </a:solidFill>
                          <a:effectLst/>
                          <a:latin typeface="Comic Sans MS" pitchFamily="66" charset="0"/>
                          <a:cs typeface="Arial" charset="0"/>
                        </a:rPr>
                        <a:t>, personnel, financier)</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Responsables</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txBody>
                  <a:tcPr anchor="ctr" horzOverflow="overflow"/>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err="1" smtClean="0">
                          <a:ln>
                            <a:noFill/>
                          </a:ln>
                          <a:solidFill>
                            <a:srgbClr val="000018"/>
                          </a:solidFill>
                          <a:effectLst/>
                          <a:latin typeface="Comic Sans MS" pitchFamily="66" charset="0"/>
                          <a:cs typeface="Arial" charset="0"/>
                        </a:rPr>
                        <a:t>Sta</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err="1" smtClean="0">
                          <a:ln>
                            <a:noFill/>
                          </a:ln>
                          <a:solidFill>
                            <a:srgbClr val="000018"/>
                          </a:solidFill>
                          <a:effectLst/>
                          <a:latin typeface="Comic Sans MS" pitchFamily="66" charset="0"/>
                          <a:cs typeface="Arial" charset="0"/>
                        </a:rPr>
                        <a:t>tus</a:t>
                      </a:r>
                      <a:r>
                        <a:rPr kumimoji="0" lang="en-US" sz="1800" b="1" i="0" u="none" strike="noStrike" cap="none" normalizeH="0" baseline="0" dirty="0" smtClean="0">
                          <a:ln>
                            <a:noFill/>
                          </a:ln>
                          <a:solidFill>
                            <a:srgbClr val="000018"/>
                          </a:solidFill>
                          <a:effectLst/>
                          <a:latin typeface="Comic Sans MS" pitchFamily="66" charset="0"/>
                          <a:cs typeface="Arial" charset="0"/>
                        </a:rPr>
                        <a:t> </a:t>
                      </a:r>
                      <a:endParaRPr kumimoji="0" lang="en-US" sz="1800" b="0" i="0" u="none" strike="noStrike" cap="none" normalizeH="0" baseline="0" dirty="0" smtClean="0">
                        <a:ln>
                          <a:noFill/>
                        </a:ln>
                        <a:solidFill>
                          <a:srgbClr val="000018"/>
                        </a:solidFill>
                        <a:effectLst/>
                        <a:latin typeface="Comic Sans MS" pitchFamily="66" charset="0"/>
                      </a:endParaRPr>
                    </a:p>
                  </a:txBody>
                  <a:tcPr/>
                </a:tc>
              </a:tr>
              <a:tr h="153017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Gestion des produits dangereux</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Sécurité du personnel et des installations</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1. Dresser l’inventaire des produits dangereux</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2. Collecter et mettre à jour les fiches MSDS</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3. Assurer un stockage approprié</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4. Déterminer EPI, EPC, mesures de réaction en cas de contact</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1, LH</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2. LH</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3. LH</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4. LH</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rPr>
                        <a:t>1, 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rPr>
                        <a:t>2, EC</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rPr>
                        <a:t>3, EC</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rPr>
                        <a:t>4, EC</a:t>
                      </a:r>
                    </a:p>
                  </a:txBody>
                  <a:tcPr marL="90000" marR="90000" marT="46800" marB="46800" horzOverflow="overflow"/>
                </a:tc>
              </a:tr>
              <a:tr h="112364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Problèmes liés à l’alcool</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kern="1200" cap="none" normalizeH="0" baseline="0" dirty="0" err="1" smtClean="0">
                          <a:ln>
                            <a:noFill/>
                          </a:ln>
                          <a:solidFill>
                            <a:srgbClr val="000018"/>
                          </a:solidFill>
                          <a:effectLst/>
                          <a:latin typeface="Comic Sans MS" pitchFamily="66" charset="0"/>
                          <a:ea typeface="+mn-ea"/>
                          <a:cs typeface="+mn-cs"/>
                        </a:rPr>
                        <a:t>Mettre</a:t>
                      </a: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 en place </a:t>
                      </a:r>
                      <a:r>
                        <a:rPr kumimoji="0" lang="en-US" sz="1200" b="0" i="0" u="none" strike="noStrike" kern="1200" cap="none" normalizeH="0" baseline="0" dirty="0" err="1" smtClean="0">
                          <a:ln>
                            <a:noFill/>
                          </a:ln>
                          <a:solidFill>
                            <a:srgbClr val="000018"/>
                          </a:solidFill>
                          <a:effectLst/>
                          <a:latin typeface="Comic Sans MS" pitchFamily="66" charset="0"/>
                          <a:ea typeface="+mn-ea"/>
                          <a:cs typeface="+mn-cs"/>
                        </a:rPr>
                        <a:t>une</a:t>
                      </a: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 structure de </a:t>
                      </a:r>
                      <a:r>
                        <a:rPr kumimoji="0" lang="en-US" sz="1200" b="0" i="0" u="none" strike="noStrike" kern="1200" cap="none" normalizeH="0" baseline="0" dirty="0" err="1" smtClean="0">
                          <a:ln>
                            <a:noFill/>
                          </a:ln>
                          <a:solidFill>
                            <a:srgbClr val="000018"/>
                          </a:solidFill>
                          <a:effectLst/>
                          <a:latin typeface="Comic Sans MS" pitchFamily="66" charset="0"/>
                          <a:ea typeface="+mn-ea"/>
                          <a:cs typeface="+mn-cs"/>
                        </a:rPr>
                        <a:t>prévention</a:t>
                      </a: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 relative aux </a:t>
                      </a:r>
                      <a:r>
                        <a:rPr kumimoji="0" lang="en-US" sz="1200" b="0" i="0" u="none" strike="noStrike" kern="1200" cap="none" normalizeH="0" baseline="0" dirty="0" err="1" smtClean="0">
                          <a:ln>
                            <a:noFill/>
                          </a:ln>
                          <a:solidFill>
                            <a:srgbClr val="000018"/>
                          </a:solidFill>
                          <a:effectLst/>
                          <a:latin typeface="Comic Sans MS" pitchFamily="66" charset="0"/>
                          <a:ea typeface="+mn-ea"/>
                          <a:cs typeface="+mn-cs"/>
                        </a:rPr>
                        <a:t>problèmes</a:t>
                      </a: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en-US" sz="1200" b="0" i="0" u="none" strike="noStrike" kern="1200" cap="none" normalizeH="0" baseline="0" dirty="0" err="1" smtClean="0">
                          <a:ln>
                            <a:noFill/>
                          </a:ln>
                          <a:solidFill>
                            <a:srgbClr val="000018"/>
                          </a:solidFill>
                          <a:effectLst/>
                          <a:latin typeface="Comic Sans MS" pitchFamily="66" charset="0"/>
                          <a:ea typeface="+mn-ea"/>
                          <a:cs typeface="+mn-cs"/>
                        </a:rPr>
                        <a:t>d’alcool</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Coordination entre la LH et la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Cel</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ADDICT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Briefing</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Briefing</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Cel</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ADDICT</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LH</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Comd</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Esc</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Cel</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AMT</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rPr>
                        <a:t>EC</a:t>
                      </a:r>
                    </a:p>
                  </a:txBody>
                  <a:tcPr marL="90000" marR="90000" marT="46800" marB="46800" horzOverflow="overflow"/>
                </a:tc>
              </a:tr>
              <a:tr h="940872">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Chute du personnel</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Réduction des chutes des piétons</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Répertorier les trottoirs en mauvais état aux abords des installations</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Ass</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Prev</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1Ech</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rPr>
                        <a:t>EC</a:t>
                      </a:r>
                    </a:p>
                  </a:txBody>
                  <a:tcPr marL="90000" marR="90000" marT="46800" marB="46800" horzOverflow="overflow"/>
                </a:tc>
              </a:tr>
            </a:tbl>
          </a:graphicData>
        </a:graphic>
      </p:graphicFrame>
      <p:sp>
        <p:nvSpPr>
          <p:cNvPr id="4" name="Rectangle 3"/>
          <p:cNvSpPr/>
          <p:nvPr/>
        </p:nvSpPr>
        <p:spPr>
          <a:xfrm>
            <a:off x="2051720" y="6093296"/>
            <a:ext cx="4572000" cy="276999"/>
          </a:xfrm>
          <a:prstGeom prst="rect">
            <a:avLst/>
          </a:prstGeom>
        </p:spPr>
        <p:txBody>
          <a:bodyPr>
            <a:spAutoFit/>
          </a:bodyPr>
          <a:lstStyle/>
          <a:p>
            <a:pPr algn="ctr"/>
            <a:r>
              <a:rPr lang="en-US" sz="1200" dirty="0">
                <a:solidFill>
                  <a:srgbClr val="000018"/>
                </a:solidFill>
              </a:rPr>
              <a:t>EC : en </a:t>
            </a:r>
            <a:r>
              <a:rPr lang="en-US" sz="1200" dirty="0" err="1">
                <a:solidFill>
                  <a:srgbClr val="000018"/>
                </a:solidFill>
              </a:rPr>
              <a:t>cours</a:t>
            </a:r>
            <a:r>
              <a:rPr lang="en-US" sz="1200" dirty="0">
                <a:solidFill>
                  <a:srgbClr val="000018"/>
                </a:solidFill>
              </a:rPr>
              <a:t> - T : </a:t>
            </a:r>
            <a:r>
              <a:rPr lang="en-US" sz="1200" dirty="0" err="1">
                <a:solidFill>
                  <a:srgbClr val="000018"/>
                </a:solidFill>
              </a:rPr>
              <a:t>terminé</a:t>
            </a:r>
            <a:r>
              <a:rPr lang="en-US" sz="1200" dirty="0">
                <a:solidFill>
                  <a:srgbClr val="000018"/>
                </a:solidFill>
              </a:rPr>
              <a:t> - R : pas </a:t>
            </a:r>
            <a:r>
              <a:rPr lang="en-US" sz="1200" dirty="0" err="1">
                <a:solidFill>
                  <a:srgbClr val="000018"/>
                </a:solidFill>
              </a:rPr>
              <a:t>démarré</a:t>
            </a:r>
            <a:endParaRPr lang="en-US" sz="1200" dirty="0">
              <a:solidFill>
                <a:srgbClr val="000018"/>
              </a:solidFill>
            </a:endParaRPr>
          </a:p>
        </p:txBody>
      </p:sp>
    </p:spTree>
    <p:extLst>
      <p:ext uri="{BB962C8B-B14F-4D97-AF65-F5344CB8AC3E}">
        <p14:creationId xmlns:p14="http://schemas.microsoft.com/office/powerpoint/2010/main" val="22581817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17</a:t>
            </a:fld>
            <a:endParaRPr lang="en-US"/>
          </a:p>
        </p:txBody>
      </p:sp>
      <p:graphicFrame>
        <p:nvGraphicFramePr>
          <p:cNvPr id="3" name="Table 2"/>
          <p:cNvGraphicFramePr>
            <a:graphicFrameLocks noGrp="1"/>
          </p:cNvGraphicFramePr>
          <p:nvPr>
            <p:extLst>
              <p:ext uri="{D42A27DB-BD31-4B8C-83A1-F6EECF244321}">
                <p14:modId xmlns:p14="http://schemas.microsoft.com/office/powerpoint/2010/main" val="1282063423"/>
              </p:ext>
            </p:extLst>
          </p:nvPr>
        </p:nvGraphicFramePr>
        <p:xfrm>
          <a:off x="179514" y="260648"/>
          <a:ext cx="8640960" cy="5526614"/>
        </p:xfrm>
        <a:graphic>
          <a:graphicData uri="http://schemas.openxmlformats.org/drawingml/2006/table">
            <a:tbl>
              <a:tblPr firstRow="1" bandRow="1">
                <a:tableStyleId>{ED083AE6-46FA-4A59-8FB0-9F97EB10719F}</a:tableStyleId>
              </a:tblPr>
              <a:tblGrid>
                <a:gridCol w="1440160"/>
                <a:gridCol w="1296142"/>
                <a:gridCol w="1872208"/>
                <a:gridCol w="2016224"/>
                <a:gridCol w="1512168"/>
                <a:gridCol w="504058"/>
              </a:tblGrid>
              <a:tr h="936104">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Objectif</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Moyens</a:t>
                      </a:r>
                      <a:r>
                        <a:rPr kumimoji="0" lang="en-US" sz="1200" b="1" i="0" u="none" strike="noStrike" cap="none" normalizeH="0" baseline="0" dirty="0" smtClean="0">
                          <a:ln>
                            <a:noFill/>
                          </a:ln>
                          <a:solidFill>
                            <a:srgbClr val="000018"/>
                          </a:solidFill>
                          <a:effectLst/>
                          <a:latin typeface="Comic Sans MS" pitchFamily="66" charset="0"/>
                          <a:cs typeface="Arial" charset="0"/>
                        </a:rPr>
                        <a:t> (</a:t>
                      </a:r>
                      <a:r>
                        <a:rPr kumimoji="0" lang="en-US" sz="1200" b="1" i="0" u="none" strike="noStrike" cap="none" normalizeH="0" baseline="0" dirty="0" err="1" smtClean="0">
                          <a:ln>
                            <a:noFill/>
                          </a:ln>
                          <a:solidFill>
                            <a:srgbClr val="000018"/>
                          </a:solidFill>
                          <a:effectLst/>
                          <a:latin typeface="Comic Sans MS" pitchFamily="66" charset="0"/>
                          <a:cs typeface="Arial" charset="0"/>
                        </a:rPr>
                        <a:t>matériel</a:t>
                      </a:r>
                      <a:r>
                        <a:rPr kumimoji="0" lang="en-US" sz="1200" b="1" i="0" u="none" strike="noStrike" cap="none" normalizeH="0" baseline="0" dirty="0" smtClean="0">
                          <a:ln>
                            <a:noFill/>
                          </a:ln>
                          <a:solidFill>
                            <a:srgbClr val="000018"/>
                          </a:solidFill>
                          <a:effectLst/>
                          <a:latin typeface="Comic Sans MS" pitchFamily="66" charset="0"/>
                          <a:cs typeface="Arial" charset="0"/>
                        </a:rPr>
                        <a:t>, personnel, financier)</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Responsables</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txBody>
                  <a:tcPr anchor="ctr" horzOverflow="overflow"/>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smtClean="0">
                          <a:ln>
                            <a:noFill/>
                          </a:ln>
                          <a:solidFill>
                            <a:srgbClr val="000018"/>
                          </a:solidFill>
                          <a:effectLst/>
                          <a:latin typeface="Comic Sans MS" pitchFamily="66" charset="0"/>
                          <a:cs typeface="Arial" charset="0"/>
                        </a:rPr>
                        <a:t>Status</a:t>
                      </a:r>
                      <a:r>
                        <a:rPr kumimoji="0" lang="en-US" sz="1800" b="1" i="0" u="none" strike="noStrike" cap="none" normalizeH="0" baseline="0" dirty="0" smtClean="0">
                          <a:ln>
                            <a:noFill/>
                          </a:ln>
                          <a:solidFill>
                            <a:srgbClr val="000018"/>
                          </a:solidFill>
                          <a:effectLst/>
                          <a:latin typeface="Comic Sans MS" pitchFamily="66" charset="0"/>
                          <a:cs typeface="Arial" charset="0"/>
                        </a:rPr>
                        <a:t> </a:t>
                      </a:r>
                      <a:endParaRPr kumimoji="0" lang="en-US" sz="1800" b="0" i="0" u="none" strike="noStrike" cap="none" normalizeH="0" baseline="0" dirty="0" smtClean="0">
                        <a:ln>
                          <a:noFill/>
                        </a:ln>
                        <a:solidFill>
                          <a:srgbClr val="000018"/>
                        </a:solidFill>
                        <a:effectLst/>
                        <a:latin typeface="Comic Sans MS" pitchFamily="66" charset="0"/>
                      </a:endParaRPr>
                    </a:p>
                  </a:txBody>
                  <a:tcPr/>
                </a:tc>
              </a:tr>
              <a:tr h="153017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09-WB-01 : Combattre la surcharge pondérale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Sensibilisation de l’épidémie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228600" marR="0" lvl="0" indent="-228600" algn="l" defTabSz="914400" rtl="0" eaLnBrk="1" fontAlgn="b" latinLnBrk="0" hangingPunct="1">
                        <a:lnSpc>
                          <a:spcPct val="100000"/>
                        </a:lnSpc>
                        <a:spcBef>
                          <a:spcPct val="0"/>
                        </a:spcBef>
                        <a:spcAft>
                          <a:spcPct val="0"/>
                        </a:spcAft>
                        <a:buClrTx/>
                        <a:buSzTx/>
                        <a:buFontTx/>
                        <a:buAutoNum type="arabicPeriod"/>
                        <a:tabLst/>
                      </a:pPr>
                      <a:r>
                        <a:rPr kumimoji="0" lang="en-US" sz="1200" b="0" i="0" u="none" strike="noStrike" cap="none" normalizeH="0" baseline="0" dirty="0" err="1" smtClean="0">
                          <a:ln>
                            <a:noFill/>
                          </a:ln>
                          <a:solidFill>
                            <a:srgbClr val="000018"/>
                          </a:solidFill>
                          <a:effectLst/>
                          <a:latin typeface="Comic Sans MS" pitchFamily="66" charset="0"/>
                          <a:cs typeface="Arial" charset="0"/>
                        </a:rPr>
                        <a:t>Une</a:t>
                      </a:r>
                      <a:r>
                        <a:rPr kumimoji="0" lang="en-US" sz="1200" b="0"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err="1" smtClean="0">
                          <a:ln>
                            <a:noFill/>
                          </a:ln>
                          <a:solidFill>
                            <a:srgbClr val="000018"/>
                          </a:solidFill>
                          <a:effectLst/>
                          <a:latin typeface="Comic Sans MS" pitchFamily="66" charset="0"/>
                          <a:cs typeface="Arial" charset="0"/>
                        </a:rPr>
                        <a:t>prévention</a:t>
                      </a:r>
                      <a:r>
                        <a:rPr kumimoji="0" lang="en-US" sz="1200" b="0"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err="1" smtClean="0">
                          <a:ln>
                            <a:noFill/>
                          </a:ln>
                          <a:solidFill>
                            <a:srgbClr val="000018"/>
                          </a:solidFill>
                          <a:effectLst/>
                          <a:latin typeface="Comic Sans MS" pitchFamily="66" charset="0"/>
                          <a:cs typeface="Arial" charset="0"/>
                        </a:rPr>
                        <a:t>validée</a:t>
                      </a:r>
                      <a:r>
                        <a:rPr kumimoji="0" lang="en-US" sz="1200" b="0" i="0" u="none" strike="noStrike" cap="none" normalizeH="0" baseline="0" dirty="0" smtClean="0">
                          <a:ln>
                            <a:noFill/>
                          </a:ln>
                          <a:solidFill>
                            <a:srgbClr val="000018"/>
                          </a:solidFill>
                          <a:effectLst/>
                          <a:latin typeface="Comic Sans MS" pitchFamily="66" charset="0"/>
                          <a:cs typeface="Arial" charset="0"/>
                        </a:rPr>
                        <a:t> au </a:t>
                      </a:r>
                      <a:r>
                        <a:rPr kumimoji="0" lang="en-US" sz="1200" b="0" i="0" u="none" strike="noStrike" cap="none" normalizeH="0" baseline="0" dirty="0" err="1" smtClean="0">
                          <a:ln>
                            <a:noFill/>
                          </a:ln>
                          <a:solidFill>
                            <a:srgbClr val="000018"/>
                          </a:solidFill>
                          <a:effectLst/>
                          <a:latin typeface="Comic Sans MS" pitchFamily="66" charset="0"/>
                          <a:cs typeface="Arial" charset="0"/>
                        </a:rPr>
                        <a:t>niveau</a:t>
                      </a:r>
                      <a:r>
                        <a:rPr kumimoji="0" lang="en-US" sz="1200" b="0" i="0" u="none" strike="noStrike" cap="none" normalizeH="0" baseline="0" dirty="0" smtClean="0">
                          <a:ln>
                            <a:noFill/>
                          </a:ln>
                          <a:solidFill>
                            <a:srgbClr val="000018"/>
                          </a:solidFill>
                          <a:effectLst/>
                          <a:latin typeface="Comic Sans MS" pitchFamily="66" charset="0"/>
                          <a:cs typeface="Arial" charset="0"/>
                        </a:rPr>
                        <a:t> de la population</a:t>
                      </a:r>
                    </a:p>
                    <a:p>
                      <a:pPr marL="228600" marR="0" lvl="0" indent="-22860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cs typeface="Arial" charset="0"/>
                        </a:rPr>
                        <a:t>Une Info correcte</a:t>
                      </a:r>
                    </a:p>
                    <a:p>
                      <a:pPr marL="228600" marR="0" lvl="0" indent="-22860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cs typeface="Arial" charset="0"/>
                        </a:rPr>
                        <a:t>L’atteinte d’une perte de poids limitée</a:t>
                      </a:r>
                      <a:endParaRPr kumimoji="0" lang="en-US" sz="1200" b="0" i="0" u="none" strike="noStrike" cap="none" normalizeH="0" baseline="0" dirty="0" smtClean="0">
                        <a:ln>
                          <a:noFill/>
                        </a:ln>
                        <a:solidFill>
                          <a:srgbClr val="000018"/>
                        </a:solidFill>
                        <a:effectLst/>
                        <a:latin typeface="Comic Sans MS" pitchFamily="66" charset="0"/>
                        <a:cs typeface="Arial"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Briefing</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Médecine du travail</a:t>
                      </a: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cs typeface="Arial"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LH, Ass </a:t>
                      </a:r>
                      <a:r>
                        <a:rPr kumimoji="0" lang="en-US" sz="1200" b="0" i="0" u="none" strike="noStrike" cap="none" normalizeH="0" baseline="0" dirty="0" err="1" smtClean="0">
                          <a:ln>
                            <a:noFill/>
                          </a:ln>
                          <a:solidFill>
                            <a:srgbClr val="000018"/>
                          </a:solidFill>
                          <a:effectLst/>
                          <a:latin typeface="Comic Sans MS" pitchFamily="66" charset="0"/>
                          <a:cs typeface="Arial" charset="0"/>
                        </a:rPr>
                        <a:t>Prev</a:t>
                      </a: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cs typeface="+mn-cs"/>
                        </a:rPr>
                        <a:t>Cel</a:t>
                      </a:r>
                      <a:r>
                        <a:rPr kumimoji="0" lang="fr-BE" sz="1200" b="0" i="0" u="none" strike="noStrike" cap="none" normalizeH="0" baseline="0" dirty="0" smtClean="0">
                          <a:ln>
                            <a:noFill/>
                          </a:ln>
                          <a:solidFill>
                            <a:srgbClr val="000018"/>
                          </a:solidFill>
                          <a:effectLst/>
                          <a:latin typeface="Comic Sans MS" pitchFamily="66" charset="0"/>
                          <a:cs typeface="+mn-cs"/>
                        </a:rPr>
                        <a:t> AMT</a:t>
                      </a:r>
                      <a:endParaRPr kumimoji="0" lang="fr-BE" sz="1200" b="0" i="0" u="none" strike="noStrike" cap="none" normalizeH="0" baseline="0" dirty="0" smtClean="0">
                        <a:ln>
                          <a:noFill/>
                        </a:ln>
                        <a:solidFill>
                          <a:srgbClr val="000018"/>
                        </a:solidFill>
                        <a:effectLst/>
                        <a:latin typeface="Comic Sans MS" pitchFamily="66" charset="0"/>
                        <a:cs typeface="Arial"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EC</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r>
              <a:tr h="153017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Politique en matière de violence, de harcèlement moral et sexuel sur le lieu de travail</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Prévention et information maximale pour éviter le harcèlement ou la violence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 Publicité maximale, cours cadre, séances d’information, briefing aux nouveaux.</a:t>
                      </a:r>
                      <a:endParaRPr kumimoji="0" lang="fr-BE" sz="1200" b="0" i="0" u="none" strike="noStrike" cap="none" normalizeH="0" baseline="0" dirty="0" smtClean="0">
                        <a:ln>
                          <a:noFill/>
                        </a:ln>
                        <a:solidFill>
                          <a:srgbClr val="FF0000"/>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Info tableaux, rappels réguliers, affiches, brochures d’accueil.</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LH</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Ass</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prev</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tc>
              </a:tr>
              <a:tr h="153017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Accueil des nouveaux travailleurs</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Application des directives de la </a:t>
                      </a:r>
                      <a:r>
                        <a:rPr kumimoji="0" lang="en-US" sz="1200" b="0" i="0" u="none" strike="noStrike" cap="none" normalizeH="0" baseline="0" dirty="0" err="1" smtClean="0">
                          <a:ln>
                            <a:noFill/>
                          </a:ln>
                          <a:solidFill>
                            <a:srgbClr val="000018"/>
                          </a:solidFill>
                          <a:effectLst/>
                          <a:latin typeface="Comic Sans MS" pitchFamily="66" charset="0"/>
                        </a:rPr>
                        <a:t>défence</a:t>
                      </a:r>
                      <a:r>
                        <a:rPr kumimoji="0" lang="en-US" sz="1200" b="0" i="0" u="none" strike="noStrike" cap="none" normalizeH="0" baseline="0" dirty="0" smtClean="0">
                          <a:ln>
                            <a:noFill/>
                          </a:ln>
                          <a:solidFill>
                            <a:srgbClr val="000018"/>
                          </a:solidFill>
                          <a:effectLst/>
                          <a:latin typeface="Comic Sans MS" pitchFamily="66" charset="0"/>
                        </a:rPr>
                        <a:t> pour </a:t>
                      </a:r>
                      <a:r>
                        <a:rPr kumimoji="0" lang="en-US" sz="1200" b="0" i="0" u="none" strike="noStrike" cap="none" normalizeH="0" baseline="0" dirty="0" err="1" smtClean="0">
                          <a:ln>
                            <a:noFill/>
                          </a:ln>
                          <a:solidFill>
                            <a:srgbClr val="000018"/>
                          </a:solidFill>
                          <a:effectLst/>
                          <a:latin typeface="Comic Sans MS" pitchFamily="66" charset="0"/>
                        </a:rPr>
                        <a:t>l’accueil</a:t>
                      </a:r>
                      <a:r>
                        <a:rPr kumimoji="0" lang="en-US" sz="1200" b="0" i="0" u="none" strike="noStrike" cap="none" normalizeH="0" baseline="0" dirty="0" smtClean="0">
                          <a:ln>
                            <a:noFill/>
                          </a:ln>
                          <a:solidFill>
                            <a:srgbClr val="000018"/>
                          </a:solidFill>
                          <a:effectLst/>
                          <a:latin typeface="Comic Sans MS" pitchFamily="66" charset="0"/>
                        </a:rPr>
                        <a:t> des nouveaux </a:t>
                      </a:r>
                      <a:r>
                        <a:rPr kumimoji="0" lang="en-US" sz="1200" b="0" i="0" u="none" strike="noStrike" cap="none" normalizeH="0" baseline="0" dirty="0" err="1" smtClean="0">
                          <a:ln>
                            <a:noFill/>
                          </a:ln>
                          <a:solidFill>
                            <a:srgbClr val="000018"/>
                          </a:solidFill>
                          <a:effectLst/>
                          <a:latin typeface="Comic Sans MS" pitchFamily="66" charset="0"/>
                        </a:rPr>
                        <a:t>travailleurs</a:t>
                      </a:r>
                      <a:endParaRPr kumimoji="0" lang="en-US"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Fourniture du dossier d’accueil et de son volet fonctionnel (fiches de poste de travail et fiches de fonction)</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Fiches et brochure d’accueil</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LH</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Ass</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Prev</a:t>
                      </a: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RSM</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Cpl</a:t>
                      </a:r>
                      <a:r>
                        <a:rPr kumimoji="0" lang="fr-BE" sz="1200" b="0" i="0" u="none" strike="noStrike" cap="none" normalizeH="0" baseline="0" dirty="0" smtClean="0">
                          <a:ln>
                            <a:noFill/>
                          </a:ln>
                          <a:solidFill>
                            <a:srgbClr val="000018"/>
                          </a:solidFill>
                          <a:effectLst/>
                          <a:latin typeface="Comic Sans MS" pitchFamily="66" charset="0"/>
                        </a:rPr>
                        <a:t> de Corps</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IPR</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tc>
              </a:tr>
            </a:tbl>
          </a:graphicData>
        </a:graphic>
      </p:graphicFrame>
      <p:sp>
        <p:nvSpPr>
          <p:cNvPr id="4" name="Rectangle 3"/>
          <p:cNvSpPr/>
          <p:nvPr/>
        </p:nvSpPr>
        <p:spPr>
          <a:xfrm>
            <a:off x="2051720" y="6021288"/>
            <a:ext cx="4572000" cy="276999"/>
          </a:xfrm>
          <a:prstGeom prst="rect">
            <a:avLst/>
          </a:prstGeom>
        </p:spPr>
        <p:txBody>
          <a:bodyPr>
            <a:spAutoFit/>
          </a:bodyPr>
          <a:lstStyle/>
          <a:p>
            <a:pPr algn="ctr"/>
            <a:r>
              <a:rPr lang="en-US" sz="1200" dirty="0">
                <a:solidFill>
                  <a:srgbClr val="000018"/>
                </a:solidFill>
              </a:rPr>
              <a:t>EC : en </a:t>
            </a:r>
            <a:r>
              <a:rPr lang="en-US" sz="1200" dirty="0" err="1">
                <a:solidFill>
                  <a:srgbClr val="000018"/>
                </a:solidFill>
              </a:rPr>
              <a:t>cours</a:t>
            </a:r>
            <a:r>
              <a:rPr lang="en-US" sz="1200" dirty="0">
                <a:solidFill>
                  <a:srgbClr val="000018"/>
                </a:solidFill>
              </a:rPr>
              <a:t> - T : </a:t>
            </a:r>
            <a:r>
              <a:rPr lang="en-US" sz="1200" dirty="0" err="1">
                <a:solidFill>
                  <a:srgbClr val="000018"/>
                </a:solidFill>
              </a:rPr>
              <a:t>terminé</a:t>
            </a:r>
            <a:r>
              <a:rPr lang="en-US" sz="1200" dirty="0">
                <a:solidFill>
                  <a:srgbClr val="000018"/>
                </a:solidFill>
              </a:rPr>
              <a:t> - R : pas </a:t>
            </a:r>
            <a:r>
              <a:rPr lang="en-US" sz="1200" dirty="0" err="1">
                <a:solidFill>
                  <a:srgbClr val="000018"/>
                </a:solidFill>
              </a:rPr>
              <a:t>démarré</a:t>
            </a:r>
            <a:endParaRPr lang="en-US" sz="1200" dirty="0">
              <a:solidFill>
                <a:srgbClr val="000018"/>
              </a:solidFill>
            </a:endParaRPr>
          </a:p>
        </p:txBody>
      </p:sp>
    </p:spTree>
    <p:extLst>
      <p:ext uri="{BB962C8B-B14F-4D97-AF65-F5344CB8AC3E}">
        <p14:creationId xmlns:p14="http://schemas.microsoft.com/office/powerpoint/2010/main" val="33159466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18</a:t>
            </a:fld>
            <a:endParaRPr lang="en-US"/>
          </a:p>
        </p:txBody>
      </p:sp>
      <p:graphicFrame>
        <p:nvGraphicFramePr>
          <p:cNvPr id="3" name="Table 2"/>
          <p:cNvGraphicFramePr>
            <a:graphicFrameLocks noGrp="1"/>
          </p:cNvGraphicFramePr>
          <p:nvPr>
            <p:extLst>
              <p:ext uri="{D42A27DB-BD31-4B8C-83A1-F6EECF244321}">
                <p14:modId xmlns:p14="http://schemas.microsoft.com/office/powerpoint/2010/main" val="3974229723"/>
              </p:ext>
            </p:extLst>
          </p:nvPr>
        </p:nvGraphicFramePr>
        <p:xfrm>
          <a:off x="251520" y="188640"/>
          <a:ext cx="8496945" cy="6191696"/>
        </p:xfrm>
        <a:graphic>
          <a:graphicData uri="http://schemas.openxmlformats.org/drawingml/2006/table">
            <a:tbl>
              <a:tblPr firstRow="1" bandRow="1">
                <a:tableStyleId>{ED083AE6-46FA-4A59-8FB0-9F97EB10719F}</a:tableStyleId>
              </a:tblPr>
              <a:tblGrid>
                <a:gridCol w="1416158"/>
                <a:gridCol w="1416158"/>
                <a:gridCol w="2066826"/>
                <a:gridCol w="1797602"/>
                <a:gridCol w="1340909"/>
                <a:gridCol w="459292"/>
              </a:tblGrid>
              <a:tr h="1515761">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Objectif</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Moyens</a:t>
                      </a:r>
                      <a:r>
                        <a:rPr kumimoji="0" lang="en-US" sz="1200" b="1" i="0" u="none" strike="noStrike" cap="none" normalizeH="0" baseline="0" dirty="0" smtClean="0">
                          <a:ln>
                            <a:noFill/>
                          </a:ln>
                          <a:solidFill>
                            <a:srgbClr val="000018"/>
                          </a:solidFill>
                          <a:effectLst/>
                          <a:latin typeface="Comic Sans MS" pitchFamily="66" charset="0"/>
                          <a:cs typeface="Arial" charset="0"/>
                        </a:rPr>
                        <a:t> (</a:t>
                      </a:r>
                      <a:r>
                        <a:rPr kumimoji="0" lang="en-US" sz="1200" b="1" i="0" u="none" strike="noStrike" cap="none" normalizeH="0" baseline="0" dirty="0" err="1" smtClean="0">
                          <a:ln>
                            <a:noFill/>
                          </a:ln>
                          <a:solidFill>
                            <a:srgbClr val="000018"/>
                          </a:solidFill>
                          <a:effectLst/>
                          <a:latin typeface="Comic Sans MS" pitchFamily="66" charset="0"/>
                          <a:cs typeface="Arial" charset="0"/>
                        </a:rPr>
                        <a:t>matériel</a:t>
                      </a:r>
                      <a:r>
                        <a:rPr kumimoji="0" lang="en-US" sz="1200" b="1" i="0" u="none" strike="noStrike" cap="none" normalizeH="0" baseline="0" dirty="0" smtClean="0">
                          <a:ln>
                            <a:noFill/>
                          </a:ln>
                          <a:solidFill>
                            <a:srgbClr val="000018"/>
                          </a:solidFill>
                          <a:effectLst/>
                          <a:latin typeface="Comic Sans MS" pitchFamily="66" charset="0"/>
                          <a:cs typeface="Arial" charset="0"/>
                        </a:rPr>
                        <a:t>, personnel, financier)</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Responsables</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txBody>
                  <a:tcPr anchor="ctr" horzOverflow="overflow"/>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smtClean="0">
                          <a:ln>
                            <a:noFill/>
                          </a:ln>
                          <a:solidFill>
                            <a:srgbClr val="000018"/>
                          </a:solidFill>
                          <a:effectLst/>
                          <a:latin typeface="Comic Sans MS" pitchFamily="66" charset="0"/>
                          <a:cs typeface="Arial" charset="0"/>
                        </a:rPr>
                        <a:t>Status</a:t>
                      </a:r>
                      <a:r>
                        <a:rPr kumimoji="0" lang="en-US" sz="1800" b="1" i="0" u="none" strike="noStrike" cap="none" normalizeH="0" baseline="0" dirty="0" smtClean="0">
                          <a:ln>
                            <a:noFill/>
                          </a:ln>
                          <a:solidFill>
                            <a:srgbClr val="000018"/>
                          </a:solidFill>
                          <a:effectLst/>
                          <a:latin typeface="Comic Sans MS" pitchFamily="66" charset="0"/>
                          <a:cs typeface="Arial" charset="0"/>
                        </a:rPr>
                        <a:t> </a:t>
                      </a:r>
                      <a:endParaRPr kumimoji="0" lang="en-US" sz="1800" b="0" i="0" u="none" strike="noStrike" cap="none" normalizeH="0" baseline="0" dirty="0" smtClean="0">
                        <a:ln>
                          <a:noFill/>
                        </a:ln>
                        <a:solidFill>
                          <a:srgbClr val="000018"/>
                        </a:solidFill>
                        <a:effectLst/>
                        <a:latin typeface="Comic Sans MS" pitchFamily="66" charset="0"/>
                      </a:endParaRPr>
                    </a:p>
                    <a:p>
                      <a:endParaRPr lang="en-US" dirty="0"/>
                    </a:p>
                  </a:txBody>
                  <a:tcPr/>
                </a:tc>
              </a:tr>
              <a:tr h="1447636">
                <a:tc>
                  <a:txBody>
                    <a:bodyPr/>
                    <a:lstStyle/>
                    <a:p>
                      <a:r>
                        <a:rPr lang="fr-BE" sz="1200" dirty="0" smtClean="0">
                          <a:solidFill>
                            <a:srgbClr val="000018"/>
                          </a:solidFill>
                          <a:latin typeface="Comic Sans MS" panose="030F0702030302020204" pitchFamily="66" charset="0"/>
                        </a:rPr>
                        <a:t>Suivi</a:t>
                      </a:r>
                      <a:r>
                        <a:rPr lang="fr-BE" sz="1200" baseline="0" dirty="0" smtClean="0">
                          <a:solidFill>
                            <a:srgbClr val="000018"/>
                          </a:solidFill>
                          <a:latin typeface="Comic Sans MS" panose="030F0702030302020204" pitchFamily="66" charset="0"/>
                        </a:rPr>
                        <a:t> des demandes infra e liaison avec le bien-être du personnel</a:t>
                      </a:r>
                      <a:endParaRPr lang="en-US" sz="1200" dirty="0">
                        <a:solidFill>
                          <a:srgbClr val="000018"/>
                        </a:solidFill>
                        <a:latin typeface="Comic Sans MS" panose="030F0702030302020204" pitchFamily="66" charset="0"/>
                      </a:endParaRPr>
                    </a:p>
                  </a:txBody>
                  <a:tcPr/>
                </a:tc>
                <a:tc>
                  <a:txBody>
                    <a:bodyPr/>
                    <a:lstStyle/>
                    <a:p>
                      <a:r>
                        <a:rPr lang="fr-BE" sz="1200" dirty="0" smtClean="0">
                          <a:solidFill>
                            <a:srgbClr val="000018"/>
                          </a:solidFill>
                          <a:latin typeface="Comic Sans MS" panose="030F0702030302020204" pitchFamily="66" charset="0"/>
                        </a:rPr>
                        <a:t>Suivre l’évolution des dossiers Infra qui ont</a:t>
                      </a:r>
                      <a:r>
                        <a:rPr lang="fr-BE" sz="1200" baseline="0" dirty="0" smtClean="0">
                          <a:solidFill>
                            <a:srgbClr val="000018"/>
                          </a:solidFill>
                          <a:latin typeface="Comic Sans MS" panose="030F0702030302020204" pitchFamily="66" charset="0"/>
                        </a:rPr>
                        <a:t> un impact sur la sécurité du personnel</a:t>
                      </a:r>
                      <a:endParaRPr lang="en-US" sz="1200" dirty="0">
                        <a:solidFill>
                          <a:srgbClr val="000018"/>
                        </a:solidFill>
                        <a:latin typeface="Comic Sans MS" panose="030F0702030302020204" pitchFamily="66" charset="0"/>
                      </a:endParaRPr>
                    </a:p>
                  </a:txBody>
                  <a:tcPr/>
                </a:tc>
                <a:tc>
                  <a:txBody>
                    <a:bodyPr/>
                    <a:lstStyle/>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Voir dans les directives</a:t>
                      </a:r>
                    </a:p>
                    <a:p>
                      <a:r>
                        <a:rPr lang="fr-BE" sz="1200" dirty="0" smtClean="0">
                          <a:solidFill>
                            <a:srgbClr val="000018"/>
                          </a:solidFill>
                          <a:latin typeface="Comic Sans MS" panose="030F0702030302020204" pitchFamily="66" charset="0"/>
                        </a:rPr>
                        <a:t>Suivre les dossiers et WO par Infra 1é</a:t>
                      </a:r>
                      <a:r>
                        <a:rPr lang="fr-BE" sz="1200" baseline="0" dirty="0" smtClean="0">
                          <a:solidFill>
                            <a:srgbClr val="000018"/>
                          </a:solidFill>
                          <a:latin typeface="Comic Sans MS" panose="030F0702030302020204" pitchFamily="66" charset="0"/>
                        </a:rPr>
                        <a:t> échelon</a:t>
                      </a:r>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txBody>
                  <a:tcPr/>
                </a:tc>
                <a:tc>
                  <a:txBody>
                    <a:bodyPr/>
                    <a:lstStyle/>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CIL (</a:t>
                      </a:r>
                      <a:r>
                        <a:rPr lang="fr-BE" sz="1200" dirty="0" err="1" smtClean="0">
                          <a:solidFill>
                            <a:srgbClr val="000018"/>
                          </a:solidFill>
                          <a:latin typeface="Comic Sans MS" panose="030F0702030302020204" pitchFamily="66" charset="0"/>
                        </a:rPr>
                        <a:t>continuous</a:t>
                      </a:r>
                      <a:r>
                        <a:rPr lang="fr-BE" sz="1200" baseline="0" dirty="0" smtClean="0">
                          <a:solidFill>
                            <a:srgbClr val="000018"/>
                          </a:solidFill>
                          <a:latin typeface="Comic Sans MS" panose="030F0702030302020204" pitchFamily="66" charset="0"/>
                        </a:rPr>
                        <a:t> Infra List)</a:t>
                      </a:r>
                      <a:endParaRPr lang="en-US" sz="1200" dirty="0">
                        <a:solidFill>
                          <a:srgbClr val="000018"/>
                        </a:solidFill>
                        <a:latin typeface="Comic Sans MS" panose="030F0702030302020204" pitchFamily="66" charset="0"/>
                      </a:endParaRPr>
                    </a:p>
                  </a:txBody>
                  <a:tcPr/>
                </a:tc>
                <a:tc>
                  <a:txBody>
                    <a:bodyPr/>
                    <a:lstStyle/>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Infra </a:t>
                      </a: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Délégué Infra</a:t>
                      </a:r>
                      <a:endParaRPr lang="en-US" sz="1200" dirty="0">
                        <a:solidFill>
                          <a:srgbClr val="000018"/>
                        </a:solidFill>
                        <a:latin typeface="Comic Sans MS" panose="030F0702030302020204" pitchFamily="66" charset="0"/>
                      </a:endParaRPr>
                    </a:p>
                  </a:txBody>
                  <a:tcPr/>
                </a:tc>
                <a:tc>
                  <a:txBody>
                    <a:bodyPr/>
                    <a:lstStyle/>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EC</a:t>
                      </a:r>
                      <a:endParaRPr lang="en-US" sz="1200" dirty="0">
                        <a:solidFill>
                          <a:srgbClr val="000018"/>
                        </a:solidFill>
                        <a:latin typeface="Comic Sans MS" panose="030F0702030302020204" pitchFamily="66" charset="0"/>
                      </a:endParaRPr>
                    </a:p>
                  </a:txBody>
                  <a:tcPr/>
                </a:tc>
              </a:tr>
              <a:tr h="1490939">
                <a:tc>
                  <a:txBody>
                    <a:bodyPr/>
                    <a:lstStyle/>
                    <a:p>
                      <a:r>
                        <a:rPr lang="fr-BE" sz="1200" dirty="0" smtClean="0">
                          <a:solidFill>
                            <a:srgbClr val="000018"/>
                          </a:solidFill>
                          <a:latin typeface="Comic Sans MS" panose="030F0702030302020204" pitchFamily="66" charset="0"/>
                        </a:rPr>
                        <a:t>Suivi</a:t>
                      </a:r>
                      <a:r>
                        <a:rPr lang="fr-BE" sz="1200" baseline="0" dirty="0" smtClean="0">
                          <a:solidFill>
                            <a:srgbClr val="000018"/>
                          </a:solidFill>
                          <a:latin typeface="Comic Sans MS" panose="030F0702030302020204" pitchFamily="66" charset="0"/>
                        </a:rPr>
                        <a:t> des demandes Infra en liaison avec le bien-être du personnel pour les logements au quartier</a:t>
                      </a:r>
                      <a:endParaRPr lang="en-US" sz="1200" dirty="0">
                        <a:solidFill>
                          <a:srgbClr val="000018"/>
                        </a:solidFill>
                        <a:latin typeface="Comic Sans MS" panose="030F0702030302020204" pitchFamily="66" charset="0"/>
                      </a:endParaRPr>
                    </a:p>
                  </a:txBody>
                  <a:tcPr/>
                </a:tc>
                <a:tc>
                  <a:txBody>
                    <a:bodyPr/>
                    <a:lstStyle/>
                    <a:p>
                      <a:r>
                        <a:rPr lang="fr-BE" sz="1200" dirty="0" smtClean="0">
                          <a:solidFill>
                            <a:srgbClr val="000018"/>
                          </a:solidFill>
                          <a:latin typeface="Comic Sans MS" panose="030F0702030302020204" pitchFamily="66" charset="0"/>
                        </a:rPr>
                        <a:t>Suivre l’évolution des dossiers Infra</a:t>
                      </a:r>
                      <a:r>
                        <a:rPr lang="fr-BE" sz="1200" baseline="0" dirty="0" smtClean="0">
                          <a:solidFill>
                            <a:srgbClr val="000018"/>
                          </a:solidFill>
                          <a:latin typeface="Comic Sans MS" panose="030F0702030302020204" pitchFamily="66" charset="0"/>
                        </a:rPr>
                        <a:t> qui ont un impact sur le personnel logeant au quartier</a:t>
                      </a:r>
                      <a:endParaRPr lang="en-US" sz="1200" dirty="0">
                        <a:solidFill>
                          <a:srgbClr val="000018"/>
                        </a:solidFill>
                        <a:latin typeface="Comic Sans MS" panose="030F0702030302020204" pitchFamily="66" charset="0"/>
                      </a:endParaRPr>
                    </a:p>
                  </a:txBody>
                  <a:tcPr/>
                </a:tc>
                <a:tc>
                  <a:txBody>
                    <a:bodyPr/>
                    <a:lstStyle/>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Suivre les dossiers et WO</a:t>
                      </a:r>
                      <a:endParaRPr lang="en-US" sz="1200" dirty="0">
                        <a:solidFill>
                          <a:srgbClr val="000018"/>
                        </a:solidFill>
                        <a:latin typeface="Comic Sans MS" panose="030F0702030302020204" pitchFamily="66" charset="0"/>
                      </a:endParaRPr>
                    </a:p>
                  </a:txBody>
                  <a:tcPr/>
                </a:tc>
                <a:tc>
                  <a:txBody>
                    <a:bodyPr/>
                    <a:lstStyle/>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fr-BE" sz="1200" dirty="0" smtClean="0">
                          <a:solidFill>
                            <a:srgbClr val="000018"/>
                          </a:solidFill>
                          <a:latin typeface="Comic Sans MS" panose="030F0702030302020204" pitchFamily="66" charset="0"/>
                        </a:rPr>
                        <a:t>CIL (</a:t>
                      </a:r>
                      <a:r>
                        <a:rPr lang="fr-BE" sz="1200" dirty="0" err="1" smtClean="0">
                          <a:solidFill>
                            <a:srgbClr val="000018"/>
                          </a:solidFill>
                          <a:latin typeface="Comic Sans MS" panose="030F0702030302020204" pitchFamily="66" charset="0"/>
                        </a:rPr>
                        <a:t>continuous</a:t>
                      </a:r>
                      <a:r>
                        <a:rPr lang="fr-BE" sz="1200" baseline="0" dirty="0" smtClean="0">
                          <a:solidFill>
                            <a:srgbClr val="000018"/>
                          </a:solidFill>
                          <a:latin typeface="Comic Sans MS" panose="030F0702030302020204" pitchFamily="66" charset="0"/>
                        </a:rPr>
                        <a:t> Infra List)</a:t>
                      </a:r>
                      <a:endParaRPr lang="en-US" sz="1200" dirty="0" smtClean="0">
                        <a:solidFill>
                          <a:srgbClr val="000018"/>
                        </a:solidFill>
                        <a:latin typeface="Comic Sans MS" panose="030F0702030302020204" pitchFamily="66" charset="0"/>
                      </a:endParaRPr>
                    </a:p>
                    <a:p>
                      <a:endParaRPr lang="en-US" sz="1200" dirty="0">
                        <a:solidFill>
                          <a:srgbClr val="000018"/>
                        </a:solidFill>
                        <a:latin typeface="Comic Sans MS" panose="030F0702030302020204" pitchFamily="66" charset="0"/>
                      </a:endParaRPr>
                    </a:p>
                  </a:txBody>
                  <a:tcPr/>
                </a:tc>
                <a:tc>
                  <a:txBody>
                    <a:bodyPr/>
                    <a:lstStyle/>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Infra</a:t>
                      </a: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Commission de gestion locale</a:t>
                      </a:r>
                      <a:r>
                        <a:rPr lang="fr-BE" sz="1200" baseline="0" dirty="0" smtClean="0">
                          <a:solidFill>
                            <a:srgbClr val="000018"/>
                          </a:solidFill>
                          <a:latin typeface="Comic Sans MS" panose="030F0702030302020204" pitchFamily="66" charset="0"/>
                        </a:rPr>
                        <a:t> Sv logements Florennes</a:t>
                      </a:r>
                      <a:endParaRPr lang="en-US" sz="1200" dirty="0">
                        <a:solidFill>
                          <a:srgbClr val="000018"/>
                        </a:solidFill>
                        <a:latin typeface="Comic Sans MS" panose="030F0702030302020204" pitchFamily="66" charset="0"/>
                      </a:endParaRPr>
                    </a:p>
                  </a:txBody>
                  <a:tcPr/>
                </a:tc>
                <a:tc>
                  <a:txBody>
                    <a:bodyPr/>
                    <a:lstStyle/>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EC</a:t>
                      </a:r>
                    </a:p>
                  </a:txBody>
                  <a:tcPr/>
                </a:tc>
              </a:tr>
              <a:tr h="1666344">
                <a:tc>
                  <a:txBody>
                    <a:bodyPr/>
                    <a:lstStyle/>
                    <a:p>
                      <a:r>
                        <a:rPr lang="fr-BE" sz="1200" dirty="0" smtClean="0">
                          <a:solidFill>
                            <a:srgbClr val="000018"/>
                          </a:solidFill>
                          <a:latin typeface="Comic Sans MS" panose="030F0702030302020204" pitchFamily="66" charset="0"/>
                        </a:rPr>
                        <a:t>07-MRR-01</a:t>
                      </a:r>
                      <a:r>
                        <a:rPr lang="fr-BE" sz="1200" baseline="0" dirty="0" smtClean="0">
                          <a:solidFill>
                            <a:srgbClr val="000018"/>
                          </a:solidFill>
                          <a:latin typeface="Comic Sans MS" panose="030F0702030302020204" pitchFamily="66" charset="0"/>
                        </a:rPr>
                        <a:t> : </a:t>
                      </a:r>
                    </a:p>
                    <a:p>
                      <a:r>
                        <a:rPr lang="fr-BE" sz="1200" baseline="0" dirty="0" smtClean="0">
                          <a:solidFill>
                            <a:srgbClr val="000018"/>
                          </a:solidFill>
                          <a:latin typeface="Comic Sans MS" panose="030F0702030302020204" pitchFamily="66" charset="0"/>
                        </a:rPr>
                        <a:t>Gestion de l’amiante</a:t>
                      </a:r>
                      <a:endParaRPr lang="en-US" sz="1200" dirty="0">
                        <a:solidFill>
                          <a:srgbClr val="000018"/>
                        </a:solidFill>
                        <a:latin typeface="Comic Sans MS" panose="030F0702030302020204" pitchFamily="66" charset="0"/>
                      </a:endParaRPr>
                    </a:p>
                  </a:txBody>
                  <a:tcPr/>
                </a:tc>
                <a:tc>
                  <a:txBody>
                    <a:bodyPr/>
                    <a:lstStyle/>
                    <a:p>
                      <a:r>
                        <a:rPr lang="fr-BE" sz="1200" dirty="0" smtClean="0">
                          <a:solidFill>
                            <a:srgbClr val="000018"/>
                          </a:solidFill>
                          <a:latin typeface="Comic Sans MS" panose="030F0702030302020204" pitchFamily="66" charset="0"/>
                        </a:rPr>
                        <a:t>Répondre à toutes les obligations</a:t>
                      </a:r>
                      <a:r>
                        <a:rPr lang="fr-BE" sz="1200" baseline="0" dirty="0" smtClean="0">
                          <a:solidFill>
                            <a:srgbClr val="000018"/>
                          </a:solidFill>
                          <a:latin typeface="Comic Sans MS" panose="030F0702030302020204" pitchFamily="66" charset="0"/>
                        </a:rPr>
                        <a:t> légales</a:t>
                      </a:r>
                      <a:endParaRPr lang="en-US" sz="1200" dirty="0">
                        <a:solidFill>
                          <a:srgbClr val="000018"/>
                        </a:solidFill>
                        <a:latin typeface="Comic Sans MS" panose="030F0702030302020204" pitchFamily="66" charset="0"/>
                      </a:endParaRPr>
                    </a:p>
                  </a:txBody>
                  <a:tcPr/>
                </a:tc>
                <a:tc>
                  <a:txBody>
                    <a:bodyPr/>
                    <a:lstStyle/>
                    <a:p>
                      <a:r>
                        <a:rPr lang="fr-BE" sz="1200" dirty="0" smtClean="0">
                          <a:solidFill>
                            <a:srgbClr val="000018"/>
                          </a:solidFill>
                          <a:latin typeface="Comic Sans MS" panose="030F0702030302020204" pitchFamily="66" charset="0"/>
                        </a:rPr>
                        <a:t>Gestion et suivi de l’inventaire amiante</a:t>
                      </a: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Contrôle visuel de l’état</a:t>
                      </a: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Briefing sur</a:t>
                      </a:r>
                      <a:r>
                        <a:rPr lang="fr-BE" sz="1200" baseline="0" dirty="0" smtClean="0">
                          <a:solidFill>
                            <a:srgbClr val="000018"/>
                          </a:solidFill>
                          <a:latin typeface="Comic Sans MS" panose="030F0702030302020204" pitchFamily="66" charset="0"/>
                        </a:rPr>
                        <a:t> le Sh P</a:t>
                      </a:r>
                    </a:p>
                    <a:p>
                      <a:endParaRPr lang="fr-BE" sz="1200" baseline="0" dirty="0" smtClean="0">
                        <a:solidFill>
                          <a:srgbClr val="000018"/>
                        </a:solidFill>
                        <a:latin typeface="Comic Sans MS" panose="030F0702030302020204" pitchFamily="66" charset="0"/>
                      </a:endParaRPr>
                    </a:p>
                    <a:p>
                      <a:r>
                        <a:rPr lang="fr-BE" sz="1200" baseline="0" dirty="0" smtClean="0">
                          <a:solidFill>
                            <a:srgbClr val="000018"/>
                          </a:solidFill>
                          <a:latin typeface="Comic Sans MS" panose="030F0702030302020204" pitchFamily="66" charset="0"/>
                        </a:rPr>
                        <a:t>Travaux toiture F44 (2017)</a:t>
                      </a:r>
                      <a:endParaRPr lang="en-US" sz="1200" dirty="0">
                        <a:solidFill>
                          <a:srgbClr val="000018"/>
                        </a:solidFill>
                        <a:latin typeface="Comic Sans MS" panose="030F0702030302020204" pitchFamily="66" charset="0"/>
                      </a:endParaRPr>
                    </a:p>
                  </a:txBody>
                  <a:tcPr/>
                </a:tc>
                <a:tc>
                  <a:txBody>
                    <a:bodyPr/>
                    <a:lstStyle/>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Etiquetage</a:t>
                      </a:r>
                    </a:p>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Planifié </a:t>
                      </a:r>
                      <a:endParaRPr lang="en-US" sz="1200" dirty="0">
                        <a:solidFill>
                          <a:srgbClr val="000018"/>
                        </a:solidFill>
                        <a:latin typeface="Comic Sans MS" panose="030F0702030302020204" pitchFamily="66" charset="0"/>
                      </a:endParaRPr>
                    </a:p>
                  </a:txBody>
                  <a:tcPr/>
                </a:tc>
                <a:tc>
                  <a:txBody>
                    <a:bodyPr/>
                    <a:lstStyle/>
                    <a:p>
                      <a:r>
                        <a:rPr lang="fr-BE" sz="1200" dirty="0" err="1" smtClean="0">
                          <a:solidFill>
                            <a:srgbClr val="000018"/>
                          </a:solidFill>
                          <a:latin typeface="Comic Sans MS" panose="030F0702030302020204" pitchFamily="66" charset="0"/>
                        </a:rPr>
                        <a:t>Ass</a:t>
                      </a:r>
                      <a:r>
                        <a:rPr lang="fr-BE" sz="1200" dirty="0" smtClean="0">
                          <a:solidFill>
                            <a:srgbClr val="000018"/>
                          </a:solidFill>
                          <a:latin typeface="Comic Sans MS" panose="030F0702030302020204" pitchFamily="66" charset="0"/>
                        </a:rPr>
                        <a:t> </a:t>
                      </a:r>
                      <a:r>
                        <a:rPr lang="fr-BE" sz="1200" dirty="0" err="1" smtClean="0">
                          <a:solidFill>
                            <a:srgbClr val="000018"/>
                          </a:solidFill>
                          <a:latin typeface="Comic Sans MS" panose="030F0702030302020204" pitchFamily="66" charset="0"/>
                        </a:rPr>
                        <a:t>Prev</a:t>
                      </a:r>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SLPPT</a:t>
                      </a:r>
                    </a:p>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Infra</a:t>
                      </a:r>
                      <a:endParaRPr lang="en-US" sz="1200" dirty="0">
                        <a:solidFill>
                          <a:srgbClr val="000018"/>
                        </a:solidFill>
                        <a:latin typeface="Comic Sans MS" panose="030F0702030302020204" pitchFamily="66" charset="0"/>
                      </a:endParaRPr>
                    </a:p>
                  </a:txBody>
                  <a:tcPr/>
                </a:tc>
                <a:tc>
                  <a:txBody>
                    <a:bodyPr/>
                    <a:lstStyle/>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EC</a:t>
                      </a:r>
                      <a:endParaRPr lang="en-US" sz="1200" dirty="0">
                        <a:solidFill>
                          <a:srgbClr val="000018"/>
                        </a:solidFill>
                        <a:latin typeface="Comic Sans MS" panose="030F0702030302020204" pitchFamily="66" charset="0"/>
                      </a:endParaRPr>
                    </a:p>
                  </a:txBody>
                  <a:tcPr/>
                </a:tc>
              </a:tr>
            </a:tbl>
          </a:graphicData>
        </a:graphic>
      </p:graphicFrame>
      <p:sp>
        <p:nvSpPr>
          <p:cNvPr id="4" name="Rectangle 3"/>
          <p:cNvSpPr/>
          <p:nvPr/>
        </p:nvSpPr>
        <p:spPr>
          <a:xfrm>
            <a:off x="1979712" y="6470400"/>
            <a:ext cx="4572000" cy="276999"/>
          </a:xfrm>
          <a:prstGeom prst="rect">
            <a:avLst/>
          </a:prstGeom>
        </p:spPr>
        <p:txBody>
          <a:bodyPr>
            <a:spAutoFit/>
          </a:bodyPr>
          <a:lstStyle/>
          <a:p>
            <a:pPr algn="ctr"/>
            <a:r>
              <a:rPr lang="en-US" sz="1200" dirty="0">
                <a:solidFill>
                  <a:srgbClr val="000018"/>
                </a:solidFill>
              </a:rPr>
              <a:t>EC : en </a:t>
            </a:r>
            <a:r>
              <a:rPr lang="en-US" sz="1200" dirty="0" err="1">
                <a:solidFill>
                  <a:srgbClr val="000018"/>
                </a:solidFill>
              </a:rPr>
              <a:t>cours</a:t>
            </a:r>
            <a:r>
              <a:rPr lang="en-US" sz="1200" dirty="0">
                <a:solidFill>
                  <a:srgbClr val="000018"/>
                </a:solidFill>
              </a:rPr>
              <a:t> - T : </a:t>
            </a:r>
            <a:r>
              <a:rPr lang="en-US" sz="1200" dirty="0" err="1">
                <a:solidFill>
                  <a:srgbClr val="000018"/>
                </a:solidFill>
              </a:rPr>
              <a:t>terminé</a:t>
            </a:r>
            <a:r>
              <a:rPr lang="en-US" sz="1200" dirty="0">
                <a:solidFill>
                  <a:srgbClr val="000018"/>
                </a:solidFill>
              </a:rPr>
              <a:t> - R : pas </a:t>
            </a:r>
            <a:r>
              <a:rPr lang="en-US" sz="1200" dirty="0" err="1">
                <a:solidFill>
                  <a:srgbClr val="000018"/>
                </a:solidFill>
              </a:rPr>
              <a:t>démarré</a:t>
            </a:r>
            <a:endParaRPr lang="en-US" sz="1200" dirty="0">
              <a:solidFill>
                <a:srgbClr val="000018"/>
              </a:solidFill>
            </a:endParaRPr>
          </a:p>
        </p:txBody>
      </p:sp>
    </p:spTree>
    <p:extLst>
      <p:ext uri="{BB962C8B-B14F-4D97-AF65-F5344CB8AC3E}">
        <p14:creationId xmlns:p14="http://schemas.microsoft.com/office/powerpoint/2010/main" val="3718067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6" name="Rectangle 2"/>
          <p:cNvSpPr>
            <a:spLocks noGrp="1" noChangeArrowheads="1"/>
          </p:cNvSpPr>
          <p:nvPr>
            <p:ph type="ctrTitle"/>
          </p:nvPr>
        </p:nvSpPr>
        <p:spPr>
          <a:xfrm>
            <a:off x="457200" y="2176462"/>
            <a:ext cx="8435280" cy="3484785"/>
          </a:xfrm>
        </p:spPr>
        <p:txBody>
          <a:bodyPr/>
          <a:lstStyle/>
          <a:p>
            <a:pPr eaLnBrk="1" hangingPunct="1">
              <a:defRPr/>
            </a:pPr>
            <a:r>
              <a:rPr lang="fr-BE" u="sng" dirty="0" smtClean="0">
                <a:solidFill>
                  <a:srgbClr val="000018"/>
                </a:solidFill>
                <a:latin typeface="Comic Sans MS" pitchFamily="66" charset="0"/>
              </a:rPr>
              <a:t>Plan Local de Prévention </a:t>
            </a:r>
            <a:r>
              <a:rPr lang="fr-BE" sz="4400" u="sng" dirty="0" smtClean="0">
                <a:solidFill>
                  <a:srgbClr val="000018"/>
                </a:solidFill>
                <a:latin typeface="Comic Sans MS" pitchFamily="66" charset="0"/>
              </a:rPr>
              <a:t/>
            </a:r>
            <a:br>
              <a:rPr lang="fr-BE" sz="4400" u="sng" dirty="0" smtClean="0">
                <a:solidFill>
                  <a:srgbClr val="000018"/>
                </a:solidFill>
                <a:latin typeface="Comic Sans MS" pitchFamily="66" charset="0"/>
              </a:rPr>
            </a:br>
            <a:r>
              <a:rPr lang="fr-BE" sz="4400" u="sng" dirty="0" smtClean="0">
                <a:solidFill>
                  <a:srgbClr val="000018"/>
                </a:solidFill>
                <a:latin typeface="Comic Sans MS" pitchFamily="66" charset="0"/>
              </a:rPr>
              <a:t/>
            </a:r>
            <a:br>
              <a:rPr lang="fr-BE" sz="4400" u="sng" dirty="0" smtClean="0">
                <a:solidFill>
                  <a:srgbClr val="000018"/>
                </a:solidFill>
                <a:latin typeface="Comic Sans MS" pitchFamily="66" charset="0"/>
              </a:rPr>
            </a:br>
            <a:r>
              <a:rPr lang="fr-BE" sz="4400" dirty="0" smtClean="0">
                <a:solidFill>
                  <a:srgbClr val="000018"/>
                </a:solidFill>
                <a:latin typeface="Comic Sans MS" pitchFamily="66" charset="0"/>
              </a:rPr>
              <a:t>Volet A</a:t>
            </a:r>
            <a:br>
              <a:rPr lang="fr-BE" sz="4400" dirty="0" smtClean="0">
                <a:solidFill>
                  <a:srgbClr val="000018"/>
                </a:solidFill>
                <a:latin typeface="Comic Sans MS" pitchFamily="66" charset="0"/>
              </a:rPr>
            </a:br>
            <a:r>
              <a:rPr lang="fr-BE" sz="4400" dirty="0" smtClean="0">
                <a:solidFill>
                  <a:srgbClr val="000018"/>
                </a:solidFill>
                <a:latin typeface="Comic Sans MS" pitchFamily="66" charset="0"/>
              </a:rPr>
              <a:t/>
            </a:r>
            <a:br>
              <a:rPr lang="fr-BE" sz="4400" dirty="0" smtClean="0">
                <a:solidFill>
                  <a:srgbClr val="000018"/>
                </a:solidFill>
                <a:latin typeface="Comic Sans MS" pitchFamily="66" charset="0"/>
              </a:rPr>
            </a:br>
            <a:r>
              <a:rPr lang="fr-BE" sz="2000" dirty="0" err="1">
                <a:solidFill>
                  <a:srgbClr val="000018"/>
                </a:solidFill>
                <a:latin typeface="Comic Sans MS" pitchFamily="66" charset="0"/>
              </a:rPr>
              <a:t>R</a:t>
            </a:r>
            <a:r>
              <a:rPr lang="fr-BE" sz="2000" dirty="0" err="1" smtClean="0">
                <a:solidFill>
                  <a:srgbClr val="000018"/>
                </a:solidFill>
                <a:latin typeface="Comic Sans MS" pitchFamily="66" charset="0"/>
              </a:rPr>
              <a:t>ef</a:t>
            </a:r>
            <a:r>
              <a:rPr lang="fr-BE" sz="2000" dirty="0" smtClean="0">
                <a:solidFill>
                  <a:srgbClr val="000018"/>
                </a:solidFill>
                <a:latin typeface="Comic Sans MS" pitchFamily="66" charset="0"/>
              </a:rPr>
              <a:t> : </a:t>
            </a:r>
            <a:r>
              <a:rPr lang="fr-FR" sz="2000" dirty="0">
                <a:solidFill>
                  <a:srgbClr val="000018"/>
                </a:solidFill>
                <a:latin typeface="Comic Sans MS" pitchFamily="66" charset="0"/>
              </a:rPr>
              <a:t>Plan global de prévention de la Défense</a:t>
            </a:r>
            <a:br>
              <a:rPr lang="fr-FR" sz="2000" dirty="0">
                <a:solidFill>
                  <a:srgbClr val="000018"/>
                </a:solidFill>
                <a:latin typeface="Comic Sans MS" pitchFamily="66" charset="0"/>
              </a:rPr>
            </a:br>
            <a:r>
              <a:rPr lang="fr-FR" sz="2000" dirty="0" smtClean="0">
                <a:solidFill>
                  <a:srgbClr val="000018"/>
                </a:solidFill>
                <a:latin typeface="Comic Sans MS" pitchFamily="66" charset="0"/>
              </a:rPr>
              <a:t>2017-2021</a:t>
            </a:r>
            <a:r>
              <a:rPr lang="fr-FR" sz="2000" dirty="0">
                <a:solidFill>
                  <a:srgbClr val="000018"/>
                </a:solidFill>
                <a:latin typeface="Comic Sans MS" pitchFamily="66" charset="0"/>
              </a:rPr>
              <a:t/>
            </a:r>
            <a:br>
              <a:rPr lang="fr-FR" sz="2000" dirty="0">
                <a:solidFill>
                  <a:srgbClr val="000018"/>
                </a:solidFill>
                <a:latin typeface="Comic Sans MS" pitchFamily="66" charset="0"/>
              </a:rPr>
            </a:br>
            <a:r>
              <a:rPr lang="fr-FR" sz="2000" dirty="0">
                <a:solidFill>
                  <a:srgbClr val="000018"/>
                </a:solidFill>
                <a:latin typeface="Comic Sans MS" pitchFamily="66" charset="0"/>
              </a:rPr>
              <a:t>Plan annuel d’actions </a:t>
            </a:r>
            <a:r>
              <a:rPr lang="fr-FR" sz="2000" dirty="0" smtClean="0">
                <a:solidFill>
                  <a:srgbClr val="000018"/>
                </a:solidFill>
                <a:latin typeface="Comic Sans MS" pitchFamily="66" charset="0"/>
              </a:rPr>
              <a:t>2017</a:t>
            </a:r>
            <a:r>
              <a:rPr lang="fr-FR" sz="2000" dirty="0">
                <a:solidFill>
                  <a:srgbClr val="000018"/>
                </a:solidFill>
                <a:latin typeface="Comic Sans MS" pitchFamily="66" charset="0"/>
              </a:rPr>
              <a:t/>
            </a:r>
            <a:br>
              <a:rPr lang="fr-FR" sz="2000" dirty="0">
                <a:solidFill>
                  <a:srgbClr val="000018"/>
                </a:solidFill>
                <a:latin typeface="Comic Sans MS" pitchFamily="66" charset="0"/>
              </a:rPr>
            </a:br>
            <a:endParaRPr lang="en-US" sz="4400" u="sng" dirty="0" smtClean="0">
              <a:solidFill>
                <a:srgbClr val="000018"/>
              </a:solidFill>
              <a:latin typeface="Comic Sans MS" pitchFamily="66"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3</a:t>
            </a:fld>
            <a:endParaRPr lang="en-US"/>
          </a:p>
        </p:txBody>
      </p:sp>
      <p:graphicFrame>
        <p:nvGraphicFramePr>
          <p:cNvPr id="3" name="Table 2"/>
          <p:cNvGraphicFramePr>
            <a:graphicFrameLocks noGrp="1"/>
          </p:cNvGraphicFramePr>
          <p:nvPr>
            <p:extLst>
              <p:ext uri="{D42A27DB-BD31-4B8C-83A1-F6EECF244321}">
                <p14:modId xmlns:p14="http://schemas.microsoft.com/office/powerpoint/2010/main" val="1320280129"/>
              </p:ext>
            </p:extLst>
          </p:nvPr>
        </p:nvGraphicFramePr>
        <p:xfrm>
          <a:off x="251520" y="1196752"/>
          <a:ext cx="8496942" cy="4944550"/>
        </p:xfrm>
        <a:graphic>
          <a:graphicData uri="http://schemas.openxmlformats.org/drawingml/2006/table">
            <a:tbl>
              <a:tblPr firstRow="1" bandRow="1">
                <a:tableStyleId>{ED083AE6-46FA-4A59-8FB0-9F97EB10719F}</a:tableStyleId>
              </a:tblPr>
              <a:tblGrid>
                <a:gridCol w="1416157"/>
                <a:gridCol w="1824203"/>
                <a:gridCol w="1656184"/>
                <a:gridCol w="1440160"/>
                <a:gridCol w="1656184"/>
                <a:gridCol w="504054"/>
              </a:tblGrid>
              <a:tr h="864096">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Objectif</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Moyens</a:t>
                      </a:r>
                      <a:r>
                        <a:rPr kumimoji="0" lang="en-US" sz="1200" b="1" i="0" u="none" strike="noStrike" cap="none" normalizeH="0" baseline="0" dirty="0" smtClean="0">
                          <a:ln>
                            <a:noFill/>
                          </a:ln>
                          <a:solidFill>
                            <a:srgbClr val="000018"/>
                          </a:solidFill>
                          <a:effectLst/>
                          <a:latin typeface="Comic Sans MS" pitchFamily="66" charset="0"/>
                          <a:cs typeface="Arial" charset="0"/>
                        </a:rPr>
                        <a:t> (</a:t>
                      </a:r>
                      <a:r>
                        <a:rPr kumimoji="0" lang="en-US" sz="1200" b="1" i="0" u="none" strike="noStrike" cap="none" normalizeH="0" baseline="0" dirty="0" err="1" smtClean="0">
                          <a:ln>
                            <a:noFill/>
                          </a:ln>
                          <a:solidFill>
                            <a:srgbClr val="000018"/>
                          </a:solidFill>
                          <a:effectLst/>
                          <a:latin typeface="Comic Sans MS" pitchFamily="66" charset="0"/>
                          <a:cs typeface="Arial" charset="0"/>
                        </a:rPr>
                        <a:t>matériel</a:t>
                      </a:r>
                      <a:r>
                        <a:rPr kumimoji="0" lang="en-US" sz="1200" b="1" i="0" u="none" strike="noStrike" cap="none" normalizeH="0" baseline="0" dirty="0" smtClean="0">
                          <a:ln>
                            <a:noFill/>
                          </a:ln>
                          <a:solidFill>
                            <a:srgbClr val="000018"/>
                          </a:solidFill>
                          <a:effectLst/>
                          <a:latin typeface="Comic Sans MS" pitchFamily="66" charset="0"/>
                          <a:cs typeface="Arial" charset="0"/>
                        </a:rPr>
                        <a:t>, personnel, financier)</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Responsables</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txBody>
                  <a:tcPr anchor="ctr" horzOverflow="overflow"/>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err="1" smtClean="0">
                          <a:ln>
                            <a:noFill/>
                          </a:ln>
                          <a:solidFill>
                            <a:srgbClr val="000018"/>
                          </a:solidFill>
                          <a:effectLst/>
                          <a:latin typeface="Comic Sans MS" pitchFamily="66" charset="0"/>
                          <a:cs typeface="Arial" charset="0"/>
                        </a:rPr>
                        <a:t>Sta</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err="1" smtClean="0">
                          <a:ln>
                            <a:noFill/>
                          </a:ln>
                          <a:solidFill>
                            <a:srgbClr val="000018"/>
                          </a:solidFill>
                          <a:effectLst/>
                          <a:latin typeface="Comic Sans MS" pitchFamily="66" charset="0"/>
                          <a:cs typeface="Arial" charset="0"/>
                        </a:rPr>
                        <a:t>tus</a:t>
                      </a:r>
                      <a:r>
                        <a:rPr kumimoji="0" lang="en-US" sz="1800" b="1" i="0" u="none" strike="noStrike" cap="none" normalizeH="0" baseline="0" dirty="0" smtClean="0">
                          <a:ln>
                            <a:noFill/>
                          </a:ln>
                          <a:solidFill>
                            <a:srgbClr val="000018"/>
                          </a:solidFill>
                          <a:effectLst/>
                          <a:latin typeface="Comic Sans MS" pitchFamily="66" charset="0"/>
                          <a:cs typeface="Arial" charset="0"/>
                        </a:rPr>
                        <a:t> </a:t>
                      </a:r>
                      <a:endParaRPr kumimoji="0" lang="en-US" sz="1800" b="0" i="0" u="none" strike="noStrike" cap="none" normalizeH="0" baseline="0" dirty="0" smtClean="0">
                        <a:ln>
                          <a:noFill/>
                        </a:ln>
                        <a:solidFill>
                          <a:srgbClr val="000018"/>
                        </a:solidFill>
                        <a:effectLst/>
                        <a:latin typeface="Comic Sans MS" pitchFamily="66" charset="0"/>
                      </a:endParaRPr>
                    </a:p>
                  </a:txBody>
                  <a:tcPr/>
                </a:tc>
              </a:tr>
              <a:tr h="204022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08-WB-01  : </a:t>
                      </a:r>
                      <a:r>
                        <a:rPr kumimoji="0" lang="fr-FR" sz="1200" b="0" i="0" u="none" strike="noStrike" cap="none" normalizeH="0" baseline="0" dirty="0" smtClean="0">
                          <a:ln>
                            <a:noFill/>
                          </a:ln>
                          <a:solidFill>
                            <a:srgbClr val="000018"/>
                          </a:solidFill>
                          <a:effectLst/>
                          <a:latin typeface="Comic Sans MS" pitchFamily="66" charset="0"/>
                        </a:rPr>
                        <a:t> Développement d’une politique d’appui psychosocial au sein de la Défense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Définir une politique générale.</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Information du Pers.</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err="1" smtClean="0">
                          <a:ln>
                            <a:noFill/>
                          </a:ln>
                          <a:solidFill>
                            <a:srgbClr val="000018"/>
                          </a:solidFill>
                          <a:effectLst/>
                          <a:latin typeface="Comic Sans MS" pitchFamily="66" charset="0"/>
                        </a:rPr>
                        <a:t>Fmn</a:t>
                      </a:r>
                      <a:r>
                        <a:rPr kumimoji="0" lang="fr-FR" sz="1200" b="0" i="0" u="none" strike="noStrike" cap="none" normalizeH="0" baseline="0" dirty="0" smtClean="0">
                          <a:ln>
                            <a:noFill/>
                          </a:ln>
                          <a:solidFill>
                            <a:srgbClr val="000018"/>
                          </a:solidFill>
                          <a:effectLst/>
                          <a:latin typeface="Comic Sans MS" pitchFamily="66" charset="0"/>
                        </a:rPr>
                        <a:t> des acteurs.</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Détermination &amp; suivi d’indicateurs</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Ultérieur</a:t>
                      </a:r>
                      <a:endParaRPr kumimoji="0" lang="en-US" sz="1200" b="0" i="0" u="none" strike="noStrike" cap="none" normalizeH="0" baseline="0" dirty="0" smtClean="0">
                        <a:ln>
                          <a:noFill/>
                        </a:ln>
                        <a:solidFill>
                          <a:srgbClr val="000018"/>
                        </a:solidFill>
                        <a:effectLst/>
                        <a:latin typeface="Comic Sans MS" pitchFamily="66" charset="0"/>
                        <a:cs typeface="Arial"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PC Adjt DELOYER O.</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tc>
              </a:tr>
              <a:tr h="2040227">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FR" sz="1200" b="0" i="0" u="none" strike="noStrike" cap="none" normalizeH="0" baseline="0" dirty="0" smtClean="0">
                          <a:ln>
                            <a:noFill/>
                          </a:ln>
                          <a:solidFill>
                            <a:srgbClr val="000018"/>
                          </a:solidFill>
                          <a:effectLst/>
                          <a:latin typeface="Comic Sans MS" pitchFamily="66" charset="0"/>
                        </a:rPr>
                        <a:t>09-HR-01 – Politique relative aux produits psychoactifs (e. a. drogues &amp; alcool)</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FR" sz="1200" b="0" i="0" u="none" strike="noStrike" cap="none" normalizeH="0" baseline="0" dirty="0" smtClean="0">
                          <a:ln>
                            <a:noFill/>
                          </a:ln>
                          <a:solidFill>
                            <a:srgbClr val="000000"/>
                          </a:solidFill>
                          <a:effectLst/>
                          <a:latin typeface="Comic Sans MS" pitchFamily="66" charset="0"/>
                        </a:rPr>
                        <a:t>Prévenir/diminuer le dysfonctionnement, l’exposition à des risques plus élevés, les accidents de travail &amp; les dommages </a:t>
                      </a:r>
                      <a:r>
                        <a:rPr kumimoji="0" lang="fr-FR" sz="1200" b="0" i="0" u="none" strike="noStrike" cap="none" normalizeH="0" baseline="0" dirty="0" err="1" smtClean="0">
                          <a:ln>
                            <a:noFill/>
                          </a:ln>
                          <a:solidFill>
                            <a:srgbClr val="000000"/>
                          </a:solidFill>
                          <a:effectLst/>
                          <a:latin typeface="Comic Sans MS" pitchFamily="66" charset="0"/>
                        </a:rPr>
                        <a:t>dûs</a:t>
                      </a:r>
                      <a:r>
                        <a:rPr kumimoji="0" lang="fr-FR" sz="1200" b="0" i="0" u="none" strike="noStrike" cap="none" normalizeH="0" baseline="0" dirty="0" smtClean="0">
                          <a:ln>
                            <a:noFill/>
                          </a:ln>
                          <a:solidFill>
                            <a:srgbClr val="000000"/>
                          </a:solidFill>
                          <a:effectLst/>
                          <a:latin typeface="Comic Sans MS" pitchFamily="66" charset="0"/>
                        </a:rPr>
                        <a:t> à la consommation. </a:t>
                      </a:r>
                      <a:endParaRPr kumimoji="0" lang="en-US"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Ultérieur</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Briefings</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Cel</a:t>
                      </a:r>
                      <a:r>
                        <a:rPr kumimoji="0" lang="fr-BE" sz="1200" b="0" i="0" u="none" strike="noStrike" cap="none" normalizeH="0" baseline="0" dirty="0" smtClean="0">
                          <a:ln>
                            <a:noFill/>
                          </a:ln>
                          <a:solidFill>
                            <a:srgbClr val="000018"/>
                          </a:solidFill>
                          <a:effectLst/>
                          <a:latin typeface="Comic Sans MS" pitchFamily="66" charset="0"/>
                        </a:rPr>
                        <a:t> AMT</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Sec Police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1" i="0" u="sng"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1" i="0" u="sng"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1" i="0" u="sng"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Ass</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Prev</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EC</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T</a:t>
                      </a:r>
                      <a:endParaRPr kumimoji="0" lang="en-US" sz="1200" b="0" i="0" u="none" strike="noStrike" cap="none" normalizeH="0" baseline="0" dirty="0" smtClean="0">
                        <a:ln>
                          <a:noFill/>
                        </a:ln>
                        <a:solidFill>
                          <a:srgbClr val="000018"/>
                        </a:solidFill>
                        <a:effectLst/>
                        <a:latin typeface="Comic Sans MS" pitchFamily="66" charset="0"/>
                        <a:cs typeface="Arial" charset="0"/>
                      </a:endParaRPr>
                    </a:p>
                  </a:txBody>
                  <a:tcPr marL="90000" marR="90000" marT="46800" marB="46800" horzOverflow="overflow"/>
                </a:tc>
              </a:tr>
            </a:tbl>
          </a:graphicData>
        </a:graphic>
      </p:graphicFrame>
      <p:sp>
        <p:nvSpPr>
          <p:cNvPr id="4" name="Rectangle 3"/>
          <p:cNvSpPr/>
          <p:nvPr/>
        </p:nvSpPr>
        <p:spPr>
          <a:xfrm>
            <a:off x="179512" y="0"/>
            <a:ext cx="8640960" cy="923330"/>
          </a:xfrm>
          <a:prstGeom prst="rect">
            <a:avLst/>
          </a:prstGeom>
        </p:spPr>
        <p:txBody>
          <a:bodyPr wrap="square">
            <a:spAutoFit/>
          </a:bodyPr>
          <a:lstStyle/>
          <a:p>
            <a:pPr lvl="0" algn="ctr" fontAlgn="ctr"/>
            <a:r>
              <a:rPr lang="en-US" b="1" dirty="0">
                <a:solidFill>
                  <a:srgbClr val="000018"/>
                </a:solidFill>
                <a:latin typeface="Comic Sans MS" pitchFamily="66" charset="0"/>
                <a:cs typeface="Arial" charset="0"/>
              </a:rPr>
              <a:t>PLAN LOCAL DE PREVENTION (PLP)                                                                                                                                                                                                                                                                           VOLET A</a:t>
            </a:r>
            <a:r>
              <a:rPr lang="en-US" dirty="0" smtClean="0">
                <a:solidFill>
                  <a:srgbClr val="000018"/>
                </a:solidFill>
                <a:latin typeface="Comic Sans MS" pitchFamily="66" charset="0"/>
                <a:cs typeface="Arial" charset="0"/>
              </a:rPr>
              <a:t>                                                                                                                                                                                                                                                                                   </a:t>
            </a:r>
            <a:r>
              <a:rPr lang="en-US" dirty="0">
                <a:solidFill>
                  <a:srgbClr val="000018"/>
                </a:solidFill>
                <a:latin typeface="Comic Sans MS" pitchFamily="66" charset="0"/>
                <a:cs typeface="Arial" charset="0"/>
              </a:rPr>
              <a:t>ANNEE: 2017</a:t>
            </a:r>
            <a:endParaRPr lang="en-US" dirty="0">
              <a:solidFill>
                <a:srgbClr val="000018"/>
              </a:solidFill>
              <a:latin typeface="Comic Sans MS" pitchFamily="66" charset="0"/>
            </a:endParaRPr>
          </a:p>
        </p:txBody>
      </p:sp>
      <p:sp>
        <p:nvSpPr>
          <p:cNvPr id="5" name="Rectangle 4"/>
          <p:cNvSpPr/>
          <p:nvPr/>
        </p:nvSpPr>
        <p:spPr>
          <a:xfrm>
            <a:off x="1979712" y="6211669"/>
            <a:ext cx="4572000" cy="276999"/>
          </a:xfrm>
          <a:prstGeom prst="rect">
            <a:avLst/>
          </a:prstGeom>
        </p:spPr>
        <p:txBody>
          <a:bodyPr>
            <a:spAutoFit/>
          </a:bodyPr>
          <a:lstStyle/>
          <a:p>
            <a:pPr algn="ctr"/>
            <a:r>
              <a:rPr lang="en-US" sz="1200" dirty="0">
                <a:solidFill>
                  <a:srgbClr val="000018"/>
                </a:solidFill>
              </a:rPr>
              <a:t>EC : en </a:t>
            </a:r>
            <a:r>
              <a:rPr lang="en-US" sz="1200" dirty="0" err="1">
                <a:solidFill>
                  <a:srgbClr val="000018"/>
                </a:solidFill>
              </a:rPr>
              <a:t>cours</a:t>
            </a:r>
            <a:r>
              <a:rPr lang="en-US" sz="1200" dirty="0">
                <a:solidFill>
                  <a:srgbClr val="000018"/>
                </a:solidFill>
              </a:rPr>
              <a:t> - T : </a:t>
            </a:r>
            <a:r>
              <a:rPr lang="en-US" sz="1200" dirty="0" err="1">
                <a:solidFill>
                  <a:srgbClr val="000018"/>
                </a:solidFill>
              </a:rPr>
              <a:t>terminé</a:t>
            </a:r>
            <a:r>
              <a:rPr lang="en-US" sz="1200" dirty="0">
                <a:solidFill>
                  <a:srgbClr val="000018"/>
                </a:solidFill>
              </a:rPr>
              <a:t> - R : pas </a:t>
            </a:r>
            <a:r>
              <a:rPr lang="en-US" sz="1200" dirty="0" err="1">
                <a:solidFill>
                  <a:srgbClr val="000018"/>
                </a:solidFill>
              </a:rPr>
              <a:t>démarré</a:t>
            </a:r>
            <a:endParaRPr lang="en-US" sz="1200" dirty="0">
              <a:solidFill>
                <a:srgbClr val="000018"/>
              </a:solidFill>
            </a:endParaRPr>
          </a:p>
        </p:txBody>
      </p:sp>
    </p:spTree>
    <p:extLst>
      <p:ext uri="{BB962C8B-B14F-4D97-AF65-F5344CB8AC3E}">
        <p14:creationId xmlns:p14="http://schemas.microsoft.com/office/powerpoint/2010/main" val="12310580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4</a:t>
            </a:fld>
            <a:endParaRPr lang="en-US"/>
          </a:p>
        </p:txBody>
      </p:sp>
      <p:graphicFrame>
        <p:nvGraphicFramePr>
          <p:cNvPr id="3" name="Table 2"/>
          <p:cNvGraphicFramePr>
            <a:graphicFrameLocks noGrp="1"/>
          </p:cNvGraphicFramePr>
          <p:nvPr>
            <p:extLst>
              <p:ext uri="{D42A27DB-BD31-4B8C-83A1-F6EECF244321}">
                <p14:modId xmlns:p14="http://schemas.microsoft.com/office/powerpoint/2010/main" val="856987"/>
              </p:ext>
            </p:extLst>
          </p:nvPr>
        </p:nvGraphicFramePr>
        <p:xfrm>
          <a:off x="251520" y="836712"/>
          <a:ext cx="8640960" cy="5146776"/>
        </p:xfrm>
        <a:graphic>
          <a:graphicData uri="http://schemas.openxmlformats.org/drawingml/2006/table">
            <a:tbl>
              <a:tblPr firstRow="1" bandRow="1">
                <a:tableStyleId>{ED083AE6-46FA-4A59-8FB0-9F97EB10719F}</a:tableStyleId>
              </a:tblPr>
              <a:tblGrid>
                <a:gridCol w="1440160"/>
                <a:gridCol w="1728192"/>
                <a:gridCol w="2088232"/>
                <a:gridCol w="1296144"/>
                <a:gridCol w="1512166"/>
                <a:gridCol w="576066"/>
              </a:tblGrid>
              <a:tr h="792089">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Objectif</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Moyens</a:t>
                      </a:r>
                      <a:r>
                        <a:rPr kumimoji="0" lang="en-US" sz="1200" b="1" i="0" u="none" strike="noStrike" cap="none" normalizeH="0" baseline="0" dirty="0" smtClean="0">
                          <a:ln>
                            <a:noFill/>
                          </a:ln>
                          <a:solidFill>
                            <a:srgbClr val="000018"/>
                          </a:solidFill>
                          <a:effectLst/>
                          <a:latin typeface="Comic Sans MS" pitchFamily="66" charset="0"/>
                          <a:cs typeface="Arial" charset="0"/>
                        </a:rPr>
                        <a:t> (</a:t>
                      </a:r>
                      <a:r>
                        <a:rPr kumimoji="0" lang="en-US" sz="1200" b="1" i="0" u="none" strike="noStrike" cap="none" normalizeH="0" baseline="0" dirty="0" err="1" smtClean="0">
                          <a:ln>
                            <a:noFill/>
                          </a:ln>
                          <a:solidFill>
                            <a:srgbClr val="000018"/>
                          </a:solidFill>
                          <a:effectLst/>
                          <a:latin typeface="Comic Sans MS" pitchFamily="66" charset="0"/>
                          <a:cs typeface="Arial" charset="0"/>
                        </a:rPr>
                        <a:t>matériel</a:t>
                      </a:r>
                      <a:r>
                        <a:rPr kumimoji="0" lang="en-US" sz="1200" b="1" i="0" u="none" strike="noStrike" cap="none" normalizeH="0" baseline="0" dirty="0" smtClean="0">
                          <a:ln>
                            <a:noFill/>
                          </a:ln>
                          <a:solidFill>
                            <a:srgbClr val="000018"/>
                          </a:solidFill>
                          <a:effectLst/>
                          <a:latin typeface="Comic Sans MS" pitchFamily="66" charset="0"/>
                          <a:cs typeface="Arial" charset="0"/>
                        </a:rPr>
                        <a:t>, personnel, financier)</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Responsables</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txBody>
                  <a:tcPr anchor="ctr" horzOverflow="overflow"/>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err="1" smtClean="0">
                          <a:ln>
                            <a:noFill/>
                          </a:ln>
                          <a:solidFill>
                            <a:srgbClr val="000018"/>
                          </a:solidFill>
                          <a:effectLst/>
                          <a:latin typeface="Comic Sans MS" pitchFamily="66" charset="0"/>
                          <a:cs typeface="Arial" charset="0"/>
                        </a:rPr>
                        <a:t>Sta</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err="1" smtClean="0">
                          <a:ln>
                            <a:noFill/>
                          </a:ln>
                          <a:solidFill>
                            <a:srgbClr val="000018"/>
                          </a:solidFill>
                          <a:effectLst/>
                          <a:latin typeface="Comic Sans MS" pitchFamily="66" charset="0"/>
                          <a:cs typeface="Arial" charset="0"/>
                        </a:rPr>
                        <a:t>tus</a:t>
                      </a:r>
                      <a:r>
                        <a:rPr kumimoji="0" lang="en-US" sz="1800" b="1" i="0" u="none" strike="noStrike" cap="none" normalizeH="0" baseline="0" dirty="0" smtClean="0">
                          <a:ln>
                            <a:noFill/>
                          </a:ln>
                          <a:solidFill>
                            <a:srgbClr val="000018"/>
                          </a:solidFill>
                          <a:effectLst/>
                          <a:latin typeface="Comic Sans MS" pitchFamily="66" charset="0"/>
                          <a:cs typeface="Arial" charset="0"/>
                        </a:rPr>
                        <a:t> </a:t>
                      </a:r>
                      <a:endParaRPr kumimoji="0" lang="en-US" sz="1800" b="0" i="0" u="none" strike="noStrike" cap="none" normalizeH="0" baseline="0" dirty="0" smtClean="0">
                        <a:ln>
                          <a:noFill/>
                        </a:ln>
                        <a:solidFill>
                          <a:srgbClr val="000018"/>
                        </a:solidFill>
                        <a:effectLst/>
                        <a:latin typeface="Comic Sans MS" pitchFamily="66" charset="0"/>
                      </a:endParaRPr>
                    </a:p>
                  </a:txBody>
                  <a:tcPr/>
                </a:tc>
              </a:tr>
              <a:tr h="1121256">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11-HR-01 – Politique de formation en matière de bien-être</a:t>
                      </a:r>
                      <a:r>
                        <a:rPr lang="fr-BE" sz="1200" b="0" i="0" u="none" strike="noStrike" kern="1200" baseline="0" dirty="0" smtClean="0">
                          <a:solidFill>
                            <a:srgbClr val="000018"/>
                          </a:solidFill>
                          <a:latin typeface="+mn-lt"/>
                          <a:ea typeface="+mn-ea"/>
                          <a:cs typeface="+mn-cs"/>
                        </a:rPr>
                        <a:t>	</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Analyse de la situation et des besoins, rédaction de directives, mise en œuvre de </a:t>
                      </a:r>
                      <a:r>
                        <a:rPr kumimoji="0" lang="fr-BE" sz="1200" b="0" i="0" u="none" strike="noStrike" cap="none" normalizeH="0" baseline="0" dirty="0" err="1" smtClean="0">
                          <a:ln>
                            <a:noFill/>
                          </a:ln>
                          <a:solidFill>
                            <a:srgbClr val="000018"/>
                          </a:solidFill>
                          <a:effectLst/>
                          <a:latin typeface="Comic Sans MS" pitchFamily="66" charset="0"/>
                        </a:rPr>
                        <a:t>Fmn</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r>
                        <a:rPr lang="fr-BE" sz="1200" b="0" i="0" u="none" strike="noStrike" kern="1200" baseline="0" dirty="0" smtClean="0">
                          <a:solidFill>
                            <a:srgbClr val="000018"/>
                          </a:solidFill>
                          <a:latin typeface="Comic Sans MS" panose="030F0702030302020204" pitchFamily="66" charset="0"/>
                          <a:ea typeface="+mn-ea"/>
                          <a:cs typeface="+mn-cs"/>
                        </a:rPr>
                        <a:t>Ultérieur</a:t>
                      </a:r>
                    </a:p>
                  </a:txBody>
                  <a:tcPr marL="90000" marR="90000" marT="46800" marB="46800"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00"/>
                          </a:solidFill>
                          <a:effectLst/>
                          <a:latin typeface="Comic Sans MS" pitchFamily="66" charset="0"/>
                        </a:rPr>
                        <a:t>Ass</a:t>
                      </a:r>
                      <a:r>
                        <a:rPr kumimoji="0" lang="fr-BE" sz="1200" b="0" i="0" u="none" strike="noStrike" cap="none" normalizeH="0" baseline="0" dirty="0" smtClean="0">
                          <a:ln>
                            <a:noFill/>
                          </a:ln>
                          <a:solidFill>
                            <a:srgbClr val="000000"/>
                          </a:solidFill>
                          <a:effectLst/>
                          <a:latin typeface="Comic Sans MS" pitchFamily="66" charset="0"/>
                        </a:rPr>
                        <a:t> </a:t>
                      </a:r>
                      <a:r>
                        <a:rPr kumimoji="0" lang="fr-BE" sz="1200" b="0" i="0" u="none" strike="noStrike" cap="none" normalizeH="0" baseline="0" dirty="0" err="1" smtClean="0">
                          <a:ln>
                            <a:noFill/>
                          </a:ln>
                          <a:solidFill>
                            <a:srgbClr val="000000"/>
                          </a:solidFill>
                          <a:effectLst/>
                          <a:latin typeface="Comic Sans MS" pitchFamily="66" charset="0"/>
                        </a:rPr>
                        <a:t>Prev</a:t>
                      </a:r>
                      <a:endParaRPr kumimoji="0" lang="fr-BE"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omic Sans MS" pitchFamily="66" charset="0"/>
                        </a:rPr>
                        <a:t>EC</a:t>
                      </a:r>
                    </a:p>
                  </a:txBody>
                  <a:tcPr marL="90000" marR="90000" marT="46800" marB="46800" horzOverflow="overflow"/>
                </a:tc>
              </a:tr>
              <a:tr h="1992222">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11-MR-02 – Contrôles par organismes agréés</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Disposer d’un système pour vérifier si les obligations légales en matière de contrôles à effectuer par un organisme agréé sont remplies</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228600" indent="-228600">
                        <a:buAutoNum type="arabicPeriod"/>
                      </a:pPr>
                      <a:r>
                        <a:rPr lang="fr-BE" sz="1200" b="0" i="0" u="none" strike="noStrike" kern="1200" baseline="0" dirty="0" smtClean="0">
                          <a:solidFill>
                            <a:srgbClr val="000018"/>
                          </a:solidFill>
                          <a:latin typeface="Comic Sans MS" panose="030F0702030302020204" pitchFamily="66" charset="0"/>
                          <a:ea typeface="+mn-ea"/>
                          <a:cs typeface="+mn-cs"/>
                        </a:rPr>
                        <a:t>Mettre au point l’inventaire des équipements de travail soumis à un contrôle ou une inspection, ainsi que le suivi des exécutions et des actions correctives</a:t>
                      </a:r>
                    </a:p>
                    <a:p>
                      <a:pPr marL="228600" indent="-228600">
                        <a:buAutoNum type="arabicPeriod"/>
                      </a:pPr>
                      <a:endParaRPr lang="fr-BE" sz="1200" b="0" i="0" u="none" strike="noStrike" kern="1200" baseline="0" dirty="0" smtClean="0">
                        <a:solidFill>
                          <a:srgbClr val="000018"/>
                        </a:solidFill>
                        <a:latin typeface="Comic Sans MS" panose="030F0702030302020204" pitchFamily="66" charset="0"/>
                        <a:ea typeface="+mn-ea"/>
                        <a:cs typeface="+mn-cs"/>
                      </a:endParaRPr>
                    </a:p>
                    <a:p>
                      <a:pPr marL="228600" indent="-228600">
                        <a:buAutoNum type="arabicPeriod"/>
                      </a:pPr>
                      <a:endParaRPr lang="fr-BE" sz="1200" b="0" i="0" u="none" strike="noStrike" kern="1200" baseline="0" dirty="0" smtClean="0">
                        <a:solidFill>
                          <a:srgbClr val="000018"/>
                        </a:solidFill>
                        <a:latin typeface="Comic Sans MS" panose="030F0702030302020204" pitchFamily="66" charset="0"/>
                        <a:ea typeface="+mn-ea"/>
                        <a:cs typeface="+mn-cs"/>
                      </a:endParaRPr>
                    </a:p>
                    <a:p>
                      <a:pPr marL="0" indent="0">
                        <a:buNone/>
                      </a:pPr>
                      <a:r>
                        <a:rPr lang="fr-BE" sz="1200" b="0" i="0" u="none" strike="noStrike" kern="1200" baseline="0" dirty="0" smtClean="0">
                          <a:solidFill>
                            <a:srgbClr val="000018"/>
                          </a:solidFill>
                          <a:latin typeface="Comic Sans MS" panose="030F0702030302020204" pitchFamily="66" charset="0"/>
                          <a:ea typeface="+mn-ea"/>
                          <a:cs typeface="+mn-cs"/>
                        </a:rPr>
                        <a:t>2,  Utiliser ILIAS pour  </a:t>
                      </a:r>
                    </a:p>
                    <a:p>
                      <a:pPr marL="0" indent="0">
                        <a:buNone/>
                      </a:pPr>
                      <a:r>
                        <a:rPr lang="fr-BE" sz="1200" b="0" i="0" u="none" strike="noStrike" kern="1200" baseline="0" dirty="0" smtClean="0">
                          <a:solidFill>
                            <a:srgbClr val="000018"/>
                          </a:solidFill>
                          <a:latin typeface="Comic Sans MS" panose="030F0702030302020204" pitchFamily="66" charset="0"/>
                          <a:ea typeface="+mn-ea"/>
                          <a:cs typeface="+mn-cs"/>
                        </a:rPr>
                        <a:t>     que le  suivi de    </a:t>
                      </a:r>
                    </a:p>
                    <a:p>
                      <a:pPr marL="0" indent="0">
                        <a:buNone/>
                      </a:pPr>
                      <a:r>
                        <a:rPr lang="fr-BE" sz="1200" b="0" i="0" u="none" strike="noStrike" kern="1200" baseline="0" dirty="0" smtClean="0">
                          <a:solidFill>
                            <a:srgbClr val="000018"/>
                          </a:solidFill>
                          <a:latin typeface="Comic Sans MS" panose="030F0702030302020204" pitchFamily="66" charset="0"/>
                          <a:ea typeface="+mn-ea"/>
                          <a:cs typeface="+mn-cs"/>
                        </a:rPr>
                        <a:t>     l’exécution des </a:t>
                      </a:r>
                    </a:p>
                    <a:p>
                      <a:pPr marL="0" indent="0">
                        <a:buNone/>
                      </a:pPr>
                      <a:r>
                        <a:rPr lang="fr-BE" sz="1200" b="0" i="0" u="none" strike="noStrike" kern="1200" baseline="0" dirty="0" smtClean="0">
                          <a:solidFill>
                            <a:srgbClr val="000018"/>
                          </a:solidFill>
                          <a:latin typeface="Comic Sans MS" panose="030F0702030302020204" pitchFamily="66" charset="0"/>
                          <a:ea typeface="+mn-ea"/>
                          <a:cs typeface="+mn-cs"/>
                        </a:rPr>
                        <a:t>     contrôles et des </a:t>
                      </a:r>
                    </a:p>
                    <a:p>
                      <a:pPr marL="0" indent="0">
                        <a:buNone/>
                      </a:pPr>
                      <a:r>
                        <a:rPr lang="fr-BE" sz="1200" b="0" i="0" u="none" strike="noStrike" kern="1200" baseline="0" dirty="0" smtClean="0">
                          <a:solidFill>
                            <a:srgbClr val="000018"/>
                          </a:solidFill>
                          <a:latin typeface="Comic Sans MS" panose="030F0702030302020204" pitchFamily="66" charset="0"/>
                          <a:ea typeface="+mn-ea"/>
                          <a:cs typeface="+mn-cs"/>
                        </a:rPr>
                        <a:t>     actions correctives du </a:t>
                      </a:r>
                    </a:p>
                    <a:p>
                      <a:pPr marL="0" indent="0">
                        <a:buNone/>
                      </a:pPr>
                      <a:r>
                        <a:rPr lang="fr-BE" sz="1200" b="0" i="0" u="none" strike="noStrike" kern="1200" baseline="0" dirty="0" smtClean="0">
                          <a:solidFill>
                            <a:srgbClr val="000018"/>
                          </a:solidFill>
                          <a:latin typeface="Comic Sans MS" panose="030F0702030302020204" pitchFamily="66" charset="0"/>
                          <a:ea typeface="+mn-ea"/>
                          <a:cs typeface="+mn-cs"/>
                        </a:rPr>
                        <a:t>     matériel  qui y est </a:t>
                      </a:r>
                    </a:p>
                    <a:p>
                      <a:pPr marL="0" indent="0">
                        <a:buNone/>
                      </a:pPr>
                      <a:r>
                        <a:rPr lang="fr-BE" sz="1200" b="0" i="0" u="none" strike="noStrike" kern="1200" baseline="0" dirty="0" smtClean="0">
                          <a:solidFill>
                            <a:srgbClr val="000018"/>
                          </a:solidFill>
                          <a:latin typeface="Comic Sans MS" panose="030F0702030302020204" pitchFamily="66" charset="0"/>
                          <a:ea typeface="+mn-ea"/>
                          <a:cs typeface="+mn-cs"/>
                        </a:rPr>
                        <a:t>     encodé</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Propres (voir DGMR-SPS-PRPER-PMRS-001 « Contrôles et inspections réglementaires des équipements de travail »)</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Idem + moyens 1Ech Infra pour les contrôles liés à l’infrastructure</a:t>
                      </a:r>
                    </a:p>
                  </a:txBody>
                  <a:tcPr marL="90000" marR="90000" marT="46800" marB="46800"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Inspecteur </a:t>
                      </a:r>
                      <a:r>
                        <a:rPr kumimoji="0" lang="fr-BE" sz="1200" b="0" i="0" u="none" strike="noStrike" cap="none" normalizeH="0" baseline="0" dirty="0" err="1" smtClean="0">
                          <a:ln>
                            <a:noFill/>
                          </a:ln>
                          <a:solidFill>
                            <a:srgbClr val="000000"/>
                          </a:solidFill>
                          <a:effectLst/>
                          <a:latin typeface="Comic Sans MS" pitchFamily="66" charset="0"/>
                        </a:rPr>
                        <a:t>Eqt</a:t>
                      </a:r>
                      <a:r>
                        <a:rPr kumimoji="0" lang="fr-BE" sz="1200" b="0" i="0" u="none" strike="noStrike" cap="none" normalizeH="0" baseline="0" dirty="0" smtClean="0">
                          <a:ln>
                            <a:noFill/>
                          </a:ln>
                          <a:solidFill>
                            <a:srgbClr val="000000"/>
                          </a:solidFill>
                          <a:effectLst/>
                          <a:latin typeface="Comic Sans MS" pitchFamily="66" charset="0"/>
                        </a:rPr>
                        <a:t> de travail</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EC</a:t>
                      </a:r>
                    </a:p>
                  </a:txBody>
                  <a:tcPr marL="90000" marR="90000" marT="46800" marB="46800" horzOverflow="overflow"/>
                </a:tc>
              </a:tr>
            </a:tbl>
          </a:graphicData>
        </a:graphic>
      </p:graphicFrame>
      <p:sp>
        <p:nvSpPr>
          <p:cNvPr id="4" name="Rectangle 3"/>
          <p:cNvSpPr/>
          <p:nvPr/>
        </p:nvSpPr>
        <p:spPr>
          <a:xfrm>
            <a:off x="2411760" y="6370295"/>
            <a:ext cx="4572000" cy="276999"/>
          </a:xfrm>
          <a:prstGeom prst="rect">
            <a:avLst/>
          </a:prstGeom>
        </p:spPr>
        <p:txBody>
          <a:bodyPr>
            <a:spAutoFit/>
          </a:bodyPr>
          <a:lstStyle/>
          <a:p>
            <a:pPr algn="ctr"/>
            <a:r>
              <a:rPr lang="en-US" sz="1200" dirty="0">
                <a:solidFill>
                  <a:srgbClr val="000018"/>
                </a:solidFill>
              </a:rPr>
              <a:t>EC : en </a:t>
            </a:r>
            <a:r>
              <a:rPr lang="en-US" sz="1200" dirty="0" err="1">
                <a:solidFill>
                  <a:srgbClr val="000018"/>
                </a:solidFill>
              </a:rPr>
              <a:t>cours</a:t>
            </a:r>
            <a:r>
              <a:rPr lang="en-US" sz="1200" dirty="0">
                <a:solidFill>
                  <a:srgbClr val="000018"/>
                </a:solidFill>
              </a:rPr>
              <a:t> - T : </a:t>
            </a:r>
            <a:r>
              <a:rPr lang="en-US" sz="1200" dirty="0" err="1">
                <a:solidFill>
                  <a:srgbClr val="000018"/>
                </a:solidFill>
              </a:rPr>
              <a:t>terminé</a:t>
            </a:r>
            <a:r>
              <a:rPr lang="en-US" sz="1200" dirty="0">
                <a:solidFill>
                  <a:srgbClr val="000018"/>
                </a:solidFill>
              </a:rPr>
              <a:t> - R : pas </a:t>
            </a:r>
            <a:r>
              <a:rPr lang="en-US" sz="1200" dirty="0" err="1">
                <a:solidFill>
                  <a:srgbClr val="000018"/>
                </a:solidFill>
              </a:rPr>
              <a:t>démarré</a:t>
            </a:r>
            <a:endParaRPr lang="en-US" sz="1200" dirty="0">
              <a:solidFill>
                <a:srgbClr val="000018"/>
              </a:solidFill>
            </a:endParaRPr>
          </a:p>
        </p:txBody>
      </p:sp>
    </p:spTree>
    <p:extLst>
      <p:ext uri="{BB962C8B-B14F-4D97-AF65-F5344CB8AC3E}">
        <p14:creationId xmlns:p14="http://schemas.microsoft.com/office/powerpoint/2010/main" val="612084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5</a:t>
            </a:fld>
            <a:endParaRPr lang="en-US"/>
          </a:p>
        </p:txBody>
      </p:sp>
      <p:graphicFrame>
        <p:nvGraphicFramePr>
          <p:cNvPr id="3" name="Table 2"/>
          <p:cNvGraphicFramePr>
            <a:graphicFrameLocks noGrp="1"/>
          </p:cNvGraphicFramePr>
          <p:nvPr>
            <p:extLst>
              <p:ext uri="{D42A27DB-BD31-4B8C-83A1-F6EECF244321}">
                <p14:modId xmlns:p14="http://schemas.microsoft.com/office/powerpoint/2010/main" val="232641304"/>
              </p:ext>
            </p:extLst>
          </p:nvPr>
        </p:nvGraphicFramePr>
        <p:xfrm>
          <a:off x="323528" y="620688"/>
          <a:ext cx="8424936" cy="5494372"/>
        </p:xfrm>
        <a:graphic>
          <a:graphicData uri="http://schemas.openxmlformats.org/drawingml/2006/table">
            <a:tbl>
              <a:tblPr firstRow="1" bandRow="1">
                <a:tableStyleId>{ED083AE6-46FA-4A59-8FB0-9F97EB10719F}</a:tableStyleId>
              </a:tblPr>
              <a:tblGrid>
                <a:gridCol w="1404156"/>
                <a:gridCol w="1188132"/>
                <a:gridCol w="2736304"/>
                <a:gridCol w="1440160"/>
                <a:gridCol w="1152128"/>
                <a:gridCol w="504056"/>
              </a:tblGrid>
              <a:tr h="828772">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Objectif</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Moyens</a:t>
                      </a:r>
                      <a:r>
                        <a:rPr kumimoji="0" lang="en-US" sz="1200" b="1" i="0" u="none" strike="noStrike" cap="none" normalizeH="0" baseline="0" dirty="0" smtClean="0">
                          <a:ln>
                            <a:noFill/>
                          </a:ln>
                          <a:solidFill>
                            <a:srgbClr val="000018"/>
                          </a:solidFill>
                          <a:effectLst/>
                          <a:latin typeface="Comic Sans MS" pitchFamily="66" charset="0"/>
                          <a:cs typeface="Arial" charset="0"/>
                        </a:rPr>
                        <a:t> (</a:t>
                      </a:r>
                      <a:r>
                        <a:rPr kumimoji="0" lang="en-US" sz="1200" b="1" i="0" u="none" strike="noStrike" cap="none" normalizeH="0" baseline="0" dirty="0" err="1" smtClean="0">
                          <a:ln>
                            <a:noFill/>
                          </a:ln>
                          <a:solidFill>
                            <a:srgbClr val="000018"/>
                          </a:solidFill>
                          <a:effectLst/>
                          <a:latin typeface="Comic Sans MS" pitchFamily="66" charset="0"/>
                          <a:cs typeface="Arial" charset="0"/>
                        </a:rPr>
                        <a:t>matériel</a:t>
                      </a:r>
                      <a:r>
                        <a:rPr kumimoji="0" lang="en-US" sz="1200" b="1" i="0" u="none" strike="noStrike" cap="none" normalizeH="0" baseline="0" dirty="0" smtClean="0">
                          <a:ln>
                            <a:noFill/>
                          </a:ln>
                          <a:solidFill>
                            <a:srgbClr val="000018"/>
                          </a:solidFill>
                          <a:effectLst/>
                          <a:latin typeface="Comic Sans MS" pitchFamily="66" charset="0"/>
                          <a:cs typeface="Arial" charset="0"/>
                        </a:rPr>
                        <a:t>, personnel, financier)</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Responsables</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txBody>
                  <a:tcPr anchor="ctr" horzOverflow="overflow"/>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err="1" smtClean="0">
                          <a:ln>
                            <a:noFill/>
                          </a:ln>
                          <a:solidFill>
                            <a:srgbClr val="000018"/>
                          </a:solidFill>
                          <a:effectLst/>
                          <a:latin typeface="Comic Sans MS" pitchFamily="66" charset="0"/>
                          <a:cs typeface="Arial" charset="0"/>
                        </a:rPr>
                        <a:t>Sta</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err="1" smtClean="0">
                          <a:ln>
                            <a:noFill/>
                          </a:ln>
                          <a:solidFill>
                            <a:srgbClr val="000018"/>
                          </a:solidFill>
                          <a:effectLst/>
                          <a:latin typeface="Comic Sans MS" pitchFamily="66" charset="0"/>
                          <a:cs typeface="Arial" charset="0"/>
                        </a:rPr>
                        <a:t>tus</a:t>
                      </a:r>
                      <a:r>
                        <a:rPr kumimoji="0" lang="en-US" sz="1800" b="1" i="0" u="none" strike="noStrike" cap="none" normalizeH="0" baseline="0" dirty="0" smtClean="0">
                          <a:ln>
                            <a:noFill/>
                          </a:ln>
                          <a:solidFill>
                            <a:srgbClr val="000018"/>
                          </a:solidFill>
                          <a:effectLst/>
                          <a:latin typeface="Comic Sans MS" pitchFamily="66" charset="0"/>
                          <a:cs typeface="Arial" charset="0"/>
                        </a:rPr>
                        <a:t> </a:t>
                      </a:r>
                      <a:endParaRPr kumimoji="0" lang="en-US" sz="1800" b="0" i="0" u="none" strike="noStrike" cap="none" normalizeH="0" baseline="0" dirty="0" smtClean="0">
                        <a:ln>
                          <a:noFill/>
                        </a:ln>
                        <a:solidFill>
                          <a:srgbClr val="000018"/>
                        </a:solidFill>
                        <a:effectLst/>
                        <a:latin typeface="Comic Sans MS" pitchFamily="66" charset="0"/>
                      </a:endParaRPr>
                    </a:p>
                  </a:txBody>
                  <a:tcPr/>
                </a:tc>
              </a:tr>
              <a:tr h="3563716">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14-MR-02 : Sécurité des installations électromécaniques INFRA</a:t>
                      </a:r>
                      <a:r>
                        <a:rPr lang="fr-BE" sz="1200" b="0" i="0" u="none" strike="noStrike" kern="1200" baseline="0" dirty="0" smtClean="0">
                          <a:solidFill>
                            <a:srgbClr val="000018"/>
                          </a:solidFill>
                          <a:latin typeface="+mn-lt"/>
                          <a:ea typeface="+mn-ea"/>
                          <a:cs typeface="+mn-cs"/>
                        </a:rPr>
                        <a:t>	</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Réalisation des contrôles légaux sur les installations techniques électromécaniques au sein de l’Infra (installations électriques, paratonnerre, ascenseurs, ponts roulants, élévateurs…) et remédiation aux anomalies constatées</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228600" indent="-228600">
                        <a:buAutoNum type="arabicPeriod"/>
                      </a:pPr>
                      <a:r>
                        <a:rPr lang="fr-BE" sz="1200" b="0" i="0" u="none" strike="noStrike" kern="1200" baseline="0" dirty="0" smtClean="0">
                          <a:solidFill>
                            <a:srgbClr val="000018"/>
                          </a:solidFill>
                          <a:latin typeface="Comic Sans MS" panose="030F0702030302020204" pitchFamily="66" charset="0"/>
                          <a:ea typeface="+mn-ea"/>
                          <a:cs typeface="+mn-cs"/>
                        </a:rPr>
                        <a:t>Finalisation de l’inventorisation des compresseurs, installations de levage et portes commerciales suivant les modalités établies par le </a:t>
                      </a:r>
                      <a:r>
                        <a:rPr lang="fr-BE" sz="1200" b="0" i="0" u="none" strike="noStrike" kern="1200" baseline="0" dirty="0" err="1" smtClean="0">
                          <a:solidFill>
                            <a:srgbClr val="000018"/>
                          </a:solidFill>
                          <a:latin typeface="Comic Sans MS" panose="030F0702030302020204" pitchFamily="66" charset="0"/>
                          <a:ea typeface="+mn-ea"/>
                          <a:cs typeface="+mn-cs"/>
                        </a:rPr>
                        <a:t>Gest</a:t>
                      </a:r>
                      <a:r>
                        <a:rPr lang="fr-BE" sz="1200" b="0" i="0" u="none" strike="noStrike" kern="1200" baseline="0" dirty="0" smtClean="0">
                          <a:solidFill>
                            <a:srgbClr val="000018"/>
                          </a:solidFill>
                          <a:latin typeface="Comic Sans MS" panose="030F0702030302020204" pitchFamily="66" charset="0"/>
                          <a:ea typeface="+mn-ea"/>
                          <a:cs typeface="+mn-cs"/>
                        </a:rPr>
                        <a:t> Mat</a:t>
                      </a:r>
                    </a:p>
                    <a:p>
                      <a:pPr marL="228600" indent="-228600">
                        <a:buAutoNum type="arabicPeriod"/>
                      </a:pPr>
                      <a:endParaRPr lang="fr-BE" sz="1200" b="0" i="0" u="none" strike="noStrike" kern="1200" baseline="0" dirty="0" smtClean="0">
                        <a:solidFill>
                          <a:srgbClr val="000018"/>
                        </a:solidFill>
                        <a:latin typeface="Comic Sans MS" panose="030F0702030302020204" pitchFamily="66" charset="0"/>
                        <a:ea typeface="+mn-ea"/>
                        <a:cs typeface="+mn-cs"/>
                      </a:endParaRPr>
                    </a:p>
                    <a:p>
                      <a:pPr marL="228600" indent="-228600">
                        <a:buAutoNum type="arabicPeriod"/>
                      </a:pPr>
                      <a:r>
                        <a:rPr lang="fr-BE" sz="1200" b="0" i="0" u="none" strike="noStrike" kern="1200" baseline="0" dirty="0" smtClean="0">
                          <a:solidFill>
                            <a:srgbClr val="000018"/>
                          </a:solidFill>
                          <a:latin typeface="Comic Sans MS" panose="030F0702030302020204" pitchFamily="66" charset="0"/>
                          <a:ea typeface="+mn-ea"/>
                          <a:cs typeface="+mn-cs"/>
                        </a:rPr>
                        <a:t>Inventorisation des échelles et ancrages fixes Infra, portes </a:t>
                      </a:r>
                      <a:r>
                        <a:rPr lang="fr-BE" sz="1200" b="0" i="0" u="none" strike="noStrike" kern="1200" baseline="0" dirty="0" err="1" smtClean="0">
                          <a:solidFill>
                            <a:srgbClr val="000018"/>
                          </a:solidFill>
                          <a:latin typeface="Comic Sans MS" panose="030F0702030302020204" pitchFamily="66" charset="0"/>
                          <a:ea typeface="+mn-ea"/>
                          <a:cs typeface="+mn-cs"/>
                        </a:rPr>
                        <a:t>Ops</a:t>
                      </a:r>
                      <a:r>
                        <a:rPr lang="fr-BE" sz="1200" b="0" i="0" u="none" strike="noStrike" kern="1200" baseline="0" dirty="0" smtClean="0">
                          <a:solidFill>
                            <a:srgbClr val="000018"/>
                          </a:solidFill>
                          <a:latin typeface="Comic Sans MS" panose="030F0702030302020204" pitchFamily="66" charset="0"/>
                          <a:ea typeface="+mn-ea"/>
                          <a:cs typeface="+mn-cs"/>
                        </a:rPr>
                        <a:t> et des installations des luttes contre l’incendie (eau) suivant les modalités établies par le </a:t>
                      </a:r>
                      <a:r>
                        <a:rPr lang="fr-BE" sz="1200" b="0" i="0" u="none" strike="noStrike" kern="1200" baseline="0" dirty="0" err="1" smtClean="0">
                          <a:solidFill>
                            <a:srgbClr val="000018"/>
                          </a:solidFill>
                          <a:latin typeface="Comic Sans MS" panose="030F0702030302020204" pitchFamily="66" charset="0"/>
                          <a:ea typeface="+mn-ea"/>
                          <a:cs typeface="+mn-cs"/>
                        </a:rPr>
                        <a:t>Gest</a:t>
                      </a:r>
                      <a:r>
                        <a:rPr lang="fr-BE" sz="1200" b="0" i="0" u="none" strike="noStrike" kern="1200" baseline="0" dirty="0" smtClean="0">
                          <a:solidFill>
                            <a:srgbClr val="000018"/>
                          </a:solidFill>
                          <a:latin typeface="Comic Sans MS" panose="030F0702030302020204" pitchFamily="66" charset="0"/>
                          <a:ea typeface="+mn-ea"/>
                          <a:cs typeface="+mn-cs"/>
                        </a:rPr>
                        <a:t> Mat</a:t>
                      </a:r>
                    </a:p>
                    <a:p>
                      <a:pPr marL="228600" indent="-228600">
                        <a:buAutoNum type="arabicPeriod"/>
                      </a:pPr>
                      <a:endParaRPr lang="fr-BE" sz="1200" b="0" i="0" u="none" strike="noStrike" kern="1200" baseline="0" dirty="0" smtClean="0">
                        <a:solidFill>
                          <a:srgbClr val="000018"/>
                        </a:solidFill>
                        <a:latin typeface="Comic Sans MS" panose="030F0702030302020204" pitchFamily="66" charset="0"/>
                        <a:ea typeface="+mn-ea"/>
                        <a:cs typeface="+mn-cs"/>
                      </a:endParaRPr>
                    </a:p>
                    <a:p>
                      <a:pPr marL="228600" indent="-228600">
                        <a:buAutoNum type="arabicPeriod"/>
                      </a:pPr>
                      <a:r>
                        <a:rPr lang="fr-BE" sz="1200" b="0" i="0" u="none" strike="noStrike" kern="1200" baseline="0" dirty="0" smtClean="0">
                          <a:solidFill>
                            <a:srgbClr val="000018"/>
                          </a:solidFill>
                          <a:latin typeface="Comic Sans MS" panose="030F0702030302020204" pitchFamily="66" charset="0"/>
                          <a:ea typeface="+mn-ea"/>
                          <a:cs typeface="+mn-cs"/>
                        </a:rPr>
                        <a:t>S’assurer de l’exécution des contrôles obligatoires (conformément aux délais légaux)</a:t>
                      </a:r>
                    </a:p>
                    <a:p>
                      <a:pPr marL="228600" indent="-228600">
                        <a:buAutoNum type="arabicPeriod"/>
                      </a:pPr>
                      <a:endParaRPr lang="fr-BE" sz="1200" b="0" i="0" u="none" strike="noStrike" kern="1200" baseline="0" dirty="0" smtClean="0">
                        <a:solidFill>
                          <a:srgbClr val="000018"/>
                        </a:solidFill>
                        <a:latin typeface="Comic Sans MS" panose="030F0702030302020204" pitchFamily="66" charset="0"/>
                        <a:ea typeface="+mn-ea"/>
                        <a:cs typeface="+mn-cs"/>
                      </a:endParaRPr>
                    </a:p>
                    <a:p>
                      <a:pPr marL="228600" indent="-228600">
                        <a:buAutoNum type="arabicPeriod"/>
                      </a:pPr>
                      <a:r>
                        <a:rPr lang="fr-BE" sz="1200" b="0" i="0" u="none" strike="noStrike" kern="1200" baseline="0" dirty="0" smtClean="0">
                          <a:solidFill>
                            <a:srgbClr val="000018"/>
                          </a:solidFill>
                          <a:latin typeface="Comic Sans MS" panose="030F0702030302020204" pitchFamily="66" charset="0"/>
                          <a:ea typeface="+mn-ea"/>
                          <a:cs typeface="+mn-cs"/>
                        </a:rPr>
                        <a:t>Suivi de manquements mentionnés dans le rapport</a:t>
                      </a:r>
                    </a:p>
                    <a:p>
                      <a:pPr marL="228600" indent="-228600">
                        <a:buAutoNum type="arabicPeriod"/>
                      </a:pPr>
                      <a:endParaRPr lang="fr-BE" sz="1200" b="0" i="0" u="none" strike="noStrike" kern="1200" baseline="0" dirty="0" smtClean="0">
                        <a:solidFill>
                          <a:srgbClr val="000018"/>
                        </a:solidFill>
                        <a:latin typeface="Comic Sans MS" panose="030F0702030302020204" pitchFamily="66" charset="0"/>
                        <a:ea typeface="+mn-ea"/>
                        <a:cs typeface="+mn-cs"/>
                      </a:endParaRPr>
                    </a:p>
                    <a:p>
                      <a:pPr marL="228600" indent="-228600">
                        <a:buAutoNum type="arabicPeriod"/>
                      </a:pPr>
                      <a:r>
                        <a:rPr lang="fr-BE" sz="1200" b="0" i="0" u="none" strike="noStrike" kern="1200" baseline="0" dirty="0" smtClean="0">
                          <a:solidFill>
                            <a:srgbClr val="000018"/>
                          </a:solidFill>
                          <a:latin typeface="Comic Sans MS" panose="030F0702030302020204" pitchFamily="66" charset="0"/>
                          <a:ea typeface="+mn-ea"/>
                          <a:cs typeface="+mn-cs"/>
                        </a:rPr>
                        <a:t>Mettre en place les moyens pour assurer la gestion et le suivi des contrôles légaux Infra</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1 </a:t>
                      </a:r>
                      <a:r>
                        <a:rPr kumimoji="0" lang="fr-BE" sz="1200" b="0" i="0" u="none" strike="noStrike" cap="none" normalizeH="0" baseline="0" dirty="0" err="1" smtClean="0">
                          <a:ln>
                            <a:noFill/>
                          </a:ln>
                          <a:solidFill>
                            <a:srgbClr val="000000"/>
                          </a:solidFill>
                          <a:effectLst/>
                          <a:latin typeface="Comic Sans MS" pitchFamily="66" charset="0"/>
                        </a:rPr>
                        <a:t>Ech</a:t>
                      </a:r>
                      <a:r>
                        <a:rPr kumimoji="0" lang="fr-BE" sz="1200" b="0" i="0" u="none" strike="noStrike" cap="none" normalizeH="0" baseline="0" dirty="0" smtClean="0">
                          <a:ln>
                            <a:noFill/>
                          </a:ln>
                          <a:solidFill>
                            <a:srgbClr val="000000"/>
                          </a:solidFill>
                          <a:effectLst/>
                          <a:latin typeface="Comic Sans MS" pitchFamily="66" charset="0"/>
                        </a:rPr>
                        <a:t> INFRA</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1 </a:t>
                      </a:r>
                      <a:r>
                        <a:rPr kumimoji="0" lang="fr-BE" sz="1200" b="0" i="0" u="none" strike="noStrike" cap="none" normalizeH="0" baseline="0" dirty="0" err="1" smtClean="0">
                          <a:ln>
                            <a:noFill/>
                          </a:ln>
                          <a:solidFill>
                            <a:srgbClr val="000000"/>
                          </a:solidFill>
                          <a:effectLst/>
                          <a:latin typeface="Comic Sans MS" pitchFamily="66" charset="0"/>
                        </a:rPr>
                        <a:t>Ech</a:t>
                      </a:r>
                      <a:r>
                        <a:rPr kumimoji="0" lang="fr-BE" sz="1200" b="0" i="0" u="none" strike="noStrike" cap="none" normalizeH="0" baseline="0" dirty="0" smtClean="0">
                          <a:ln>
                            <a:noFill/>
                          </a:ln>
                          <a:solidFill>
                            <a:srgbClr val="000000"/>
                          </a:solidFill>
                          <a:effectLst/>
                          <a:latin typeface="Comic Sans MS" pitchFamily="66" charset="0"/>
                        </a:rPr>
                        <a:t> INFRA</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SECT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Inspecteur </a:t>
                      </a:r>
                      <a:r>
                        <a:rPr kumimoji="0" lang="fr-BE" sz="1200" b="0" i="0" u="none" strike="noStrike" cap="none" normalizeH="0" baseline="0" dirty="0" err="1" smtClean="0">
                          <a:ln>
                            <a:noFill/>
                          </a:ln>
                          <a:solidFill>
                            <a:srgbClr val="000000"/>
                          </a:solidFill>
                          <a:effectLst/>
                          <a:latin typeface="Comic Sans MS" pitchFamily="66" charset="0"/>
                        </a:rPr>
                        <a:t>Eqt</a:t>
                      </a:r>
                      <a:r>
                        <a:rPr kumimoji="0" lang="fr-BE" sz="1200" b="0" i="0" u="none" strike="noStrike" cap="none" normalizeH="0" baseline="0" dirty="0" smtClean="0">
                          <a:ln>
                            <a:noFill/>
                          </a:ln>
                          <a:solidFill>
                            <a:srgbClr val="000000"/>
                          </a:solidFill>
                          <a:effectLst/>
                          <a:latin typeface="Comic Sans MS" pitchFamily="66" charset="0"/>
                        </a:rPr>
                        <a:t> de travail</a:t>
                      </a:r>
                    </a:p>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omic Sans MS" pitchFamily="66" charset="0"/>
                        </a:rPr>
                        <a:t>EC</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EC</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EC</a:t>
                      </a:r>
                    </a:p>
                  </a:txBody>
                  <a:tcPr marL="90000" marR="90000" marT="46800" marB="46800" horzOverflow="overflow"/>
                </a:tc>
              </a:tr>
            </a:tbl>
          </a:graphicData>
        </a:graphic>
      </p:graphicFrame>
      <p:sp>
        <p:nvSpPr>
          <p:cNvPr id="4" name="Rectangle 3"/>
          <p:cNvSpPr/>
          <p:nvPr/>
        </p:nvSpPr>
        <p:spPr>
          <a:xfrm>
            <a:off x="2051720" y="6381328"/>
            <a:ext cx="4572000" cy="276999"/>
          </a:xfrm>
          <a:prstGeom prst="rect">
            <a:avLst/>
          </a:prstGeom>
        </p:spPr>
        <p:txBody>
          <a:bodyPr>
            <a:spAutoFit/>
          </a:bodyPr>
          <a:lstStyle/>
          <a:p>
            <a:pPr algn="ctr"/>
            <a:r>
              <a:rPr lang="en-US" sz="1200" dirty="0">
                <a:solidFill>
                  <a:srgbClr val="000018"/>
                </a:solidFill>
              </a:rPr>
              <a:t>EC : en </a:t>
            </a:r>
            <a:r>
              <a:rPr lang="en-US" sz="1200" dirty="0" err="1">
                <a:solidFill>
                  <a:srgbClr val="000018"/>
                </a:solidFill>
              </a:rPr>
              <a:t>cours</a:t>
            </a:r>
            <a:r>
              <a:rPr lang="en-US" sz="1200" dirty="0">
                <a:solidFill>
                  <a:srgbClr val="000018"/>
                </a:solidFill>
              </a:rPr>
              <a:t> - T : </a:t>
            </a:r>
            <a:r>
              <a:rPr lang="en-US" sz="1200" dirty="0" err="1">
                <a:solidFill>
                  <a:srgbClr val="000018"/>
                </a:solidFill>
              </a:rPr>
              <a:t>terminé</a:t>
            </a:r>
            <a:r>
              <a:rPr lang="en-US" sz="1200" dirty="0">
                <a:solidFill>
                  <a:srgbClr val="000018"/>
                </a:solidFill>
              </a:rPr>
              <a:t> - R : pas </a:t>
            </a:r>
            <a:r>
              <a:rPr lang="en-US" sz="1200" dirty="0" err="1">
                <a:solidFill>
                  <a:srgbClr val="000018"/>
                </a:solidFill>
              </a:rPr>
              <a:t>démarré</a:t>
            </a:r>
            <a:endParaRPr lang="en-US" sz="1200" dirty="0">
              <a:solidFill>
                <a:srgbClr val="000018"/>
              </a:solidFill>
            </a:endParaRPr>
          </a:p>
        </p:txBody>
      </p:sp>
    </p:spTree>
    <p:extLst>
      <p:ext uri="{BB962C8B-B14F-4D97-AF65-F5344CB8AC3E}">
        <p14:creationId xmlns:p14="http://schemas.microsoft.com/office/powerpoint/2010/main" val="38175384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6</a:t>
            </a:fld>
            <a:endParaRPr lang="en-US"/>
          </a:p>
        </p:txBody>
      </p:sp>
      <p:graphicFrame>
        <p:nvGraphicFramePr>
          <p:cNvPr id="3" name="Table 2"/>
          <p:cNvGraphicFramePr>
            <a:graphicFrameLocks noGrp="1"/>
          </p:cNvGraphicFramePr>
          <p:nvPr>
            <p:extLst>
              <p:ext uri="{D42A27DB-BD31-4B8C-83A1-F6EECF244321}">
                <p14:modId xmlns:p14="http://schemas.microsoft.com/office/powerpoint/2010/main" val="2497240966"/>
              </p:ext>
            </p:extLst>
          </p:nvPr>
        </p:nvGraphicFramePr>
        <p:xfrm>
          <a:off x="539552" y="332656"/>
          <a:ext cx="8136906" cy="4865587"/>
        </p:xfrm>
        <a:graphic>
          <a:graphicData uri="http://schemas.openxmlformats.org/drawingml/2006/table">
            <a:tbl>
              <a:tblPr firstRow="1" bandRow="1">
                <a:tableStyleId>{ED083AE6-46FA-4A59-8FB0-9F97EB10719F}</a:tableStyleId>
              </a:tblPr>
              <a:tblGrid>
                <a:gridCol w="1512168"/>
                <a:gridCol w="1200134"/>
                <a:gridCol w="1968218"/>
                <a:gridCol w="1656184"/>
                <a:gridCol w="1296144"/>
                <a:gridCol w="504058"/>
              </a:tblGrid>
              <a:tr h="864096">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Objectif</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Moyens</a:t>
                      </a:r>
                      <a:r>
                        <a:rPr kumimoji="0" lang="en-US" sz="1200" b="1" i="0" u="none" strike="noStrike" cap="none" normalizeH="0" baseline="0" dirty="0" smtClean="0">
                          <a:ln>
                            <a:noFill/>
                          </a:ln>
                          <a:solidFill>
                            <a:srgbClr val="000018"/>
                          </a:solidFill>
                          <a:effectLst/>
                          <a:latin typeface="Comic Sans MS" pitchFamily="66" charset="0"/>
                          <a:cs typeface="Arial" charset="0"/>
                        </a:rPr>
                        <a:t> (</a:t>
                      </a:r>
                      <a:r>
                        <a:rPr kumimoji="0" lang="en-US" sz="1200" b="1" i="0" u="none" strike="noStrike" cap="none" normalizeH="0" baseline="0" dirty="0" err="1" smtClean="0">
                          <a:ln>
                            <a:noFill/>
                          </a:ln>
                          <a:solidFill>
                            <a:srgbClr val="000018"/>
                          </a:solidFill>
                          <a:effectLst/>
                          <a:latin typeface="Comic Sans MS" pitchFamily="66" charset="0"/>
                          <a:cs typeface="Arial" charset="0"/>
                        </a:rPr>
                        <a:t>matériel</a:t>
                      </a:r>
                      <a:r>
                        <a:rPr kumimoji="0" lang="en-US" sz="1200" b="1" i="0" u="none" strike="noStrike" cap="none" normalizeH="0" baseline="0" dirty="0" smtClean="0">
                          <a:ln>
                            <a:noFill/>
                          </a:ln>
                          <a:solidFill>
                            <a:srgbClr val="000018"/>
                          </a:solidFill>
                          <a:effectLst/>
                          <a:latin typeface="Comic Sans MS" pitchFamily="66" charset="0"/>
                          <a:cs typeface="Arial" charset="0"/>
                        </a:rPr>
                        <a:t>, personnel, financier)</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Responsables</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txBody>
                  <a:tcPr anchor="ctr" horzOverflow="overflow"/>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err="1" smtClean="0">
                          <a:ln>
                            <a:noFill/>
                          </a:ln>
                          <a:solidFill>
                            <a:srgbClr val="000018"/>
                          </a:solidFill>
                          <a:effectLst/>
                          <a:latin typeface="Comic Sans MS" pitchFamily="66" charset="0"/>
                          <a:cs typeface="Arial" charset="0"/>
                        </a:rPr>
                        <a:t>Sta</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err="1" smtClean="0">
                          <a:ln>
                            <a:noFill/>
                          </a:ln>
                          <a:solidFill>
                            <a:srgbClr val="000018"/>
                          </a:solidFill>
                          <a:effectLst/>
                          <a:latin typeface="Comic Sans MS" pitchFamily="66" charset="0"/>
                          <a:cs typeface="Arial" charset="0"/>
                        </a:rPr>
                        <a:t>tus</a:t>
                      </a:r>
                      <a:r>
                        <a:rPr kumimoji="0" lang="en-US" sz="1800" b="1" i="0" u="none" strike="noStrike" cap="none" normalizeH="0" baseline="0" dirty="0" smtClean="0">
                          <a:ln>
                            <a:noFill/>
                          </a:ln>
                          <a:solidFill>
                            <a:srgbClr val="000018"/>
                          </a:solidFill>
                          <a:effectLst/>
                          <a:latin typeface="Comic Sans MS" pitchFamily="66" charset="0"/>
                          <a:cs typeface="Arial" charset="0"/>
                        </a:rPr>
                        <a:t> </a:t>
                      </a:r>
                      <a:endParaRPr kumimoji="0" lang="en-US" sz="1800" b="0" i="0" u="none" strike="noStrike" cap="none" normalizeH="0" baseline="0" dirty="0" smtClean="0">
                        <a:ln>
                          <a:noFill/>
                        </a:ln>
                        <a:solidFill>
                          <a:srgbClr val="000018"/>
                        </a:solidFill>
                        <a:effectLst/>
                        <a:latin typeface="Comic Sans MS" pitchFamily="66" charset="0"/>
                      </a:endParaRPr>
                    </a:p>
                  </a:txBody>
                  <a:tcPr/>
                </a:tc>
              </a:tr>
              <a:tr h="189621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10-O&amp;T-01 : Sécurité routière</a:t>
                      </a:r>
                    </a:p>
                  </a:txBody>
                  <a:tcPr marL="46800" marR="46800" marT="46800" marB="46800" horzOverflow="overflow"/>
                </a:tc>
                <a:tc>
                  <a:txBody>
                    <a:bodyPr/>
                    <a:lstStyle/>
                    <a:p>
                      <a:r>
                        <a:rPr lang="fr-BE" sz="1200" b="0" i="0" u="none" strike="noStrike" kern="1200" baseline="0" dirty="0" smtClean="0">
                          <a:solidFill>
                            <a:srgbClr val="000018"/>
                          </a:solidFill>
                          <a:latin typeface="Comic Sans MS" panose="030F0702030302020204" pitchFamily="66" charset="0"/>
                          <a:ea typeface="+mn-ea"/>
                          <a:cs typeface="+mn-cs"/>
                        </a:rPr>
                        <a:t>Réduction significative de 25% du nombre d’accidents de la route dans lesquels les véhicules militaires sont impliqués, endéans les cinq ans</a:t>
                      </a:r>
                    </a:p>
                  </a:txBody>
                  <a:tcPr marL="46800" marR="46800" marT="46800" marB="46800" horzOverflow="overflow"/>
                </a:tc>
                <a:tc>
                  <a:txBody>
                    <a:bodyPr/>
                    <a:lstStyle/>
                    <a:p>
                      <a:r>
                        <a:rPr lang="fr-BE" sz="1200" dirty="0" smtClean="0">
                          <a:solidFill>
                            <a:srgbClr val="000018"/>
                          </a:solidFill>
                          <a:latin typeface="Comic Sans MS" panose="030F0702030302020204" pitchFamily="66" charset="0"/>
                        </a:rPr>
                        <a:t>Soutien local à la campagne de sensibilisation pilotée par ACOS</a:t>
                      </a:r>
                      <a:r>
                        <a:rPr lang="fr-BE" sz="1200" baseline="0" dirty="0" smtClean="0">
                          <a:solidFill>
                            <a:srgbClr val="000018"/>
                          </a:solidFill>
                          <a:latin typeface="Comic Sans MS" panose="030F0702030302020204" pitchFamily="66" charset="0"/>
                        </a:rPr>
                        <a:t> O&amp;T </a:t>
                      </a:r>
                      <a:r>
                        <a:rPr lang="fr-FR" sz="1200" baseline="0" dirty="0" smtClean="0">
                          <a:solidFill>
                            <a:srgbClr val="000018"/>
                          </a:solidFill>
                          <a:latin typeface="Comic Sans MS" panose="030F0702030302020204" pitchFamily="66" charset="0"/>
                        </a:rPr>
                        <a:t>(</a:t>
                      </a:r>
                      <a:r>
                        <a:rPr lang="fr-FR" sz="1200" baseline="0" dirty="0" err="1" smtClean="0">
                          <a:solidFill>
                            <a:srgbClr val="000018"/>
                          </a:solidFill>
                          <a:latin typeface="Comic Sans MS" panose="030F0702030302020204" pitchFamily="66" charset="0"/>
                        </a:rPr>
                        <a:t>e.a</a:t>
                      </a:r>
                      <a:r>
                        <a:rPr lang="fr-FR" sz="1200" baseline="0" dirty="0" smtClean="0">
                          <a:solidFill>
                            <a:srgbClr val="000018"/>
                          </a:solidFill>
                          <a:latin typeface="Comic Sans MS" panose="030F0702030302020204" pitchFamily="66" charset="0"/>
                        </a:rPr>
                        <a:t>. par la diffusion d’affiches)</a:t>
                      </a:r>
                      <a:endParaRPr lang="fr-BE" sz="1200" dirty="0">
                        <a:solidFill>
                          <a:srgbClr val="000018"/>
                        </a:solidFill>
                        <a:latin typeface="Comic Sans MS" panose="030F0702030302020204" pitchFamily="66" charset="0"/>
                      </a:endParaRPr>
                    </a:p>
                  </a:txBody>
                  <a:tcPr marL="46800" marR="46800" marT="46800" marB="46800" horzOverflow="overflow"/>
                </a:tc>
                <a:tc>
                  <a:txBody>
                    <a:bodyPr/>
                    <a:lstStyle/>
                    <a:p>
                      <a:r>
                        <a:rPr lang="fr-FR" sz="1200" kern="1200" dirty="0" err="1" smtClean="0">
                          <a:solidFill>
                            <a:srgbClr val="000018"/>
                          </a:solidFill>
                          <a:latin typeface="Comic Sans MS" panose="030F0702030302020204" pitchFamily="66" charset="0"/>
                          <a:ea typeface="+mn-ea"/>
                          <a:cs typeface="+mn-cs"/>
                        </a:rPr>
                        <a:t>Sp</a:t>
                      </a:r>
                      <a:r>
                        <a:rPr lang="fr-FR" sz="1200" kern="1200" dirty="0" smtClean="0">
                          <a:solidFill>
                            <a:srgbClr val="000018"/>
                          </a:solidFill>
                          <a:latin typeface="Comic Sans MS" panose="030F0702030302020204" pitchFamily="66" charset="0"/>
                          <a:ea typeface="+mn-ea"/>
                          <a:cs typeface="+mn-cs"/>
                        </a:rPr>
                        <a:t> de ACOS O&amp;T</a:t>
                      </a:r>
                    </a:p>
                    <a:p>
                      <a:r>
                        <a:rPr lang="fr-FR" sz="1200" kern="1200" dirty="0" smtClean="0">
                          <a:solidFill>
                            <a:srgbClr val="000018"/>
                          </a:solidFill>
                          <a:latin typeface="Comic Sans MS" panose="030F0702030302020204" pitchFamily="66" charset="0"/>
                          <a:ea typeface="+mn-ea"/>
                          <a:cs typeface="+mn-cs"/>
                        </a:rPr>
                        <a:t>LH U (responsable du transport)</a:t>
                      </a:r>
                    </a:p>
                    <a:p>
                      <a:endParaRPr lang="fr-FR" sz="1200" kern="1200" dirty="0" smtClean="0">
                        <a:solidFill>
                          <a:srgbClr val="000018"/>
                        </a:solidFill>
                        <a:latin typeface="Comic Sans MS" panose="030F0702030302020204" pitchFamily="66" charset="0"/>
                        <a:ea typeface="+mn-ea"/>
                        <a:cs typeface="+mn-cs"/>
                      </a:endParaRPr>
                    </a:p>
                    <a:p>
                      <a:r>
                        <a:rPr lang="fr-FR" sz="1200" kern="1200" dirty="0" smtClean="0">
                          <a:solidFill>
                            <a:srgbClr val="000018"/>
                          </a:solidFill>
                          <a:latin typeface="Comic Sans MS" panose="030F0702030302020204" pitchFamily="66" charset="0"/>
                          <a:ea typeface="+mn-ea"/>
                          <a:cs typeface="+mn-cs"/>
                        </a:rPr>
                        <a:t>SLPPT </a:t>
                      </a:r>
                    </a:p>
                  </a:txBody>
                  <a:tcPr marL="46800" marR="46800" marT="46800" marB="46800" horzOverflow="overflow"/>
                </a:tc>
                <a:tc>
                  <a:txBody>
                    <a:bodyPr/>
                    <a:lstStyle/>
                    <a:p>
                      <a:pPr marL="0" algn="l" defTabSz="914400" rtl="0" eaLnBrk="1" latinLnBrk="0" hangingPunct="1"/>
                      <a:r>
                        <a:rPr lang="fr-BE" sz="1200" b="0" u="none" kern="1200" dirty="0" smtClean="0">
                          <a:solidFill>
                            <a:srgbClr val="000018"/>
                          </a:solidFill>
                          <a:latin typeface="Comic Sans MS" panose="030F0702030302020204" pitchFamily="66" charset="0"/>
                          <a:ea typeface="+mn-ea"/>
                          <a:cs typeface="+mn-cs"/>
                        </a:rPr>
                        <a:t>Section</a:t>
                      </a:r>
                      <a:r>
                        <a:rPr lang="fr-BE" sz="1200" b="0" u="none" kern="1200" baseline="0" dirty="0" smtClean="0">
                          <a:solidFill>
                            <a:srgbClr val="000018"/>
                          </a:solidFill>
                          <a:latin typeface="Comic Sans MS" panose="030F0702030302020204" pitchFamily="66" charset="0"/>
                          <a:ea typeface="+mn-ea"/>
                          <a:cs typeface="+mn-cs"/>
                        </a:rPr>
                        <a:t> Police</a:t>
                      </a:r>
                    </a:p>
                    <a:p>
                      <a:pPr marL="0" algn="l" defTabSz="914400" rtl="0" eaLnBrk="1" latinLnBrk="0" hangingPunct="1"/>
                      <a:endParaRPr lang="fr-BE" sz="1200" b="0" u="none" kern="1200" baseline="0" dirty="0" smtClean="0">
                        <a:solidFill>
                          <a:srgbClr val="000018"/>
                        </a:solidFill>
                        <a:latin typeface="Comic Sans MS" panose="030F0702030302020204" pitchFamily="66" charset="0"/>
                        <a:ea typeface="+mn-ea"/>
                        <a:cs typeface="+mn-cs"/>
                      </a:endParaRPr>
                    </a:p>
                    <a:p>
                      <a:pPr marL="0" algn="l" defTabSz="914400" rtl="0" eaLnBrk="1" latinLnBrk="0" hangingPunct="1"/>
                      <a:r>
                        <a:rPr lang="fr-BE" sz="1200" b="0" u="none" kern="1200" baseline="0" dirty="0" err="1" smtClean="0">
                          <a:solidFill>
                            <a:srgbClr val="000018"/>
                          </a:solidFill>
                          <a:latin typeface="Comic Sans MS" panose="030F0702030302020204" pitchFamily="66" charset="0"/>
                          <a:ea typeface="+mn-ea"/>
                          <a:cs typeface="+mn-cs"/>
                        </a:rPr>
                        <a:t>Ass</a:t>
                      </a:r>
                      <a:r>
                        <a:rPr lang="fr-BE" sz="1200" b="0" u="none" kern="1200" baseline="0" dirty="0" smtClean="0">
                          <a:solidFill>
                            <a:srgbClr val="000018"/>
                          </a:solidFill>
                          <a:latin typeface="Comic Sans MS" panose="030F0702030302020204" pitchFamily="66" charset="0"/>
                          <a:ea typeface="+mn-ea"/>
                          <a:cs typeface="+mn-cs"/>
                        </a:rPr>
                        <a:t> </a:t>
                      </a:r>
                      <a:r>
                        <a:rPr lang="fr-BE" sz="1200" b="0" u="none" kern="1200" baseline="0" dirty="0" err="1" smtClean="0">
                          <a:solidFill>
                            <a:srgbClr val="000018"/>
                          </a:solidFill>
                          <a:latin typeface="Comic Sans MS" panose="030F0702030302020204" pitchFamily="66" charset="0"/>
                          <a:ea typeface="+mn-ea"/>
                          <a:cs typeface="+mn-cs"/>
                        </a:rPr>
                        <a:t>Prev</a:t>
                      </a:r>
                      <a:endParaRPr lang="fr-BE" sz="1200" b="0" u="none" kern="1200" dirty="0">
                        <a:solidFill>
                          <a:srgbClr val="000018"/>
                        </a:solidFill>
                        <a:latin typeface="Comic Sans MS" panose="030F0702030302020204" pitchFamily="66" charset="0"/>
                        <a:ea typeface="+mn-ea"/>
                        <a:cs typeface="+mn-cs"/>
                      </a:endParaRPr>
                    </a:p>
                  </a:txBody>
                  <a:tcPr marL="46800" marR="46800" marT="46800" marB="46800" horzOverflow="overflow"/>
                </a:tc>
                <a:tc>
                  <a:txBody>
                    <a:bodyPr/>
                    <a:lstStyle/>
                    <a:p>
                      <a:pPr marL="0" algn="ctr" defTabSz="914400" rtl="0" eaLnBrk="1" latinLnBrk="0" hangingPunct="1"/>
                      <a:r>
                        <a:rPr lang="fr-BE" sz="1200" kern="1200" dirty="0" smtClean="0">
                          <a:solidFill>
                            <a:srgbClr val="000018"/>
                          </a:solidFill>
                          <a:latin typeface="Comic Sans MS" panose="030F0702030302020204" pitchFamily="66" charset="0"/>
                          <a:ea typeface="+mn-ea"/>
                          <a:cs typeface="+mn-cs"/>
                        </a:rPr>
                        <a:t>EC</a:t>
                      </a:r>
                      <a:endParaRPr lang="fr-BE" sz="1200" kern="1200" dirty="0">
                        <a:solidFill>
                          <a:srgbClr val="000018"/>
                        </a:solidFill>
                        <a:latin typeface="Comic Sans MS" panose="030F0702030302020204" pitchFamily="66" charset="0"/>
                        <a:ea typeface="+mn-ea"/>
                        <a:cs typeface="+mn-cs"/>
                      </a:endParaRPr>
                    </a:p>
                  </a:txBody>
                  <a:tcPr marL="46800" marR="46800" marT="46800" marB="46800" horzOverflow="overflow"/>
                </a:tc>
              </a:tr>
              <a:tr h="189621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17-MR-01-Sécurité  des champs électromagnétiques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!!!!!NEW!!!!</a:t>
                      </a:r>
                    </a:p>
                  </a:txBody>
                  <a:tcPr marL="46800" marR="46800" marT="46800" marB="46800" horzOverflow="overflow"/>
                </a:tc>
                <a:tc>
                  <a:txBody>
                    <a:bodyPr/>
                    <a:lstStyle/>
                    <a:p>
                      <a:r>
                        <a:rPr lang="fr-BE" sz="1200" b="0" i="0" u="none" strike="noStrike" kern="1200" baseline="0" dirty="0" smtClean="0">
                          <a:solidFill>
                            <a:srgbClr val="000018"/>
                          </a:solidFill>
                          <a:latin typeface="Comic Sans MS" panose="030F0702030302020204" pitchFamily="66" charset="0"/>
                          <a:ea typeface="+mn-ea"/>
                          <a:cs typeface="+mn-cs"/>
                        </a:rPr>
                        <a:t>Pas connu</a:t>
                      </a:r>
                    </a:p>
                  </a:txBody>
                  <a:tcPr marL="46800" marR="46800" marT="46800" marB="46800" horzOverflow="overflow"/>
                </a:tc>
                <a:tc>
                  <a:txBody>
                    <a:bodyPr/>
                    <a:lstStyle/>
                    <a:p>
                      <a:pPr marL="228600" indent="-228600">
                        <a:buAutoNum type="arabicPeriod"/>
                      </a:pPr>
                      <a:r>
                        <a:rPr lang="fr-BE" sz="1200" dirty="0" smtClean="0">
                          <a:solidFill>
                            <a:srgbClr val="000018"/>
                          </a:solidFill>
                          <a:latin typeface="Comic Sans MS" panose="030F0702030302020204" pitchFamily="66" charset="0"/>
                        </a:rPr>
                        <a:t>Inventorier</a:t>
                      </a:r>
                    </a:p>
                    <a:p>
                      <a:pPr marL="228600" indent="-228600">
                        <a:buAutoNum type="arabicPeriod"/>
                      </a:pPr>
                      <a:endParaRPr lang="fr-BE" sz="1200" dirty="0" smtClean="0">
                        <a:solidFill>
                          <a:srgbClr val="000018"/>
                        </a:solidFill>
                        <a:latin typeface="Comic Sans MS" panose="030F0702030302020204" pitchFamily="66" charset="0"/>
                      </a:endParaRPr>
                    </a:p>
                    <a:p>
                      <a:pPr marL="228600" indent="-228600">
                        <a:buAutoNum type="arabicPeriod"/>
                      </a:pPr>
                      <a:r>
                        <a:rPr lang="fr-BE" sz="1200" dirty="0" smtClean="0">
                          <a:solidFill>
                            <a:srgbClr val="000018"/>
                          </a:solidFill>
                          <a:latin typeface="Comic Sans MS" panose="030F0702030302020204" pitchFamily="66" charset="0"/>
                        </a:rPr>
                        <a:t>Apprécier les risques</a:t>
                      </a:r>
                    </a:p>
                    <a:p>
                      <a:pPr marL="228600" indent="-228600">
                        <a:buAutoNum type="arabicPeriod"/>
                      </a:pPr>
                      <a:endParaRPr lang="fr-BE" sz="1200" dirty="0" smtClean="0">
                        <a:solidFill>
                          <a:srgbClr val="000018"/>
                        </a:solidFill>
                        <a:latin typeface="Comic Sans MS" panose="030F0702030302020204" pitchFamily="66" charset="0"/>
                      </a:endParaRPr>
                    </a:p>
                    <a:p>
                      <a:pPr marL="228600" indent="-228600">
                        <a:buAutoNum type="arabicPeriod"/>
                      </a:pPr>
                      <a:r>
                        <a:rPr lang="fr-BE" sz="1200" dirty="0" smtClean="0">
                          <a:solidFill>
                            <a:srgbClr val="000018"/>
                          </a:solidFill>
                          <a:latin typeface="Comic Sans MS" panose="030F0702030302020204" pitchFamily="66" charset="0"/>
                        </a:rPr>
                        <a:t>Gestion</a:t>
                      </a:r>
                      <a:endParaRPr lang="fr-BE" sz="1200" dirty="0">
                        <a:solidFill>
                          <a:srgbClr val="000018"/>
                        </a:solidFill>
                        <a:latin typeface="Comic Sans MS" panose="030F0702030302020204" pitchFamily="66" charset="0"/>
                      </a:endParaRPr>
                    </a:p>
                  </a:txBody>
                  <a:tcPr marL="46800" marR="46800" marT="46800" marB="46800" horzOverflow="overflow"/>
                </a:tc>
                <a:tc>
                  <a:txBody>
                    <a:bodyPr/>
                    <a:lstStyle/>
                    <a:p>
                      <a:r>
                        <a:rPr lang="fr-BE" sz="1200" kern="1200" dirty="0" err="1" smtClean="0">
                          <a:solidFill>
                            <a:srgbClr val="000018"/>
                          </a:solidFill>
                          <a:latin typeface="Comic Sans MS" panose="030F0702030302020204" pitchFamily="66" charset="0"/>
                          <a:ea typeface="+mn-ea"/>
                          <a:cs typeface="+mn-cs"/>
                        </a:rPr>
                        <a:t>Gest</a:t>
                      </a:r>
                      <a:r>
                        <a:rPr lang="fr-BE" sz="1200" kern="1200" dirty="0" smtClean="0">
                          <a:solidFill>
                            <a:srgbClr val="000018"/>
                          </a:solidFill>
                          <a:latin typeface="Comic Sans MS" panose="030F0702030302020204" pitchFamily="66" charset="0"/>
                          <a:ea typeface="+mn-ea"/>
                          <a:cs typeface="+mn-cs"/>
                        </a:rPr>
                        <a:t> Mat</a:t>
                      </a:r>
                    </a:p>
                    <a:p>
                      <a:endParaRPr lang="fr-BE" sz="1200" kern="1200" dirty="0" smtClean="0">
                        <a:solidFill>
                          <a:srgbClr val="000018"/>
                        </a:solidFill>
                        <a:latin typeface="Comic Sans MS" panose="030F0702030302020204" pitchFamily="66" charset="0"/>
                        <a:ea typeface="+mn-ea"/>
                        <a:cs typeface="+mn-cs"/>
                      </a:endParaRPr>
                    </a:p>
                    <a:p>
                      <a:r>
                        <a:rPr lang="fr-BE" sz="1200" kern="1200" dirty="0" smtClean="0">
                          <a:solidFill>
                            <a:srgbClr val="000018"/>
                          </a:solidFill>
                          <a:latin typeface="Comic Sans MS" panose="030F0702030302020204" pitchFamily="66" charset="0"/>
                          <a:ea typeface="+mn-ea"/>
                          <a:cs typeface="+mn-cs"/>
                        </a:rPr>
                        <a:t>SLPPT –MR &amp; ERM</a:t>
                      </a:r>
                    </a:p>
                    <a:p>
                      <a:endParaRPr lang="fr-BE" sz="1200" kern="1200" dirty="0" smtClean="0">
                        <a:solidFill>
                          <a:srgbClr val="000018"/>
                        </a:solidFill>
                        <a:latin typeface="Comic Sans MS" panose="030F0702030302020204" pitchFamily="66" charset="0"/>
                        <a:ea typeface="+mn-ea"/>
                        <a:cs typeface="+mn-cs"/>
                      </a:endParaRPr>
                    </a:p>
                    <a:p>
                      <a:r>
                        <a:rPr lang="fr-BE" sz="1200" kern="1200" dirty="0" err="1" smtClean="0">
                          <a:solidFill>
                            <a:srgbClr val="000018"/>
                          </a:solidFill>
                          <a:latin typeface="Comic Sans MS" panose="030F0702030302020204" pitchFamily="66" charset="0"/>
                          <a:ea typeface="+mn-ea"/>
                          <a:cs typeface="+mn-cs"/>
                        </a:rPr>
                        <a:t>Gest</a:t>
                      </a:r>
                      <a:r>
                        <a:rPr lang="fr-BE" sz="1200" kern="1200" dirty="0" smtClean="0">
                          <a:solidFill>
                            <a:srgbClr val="000018"/>
                          </a:solidFill>
                          <a:latin typeface="Comic Sans MS" panose="030F0702030302020204" pitchFamily="66" charset="0"/>
                          <a:ea typeface="+mn-ea"/>
                          <a:cs typeface="+mn-cs"/>
                        </a:rPr>
                        <a:t> Mat &amp; Conseiller en</a:t>
                      </a:r>
                      <a:r>
                        <a:rPr lang="fr-BE" sz="1200" kern="1200" baseline="0" dirty="0" smtClean="0">
                          <a:solidFill>
                            <a:srgbClr val="000018"/>
                          </a:solidFill>
                          <a:latin typeface="Comic Sans MS" panose="030F0702030302020204" pitchFamily="66" charset="0"/>
                          <a:ea typeface="+mn-ea"/>
                          <a:cs typeface="+mn-cs"/>
                        </a:rPr>
                        <a:t> </a:t>
                      </a:r>
                      <a:r>
                        <a:rPr lang="fr-BE" sz="1200" kern="1200" baseline="0" dirty="0" err="1" smtClean="0">
                          <a:solidFill>
                            <a:srgbClr val="000018"/>
                          </a:solidFill>
                          <a:latin typeface="Comic Sans MS" panose="030F0702030302020204" pitchFamily="66" charset="0"/>
                          <a:ea typeface="+mn-ea"/>
                          <a:cs typeface="+mn-cs"/>
                        </a:rPr>
                        <a:t>Prev</a:t>
                      </a:r>
                      <a:endParaRPr lang="fr-BE" sz="1200" kern="1200" dirty="0">
                        <a:solidFill>
                          <a:srgbClr val="000018"/>
                        </a:solidFill>
                        <a:latin typeface="Comic Sans MS" panose="030F0702030302020204" pitchFamily="66" charset="0"/>
                        <a:ea typeface="+mn-ea"/>
                        <a:cs typeface="+mn-cs"/>
                      </a:endParaRPr>
                    </a:p>
                  </a:txBody>
                  <a:tcPr marL="46800" marR="46800" marT="46800" marB="46800" horzOverflow="overflow"/>
                </a:tc>
                <a:tc>
                  <a:txBody>
                    <a:bodyPr/>
                    <a:lstStyle/>
                    <a:p>
                      <a:pPr marL="0" algn="l" defTabSz="914400" rtl="0" eaLnBrk="1" latinLnBrk="0" hangingPunct="1"/>
                      <a:r>
                        <a:rPr lang="fr-BE" sz="1200" b="0" u="none" kern="1200" dirty="0" err="1" smtClean="0">
                          <a:solidFill>
                            <a:srgbClr val="000018"/>
                          </a:solidFill>
                          <a:latin typeface="Comic Sans MS" panose="030F0702030302020204" pitchFamily="66" charset="0"/>
                          <a:ea typeface="+mn-ea"/>
                          <a:cs typeface="+mn-cs"/>
                        </a:rPr>
                        <a:t>Ass</a:t>
                      </a:r>
                      <a:r>
                        <a:rPr lang="fr-BE" sz="1200" b="0" u="none" kern="1200" baseline="0" dirty="0" smtClean="0">
                          <a:solidFill>
                            <a:srgbClr val="000018"/>
                          </a:solidFill>
                          <a:latin typeface="Comic Sans MS" panose="030F0702030302020204" pitchFamily="66" charset="0"/>
                          <a:ea typeface="+mn-ea"/>
                          <a:cs typeface="+mn-cs"/>
                        </a:rPr>
                        <a:t> </a:t>
                      </a:r>
                      <a:r>
                        <a:rPr lang="fr-BE" sz="1200" b="0" u="none" kern="1200" dirty="0" err="1" smtClean="0">
                          <a:solidFill>
                            <a:srgbClr val="000018"/>
                          </a:solidFill>
                          <a:latin typeface="Comic Sans MS" panose="030F0702030302020204" pitchFamily="66" charset="0"/>
                          <a:ea typeface="+mn-ea"/>
                          <a:cs typeface="+mn-cs"/>
                        </a:rPr>
                        <a:t>Prev</a:t>
                      </a:r>
                      <a:endParaRPr lang="fr-BE" sz="1200" b="0" u="none" kern="1200" dirty="0">
                        <a:solidFill>
                          <a:srgbClr val="000018"/>
                        </a:solidFill>
                        <a:latin typeface="Comic Sans MS" panose="030F0702030302020204" pitchFamily="66" charset="0"/>
                        <a:ea typeface="+mn-ea"/>
                        <a:cs typeface="+mn-cs"/>
                      </a:endParaRPr>
                    </a:p>
                  </a:txBody>
                  <a:tcPr marL="46800" marR="46800" marT="46800" marB="46800" horzOverflow="overflow"/>
                </a:tc>
                <a:tc>
                  <a:txBody>
                    <a:bodyPr/>
                    <a:lstStyle/>
                    <a:p>
                      <a:pPr marL="0" algn="ctr" defTabSz="914400" rtl="0" eaLnBrk="1" latinLnBrk="0" hangingPunct="1"/>
                      <a:endParaRPr lang="fr-BE" sz="1200" kern="1200" dirty="0">
                        <a:solidFill>
                          <a:srgbClr val="000018"/>
                        </a:solidFill>
                        <a:latin typeface="Comic Sans MS" panose="030F0702030302020204" pitchFamily="66" charset="0"/>
                        <a:ea typeface="+mn-ea"/>
                        <a:cs typeface="+mn-cs"/>
                      </a:endParaRPr>
                    </a:p>
                  </a:txBody>
                  <a:tcPr marL="46800" marR="46800" marT="46800" marB="46800" horzOverflow="overflow"/>
                </a:tc>
              </a:tr>
            </a:tbl>
          </a:graphicData>
        </a:graphic>
      </p:graphicFrame>
      <p:sp>
        <p:nvSpPr>
          <p:cNvPr id="4" name="Rectangle 3"/>
          <p:cNvSpPr/>
          <p:nvPr/>
        </p:nvSpPr>
        <p:spPr>
          <a:xfrm>
            <a:off x="2289600" y="5589240"/>
            <a:ext cx="4572000" cy="276999"/>
          </a:xfrm>
          <a:prstGeom prst="rect">
            <a:avLst/>
          </a:prstGeom>
        </p:spPr>
        <p:txBody>
          <a:bodyPr>
            <a:spAutoFit/>
          </a:bodyPr>
          <a:lstStyle/>
          <a:p>
            <a:pPr algn="ctr"/>
            <a:r>
              <a:rPr lang="en-US" sz="1200" dirty="0">
                <a:solidFill>
                  <a:srgbClr val="000018"/>
                </a:solidFill>
              </a:rPr>
              <a:t>EC : en </a:t>
            </a:r>
            <a:r>
              <a:rPr lang="en-US" sz="1200" dirty="0" err="1">
                <a:solidFill>
                  <a:srgbClr val="000018"/>
                </a:solidFill>
              </a:rPr>
              <a:t>cours</a:t>
            </a:r>
            <a:r>
              <a:rPr lang="en-US" sz="1200" dirty="0">
                <a:solidFill>
                  <a:srgbClr val="000018"/>
                </a:solidFill>
              </a:rPr>
              <a:t> - T : </a:t>
            </a:r>
            <a:r>
              <a:rPr lang="en-US" sz="1200" dirty="0" err="1">
                <a:solidFill>
                  <a:srgbClr val="000018"/>
                </a:solidFill>
              </a:rPr>
              <a:t>terminé</a:t>
            </a:r>
            <a:r>
              <a:rPr lang="en-US" sz="1200" dirty="0">
                <a:solidFill>
                  <a:srgbClr val="000018"/>
                </a:solidFill>
              </a:rPr>
              <a:t> - R : pas </a:t>
            </a:r>
            <a:r>
              <a:rPr lang="en-US" sz="1200" dirty="0" err="1">
                <a:solidFill>
                  <a:srgbClr val="000018"/>
                </a:solidFill>
              </a:rPr>
              <a:t>démarré</a:t>
            </a:r>
            <a:endParaRPr lang="en-US" sz="1200" dirty="0">
              <a:solidFill>
                <a:srgbClr val="000018"/>
              </a:solidFill>
            </a:endParaRPr>
          </a:p>
        </p:txBody>
      </p:sp>
    </p:spTree>
    <p:extLst>
      <p:ext uri="{BB962C8B-B14F-4D97-AF65-F5344CB8AC3E}">
        <p14:creationId xmlns:p14="http://schemas.microsoft.com/office/powerpoint/2010/main" val="32487129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7</a:t>
            </a:fld>
            <a:endParaRPr lang="en-US"/>
          </a:p>
        </p:txBody>
      </p:sp>
      <p:graphicFrame>
        <p:nvGraphicFramePr>
          <p:cNvPr id="3" name="Table 2"/>
          <p:cNvGraphicFramePr>
            <a:graphicFrameLocks noGrp="1"/>
          </p:cNvGraphicFramePr>
          <p:nvPr>
            <p:extLst>
              <p:ext uri="{D42A27DB-BD31-4B8C-83A1-F6EECF244321}">
                <p14:modId xmlns:p14="http://schemas.microsoft.com/office/powerpoint/2010/main" val="3531807421"/>
              </p:ext>
            </p:extLst>
          </p:nvPr>
        </p:nvGraphicFramePr>
        <p:xfrm>
          <a:off x="539552" y="764703"/>
          <a:ext cx="8352930" cy="3667276"/>
        </p:xfrm>
        <a:graphic>
          <a:graphicData uri="http://schemas.openxmlformats.org/drawingml/2006/table">
            <a:tbl>
              <a:tblPr firstRow="1" bandRow="1">
                <a:tableStyleId>{ED083AE6-46FA-4A59-8FB0-9F97EB10719F}</a:tableStyleId>
              </a:tblPr>
              <a:tblGrid>
                <a:gridCol w="1392155"/>
                <a:gridCol w="1392155"/>
                <a:gridCol w="2040226"/>
                <a:gridCol w="1368152"/>
                <a:gridCol w="1656184"/>
                <a:gridCol w="504058"/>
              </a:tblGrid>
              <a:tr h="678944">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Objectif</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Moyens</a:t>
                      </a:r>
                      <a:r>
                        <a:rPr kumimoji="0" lang="en-US" sz="1200" b="1" i="0" u="none" strike="noStrike" cap="none" normalizeH="0" baseline="0" dirty="0" smtClean="0">
                          <a:ln>
                            <a:noFill/>
                          </a:ln>
                          <a:solidFill>
                            <a:srgbClr val="000018"/>
                          </a:solidFill>
                          <a:effectLst/>
                          <a:latin typeface="Comic Sans MS" pitchFamily="66" charset="0"/>
                          <a:cs typeface="Arial" charset="0"/>
                        </a:rPr>
                        <a:t> (</a:t>
                      </a:r>
                      <a:r>
                        <a:rPr kumimoji="0" lang="en-US" sz="1200" b="1" i="0" u="none" strike="noStrike" cap="none" normalizeH="0" baseline="0" dirty="0" err="1" smtClean="0">
                          <a:ln>
                            <a:noFill/>
                          </a:ln>
                          <a:solidFill>
                            <a:srgbClr val="000018"/>
                          </a:solidFill>
                          <a:effectLst/>
                          <a:latin typeface="Comic Sans MS" pitchFamily="66" charset="0"/>
                          <a:cs typeface="Arial" charset="0"/>
                        </a:rPr>
                        <a:t>matériel</a:t>
                      </a:r>
                      <a:r>
                        <a:rPr kumimoji="0" lang="en-US" sz="1200" b="1" i="0" u="none" strike="noStrike" cap="none" normalizeH="0" baseline="0" dirty="0" smtClean="0">
                          <a:ln>
                            <a:noFill/>
                          </a:ln>
                          <a:solidFill>
                            <a:srgbClr val="000018"/>
                          </a:solidFill>
                          <a:effectLst/>
                          <a:latin typeface="Comic Sans MS" pitchFamily="66" charset="0"/>
                          <a:cs typeface="Arial" charset="0"/>
                        </a:rPr>
                        <a:t>, personnel, financier)</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Responsables</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txBody>
                  <a:tcPr anchor="ctr" horzOverflow="overflow"/>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err="1" smtClean="0">
                          <a:ln>
                            <a:noFill/>
                          </a:ln>
                          <a:solidFill>
                            <a:srgbClr val="000018"/>
                          </a:solidFill>
                          <a:effectLst/>
                          <a:latin typeface="Comic Sans MS" pitchFamily="66" charset="0"/>
                          <a:cs typeface="Arial" charset="0"/>
                        </a:rPr>
                        <a:t>Sta</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err="1" smtClean="0">
                          <a:ln>
                            <a:noFill/>
                          </a:ln>
                          <a:solidFill>
                            <a:srgbClr val="000018"/>
                          </a:solidFill>
                          <a:effectLst/>
                          <a:latin typeface="Comic Sans MS" pitchFamily="66" charset="0"/>
                          <a:cs typeface="Arial" charset="0"/>
                        </a:rPr>
                        <a:t>tus</a:t>
                      </a:r>
                      <a:r>
                        <a:rPr kumimoji="0" lang="en-US" sz="1800" b="1" i="0" u="none" strike="noStrike" cap="none" normalizeH="0" baseline="0" dirty="0" smtClean="0">
                          <a:ln>
                            <a:noFill/>
                          </a:ln>
                          <a:solidFill>
                            <a:srgbClr val="000018"/>
                          </a:solidFill>
                          <a:effectLst/>
                          <a:latin typeface="Comic Sans MS" pitchFamily="66" charset="0"/>
                          <a:cs typeface="Arial" charset="0"/>
                        </a:rPr>
                        <a:t> </a:t>
                      </a:r>
                      <a:endParaRPr kumimoji="0" lang="en-US" sz="1800" b="0" i="0" u="none" strike="noStrike" cap="none" normalizeH="0" baseline="0" dirty="0" smtClean="0">
                        <a:ln>
                          <a:noFill/>
                        </a:ln>
                        <a:solidFill>
                          <a:srgbClr val="000018"/>
                        </a:solidFill>
                        <a:effectLst/>
                        <a:latin typeface="Comic Sans MS" pitchFamily="66" charset="0"/>
                      </a:endParaRPr>
                    </a:p>
                  </a:txBody>
                  <a:tcPr/>
                </a:tc>
              </a:tr>
              <a:tr h="2844316">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14-O&amp;T-01 : Prévention des accidents de sport</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Réduire de 25% les accidents de sport à l’horizon 2018 </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r>
                        <a:rPr lang="fr-BE" sz="1200" b="0" i="0" u="none" strike="noStrike" kern="1200" baseline="0" dirty="0" smtClean="0">
                          <a:solidFill>
                            <a:srgbClr val="000018"/>
                          </a:solidFill>
                          <a:latin typeface="Comic Sans MS" panose="030F0702030302020204" pitchFamily="66" charset="0"/>
                          <a:ea typeface="+mn-ea"/>
                          <a:cs typeface="+mn-cs"/>
                        </a:rPr>
                        <a:t>AR doivent être appliquées au </a:t>
                      </a:r>
                      <a:r>
                        <a:rPr lang="fr-BE" sz="1200" b="0" i="0" u="none" strike="noStrike" kern="1200" baseline="0" dirty="0" err="1" smtClean="0">
                          <a:solidFill>
                            <a:srgbClr val="000018"/>
                          </a:solidFill>
                          <a:latin typeface="Comic Sans MS" panose="030F0702030302020204" pitchFamily="66" charset="0"/>
                          <a:ea typeface="+mn-ea"/>
                          <a:cs typeface="+mn-cs"/>
                        </a:rPr>
                        <a:t>Niv</a:t>
                      </a:r>
                      <a:r>
                        <a:rPr lang="fr-BE" sz="1200" b="0" i="0" u="none" strike="noStrike" kern="1200" baseline="0" dirty="0" smtClean="0">
                          <a:solidFill>
                            <a:srgbClr val="000018"/>
                          </a:solidFill>
                          <a:latin typeface="Comic Sans MS" panose="030F0702030302020204" pitchFamily="66" charset="0"/>
                          <a:ea typeface="+mn-ea"/>
                          <a:cs typeface="+mn-cs"/>
                        </a:rPr>
                        <a:t> local dès l’approbation de l’AR générique ; accès permanent à la Doc.</a:t>
                      </a:r>
                    </a:p>
                    <a:p>
                      <a:pPr marL="0" marR="0" indent="0" algn="l" defTabSz="914400" rtl="0" eaLnBrk="1" fontAlgn="auto" latinLnBrk="0" hangingPunct="1">
                        <a:lnSpc>
                          <a:spcPct val="100000"/>
                        </a:lnSpc>
                        <a:spcBef>
                          <a:spcPts val="0"/>
                        </a:spcBef>
                        <a:spcAft>
                          <a:spcPts val="0"/>
                        </a:spcAft>
                        <a:buClrTx/>
                        <a:buSzTx/>
                        <a:buFontTx/>
                        <a:buNone/>
                        <a:tabLst/>
                        <a:defRPr/>
                      </a:pPr>
                      <a:endParaRPr lang="fr-BE" sz="1200" b="0" i="0" u="none" strike="noStrike" kern="1200" baseline="0" dirty="0" smtClean="0">
                        <a:solidFill>
                          <a:schemeClr val="tx1"/>
                        </a:solidFill>
                        <a:latin typeface="Comic Sans MS" panose="030F0702030302020204" pitchFamily="66" charset="0"/>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BE" sz="1200" b="0" i="0" u="none" strike="noStrike" kern="1200" baseline="0" dirty="0" smtClean="0">
                          <a:solidFill>
                            <a:srgbClr val="000018"/>
                          </a:solidFill>
                          <a:latin typeface="Comic Sans MS" panose="030F0702030302020204" pitchFamily="66" charset="0"/>
                          <a:ea typeface="+mn-ea"/>
                          <a:cs typeface="+mn-cs"/>
                        </a:rPr>
                        <a:t>Examen de la SPS “Sécurité pendant les activités sportives” et des mesures de prévention visant à limiter les accidents de sport. 	</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Analyses des risques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Directives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IRMEP</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Section EPS</a:t>
                      </a:r>
                    </a:p>
                    <a:p>
                      <a:pPr marL="533400" marR="0" lvl="0" indent="-53340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Section EPS</a:t>
                      </a:r>
                    </a:p>
                  </a:txBody>
                  <a:tcPr marL="90000" marR="90000" marT="46800" marB="46800" horzOverflow="overflow"/>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tc>
              </a:tr>
            </a:tbl>
          </a:graphicData>
        </a:graphic>
      </p:graphicFrame>
      <p:sp>
        <p:nvSpPr>
          <p:cNvPr id="4" name="Rectangle 3"/>
          <p:cNvSpPr/>
          <p:nvPr/>
        </p:nvSpPr>
        <p:spPr>
          <a:xfrm>
            <a:off x="2195736" y="5517232"/>
            <a:ext cx="4572000" cy="276999"/>
          </a:xfrm>
          <a:prstGeom prst="rect">
            <a:avLst/>
          </a:prstGeom>
        </p:spPr>
        <p:txBody>
          <a:bodyPr>
            <a:spAutoFit/>
          </a:bodyPr>
          <a:lstStyle/>
          <a:p>
            <a:pPr algn="ctr"/>
            <a:r>
              <a:rPr lang="en-US" sz="1200" dirty="0">
                <a:solidFill>
                  <a:srgbClr val="000018"/>
                </a:solidFill>
              </a:rPr>
              <a:t>EC : en </a:t>
            </a:r>
            <a:r>
              <a:rPr lang="en-US" sz="1200" dirty="0" err="1">
                <a:solidFill>
                  <a:srgbClr val="000018"/>
                </a:solidFill>
              </a:rPr>
              <a:t>cours</a:t>
            </a:r>
            <a:r>
              <a:rPr lang="en-US" sz="1200" dirty="0">
                <a:solidFill>
                  <a:srgbClr val="000018"/>
                </a:solidFill>
              </a:rPr>
              <a:t> - T : </a:t>
            </a:r>
            <a:r>
              <a:rPr lang="en-US" sz="1200" dirty="0" err="1">
                <a:solidFill>
                  <a:srgbClr val="000018"/>
                </a:solidFill>
              </a:rPr>
              <a:t>terminé</a:t>
            </a:r>
            <a:r>
              <a:rPr lang="en-US" sz="1200" dirty="0">
                <a:solidFill>
                  <a:srgbClr val="000018"/>
                </a:solidFill>
              </a:rPr>
              <a:t> - R : pas </a:t>
            </a:r>
            <a:r>
              <a:rPr lang="en-US" sz="1200" dirty="0" err="1">
                <a:solidFill>
                  <a:srgbClr val="000018"/>
                </a:solidFill>
              </a:rPr>
              <a:t>démarré</a:t>
            </a:r>
            <a:endParaRPr lang="en-US" sz="1200" dirty="0">
              <a:solidFill>
                <a:srgbClr val="000018"/>
              </a:solidFill>
            </a:endParaRPr>
          </a:p>
        </p:txBody>
      </p:sp>
    </p:spTree>
    <p:extLst>
      <p:ext uri="{BB962C8B-B14F-4D97-AF65-F5344CB8AC3E}">
        <p14:creationId xmlns:p14="http://schemas.microsoft.com/office/powerpoint/2010/main" val="13958920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8</a:t>
            </a:fld>
            <a:endParaRPr lang="en-US"/>
          </a:p>
        </p:txBody>
      </p:sp>
      <p:graphicFrame>
        <p:nvGraphicFramePr>
          <p:cNvPr id="3" name="Table 2"/>
          <p:cNvGraphicFramePr>
            <a:graphicFrameLocks noGrp="1"/>
          </p:cNvGraphicFramePr>
          <p:nvPr>
            <p:extLst>
              <p:ext uri="{D42A27DB-BD31-4B8C-83A1-F6EECF244321}">
                <p14:modId xmlns:p14="http://schemas.microsoft.com/office/powerpoint/2010/main" val="1292148802"/>
              </p:ext>
            </p:extLst>
          </p:nvPr>
        </p:nvGraphicFramePr>
        <p:xfrm>
          <a:off x="323526" y="332657"/>
          <a:ext cx="8424936" cy="4667956"/>
        </p:xfrm>
        <a:graphic>
          <a:graphicData uri="http://schemas.openxmlformats.org/drawingml/2006/table">
            <a:tbl>
              <a:tblPr firstRow="1" bandRow="1">
                <a:tableStyleId>{ED083AE6-46FA-4A59-8FB0-9F97EB10719F}</a:tableStyleId>
              </a:tblPr>
              <a:tblGrid>
                <a:gridCol w="1404156"/>
                <a:gridCol w="1404156"/>
                <a:gridCol w="1728194"/>
                <a:gridCol w="1872208"/>
                <a:gridCol w="1512168"/>
                <a:gridCol w="504054"/>
              </a:tblGrid>
              <a:tr h="720079">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Objectif</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Moyens</a:t>
                      </a:r>
                      <a:r>
                        <a:rPr kumimoji="0" lang="en-US" sz="1200" b="1" i="0" u="none" strike="noStrike" cap="none" normalizeH="0" baseline="0" dirty="0" smtClean="0">
                          <a:ln>
                            <a:noFill/>
                          </a:ln>
                          <a:solidFill>
                            <a:srgbClr val="000018"/>
                          </a:solidFill>
                          <a:effectLst/>
                          <a:latin typeface="Comic Sans MS" pitchFamily="66" charset="0"/>
                          <a:cs typeface="Arial" charset="0"/>
                        </a:rPr>
                        <a:t> (</a:t>
                      </a:r>
                      <a:r>
                        <a:rPr kumimoji="0" lang="en-US" sz="1200" b="1" i="0" u="none" strike="noStrike" cap="none" normalizeH="0" baseline="0" dirty="0" err="1" smtClean="0">
                          <a:ln>
                            <a:noFill/>
                          </a:ln>
                          <a:solidFill>
                            <a:srgbClr val="000018"/>
                          </a:solidFill>
                          <a:effectLst/>
                          <a:latin typeface="Comic Sans MS" pitchFamily="66" charset="0"/>
                          <a:cs typeface="Arial" charset="0"/>
                        </a:rPr>
                        <a:t>matériel</a:t>
                      </a:r>
                      <a:r>
                        <a:rPr kumimoji="0" lang="en-US" sz="1200" b="1" i="0" u="none" strike="noStrike" cap="none" normalizeH="0" baseline="0" dirty="0" smtClean="0">
                          <a:ln>
                            <a:noFill/>
                          </a:ln>
                          <a:solidFill>
                            <a:srgbClr val="000018"/>
                          </a:solidFill>
                          <a:effectLst/>
                          <a:latin typeface="Comic Sans MS" pitchFamily="66" charset="0"/>
                          <a:cs typeface="Arial" charset="0"/>
                        </a:rPr>
                        <a:t>, personnel, financier)</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Responsables</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txBody>
                  <a:tcPr anchor="ctr" horzOverflow="overflow"/>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err="1" smtClean="0">
                          <a:ln>
                            <a:noFill/>
                          </a:ln>
                          <a:solidFill>
                            <a:srgbClr val="000018"/>
                          </a:solidFill>
                          <a:effectLst/>
                          <a:latin typeface="Comic Sans MS" pitchFamily="66" charset="0"/>
                          <a:cs typeface="Arial" charset="0"/>
                        </a:rPr>
                        <a:t>Sta</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err="1" smtClean="0">
                          <a:ln>
                            <a:noFill/>
                          </a:ln>
                          <a:solidFill>
                            <a:srgbClr val="000018"/>
                          </a:solidFill>
                          <a:effectLst/>
                          <a:latin typeface="Comic Sans MS" pitchFamily="66" charset="0"/>
                          <a:cs typeface="Arial" charset="0"/>
                        </a:rPr>
                        <a:t>tus</a:t>
                      </a:r>
                      <a:r>
                        <a:rPr kumimoji="0" lang="en-US" sz="1800" b="1" i="0" u="none" strike="noStrike" cap="none" normalizeH="0" baseline="0" dirty="0" smtClean="0">
                          <a:ln>
                            <a:noFill/>
                          </a:ln>
                          <a:solidFill>
                            <a:srgbClr val="000018"/>
                          </a:solidFill>
                          <a:effectLst/>
                          <a:latin typeface="Comic Sans MS" pitchFamily="66" charset="0"/>
                          <a:cs typeface="Arial" charset="0"/>
                        </a:rPr>
                        <a:t> </a:t>
                      </a:r>
                      <a:endParaRPr kumimoji="0" lang="en-US" sz="1800" b="0" i="0" u="none" strike="noStrike" cap="none" normalizeH="0" baseline="0" dirty="0" smtClean="0">
                        <a:ln>
                          <a:noFill/>
                        </a:ln>
                        <a:solidFill>
                          <a:srgbClr val="000018"/>
                        </a:solidFill>
                        <a:effectLst/>
                        <a:latin typeface="Comic Sans MS" pitchFamily="66" charset="0"/>
                      </a:endParaRPr>
                    </a:p>
                  </a:txBody>
                  <a:tcPr/>
                </a:tc>
              </a:tr>
              <a:tr h="196821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16-WB-01 – Analyse du risque de burnout au sein des Composantes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!!!!NEW!!!!</a:t>
                      </a: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Pas connu</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r>
                        <a:rPr lang="fr-FR" sz="1200" b="0" i="0" u="none" strike="noStrike" kern="1200" baseline="0" dirty="0" smtClean="0">
                          <a:solidFill>
                            <a:srgbClr val="000018"/>
                          </a:solidFill>
                          <a:latin typeface="Comic Sans MS" panose="030F0702030302020204" pitchFamily="66" charset="0"/>
                          <a:ea typeface="+mn-ea"/>
                          <a:cs typeface="+mn-cs"/>
                        </a:rPr>
                        <a:t>Participer aux </a:t>
                      </a:r>
                      <a:r>
                        <a:rPr lang="fr-FR" sz="1200" b="0" i="0" u="none" strike="noStrike" kern="1200" baseline="0" dirty="0" err="1" smtClean="0">
                          <a:solidFill>
                            <a:srgbClr val="000018"/>
                          </a:solidFill>
                          <a:latin typeface="Comic Sans MS" panose="030F0702030302020204" pitchFamily="66" charset="0"/>
                          <a:ea typeface="+mn-ea"/>
                          <a:cs typeface="+mn-cs"/>
                        </a:rPr>
                        <a:t>Fmn</a:t>
                      </a:r>
                      <a:r>
                        <a:rPr lang="fr-FR" sz="1200" b="0" i="0" u="none" strike="noStrike" kern="1200" baseline="0" dirty="0" smtClean="0">
                          <a:solidFill>
                            <a:srgbClr val="000018"/>
                          </a:solidFill>
                          <a:latin typeface="Comic Sans MS" panose="030F0702030302020204" pitchFamily="66" charset="0"/>
                          <a:ea typeface="+mn-ea"/>
                          <a:cs typeface="+mn-cs"/>
                        </a:rPr>
                        <a:t> continuées PC relatives aux analyses de risques psychosociaux</a:t>
                      </a:r>
                    </a:p>
                    <a:p>
                      <a:r>
                        <a:rPr lang="fr-FR" sz="1200" b="0" i="0" u="none" strike="noStrike" kern="1200" baseline="0" dirty="0" smtClean="0">
                          <a:solidFill>
                            <a:srgbClr val="000018"/>
                          </a:solidFill>
                          <a:latin typeface="Comic Sans MS" panose="030F0702030302020204" pitchFamily="66" charset="0"/>
                          <a:ea typeface="+mn-ea"/>
                          <a:cs typeface="+mn-cs"/>
                        </a:rPr>
                        <a:t>Fournir un appui à la </a:t>
                      </a:r>
                      <a:r>
                        <a:rPr lang="fr-FR" sz="1200" b="0" i="0" u="none" strike="noStrike" kern="1200" baseline="0" dirty="0" err="1" smtClean="0">
                          <a:solidFill>
                            <a:srgbClr val="000018"/>
                          </a:solidFill>
                          <a:latin typeface="Comic Sans MS" panose="030F0702030302020204" pitchFamily="66" charset="0"/>
                          <a:ea typeface="+mn-ea"/>
                          <a:cs typeface="+mn-cs"/>
                        </a:rPr>
                        <a:t>MeO</a:t>
                      </a:r>
                      <a:r>
                        <a:rPr lang="fr-FR" sz="1200" b="0" i="0" u="none" strike="noStrike" kern="1200" baseline="0" dirty="0" smtClean="0">
                          <a:solidFill>
                            <a:srgbClr val="000018"/>
                          </a:solidFill>
                          <a:latin typeface="Comic Sans MS" panose="030F0702030302020204" pitchFamily="66" charset="0"/>
                          <a:ea typeface="+mn-ea"/>
                          <a:cs typeface="+mn-cs"/>
                        </a:rPr>
                        <a:t> de l’analyse de risques</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err="1" smtClean="0">
                          <a:ln>
                            <a:noFill/>
                          </a:ln>
                          <a:solidFill>
                            <a:srgbClr val="000018"/>
                          </a:solidFill>
                          <a:effectLst/>
                          <a:latin typeface="Comic Sans MS" pitchFamily="66" charset="0"/>
                        </a:rPr>
                        <a:t>Bfg</a:t>
                      </a:r>
                      <a:r>
                        <a:rPr kumimoji="0" lang="fr-FR" sz="1200" b="0" i="0" u="none" strike="noStrike" cap="none" normalizeH="0" baseline="0" dirty="0" smtClean="0">
                          <a:ln>
                            <a:noFill/>
                          </a:ln>
                          <a:solidFill>
                            <a:srgbClr val="000018"/>
                          </a:solidFill>
                          <a:effectLst/>
                          <a:latin typeface="Comic Sans MS" pitchFamily="66" charset="0"/>
                        </a:rPr>
                        <a:t>, </a:t>
                      </a:r>
                      <a:r>
                        <a:rPr kumimoji="0" lang="fr-FR" sz="1200" b="0" i="0" u="none" strike="noStrike" cap="none" normalizeH="0" baseline="0" dirty="0" err="1" smtClean="0">
                          <a:ln>
                            <a:noFill/>
                          </a:ln>
                          <a:solidFill>
                            <a:srgbClr val="000018"/>
                          </a:solidFill>
                          <a:effectLst/>
                          <a:latin typeface="Comic Sans MS" pitchFamily="66" charset="0"/>
                        </a:rPr>
                        <a:t>Fmn</a:t>
                      </a:r>
                      <a:r>
                        <a:rPr kumimoji="0" lang="fr-FR" sz="1200" b="0" i="0" u="none" strike="noStrike" cap="none" normalizeH="0" baseline="0" dirty="0" smtClean="0">
                          <a:ln>
                            <a:noFill/>
                          </a:ln>
                          <a:solidFill>
                            <a:srgbClr val="000018"/>
                          </a:solidFill>
                          <a:effectLst/>
                          <a:latin typeface="Comic Sans MS" pitchFamily="66" charset="0"/>
                        </a:rPr>
                        <a:t> pratique, PC, SLPPT</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PC</a:t>
                      </a:r>
                    </a:p>
                  </a:txBody>
                  <a:tcPr marL="90000" marR="90000" marT="46800" marB="46800" horzOverflow="overflow"/>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r>
              <a:tr h="196821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17-WB-01 – </a:t>
                      </a:r>
                      <a:r>
                        <a:rPr kumimoji="0" lang="fr-BE" sz="1200" b="0" i="0" u="none" strike="noStrike" cap="none" normalizeH="0" baseline="0" dirty="0" err="1" smtClean="0">
                          <a:ln>
                            <a:noFill/>
                          </a:ln>
                          <a:solidFill>
                            <a:srgbClr val="000018"/>
                          </a:solidFill>
                          <a:effectLst/>
                          <a:latin typeface="Comic Sans MS" pitchFamily="66" charset="0"/>
                        </a:rPr>
                        <a:t>Risk</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Mgt</a:t>
                      </a: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!!!!!NEW!!!!</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Pas </a:t>
                      </a:r>
                      <a:r>
                        <a:rPr kumimoji="0" lang="en-US" sz="1200" b="0" i="0" u="none" strike="noStrike" cap="none" normalizeH="0" baseline="0" dirty="0" err="1" smtClean="0">
                          <a:ln>
                            <a:noFill/>
                          </a:ln>
                          <a:solidFill>
                            <a:srgbClr val="000018"/>
                          </a:solidFill>
                          <a:effectLst/>
                          <a:latin typeface="Comic Sans MS" pitchFamily="66" charset="0"/>
                        </a:rPr>
                        <a:t>connu</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r>
                        <a:rPr lang="fr-FR" sz="1200" b="0" i="0" u="none" strike="noStrike" kern="1200" baseline="0" dirty="0" smtClean="0">
                          <a:solidFill>
                            <a:srgbClr val="000018"/>
                          </a:solidFill>
                          <a:latin typeface="Comic Sans MS" panose="030F0702030302020204" pitchFamily="66" charset="0"/>
                          <a:ea typeface="+mn-ea"/>
                          <a:cs typeface="+mn-cs"/>
                        </a:rPr>
                        <a:t>Poursuite des analyses de risque dans le contexte du SDGR</a:t>
                      </a:r>
                    </a:p>
                    <a:p>
                      <a:r>
                        <a:rPr lang="fr-FR" sz="1200" b="0" i="0" u="none" strike="noStrike" kern="1200" baseline="0" dirty="0" smtClean="0">
                          <a:solidFill>
                            <a:srgbClr val="000018"/>
                          </a:solidFill>
                          <a:latin typeface="Comic Sans MS" panose="030F0702030302020204" pitchFamily="66" charset="0"/>
                          <a:ea typeface="+mn-ea"/>
                          <a:cs typeface="+mn-cs"/>
                        </a:rPr>
                        <a:t>Recherche et centralisation des analyses de risques existantes</a:t>
                      </a:r>
                      <a:endParaRPr lang="fr-BE"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LH, SLPPT, </a:t>
                      </a:r>
                    </a:p>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Ass </a:t>
                      </a:r>
                      <a:r>
                        <a:rPr kumimoji="0" lang="en-US" sz="1200" b="0" i="0" u="none" strike="noStrike" cap="none" normalizeH="0" baseline="0" dirty="0" err="1" smtClean="0">
                          <a:ln>
                            <a:noFill/>
                          </a:ln>
                          <a:solidFill>
                            <a:srgbClr val="000018"/>
                          </a:solidFill>
                          <a:effectLst/>
                          <a:latin typeface="Comic Sans MS" pitchFamily="66" charset="0"/>
                        </a:rPr>
                        <a:t>Prev</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LH, </a:t>
                      </a:r>
                      <a:r>
                        <a:rPr kumimoji="0" lang="fr-BE" sz="1200" b="0" i="0" u="none" strike="noStrike" cap="none" normalizeH="0" baseline="0" dirty="0" err="1" smtClean="0">
                          <a:ln>
                            <a:noFill/>
                          </a:ln>
                          <a:solidFill>
                            <a:srgbClr val="000018"/>
                          </a:solidFill>
                          <a:effectLst/>
                          <a:latin typeface="Comic Sans MS" pitchFamily="66" charset="0"/>
                        </a:rPr>
                        <a:t>Ass</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Prev</a:t>
                      </a: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r>
            </a:tbl>
          </a:graphicData>
        </a:graphic>
      </p:graphicFrame>
      <p:sp>
        <p:nvSpPr>
          <p:cNvPr id="4" name="Rectangle 3"/>
          <p:cNvSpPr/>
          <p:nvPr/>
        </p:nvSpPr>
        <p:spPr>
          <a:xfrm>
            <a:off x="2195736" y="5589240"/>
            <a:ext cx="4572000" cy="276999"/>
          </a:xfrm>
          <a:prstGeom prst="rect">
            <a:avLst/>
          </a:prstGeom>
        </p:spPr>
        <p:txBody>
          <a:bodyPr>
            <a:spAutoFit/>
          </a:bodyPr>
          <a:lstStyle/>
          <a:p>
            <a:pPr algn="ctr"/>
            <a:r>
              <a:rPr lang="en-US" sz="1200" dirty="0">
                <a:solidFill>
                  <a:srgbClr val="000018"/>
                </a:solidFill>
              </a:rPr>
              <a:t>EC : en </a:t>
            </a:r>
            <a:r>
              <a:rPr lang="en-US" sz="1200" dirty="0" err="1">
                <a:solidFill>
                  <a:srgbClr val="000018"/>
                </a:solidFill>
              </a:rPr>
              <a:t>cours</a:t>
            </a:r>
            <a:r>
              <a:rPr lang="en-US" sz="1200" dirty="0">
                <a:solidFill>
                  <a:srgbClr val="000018"/>
                </a:solidFill>
              </a:rPr>
              <a:t> - T : </a:t>
            </a:r>
            <a:r>
              <a:rPr lang="en-US" sz="1200" dirty="0" err="1">
                <a:solidFill>
                  <a:srgbClr val="000018"/>
                </a:solidFill>
              </a:rPr>
              <a:t>terminé</a:t>
            </a:r>
            <a:r>
              <a:rPr lang="en-US" sz="1200" dirty="0">
                <a:solidFill>
                  <a:srgbClr val="000018"/>
                </a:solidFill>
              </a:rPr>
              <a:t> - R : pas </a:t>
            </a:r>
            <a:r>
              <a:rPr lang="en-US" sz="1200" dirty="0" err="1">
                <a:solidFill>
                  <a:srgbClr val="000018"/>
                </a:solidFill>
              </a:rPr>
              <a:t>démarré</a:t>
            </a:r>
            <a:endParaRPr lang="en-US" sz="1200" dirty="0">
              <a:solidFill>
                <a:srgbClr val="000018"/>
              </a:solidFill>
            </a:endParaRPr>
          </a:p>
        </p:txBody>
      </p:sp>
    </p:spTree>
    <p:extLst>
      <p:ext uri="{BB962C8B-B14F-4D97-AF65-F5344CB8AC3E}">
        <p14:creationId xmlns:p14="http://schemas.microsoft.com/office/powerpoint/2010/main" val="28173059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9</a:t>
            </a:fld>
            <a:endParaRPr lang="en-US"/>
          </a:p>
        </p:txBody>
      </p:sp>
      <p:graphicFrame>
        <p:nvGraphicFramePr>
          <p:cNvPr id="3" name="Table 2"/>
          <p:cNvGraphicFramePr>
            <a:graphicFrameLocks noGrp="1"/>
          </p:cNvGraphicFramePr>
          <p:nvPr>
            <p:extLst>
              <p:ext uri="{D42A27DB-BD31-4B8C-83A1-F6EECF244321}">
                <p14:modId xmlns:p14="http://schemas.microsoft.com/office/powerpoint/2010/main" val="2784934765"/>
              </p:ext>
            </p:extLst>
          </p:nvPr>
        </p:nvGraphicFramePr>
        <p:xfrm>
          <a:off x="395536" y="-218224"/>
          <a:ext cx="8208914" cy="6311520"/>
        </p:xfrm>
        <a:graphic>
          <a:graphicData uri="http://schemas.openxmlformats.org/drawingml/2006/table">
            <a:tbl>
              <a:tblPr firstRow="1" bandRow="1">
                <a:tableStyleId>{ED083AE6-46FA-4A59-8FB0-9F97EB10719F}</a:tableStyleId>
              </a:tblPr>
              <a:tblGrid>
                <a:gridCol w="1368152"/>
                <a:gridCol w="1101786"/>
                <a:gridCol w="2469938"/>
                <a:gridCol w="1670840"/>
                <a:gridCol w="1089679"/>
                <a:gridCol w="508519"/>
              </a:tblGrid>
              <a:tr h="670379">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r>
                        <a:rPr kumimoji="0" lang="en-US" sz="1200" b="1" i="0" u="none" strike="noStrike" cap="none" normalizeH="0" baseline="0" dirty="0" smtClean="0">
                          <a:ln>
                            <a:noFill/>
                          </a:ln>
                          <a:solidFill>
                            <a:srgbClr val="000018"/>
                          </a:solidFill>
                          <a:effectLst/>
                          <a:latin typeface="Comic Sans MS" pitchFamily="66" charset="0"/>
                          <a:cs typeface="Arial" charset="0"/>
                        </a:rPr>
                        <a:t>&lt;</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Objectif</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Moyens</a:t>
                      </a:r>
                      <a:r>
                        <a:rPr kumimoji="0" lang="en-US" sz="1200" b="1" i="0" u="none" strike="noStrike" cap="none" normalizeH="0" baseline="0" dirty="0" smtClean="0">
                          <a:ln>
                            <a:noFill/>
                          </a:ln>
                          <a:solidFill>
                            <a:srgbClr val="000018"/>
                          </a:solidFill>
                          <a:effectLst/>
                          <a:latin typeface="Comic Sans MS" pitchFamily="66" charset="0"/>
                          <a:cs typeface="Arial" charset="0"/>
                        </a:rPr>
                        <a:t> (</a:t>
                      </a:r>
                      <a:r>
                        <a:rPr kumimoji="0" lang="en-US" sz="1200" b="1" i="0" u="none" strike="noStrike" cap="none" normalizeH="0" baseline="0" dirty="0" err="1" smtClean="0">
                          <a:ln>
                            <a:noFill/>
                          </a:ln>
                          <a:solidFill>
                            <a:srgbClr val="000018"/>
                          </a:solidFill>
                          <a:effectLst/>
                          <a:latin typeface="Comic Sans MS" pitchFamily="66" charset="0"/>
                          <a:cs typeface="Arial" charset="0"/>
                        </a:rPr>
                        <a:t>matériel</a:t>
                      </a:r>
                      <a:r>
                        <a:rPr kumimoji="0" lang="en-US" sz="1200" b="1" i="0" u="none" strike="noStrike" cap="none" normalizeH="0" baseline="0" dirty="0" smtClean="0">
                          <a:ln>
                            <a:noFill/>
                          </a:ln>
                          <a:solidFill>
                            <a:srgbClr val="000018"/>
                          </a:solidFill>
                          <a:effectLst/>
                          <a:latin typeface="Comic Sans MS" pitchFamily="66" charset="0"/>
                          <a:cs typeface="Arial" charset="0"/>
                        </a:rPr>
                        <a:t>, personnel, financier)</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Responsables</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txBody>
                  <a:tcPr anchor="ctr" horzOverflow="overflow"/>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err="1" smtClean="0">
                          <a:ln>
                            <a:noFill/>
                          </a:ln>
                          <a:solidFill>
                            <a:srgbClr val="000018"/>
                          </a:solidFill>
                          <a:effectLst/>
                          <a:latin typeface="Comic Sans MS" pitchFamily="66" charset="0"/>
                          <a:cs typeface="Arial" charset="0"/>
                        </a:rPr>
                        <a:t>Sta</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err="1" smtClean="0">
                          <a:ln>
                            <a:noFill/>
                          </a:ln>
                          <a:solidFill>
                            <a:srgbClr val="000018"/>
                          </a:solidFill>
                          <a:effectLst/>
                          <a:latin typeface="Comic Sans MS" pitchFamily="66" charset="0"/>
                          <a:cs typeface="Arial" charset="0"/>
                        </a:rPr>
                        <a:t>tus</a:t>
                      </a:r>
                      <a:r>
                        <a:rPr kumimoji="0" lang="en-US" sz="1800" b="1" i="0" u="none" strike="noStrike" cap="none" normalizeH="0" baseline="0" dirty="0" smtClean="0">
                          <a:ln>
                            <a:noFill/>
                          </a:ln>
                          <a:solidFill>
                            <a:srgbClr val="000018"/>
                          </a:solidFill>
                          <a:effectLst/>
                          <a:latin typeface="Comic Sans MS" pitchFamily="66" charset="0"/>
                          <a:cs typeface="Arial" charset="0"/>
                        </a:rPr>
                        <a:t> </a:t>
                      </a:r>
                      <a:endParaRPr kumimoji="0" lang="en-US" sz="1800" b="0" i="0" u="none" strike="noStrike" cap="none" normalizeH="0" baseline="0" dirty="0" smtClean="0">
                        <a:ln>
                          <a:noFill/>
                        </a:ln>
                        <a:solidFill>
                          <a:srgbClr val="000018"/>
                        </a:solidFill>
                        <a:effectLst/>
                        <a:latin typeface="Comic Sans MS" pitchFamily="66" charset="0"/>
                      </a:endParaRPr>
                    </a:p>
                  </a:txBody>
                  <a:tcPr/>
                </a:tc>
              </a:tr>
              <a:tr h="5327482">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13-WB-01 – Gestion du risque fonctionnel et individuel</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Introduction des fiches de postes de travail dans la base de données</a:t>
                      </a:r>
                      <a:endParaRPr lang="en-US"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1, Inventorier et transmettre </a:t>
                      </a:r>
                    </a:p>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   les </a:t>
                      </a:r>
                      <a:r>
                        <a:rPr lang="fr-BE" sz="1200" b="0" i="0" u="none" strike="noStrike" kern="1200" baseline="0" dirty="0" err="1" smtClean="0">
                          <a:solidFill>
                            <a:srgbClr val="000018"/>
                          </a:solidFill>
                          <a:latin typeface="Comic Sans MS" panose="030F0702030302020204" pitchFamily="66" charset="0"/>
                          <a:ea typeface="+mn-ea"/>
                          <a:cs typeface="+mn-cs"/>
                        </a:rPr>
                        <a:t>screenings</a:t>
                      </a:r>
                      <a:r>
                        <a:rPr lang="fr-BE" sz="1200" b="0" i="0" u="none" strike="noStrike" kern="1200" baseline="0" dirty="0" smtClean="0">
                          <a:solidFill>
                            <a:srgbClr val="000018"/>
                          </a:solidFill>
                          <a:latin typeface="Comic Sans MS" panose="030F0702030302020204" pitchFamily="66" charset="0"/>
                          <a:ea typeface="+mn-ea"/>
                          <a:cs typeface="+mn-cs"/>
                        </a:rPr>
                        <a:t>/observations </a:t>
                      </a:r>
                    </a:p>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   exécutés au SLPPT</a:t>
                      </a:r>
                    </a:p>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2, Exécuter des </a:t>
                      </a:r>
                    </a:p>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   </a:t>
                      </a:r>
                      <a:r>
                        <a:rPr lang="fr-BE" sz="1200" b="0" i="0" u="none" strike="noStrike" kern="1200" baseline="0" dirty="0" err="1" smtClean="0">
                          <a:solidFill>
                            <a:srgbClr val="000018"/>
                          </a:solidFill>
                          <a:latin typeface="Comic Sans MS" panose="030F0702030302020204" pitchFamily="66" charset="0"/>
                          <a:ea typeface="+mn-ea"/>
                          <a:cs typeface="+mn-cs"/>
                        </a:rPr>
                        <a:t>screenings</a:t>
                      </a:r>
                      <a:r>
                        <a:rPr lang="fr-BE" sz="1200" b="0" i="0" u="none" strike="noStrike" kern="1200" baseline="0" dirty="0" smtClean="0">
                          <a:solidFill>
                            <a:srgbClr val="000018"/>
                          </a:solidFill>
                          <a:latin typeface="Comic Sans MS" panose="030F0702030302020204" pitchFamily="66" charset="0"/>
                          <a:ea typeface="+mn-ea"/>
                          <a:cs typeface="+mn-cs"/>
                        </a:rPr>
                        <a:t>/observations </a:t>
                      </a:r>
                    </a:p>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   supplémentaires.</a:t>
                      </a:r>
                    </a:p>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   Indication des risques   </a:t>
                      </a:r>
                    </a:p>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   résiduels</a:t>
                      </a:r>
                    </a:p>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3, Introduction des Fiches    </a:t>
                      </a:r>
                    </a:p>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    de postes de travail par  </a:t>
                      </a:r>
                    </a:p>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    unité dans la base de </a:t>
                      </a:r>
                    </a:p>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    données couplage des </a:t>
                      </a:r>
                    </a:p>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    FPT avec le TO et </a:t>
                      </a:r>
                    </a:p>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    préparation de l’mage de </a:t>
                      </a:r>
                    </a:p>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    risque (TO-Fonction-</a:t>
                      </a:r>
                    </a:p>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    Postes de travail</a:t>
                      </a:r>
                    </a:p>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    Fonction de sécurité-</a:t>
                      </a:r>
                    </a:p>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    Vigilance-code de risque)</a:t>
                      </a:r>
                    </a:p>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4, Participation à la </a:t>
                      </a:r>
                      <a:r>
                        <a:rPr lang="fr-BE" sz="1200" b="0" i="0" u="none" strike="noStrike" kern="1200" baseline="0" dirty="0" err="1" smtClean="0">
                          <a:solidFill>
                            <a:srgbClr val="000018"/>
                          </a:solidFill>
                          <a:latin typeface="Comic Sans MS" panose="030F0702030302020204" pitchFamily="66" charset="0"/>
                          <a:ea typeface="+mn-ea"/>
                          <a:cs typeface="+mn-cs"/>
                        </a:rPr>
                        <a:t>Fmn</a:t>
                      </a:r>
                      <a:r>
                        <a:rPr lang="fr-BE" sz="1200" b="0" i="0" u="none" strike="noStrike" kern="1200" baseline="0" dirty="0" smtClean="0">
                          <a:solidFill>
                            <a:srgbClr val="000018"/>
                          </a:solidFill>
                          <a:latin typeface="Comic Sans MS" panose="030F0702030302020204" pitchFamily="66" charset="0"/>
                          <a:ea typeface="+mn-ea"/>
                          <a:cs typeface="+mn-cs"/>
                        </a:rPr>
                        <a:t> de </a:t>
                      </a:r>
                    </a:p>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    la LH pour l’utilisation de </a:t>
                      </a:r>
                    </a:p>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    l’application</a:t>
                      </a:r>
                    </a:p>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5, Associer le personnel aux </a:t>
                      </a:r>
                    </a:p>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    fiches de postes </a:t>
                      </a:r>
                      <a:r>
                        <a:rPr lang="fr-BE" sz="1200" b="0" i="0" u="none" strike="noStrike" kern="1200" baseline="0" dirty="0" err="1" smtClean="0">
                          <a:solidFill>
                            <a:srgbClr val="000018"/>
                          </a:solidFill>
                          <a:latin typeface="Comic Sans MS" panose="030F0702030302020204" pitchFamily="66" charset="0"/>
                          <a:ea typeface="+mn-ea"/>
                          <a:cs typeface="+mn-cs"/>
                        </a:rPr>
                        <a:t>detravail</a:t>
                      </a:r>
                      <a:r>
                        <a:rPr lang="fr-BE" sz="1200" b="0" i="0" u="none" strike="noStrike" kern="1200" baseline="0" dirty="0" smtClean="0">
                          <a:solidFill>
                            <a:srgbClr val="000018"/>
                          </a:solidFill>
                          <a:latin typeface="Comic Sans MS" panose="030F0702030302020204" pitchFamily="66" charset="0"/>
                          <a:ea typeface="+mn-ea"/>
                          <a:cs typeface="+mn-cs"/>
                        </a:rPr>
                        <a:t> </a:t>
                      </a:r>
                    </a:p>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    liées à leur fonction (de </a:t>
                      </a:r>
                    </a:p>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    cumul) et par individu : </a:t>
                      </a:r>
                    </a:p>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    indiquer le temps d’activité </a:t>
                      </a:r>
                    </a:p>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    par poste de travail</a:t>
                      </a:r>
                    </a:p>
                    <a:p>
                      <a:pPr marL="228600" marR="0" lvl="0" indent="-228600" algn="l" defTabSz="914400" rtl="0" eaLnBrk="1" fontAlgn="b" latinLnBrk="0" hangingPunct="1">
                        <a:lnSpc>
                          <a:spcPct val="100000"/>
                        </a:lnSpc>
                        <a:spcBef>
                          <a:spcPct val="0"/>
                        </a:spcBef>
                        <a:spcAft>
                          <a:spcPct val="0"/>
                        </a:spcAft>
                        <a:buClrTx/>
                        <a:buSzTx/>
                        <a:buFontTx/>
                        <a:buAutoNum type="arabicPeriod"/>
                        <a:tabLst/>
                      </a:pPr>
                      <a:endParaRPr lang="fr-BE" sz="1200" b="0" i="0" u="none" strike="noStrike" kern="1200" baseline="0" dirty="0" smtClean="0">
                        <a:solidFill>
                          <a:srgbClr val="FF0000"/>
                        </a:solidFill>
                        <a:latin typeface="Comic Sans MS" panose="030F0702030302020204" pitchFamily="66" charset="0"/>
                        <a:ea typeface="+mn-ea"/>
                        <a:cs typeface="+mn-cs"/>
                      </a:endParaRPr>
                    </a:p>
                    <a:p>
                      <a:pPr marL="228600" marR="0" lvl="0" indent="-228600" algn="l" defTabSz="914400" rtl="0" eaLnBrk="1" fontAlgn="b" latinLnBrk="0" hangingPunct="1">
                        <a:lnSpc>
                          <a:spcPct val="100000"/>
                        </a:lnSpc>
                        <a:spcBef>
                          <a:spcPct val="0"/>
                        </a:spcBef>
                        <a:spcAft>
                          <a:spcPct val="0"/>
                        </a:spcAft>
                        <a:buClrTx/>
                        <a:buSzTx/>
                        <a:buFontTx/>
                        <a:buAutoNum type="arabicPeriod"/>
                        <a:tabLst/>
                      </a:pPr>
                      <a:endParaRPr lang="fr-BE" sz="1200" b="0" i="0" u="none" strike="noStrike" kern="1200" baseline="0" dirty="0" smtClean="0">
                        <a:solidFill>
                          <a:srgbClr val="FF0000"/>
                        </a:solidFill>
                        <a:latin typeface="Comic Sans MS" panose="030F0702030302020204" pitchFamily="66" charset="0"/>
                        <a:ea typeface="+mn-ea"/>
                        <a:cs typeface="+mn-cs"/>
                      </a:endParaRPr>
                    </a:p>
                    <a:p>
                      <a:pPr marL="228600" marR="0" lvl="0" indent="-228600" algn="l" defTabSz="914400" rtl="0" eaLnBrk="1" fontAlgn="b" latinLnBrk="0" hangingPunct="1">
                        <a:lnSpc>
                          <a:spcPct val="100000"/>
                        </a:lnSpc>
                        <a:spcBef>
                          <a:spcPct val="0"/>
                        </a:spcBef>
                        <a:spcAft>
                          <a:spcPct val="0"/>
                        </a:spcAft>
                        <a:buClrTx/>
                        <a:buSzTx/>
                        <a:buFontTx/>
                        <a:buAutoNum type="arabicPeriod"/>
                        <a:tabLst/>
                      </a:pPr>
                      <a:endParaRPr lang="fr-BE" sz="1200" b="0" i="0" u="none" strike="noStrike" kern="1200" baseline="0" dirty="0" smtClean="0">
                        <a:solidFill>
                          <a:srgbClr val="FF0000"/>
                        </a:solidFill>
                        <a:latin typeface="Comic Sans MS" panose="030F0702030302020204" pitchFamily="66" charset="0"/>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cap="none" normalizeH="0" baseline="0" dirty="0" smtClean="0">
                          <a:ln>
                            <a:noFill/>
                          </a:ln>
                          <a:solidFill>
                            <a:srgbClr val="000018"/>
                          </a:solidFill>
                          <a:effectLst/>
                          <a:latin typeface="Comic Sans MS" pitchFamily="66" charset="0"/>
                        </a:rPr>
                        <a:t>LH, </a:t>
                      </a:r>
                      <a:r>
                        <a:rPr kumimoji="0" lang="fr-BE" sz="1200" b="0" i="0" u="none" strike="noStrike" cap="none" normalizeH="0" baseline="0" dirty="0" err="1" smtClean="0">
                          <a:ln>
                            <a:noFill/>
                          </a:ln>
                          <a:solidFill>
                            <a:srgbClr val="000018"/>
                          </a:solidFill>
                          <a:effectLst/>
                          <a:latin typeface="Comic Sans MS" pitchFamily="66" charset="0"/>
                        </a:rPr>
                        <a:t>Ass</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Prev</a:t>
                      </a:r>
                      <a:endPar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rPr>
                        <a:t>SLPPT, </a:t>
                      </a:r>
                      <a:r>
                        <a:rPr kumimoji="0" lang="fr-BE" sz="1200" b="0" i="0" u="none" strike="noStrike" kern="1200" cap="none" spc="0" normalizeH="0" baseline="0" noProof="0" dirty="0" err="1" smtClean="0">
                          <a:ln>
                            <a:noFill/>
                          </a:ln>
                          <a:solidFill>
                            <a:srgbClr val="000018"/>
                          </a:solidFill>
                          <a:effectLst/>
                          <a:uLnTx/>
                          <a:uFillTx/>
                          <a:latin typeface="Comic Sans MS" pitchFamily="66" charset="0"/>
                          <a:ea typeface="+mn-ea"/>
                          <a:cs typeface="+mn-cs"/>
                        </a:rPr>
                        <a:t>Ass</a:t>
                      </a:r>
                      <a:r>
                        <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rPr>
                        <a:t> </a:t>
                      </a:r>
                      <a:r>
                        <a:rPr kumimoji="0" lang="fr-BE" sz="1200" b="0" i="0" u="none" strike="noStrike" kern="1200" cap="none" spc="0" normalizeH="0" baseline="0" noProof="0" dirty="0" err="1" smtClean="0">
                          <a:ln>
                            <a:noFill/>
                          </a:ln>
                          <a:solidFill>
                            <a:srgbClr val="000018"/>
                          </a:solidFill>
                          <a:effectLst/>
                          <a:uLnTx/>
                          <a:uFillTx/>
                          <a:latin typeface="Comic Sans MS" pitchFamily="66" charset="0"/>
                          <a:ea typeface="+mn-ea"/>
                          <a:cs typeface="+mn-cs"/>
                        </a:rPr>
                        <a:t>Prev</a:t>
                      </a:r>
                      <a:r>
                        <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rPr>
                        <a:t>, LH</a:t>
                      </a: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rPr>
                        <a:t>SLPPT, </a:t>
                      </a:r>
                      <a:r>
                        <a:rPr kumimoji="0" lang="fr-BE" sz="1200" b="0" i="0" u="none" strike="noStrike" kern="1200" cap="none" spc="0" normalizeH="0" baseline="0" noProof="0" dirty="0" err="1" smtClean="0">
                          <a:ln>
                            <a:noFill/>
                          </a:ln>
                          <a:solidFill>
                            <a:srgbClr val="000018"/>
                          </a:solidFill>
                          <a:effectLst/>
                          <a:uLnTx/>
                          <a:uFillTx/>
                          <a:latin typeface="Comic Sans MS" pitchFamily="66" charset="0"/>
                          <a:ea typeface="+mn-ea"/>
                          <a:cs typeface="+mn-cs"/>
                        </a:rPr>
                        <a:t>Ass</a:t>
                      </a:r>
                      <a:r>
                        <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rPr>
                        <a:t> </a:t>
                      </a:r>
                      <a:r>
                        <a:rPr kumimoji="0" lang="fr-BE" sz="1200" b="0" i="0" u="none" strike="noStrike" kern="1200" cap="none" spc="0" normalizeH="0" baseline="0" noProof="0" dirty="0" err="1" smtClean="0">
                          <a:ln>
                            <a:noFill/>
                          </a:ln>
                          <a:solidFill>
                            <a:srgbClr val="000018"/>
                          </a:solidFill>
                          <a:effectLst/>
                          <a:uLnTx/>
                          <a:uFillTx/>
                          <a:latin typeface="Comic Sans MS" pitchFamily="66" charset="0"/>
                          <a:ea typeface="+mn-ea"/>
                          <a:cs typeface="+mn-cs"/>
                        </a:rPr>
                        <a:t>Prev</a:t>
                      </a:r>
                      <a:endPar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spc="0" normalizeH="0" baseline="0" noProof="0" dirty="0" err="1" smtClean="0">
                          <a:ln>
                            <a:noFill/>
                          </a:ln>
                          <a:solidFill>
                            <a:srgbClr val="000018"/>
                          </a:solidFill>
                          <a:effectLst/>
                          <a:uLnTx/>
                          <a:uFillTx/>
                          <a:latin typeface="Comic Sans MS" pitchFamily="66" charset="0"/>
                          <a:ea typeface="+mn-ea"/>
                          <a:cs typeface="+mn-cs"/>
                        </a:rPr>
                        <a:t>Offr</a:t>
                      </a:r>
                      <a:r>
                        <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rPr>
                        <a:t> HR, CSM,…</a:t>
                      </a: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spc="0" normalizeH="0" baseline="0" noProof="0" dirty="0" err="1" smtClean="0">
                          <a:ln>
                            <a:noFill/>
                          </a:ln>
                          <a:solidFill>
                            <a:srgbClr val="000018"/>
                          </a:solidFill>
                          <a:effectLst/>
                          <a:uLnTx/>
                          <a:uFillTx/>
                          <a:latin typeface="Comic Sans MS" pitchFamily="66" charset="0"/>
                          <a:ea typeface="+mn-ea"/>
                          <a:cs typeface="+mn-cs"/>
                        </a:rPr>
                        <a:t>Offr</a:t>
                      </a:r>
                      <a:r>
                        <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rPr>
                        <a:t> HR, CSM,…</a:t>
                      </a: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Ass</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Prev</a:t>
                      </a: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Ass</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Prev</a:t>
                      </a: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Ass</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Prev</a:t>
                      </a: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Ass</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Prev</a:t>
                      </a: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Ass</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Prev</a:t>
                      </a: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tc>
              </a:tr>
            </a:tbl>
          </a:graphicData>
        </a:graphic>
      </p:graphicFrame>
      <p:sp>
        <p:nvSpPr>
          <p:cNvPr id="4" name="Rectangle 3"/>
          <p:cNvSpPr/>
          <p:nvPr/>
        </p:nvSpPr>
        <p:spPr>
          <a:xfrm>
            <a:off x="2278190" y="6291958"/>
            <a:ext cx="4572000" cy="276999"/>
          </a:xfrm>
          <a:prstGeom prst="rect">
            <a:avLst/>
          </a:prstGeom>
        </p:spPr>
        <p:txBody>
          <a:bodyPr>
            <a:spAutoFit/>
          </a:bodyPr>
          <a:lstStyle/>
          <a:p>
            <a:pPr algn="ctr"/>
            <a:r>
              <a:rPr lang="en-US" sz="1200" dirty="0">
                <a:solidFill>
                  <a:srgbClr val="000018"/>
                </a:solidFill>
              </a:rPr>
              <a:t>EC : en </a:t>
            </a:r>
            <a:r>
              <a:rPr lang="en-US" sz="1200" dirty="0" err="1">
                <a:solidFill>
                  <a:srgbClr val="000018"/>
                </a:solidFill>
              </a:rPr>
              <a:t>cours</a:t>
            </a:r>
            <a:r>
              <a:rPr lang="en-US" sz="1200" dirty="0">
                <a:solidFill>
                  <a:srgbClr val="000018"/>
                </a:solidFill>
              </a:rPr>
              <a:t> - T : </a:t>
            </a:r>
            <a:r>
              <a:rPr lang="en-US" sz="1200" dirty="0" err="1">
                <a:solidFill>
                  <a:srgbClr val="000018"/>
                </a:solidFill>
              </a:rPr>
              <a:t>terminé</a:t>
            </a:r>
            <a:r>
              <a:rPr lang="en-US" sz="1200" dirty="0">
                <a:solidFill>
                  <a:srgbClr val="000018"/>
                </a:solidFill>
              </a:rPr>
              <a:t> - R : pas </a:t>
            </a:r>
            <a:r>
              <a:rPr lang="en-US" sz="1200" dirty="0" err="1">
                <a:solidFill>
                  <a:srgbClr val="000018"/>
                </a:solidFill>
              </a:rPr>
              <a:t>démarré</a:t>
            </a:r>
            <a:endParaRPr lang="en-US" sz="1200" dirty="0">
              <a:solidFill>
                <a:srgbClr val="000018"/>
              </a:solidFill>
            </a:endParaRPr>
          </a:p>
        </p:txBody>
      </p:sp>
    </p:spTree>
    <p:extLst>
      <p:ext uri="{BB962C8B-B14F-4D97-AF65-F5344CB8AC3E}">
        <p14:creationId xmlns:p14="http://schemas.microsoft.com/office/powerpoint/2010/main" val="1946696585"/>
      </p:ext>
    </p:extLst>
  </p:cSld>
  <p:clrMapOvr>
    <a:masterClrMapping/>
  </p:clrMapOvr>
</p:sld>
</file>

<file path=ppt/theme/theme1.xml><?xml version="1.0" encoding="utf-8"?>
<a:theme xmlns:a="http://schemas.openxmlformats.org/drawingml/2006/main" name="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Beam</Template>
  <TotalTime>10360</TotalTime>
  <Words>2238</Words>
  <Application>Microsoft Office PowerPoint</Application>
  <PresentationFormat>On-screen Show (4:3)</PresentationFormat>
  <Paragraphs>772</Paragraphs>
  <Slides>18</Slides>
  <Notes>1</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Beam</vt:lpstr>
      <vt:lpstr>Plan Local de Prévention  2017  80 UAV Sqn</vt:lpstr>
      <vt:lpstr>Plan Local de Prévention   Volet A  Ref : Plan global de prévention de la Défense 2017-2021 Plan annuel d’actions 2017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Plan Local de Prévention  Volet B</vt:lpstr>
      <vt:lpstr>PowerPoint Presentation</vt:lpstr>
      <vt:lpstr>PowerPoint Presentation</vt:lpstr>
      <vt:lpstr>PowerPoint Presentation</vt:lpstr>
      <vt:lpstr>PowerPoint Presentation</vt:lpstr>
      <vt:lpstr>PowerPoint Presentation</vt:lpstr>
    </vt:vector>
  </TitlesOfParts>
  <Company>IDCN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vanhelleputte.e</dc:creator>
  <cp:lastModifiedBy>Challe Fabian</cp:lastModifiedBy>
  <cp:revision>352</cp:revision>
  <cp:lastPrinted>2017-02-20T12:46:47Z</cp:lastPrinted>
  <dcterms:created xsi:type="dcterms:W3CDTF">2005-10-13T05:40:21Z</dcterms:created>
  <dcterms:modified xsi:type="dcterms:W3CDTF">2017-02-21T09:36:23Z</dcterms:modified>
</cp:coreProperties>
</file>