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84" r:id="rId2"/>
    <p:sldId id="285" r:id="rId3"/>
    <p:sldId id="264" r:id="rId4"/>
    <p:sldId id="297" r:id="rId5"/>
    <p:sldId id="294" r:id="rId6"/>
    <p:sldId id="299" r:id="rId7"/>
    <p:sldId id="301" r:id="rId8"/>
    <p:sldId id="304" r:id="rId9"/>
    <p:sldId id="286" r:id="rId10"/>
    <p:sldId id="274" r:id="rId11"/>
    <p:sldId id="287" r:id="rId12"/>
    <p:sldId id="303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18"/>
    <a:srgbClr val="FF0066"/>
    <a:srgbClr val="E3A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9817" autoAdjust="0"/>
  </p:normalViewPr>
  <p:slideViewPr>
    <p:cSldViewPr>
      <p:cViewPr>
        <p:scale>
          <a:sx n="117" d="100"/>
          <a:sy n="117" d="100"/>
        </p:scale>
        <p:origin x="-21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7B82A8-D561-4F92-8EC0-9966BF047703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5EDE14-42FB-4CBC-8E78-4E1C141A9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20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70E549B-A835-4A87-8795-3FF46B7FBA7F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5" tIns="46493" rIns="92985" bIns="46493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/>
            </a:lvl1pPr>
          </a:lstStyle>
          <a:p>
            <a:pPr>
              <a:defRPr/>
            </a:pPr>
            <a:fld id="{EE62C996-7EBA-4008-94B4-238849A5D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69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A4CA1-1C5D-480A-96B8-C418E3E7756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45C73FAF-EFED-4C27-B6C7-BD525D1119D1}" type="slidenum">
              <a:rPr lang="en-US" sz="1200"/>
              <a:pPr algn="r" defTabSz="930275"/>
              <a:t>4</a:t>
            </a:fld>
            <a:endParaRPr lang="en-US" sz="120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947120-18C7-4A9C-AA4B-4EFBDC096EB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E80B16A8-0E93-4220-9115-A7F2E4737B45}" type="slidenum">
              <a:rPr lang="en-US" sz="1200"/>
              <a:pPr algn="r" defTabSz="930275"/>
              <a:t>6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34701F78-2567-4A1D-8CDB-CA6079AE6F42}" type="slidenum">
              <a:rPr lang="en-US" sz="1200"/>
              <a:pPr algn="r" defTabSz="930275"/>
              <a:t>7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85" tIns="46493" rIns="92985" bIns="46493" anchor="b"/>
          <a:lstStyle/>
          <a:p>
            <a:pPr algn="r" defTabSz="930275"/>
            <a:fld id="{34701F78-2567-4A1D-8CDB-CA6079AE6F42}" type="slidenum">
              <a:rPr lang="en-US" sz="1200"/>
              <a:pPr algn="r" defTabSz="930275"/>
              <a:t>8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516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BE087-7A03-41BF-B738-166F249B38A9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4CFC8-E1F0-46D9-8164-0508034B1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45AA-A100-44EA-A4D5-F91E32490117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3A020-463B-4FDD-87A2-B1ACD19F8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E9CE-E7DB-4B10-B68F-5BE7689152B1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B9500-618A-428D-AE07-5F725EE0C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8DE1-1BF3-4314-8FAA-0FC369E6F438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9D376-4497-4ACC-8578-3C0892C50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6BC05-2386-4315-84A3-A53447255A7A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41695-2995-47DC-9BFC-FD2400DF1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DA3E-4177-44FD-AF61-80F4FC876077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6E81-D5E8-4799-AA13-FF1E4144F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184D-362B-4769-B9A3-8525E891468E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E637-FF79-4658-89B4-40E31EC14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F3A5-3A89-4D1F-BC31-9A1DC0765712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E004-656A-4C28-B5E0-8CAB57B5E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E513-2F10-45ED-B970-E9E73132F2AD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A58C-91E4-4A29-9FFB-32551D517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6D039-359B-4F1A-9A19-BA2BF69F8F39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CD2B5-84B2-4917-891A-6F9F9396D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EB51-85EC-43B6-AF5E-37E7AEC5F1A3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4CBED-C270-46C0-B961-5CD1E8E46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413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4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3170EC0-8A6B-4138-BA0E-2FB1F1592E2B}" type="datetimeFigureOut">
              <a:rPr lang="en-US"/>
              <a:pPr>
                <a:defRPr/>
              </a:pPr>
              <a:t>12/14/2015</a:t>
            </a:fld>
            <a:endParaRPr lang="en-US"/>
          </a:p>
        </p:txBody>
      </p:sp>
      <p:sp>
        <p:nvSpPr>
          <p:cNvPr id="414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2407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EC : en cours - T : terminé - R : pas démarré</a:t>
            </a:r>
          </a:p>
        </p:txBody>
      </p:sp>
      <p:sp>
        <p:nvSpPr>
          <p:cNvPr id="414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1EF8173-EA16-40FC-B882-AD244CBFE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VISITES%20LIEUX%20DE%20TRAVAIL%20Sep-Nov.doc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Sit%20Ex%20Incendie%202015.xlsx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76463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  <a:t>Plan Local de Prévention </a:t>
            </a:r>
            <a: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  <a:t>2015</a:t>
            </a:r>
            <a:b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0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000" dirty="0" smtClean="0">
                <a:solidFill>
                  <a:srgbClr val="000018"/>
                </a:solidFill>
                <a:latin typeface="Comic Sans MS" pitchFamily="66" charset="0"/>
              </a:rPr>
              <a:t>2 Wing Tactique</a:t>
            </a:r>
            <a:endParaRPr lang="en-US" sz="4000" dirty="0" smtClean="0">
              <a:solidFill>
                <a:srgbClr val="00001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3178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40778"/>
              </p:ext>
            </p:extLst>
          </p:nvPr>
        </p:nvGraphicFramePr>
        <p:xfrm>
          <a:off x="323850" y="260350"/>
          <a:ext cx="8589963" cy="5600195"/>
        </p:xfrm>
        <a:graphic>
          <a:graphicData uri="http://schemas.openxmlformats.org/drawingml/2006/table">
            <a:tbl>
              <a:tblPr/>
              <a:tblGrid>
                <a:gridCol w="2082800"/>
                <a:gridCol w="1373188"/>
                <a:gridCol w="1944687"/>
                <a:gridCol w="1439863"/>
                <a:gridCol w="1262062"/>
                <a:gridCol w="487363"/>
              </a:tblGrid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Campagne d’affichage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Information des travailleurs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Renouvellement périodique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44 panneaux d’affichage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(22 A2 + 22 A3)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SLPPT 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Visite annuelle des lieux de travail </a:t>
                      </a: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Conformément aux prescrits légaux, chaque lieu de travail doit faire l’objet d’une visite annuelle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hlinkClick r:id="rId2" action="ppaction://hlinkfile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63/63 lieux de travail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VLT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Rapports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LH, CCB, SLPPT,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Cel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AMT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Suivi de la réalisation des contrôles réglementaires par un SECT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Veiller à garantir le contrôle de tout le matériel concerné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 contrôles trim. (durée = 5 jours) +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 contrôle annuel (durée = 7 jours) +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Les mises et remises en service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Compte-rendu annuel disponible dans le rapport annuel SLPPT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Rapport trimestriel 2WTac/80 UAV/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MCU NAMUR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Rapport annuel 2014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32801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811372"/>
              </p:ext>
            </p:extLst>
          </p:nvPr>
        </p:nvGraphicFramePr>
        <p:xfrm>
          <a:off x="323850" y="260350"/>
          <a:ext cx="8589963" cy="5045966"/>
        </p:xfrm>
        <a:graphic>
          <a:graphicData uri="http://schemas.openxmlformats.org/drawingml/2006/table">
            <a:tbl>
              <a:tblPr/>
              <a:tblGrid>
                <a:gridCol w="2087563"/>
                <a:gridCol w="1368425"/>
                <a:gridCol w="2160587"/>
                <a:gridCol w="1152525"/>
                <a:gridCol w="1333500"/>
                <a:gridCol w="487363"/>
              </a:tblGrid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78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Mise en œuvre de la politique de réalisation des inspections réglementaires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Garantir la sécurité d’emploi du matériel concerné 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1.Réalisation d’un inventaire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2.Inspection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3.Réalisation des mises en service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 + IED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Arial" charset="0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Arial" charset="0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78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Prévention anti-feu domestique</a:t>
                      </a: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Assurer la réactivité du personnel face à un incendie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Répartition des responsabilités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Mise à jour des dossiers conformément à la directive locale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Visite approfondie des lieux de travail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Anti-feu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Sit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hlinkClick r:id="rId2" action="ppaction://hlinkfile"/>
                        </a:rPr>
                        <a:t> Ex Incendie 2015.xlsx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Formations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Niv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Coordinateur de prévention de l’incendie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LH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 Responsable anti feu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Esc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3. Coordinateur de prévention de l’incendie/</a:t>
                      </a:r>
                      <a:b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SLPPT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4.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5. Coordinateur de prévention de l’incendie + Sec AFA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sym typeface="Zapf Dingbats"/>
                        </a:rPr>
                        <a:t>EC</a:t>
                      </a:r>
                      <a:r>
                        <a:rPr kumimoji="0" lang="fr-BE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sym typeface="Zapf Dingbats"/>
                        </a:rPr>
                        <a:t>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3178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365441"/>
              </p:ext>
            </p:extLst>
          </p:nvPr>
        </p:nvGraphicFramePr>
        <p:xfrm>
          <a:off x="323850" y="260350"/>
          <a:ext cx="8589963" cy="5417315"/>
        </p:xfrm>
        <a:graphic>
          <a:graphicData uri="http://schemas.openxmlformats.org/drawingml/2006/table">
            <a:tbl>
              <a:tblPr/>
              <a:tblGrid>
                <a:gridCol w="2082800"/>
                <a:gridCol w="1373188"/>
                <a:gridCol w="1944687"/>
                <a:gridCol w="1439863"/>
                <a:gridCol w="1262062"/>
                <a:gridCol w="487363"/>
              </a:tblGrid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Installations présentant un risque d’explosion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Minimiser les risques liés au travail dans ce type d’installations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Envoi des demandes de zonage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Réalisation des dossiers de zonage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Etablissement et affichage des consignes de sécurité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LH (+SLPPT)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CC Infra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LH (+SLPPT)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CC Infra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EC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Gestion des produits dangereux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Sécurité du personnel et des installations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Dresser l’inventaire des produits dangereux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Collecter et mettre à jour les fiches MSDS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Assurer un stockage approprié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Déterminer EPI, EPC, mesures de réaction en cas de contact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LH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EC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Problèmes liés à l’alcool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Mettre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en place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une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structure de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prévention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relative aux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problèmes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d’alcool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Coordination entre la LH et la Cel ADDICT</a:t>
                      </a:r>
                      <a:endParaRPr kumimoji="0" lang="en-US" sz="12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Briefing et permanence occasionnelle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Cel</a:t>
                      </a: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ADDICT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AMT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EC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  <a:sym typeface="Zapf Dingbat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5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76463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fr-BE" u="sng" smtClean="0">
                <a:solidFill>
                  <a:srgbClr val="000018"/>
                </a:solidFill>
                <a:latin typeface="Comic Sans MS" pitchFamily="66" charset="0"/>
              </a:rPr>
              <a:t>Plan Local de Prévention </a:t>
            </a:r>
            <a: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smtClean="0">
                <a:solidFill>
                  <a:srgbClr val="000018"/>
                </a:solidFill>
                <a:latin typeface="Comic Sans MS" pitchFamily="66" charset="0"/>
              </a:rPr>
              <a:t>Volet A</a:t>
            </a:r>
            <a:endParaRPr lang="en-US" sz="4400" u="sng" smtClean="0">
              <a:solidFill>
                <a:srgbClr val="00001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18469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510294"/>
              </p:ext>
            </p:extLst>
          </p:nvPr>
        </p:nvGraphicFramePr>
        <p:xfrm>
          <a:off x="250825" y="268243"/>
          <a:ext cx="8748713" cy="6159976"/>
        </p:xfrm>
        <a:graphic>
          <a:graphicData uri="http://schemas.openxmlformats.org/drawingml/2006/table">
            <a:tbl>
              <a:tblPr/>
              <a:tblGrid>
                <a:gridCol w="2592388"/>
                <a:gridCol w="1152723"/>
                <a:gridCol w="1440160"/>
                <a:gridCol w="1694954"/>
                <a:gridCol w="1438275"/>
                <a:gridCol w="430213"/>
              </a:tblGrid>
              <a:tr h="928859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PLAN LOCAL DE PREVENTION (PLP)                                                                                                                                                                                                                                                                           VOLET A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ANNEE: 2015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250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Organisme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: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Gpt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Qu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10 - FLORENNES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09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dénomination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807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08-MR-01: Vibrations</a:t>
                      </a:r>
                      <a:r>
                        <a:rPr lang="fr-BE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Eliminer, minimaliser ou maintenir le risque dans des limites raisonnables et ceci de manière efficiente et efficace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Diffusion de la directive (afin de maîtriser les risques liés à l’exposition aux vibrations mécaniques des travailleurs) aux président des CCB et Chefs de Corps.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Guide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MRSys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-L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00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09-WB-03 : Système dynamique de gestion des risques (SDGR)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Application de la note CHOD 10-00290160 du 28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Avr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1. Poursuite des analyses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2. Rédaction des fiches manquantes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3. Planning de révision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4. Amélioration de la qualité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 / SLPPT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oter Placeholder 2"/>
          <p:cNvSpPr txBox="1">
            <a:spLocks noGrp="1"/>
          </p:cNvSpPr>
          <p:nvPr/>
        </p:nvSpPr>
        <p:spPr bwMode="auto">
          <a:xfrm>
            <a:off x="212407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0506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651475"/>
              </p:ext>
            </p:extLst>
          </p:nvPr>
        </p:nvGraphicFramePr>
        <p:xfrm>
          <a:off x="179388" y="1268413"/>
          <a:ext cx="8748712" cy="4391280"/>
        </p:xfrm>
        <a:graphic>
          <a:graphicData uri="http://schemas.openxmlformats.org/drawingml/2006/table">
            <a:tbl>
              <a:tblPr/>
              <a:tblGrid>
                <a:gridCol w="2592387"/>
                <a:gridCol w="1224161"/>
                <a:gridCol w="1873052"/>
                <a:gridCol w="1190625"/>
                <a:gridCol w="1438275"/>
                <a:gridCol w="430212"/>
              </a:tblGrid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7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14-MR-02 : Sécurité des installations électromécaniques INFRA</a:t>
                      </a:r>
                      <a:r>
                        <a:rPr lang="fr-BE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Réalisation des contrôles légaux sur les installations techniques électromécaniques au sein de l’Infra (installations électriques, paratonnerre, ascenseurs, ponts roulants, élévateurs…) et remédiation aux anomalies constatées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Inventorisation des installations électriques suivant les modalités établies par le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Gest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Mat </a:t>
                      </a:r>
                    </a:p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s’assurer de l’exécution des contrôles obligatoires (suivant les délais légaux) </a:t>
                      </a:r>
                    </a:p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suivre les anomalies constatées repris dans les rapports ; </a:t>
                      </a:r>
                    </a:p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- s’assurer que le processus lié à la gestion des contrôles légaux soit mis en place et suivi. 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Ech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INFRA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 </a:t>
                      </a: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Ech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INFRA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18"/>
                </a:solidFill>
                <a:effectLst/>
              </a:rPr>
              <a:t>EC : en cours - T : terminé - R : pas démarré</a:t>
            </a:r>
          </a:p>
        </p:txBody>
      </p:sp>
      <p:graphicFrame>
        <p:nvGraphicFramePr>
          <p:cNvPr id="22562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608912"/>
              </p:ext>
            </p:extLst>
          </p:nvPr>
        </p:nvGraphicFramePr>
        <p:xfrm>
          <a:off x="179388" y="908050"/>
          <a:ext cx="8748712" cy="4998658"/>
        </p:xfrm>
        <a:graphic>
          <a:graphicData uri="http://schemas.openxmlformats.org/drawingml/2006/table">
            <a:tbl>
              <a:tblPr/>
              <a:tblGrid>
                <a:gridCol w="2305050"/>
                <a:gridCol w="1008062"/>
                <a:gridCol w="1584325"/>
                <a:gridCol w="1741488"/>
                <a:gridCol w="1481137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08-WB-03 : Plan interne d’urgence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Préparer le Pers pour une application rapide des mesures efficientes et diminuer les risques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Révision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Directive interne</a:t>
                      </a:r>
                      <a:endParaRPr kumimoji="0" lang="fr-BE" sz="12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Resp</a:t>
                      </a: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 AF Dom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09-WB-05 : Optimalisation de la procédure des accidents de travail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Réaliser un enregistrement efficace de tous les accidents de travail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Adapter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procédure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interne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déclaration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(Ann A + Ann)</a:t>
                      </a: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+mn-cs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Sensibilisation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+mn-cs"/>
                        </a:rPr>
                        <a:t>Pers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Toolboxes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Directives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Documents de base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AssPrev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SLPPT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0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oter Placeholder 2"/>
          <p:cNvSpPr txBox="1">
            <a:spLocks noGrp="1"/>
          </p:cNvSpPr>
          <p:nvPr/>
        </p:nvSpPr>
        <p:spPr bwMode="auto">
          <a:xfrm>
            <a:off x="212407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4610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849999"/>
              </p:ext>
            </p:extLst>
          </p:nvPr>
        </p:nvGraphicFramePr>
        <p:xfrm>
          <a:off x="179388" y="908050"/>
          <a:ext cx="8748712" cy="5399280"/>
        </p:xfrm>
        <a:graphic>
          <a:graphicData uri="http://schemas.openxmlformats.org/drawingml/2006/table">
            <a:tbl>
              <a:tblPr/>
              <a:tblGrid>
                <a:gridCol w="2305050"/>
                <a:gridCol w="1223962"/>
                <a:gridCol w="1368425"/>
                <a:gridCol w="1511300"/>
                <a:gridCol w="1711325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11-WB-02 : AMT 2013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Adaptation au Reg G1 et aux autres évolutions récentes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Assurance de la surveillance  de la santé au niveau requis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Amélioration de l’organisation et de l’exécution de la surveillance de la santé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Amélioration de la coordination, de la communication et de l’échange d’infos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 + Ass Prev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LH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EC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10-O&amp;T-01 : Sécurité routière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Réduction significative de 25% du nombre d’accidents de la route dans lesquels les véhicules militaires sont impliqués, endéans les cinq ans</a:t>
                      </a: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</a:rPr>
                        <a:t>Soutien local à la campagne de sensibilisation pilotée par ACOS</a:t>
                      </a:r>
                      <a:r>
                        <a:rPr lang="fr-BE" sz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</a:rPr>
                        <a:t> O&amp;T</a:t>
                      </a:r>
                      <a:endParaRPr lang="fr-BE" sz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Campagne d’affichage</a:t>
                      </a:r>
                      <a:endParaRPr lang="fr-BE" sz="1200" kern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ACOS O&amp;T</a:t>
                      </a:r>
                    </a:p>
                    <a:p>
                      <a:pPr marL="0" algn="l" defTabSz="914400" rtl="0" eaLnBrk="1" latinLnBrk="0" hangingPunct="1"/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LH</a:t>
                      </a:r>
                      <a:endParaRPr lang="fr-BE" sz="1200" kern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BE" sz="1200" kern="120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EC</a:t>
                      </a:r>
                      <a:endParaRPr lang="fr-BE" sz="1200" kern="1200" dirty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46800" marR="468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8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2"/>
          <p:cNvSpPr txBox="1">
            <a:spLocks noGrp="1"/>
          </p:cNvSpPr>
          <p:nvPr/>
        </p:nvSpPr>
        <p:spPr bwMode="auto">
          <a:xfrm>
            <a:off x="213042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6658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896059"/>
              </p:ext>
            </p:extLst>
          </p:nvPr>
        </p:nvGraphicFramePr>
        <p:xfrm>
          <a:off x="179388" y="465476"/>
          <a:ext cx="8748712" cy="3810573"/>
        </p:xfrm>
        <a:graphic>
          <a:graphicData uri="http://schemas.openxmlformats.org/drawingml/2006/table">
            <a:tbl>
              <a:tblPr/>
              <a:tblGrid>
                <a:gridCol w="2160587"/>
                <a:gridCol w="1152525"/>
                <a:gridCol w="1584325"/>
                <a:gridCol w="1741488"/>
                <a:gridCol w="1481137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 / Missions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14-O&amp;T-01 : Prévention des accidents de sport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Réduire de 25% les accidents de sport à l’horizon 2018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AR doivent être appliquées au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Niv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local dès l’approbation de l’AR générique ; accès permanent à la Doc.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200" b="0" i="0" u="none" strike="noStrike" kern="1200" baseline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Examen de la SPS “Sécurité pendant les activités sportives” et des mesures de prévention visant à limiter les accidents de sport. 	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Analyses des risques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Directives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IRMEP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TBD</a:t>
                      </a:r>
                    </a:p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R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6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2"/>
          <p:cNvSpPr txBox="1">
            <a:spLocks noGrp="1"/>
          </p:cNvSpPr>
          <p:nvPr/>
        </p:nvSpPr>
        <p:spPr bwMode="auto">
          <a:xfrm>
            <a:off x="2130425" y="6248400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200">
                <a:solidFill>
                  <a:srgbClr val="000018"/>
                </a:solidFill>
              </a:rPr>
              <a:t>EC : en cours - T : terminé - R : pas démarré</a:t>
            </a:r>
          </a:p>
        </p:txBody>
      </p:sp>
      <p:graphicFrame>
        <p:nvGraphicFramePr>
          <p:cNvPr id="26658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24583"/>
              </p:ext>
            </p:extLst>
          </p:nvPr>
        </p:nvGraphicFramePr>
        <p:xfrm>
          <a:off x="179388" y="465476"/>
          <a:ext cx="8748712" cy="5090733"/>
        </p:xfrm>
        <a:graphic>
          <a:graphicData uri="http://schemas.openxmlformats.org/drawingml/2006/table">
            <a:tbl>
              <a:tblPr/>
              <a:tblGrid>
                <a:gridCol w="2160587"/>
                <a:gridCol w="1152525"/>
                <a:gridCol w="1584325"/>
                <a:gridCol w="1943447"/>
                <a:gridCol w="1279178"/>
                <a:gridCol w="628650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Item                                                        N° et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dénomination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Objectif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Activités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/ Missions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Moyens (matériel, personnel, financier)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Responsable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Status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vert="eaVert" anchor="ctr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11-WB-01 - Implémentation de l’analyse de risque psychosocial “</a:t>
                      </a:r>
                      <a:r>
                        <a:rPr kumimoji="0" lang="fr-BE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day</a:t>
                      </a: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fr-BE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day</a:t>
                      </a:r>
                      <a:r>
                        <a:rPr kumimoji="0" lang="fr-BE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life” 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Eviter ou limiter les dégâts liés à la charge psychosociale</a:t>
                      </a:r>
                      <a:endParaRPr lang="en-US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 l’enregistrement des incidents de nature psychosociale (PC mises en place)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 l’analyse et exploitation des incidents de nature psychosociale enregistrés (PC+ mises en place)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des observations SOBANE aspects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PsySoc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nécessaires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Exécution des AR </a:t>
                      </a:r>
                      <a:r>
                        <a:rPr lang="fr-BE" sz="1200" b="0" i="0" u="none" strike="noStrike" kern="1200" baseline="0" dirty="0" err="1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PsySoc</a:t>
                      </a: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ponctuelles nécessaires</a:t>
                      </a:r>
                      <a:endParaRPr lang="fr-BE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PC / PC+ /SLPPT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ACWB-SPS-PSYSOC-001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ACWB-GID-WRKPR-013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ACWB-GID-WRKPR-019 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SLPPT / PC + / LH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ACWB-GID-WRKPR-017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fr-BE" sz="1200" b="0" i="0" u="none" strike="noStrike" kern="1200" baseline="0" dirty="0" smtClean="0">
                        <a:solidFill>
                          <a:srgbClr val="000018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PC / PC + / SLPPT / LH</a:t>
                      </a: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ACWB-GID-WRKPR-012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b="0" i="0" u="none" strike="noStrike" kern="1200" baseline="0" dirty="0" smtClean="0">
                          <a:solidFill>
                            <a:srgbClr val="000018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PC/PC+/SLPPT</a:t>
                      </a:r>
                      <a:r>
                        <a:rPr lang="fr-BE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18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18"/>
                          </a:solidFill>
                          <a:effectLst/>
                          <a:latin typeface="Comic Sans MS" pitchFamily="66" charset="0"/>
                        </a:rPr>
                        <a:t>EC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6" name="Text Box 63"/>
          <p:cNvSpPr txBox="1">
            <a:spLocks noChangeArrowheads="1"/>
          </p:cNvSpPr>
          <p:nvPr/>
        </p:nvSpPr>
        <p:spPr bwMode="auto">
          <a:xfrm>
            <a:off x="6084888" y="47244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fr-BE" sz="240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791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176463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fr-BE" u="sng" dirty="0" smtClean="0">
                <a:solidFill>
                  <a:srgbClr val="000018"/>
                </a:solidFill>
                <a:latin typeface="Comic Sans MS" pitchFamily="66" charset="0"/>
              </a:rPr>
              <a:t>Plan Local de Prévention</a:t>
            </a:r>
            <a: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  <a:t/>
            </a:r>
            <a:br>
              <a:rPr lang="fr-BE" sz="4400" u="sng" dirty="0" smtClean="0">
                <a:solidFill>
                  <a:srgbClr val="000018"/>
                </a:solidFill>
                <a:latin typeface="Comic Sans MS" pitchFamily="66" charset="0"/>
              </a:rPr>
            </a:br>
            <a:r>
              <a:rPr lang="fr-BE" sz="4400" dirty="0" smtClean="0">
                <a:solidFill>
                  <a:srgbClr val="000018"/>
                </a:solidFill>
                <a:latin typeface="Comic Sans MS" pitchFamily="66" charset="0"/>
              </a:rPr>
              <a:t>Volet B</a:t>
            </a:r>
            <a:endParaRPr lang="en-US" sz="4400" u="sng" dirty="0" smtClean="0">
              <a:solidFill>
                <a:srgbClr val="000018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9697</TotalTime>
  <Words>1160</Words>
  <Application>Microsoft Office PowerPoint</Application>
  <PresentationFormat>On-screen Show (4:3)</PresentationFormat>
  <Paragraphs>266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Beam</vt:lpstr>
      <vt:lpstr>Plan Local de Prévention  2015  2 Wing Tactique</vt:lpstr>
      <vt:lpstr>Plan Local de Prévention   Volet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 Local de Prévention  Volet B</vt:lpstr>
      <vt:lpstr>PowerPoint Presentation</vt:lpstr>
      <vt:lpstr>PowerPoint Presentation</vt:lpstr>
      <vt:lpstr>PowerPoint Presentation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vanhelleputte.e</dc:creator>
  <cp:lastModifiedBy>Pochet Yannick</cp:lastModifiedBy>
  <cp:revision>250</cp:revision>
  <cp:lastPrinted>2014-03-17T13:23:31Z</cp:lastPrinted>
  <dcterms:created xsi:type="dcterms:W3CDTF">2005-10-13T05:40:21Z</dcterms:created>
  <dcterms:modified xsi:type="dcterms:W3CDTF">2015-12-14T07:53:23Z</dcterms:modified>
</cp:coreProperties>
</file>