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60" r:id="rId6"/>
  </p:sldMasterIdLst>
  <p:notesMasterIdLst>
    <p:notesMasterId r:id="rId16"/>
  </p:notesMasterIdLst>
  <p:handoutMasterIdLst>
    <p:handoutMasterId r:id="rId17"/>
  </p:handoutMasterIdLst>
  <p:sldIdLst>
    <p:sldId id="272" r:id="rId7"/>
    <p:sldId id="286" r:id="rId8"/>
    <p:sldId id="281" r:id="rId9"/>
    <p:sldId id="283" r:id="rId10"/>
    <p:sldId id="276" r:id="rId11"/>
    <p:sldId id="282" r:id="rId12"/>
    <p:sldId id="278" r:id="rId13"/>
    <p:sldId id="280" r:id="rId14"/>
    <p:sldId id="285" r:id="rId15"/>
  </p:sldIdLst>
  <p:sldSz cx="9144000" cy="6858000" type="screen4x3"/>
  <p:notesSz cx="7010400" cy="9236075"/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it Elisabeth" initials="PE" lastIdx="0" clrIdx="0">
    <p:extLst>
      <p:ext uri="{19B8F6BF-5375-455C-9EA6-DF929625EA0E}">
        <p15:presenceInfo xmlns:p15="http://schemas.microsoft.com/office/powerpoint/2012/main" userId="S-1-5-21-1991655562-378500907-388384606-7791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702" autoAdjust="0"/>
  </p:normalViewPr>
  <p:slideViewPr>
    <p:cSldViewPr>
      <p:cViewPr varScale="1">
        <p:scale>
          <a:sx n="59" d="100"/>
          <a:sy n="59" d="100"/>
        </p:scale>
        <p:origin x="58" y="4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r>
              <a:rPr lang="nl-BE"/>
              <a:t>Bijlage B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378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772378"/>
            <a:ext cx="3038475" cy="4621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641404F-8D76-4E30-811D-7635C84F052A}" type="slidenum">
              <a:rPr lang="en-US" altLang="nl-BE"/>
              <a:pPr>
                <a:defRPr/>
              </a:pPr>
              <a:t>‹#›</a:t>
            </a:fld>
            <a:endParaRPr lang="en-US" altLang="nl-B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r>
              <a:rPr lang="nl-BE"/>
              <a:t>Bijlage B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9" y="4386190"/>
            <a:ext cx="5610225" cy="415749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378"/>
            <a:ext cx="3038475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772378"/>
            <a:ext cx="3038475" cy="4621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62C6E6-EC46-4988-9830-14DCEBEDC437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35BC5-B804-4E09-9CD1-E32F5C335E28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0553-A37A-4857-BE01-346960346664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58165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66B38-05E8-4FC7-8E0C-D4BEBB882451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06565-53F4-439A-B1BE-FAAE8B02520C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79856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EB8BE-F1EC-413F-92E7-C977FEDCDFA5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B21ED-A9D7-4EC2-B65F-14DCFF65314F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31247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ackground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1" y="427"/>
            <a:ext cx="9142859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23B7B332-B469-B787-4658-BEECA81801C4}"/>
              </a:ext>
            </a:extLst>
          </p:cNvPr>
          <p:cNvSpPr txBox="1">
            <a:spLocks/>
          </p:cNvSpPr>
          <p:nvPr userDrawn="1"/>
        </p:nvSpPr>
        <p:spPr>
          <a:xfrm>
            <a:off x="7019323" y="6443729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z="900" smtClean="0"/>
              <a:pPr/>
              <a:t>‹#›</a:t>
            </a:fld>
            <a:endParaRPr lang="fr-BE" sz="900" dirty="0"/>
          </a:p>
        </p:txBody>
      </p:sp>
    </p:spTree>
    <p:extLst>
      <p:ext uri="{BB962C8B-B14F-4D97-AF65-F5344CB8AC3E}">
        <p14:creationId xmlns:p14="http://schemas.microsoft.com/office/powerpoint/2010/main" val="3254145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ackground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1" y="-2275"/>
            <a:ext cx="9142859" cy="685714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71828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ackground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9"/>
            <a:ext cx="9142859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D934885D-9BCE-B21D-2A69-FCCF3357634F}"/>
              </a:ext>
            </a:extLst>
          </p:cNvPr>
          <p:cNvSpPr txBox="1">
            <a:spLocks/>
          </p:cNvSpPr>
          <p:nvPr userDrawn="1"/>
        </p:nvSpPr>
        <p:spPr>
          <a:xfrm>
            <a:off x="7019323" y="6443729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z="90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pPr/>
              <a:t>‹#›</a:t>
            </a:fld>
            <a:endParaRPr lang="fr-BE" sz="9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667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ackground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1" y="427"/>
            <a:ext cx="9142859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23B7B332-B469-B787-4658-BEECA81801C4}"/>
              </a:ext>
            </a:extLst>
          </p:cNvPr>
          <p:cNvSpPr txBox="1">
            <a:spLocks/>
          </p:cNvSpPr>
          <p:nvPr userDrawn="1"/>
        </p:nvSpPr>
        <p:spPr>
          <a:xfrm>
            <a:off x="7019323" y="6443729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z="900" smtClean="0"/>
              <a:pPr/>
              <a:t>‹#›</a:t>
            </a:fld>
            <a:endParaRPr lang="fr-BE" sz="900" dirty="0"/>
          </a:p>
        </p:txBody>
      </p:sp>
    </p:spTree>
    <p:extLst>
      <p:ext uri="{BB962C8B-B14F-4D97-AF65-F5344CB8AC3E}">
        <p14:creationId xmlns:p14="http://schemas.microsoft.com/office/powerpoint/2010/main" val="1106397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>
            <a:extLst>
              <a:ext uri="{FF2B5EF4-FFF2-40B4-BE49-F238E27FC236}">
                <a16:creationId xmlns:a16="http://schemas.microsoft.com/office/drawing/2014/main" id="{CBA37561-C6DE-2608-392F-B4C050A3F2AE}"/>
              </a:ext>
            </a:extLst>
          </p:cNvPr>
          <p:cNvSpPr txBox="1">
            <a:spLocks/>
          </p:cNvSpPr>
          <p:nvPr userDrawn="1"/>
        </p:nvSpPr>
        <p:spPr>
          <a:xfrm>
            <a:off x="7019323" y="6443729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z="900" smtClean="0"/>
              <a:pPr/>
              <a:t>‹#›</a:t>
            </a:fld>
            <a:endParaRPr lang="fr-BE" sz="900" dirty="0"/>
          </a:p>
        </p:txBody>
      </p:sp>
    </p:spTree>
    <p:extLst>
      <p:ext uri="{BB962C8B-B14F-4D97-AF65-F5344CB8AC3E}">
        <p14:creationId xmlns:p14="http://schemas.microsoft.com/office/powerpoint/2010/main" val="223651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AEE39-454C-423E-A54C-89A9040F564C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BA1B0-D0D4-40CB-B1BA-4921FEAA4B06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5192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71A31-EF25-4C88-A4CF-FF6C4EBF727A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0FD4-D0A3-4FF4-979F-BDC694034FB4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3194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D8580-8D4E-4308-8DFA-709742639768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D94D7-1840-4EA6-A936-12542327E255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779986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BB5FF-CD75-42D1-8F0B-1D3CB2B39BCF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EF850-29D2-4A1A-B909-283681F1C2B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198756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C70B5-6F6D-4552-BA4B-22B9E04378FA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7D84C-1DB1-4C80-9D54-E56E4D4680C0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86455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3CA57-D17B-4A69-95D6-6C8B338C0F1B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B874E-F22A-4FB0-AC6F-26931370BAA7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13137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94EB6-A43F-4CFC-9E9B-6D31E6D9C7AF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625D2-4540-4883-8EC1-410AE8EDD5FD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0843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nl-B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82CEF-B3C7-4349-8500-B891E9A7B6BD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3E669-99A8-4978-9F27-AD2B9A91C55C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97731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/>
              <a:t>Click to edit Master title style</a:t>
            </a:r>
            <a:endParaRPr lang="nl-BE" altLang="nl-BE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/>
              <a:t>Click to edit Master text styles</a:t>
            </a:r>
          </a:p>
          <a:p>
            <a:pPr lvl="1"/>
            <a:r>
              <a:rPr lang="en-US" altLang="nl-BE"/>
              <a:t>Second level</a:t>
            </a:r>
          </a:p>
          <a:p>
            <a:pPr lvl="2"/>
            <a:r>
              <a:rPr lang="en-US" altLang="nl-BE"/>
              <a:t>Third level</a:t>
            </a:r>
          </a:p>
          <a:p>
            <a:pPr lvl="3"/>
            <a:r>
              <a:rPr lang="en-US" altLang="nl-BE"/>
              <a:t>Fourth level</a:t>
            </a:r>
          </a:p>
          <a:p>
            <a:pPr lvl="4"/>
            <a:r>
              <a:rPr lang="en-US" altLang="nl-BE"/>
              <a:t>Fifth level</a:t>
            </a:r>
            <a:endParaRPr lang="nl-BE" alt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CBDD27-F7BF-4617-A4F4-66ADC4FF97D9}" type="datetimeFigureOut">
              <a:rPr lang="nl-BE"/>
              <a:pPr>
                <a:defRPr/>
              </a:pPr>
              <a:t>9/12/2025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8E2934-2633-40DF-ADD0-72E081F1A235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11" name="Slide Number"/>
          <p:cNvSpPr txBox="1">
            <a:spLocks/>
          </p:cNvSpPr>
          <p:nvPr userDrawn="1"/>
        </p:nvSpPr>
        <p:spPr>
          <a:xfrm>
            <a:off x="7019323" y="6443729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z="900" smtClean="0"/>
              <a:pPr/>
              <a:t>‹#›</a:t>
            </a:fld>
            <a:endParaRPr lang="fr-BE" sz="900" dirty="0"/>
          </a:p>
        </p:txBody>
      </p:sp>
    </p:spTree>
    <p:extLst>
      <p:ext uri="{BB962C8B-B14F-4D97-AF65-F5344CB8AC3E}">
        <p14:creationId xmlns:p14="http://schemas.microsoft.com/office/powerpoint/2010/main" val="208502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35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84652"/>
          </a:solidFill>
          <a:latin typeface="+mn-lt"/>
          <a:ea typeface="+mn-ea"/>
          <a:cs typeface="+mn-cs"/>
        </a:defRPr>
      </a:lvl2pPr>
      <a:lvl3pPr marL="900113" indent="-2143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4652"/>
          </a:solidFill>
          <a:latin typeface="+mn-lt"/>
          <a:ea typeface="+mn-ea"/>
          <a:cs typeface="+mn-cs"/>
        </a:defRPr>
      </a:lvl3pPr>
      <a:lvl4pPr marL="1243013" indent="-2143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4652"/>
          </a:solidFill>
          <a:latin typeface="+mn-lt"/>
          <a:ea typeface="+mn-ea"/>
          <a:cs typeface="+mn-cs"/>
        </a:defRPr>
      </a:lvl4pPr>
      <a:lvl5pPr marL="1585913" indent="-2143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rgbClr val="18465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">
            <a:extLst>
              <a:ext uri="{FF2B5EF4-FFF2-40B4-BE49-F238E27FC236}">
                <a16:creationId xmlns:a16="http://schemas.microsoft.com/office/drawing/2014/main" id="{C26561E1-E34B-AF3D-E3E3-3502F0E8DF5B}"/>
              </a:ext>
            </a:extLst>
          </p:cNvPr>
          <p:cNvSpPr txBox="1">
            <a:spLocks/>
          </p:cNvSpPr>
          <p:nvPr/>
        </p:nvSpPr>
        <p:spPr>
          <a:xfrm>
            <a:off x="282722" y="1747419"/>
            <a:ext cx="6165591" cy="184097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R="0" indent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defTabSz="685800" eaLnBrk="1" hangingPunct="1">
              <a:spcBef>
                <a:spcPts val="750"/>
              </a:spcBef>
            </a:pPr>
            <a:r>
              <a:rPr lang="en-GB" sz="825" spc="225" dirty="0">
                <a:solidFill>
                  <a:srgbClr val="FFFFFF"/>
                </a:solidFill>
                <a:cs typeface="+mn-cs"/>
              </a:rPr>
              <a:t>08 December 2025</a:t>
            </a:r>
          </a:p>
        </p:txBody>
      </p:sp>
      <p:sp>
        <p:nvSpPr>
          <p:cNvPr id="5" name="Name">
            <a:extLst>
              <a:ext uri="{FF2B5EF4-FFF2-40B4-BE49-F238E27FC236}">
                <a16:creationId xmlns:a16="http://schemas.microsoft.com/office/drawing/2014/main" id="{50C8DA96-6A9C-F471-6F4C-49785C578FD1}"/>
              </a:ext>
            </a:extLst>
          </p:cNvPr>
          <p:cNvSpPr txBox="1">
            <a:spLocks/>
          </p:cNvSpPr>
          <p:nvPr/>
        </p:nvSpPr>
        <p:spPr>
          <a:xfrm>
            <a:off x="282722" y="1347674"/>
            <a:ext cx="6165591" cy="17819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R="0" indent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defTabSz="685800" eaLnBrk="1" hangingPunct="1">
              <a:spcBef>
                <a:spcPts val="750"/>
              </a:spcBef>
            </a:pPr>
            <a:r>
              <a:rPr lang="en-GB" sz="975" spc="225" dirty="0">
                <a:solidFill>
                  <a:srgbClr val="FFFFFF"/>
                </a:solidFill>
                <a:cs typeface="+mn-cs"/>
              </a:rPr>
              <a:t>Med </a:t>
            </a:r>
            <a:r>
              <a:rPr lang="en-GB" sz="975" spc="225" dirty="0" err="1">
                <a:solidFill>
                  <a:srgbClr val="FFFFFF"/>
                </a:solidFill>
                <a:cs typeface="+mn-cs"/>
              </a:rPr>
              <a:t>Cdt</a:t>
            </a:r>
            <a:r>
              <a:rPr lang="en-GB" sz="975" spc="225" dirty="0">
                <a:solidFill>
                  <a:srgbClr val="FFFFFF"/>
                </a:solidFill>
                <a:cs typeface="+mn-cs"/>
              </a:rPr>
              <a:t> Petit</a:t>
            </a:r>
          </a:p>
        </p:txBody>
      </p:sp>
      <p:sp>
        <p:nvSpPr>
          <p:cNvPr id="4" name="Departement">
            <a:extLst>
              <a:ext uri="{FF2B5EF4-FFF2-40B4-BE49-F238E27FC236}">
                <a16:creationId xmlns:a16="http://schemas.microsoft.com/office/drawing/2014/main" id="{6AC522C0-F0D6-53FA-D759-8FD9D1231EFE}"/>
              </a:ext>
            </a:extLst>
          </p:cNvPr>
          <p:cNvSpPr txBox="1">
            <a:spLocks/>
          </p:cNvSpPr>
          <p:nvPr/>
        </p:nvSpPr>
        <p:spPr>
          <a:xfrm>
            <a:off x="282721" y="1184697"/>
            <a:ext cx="6175229" cy="1486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 baseline="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en-GB" sz="975" cap="all" spc="225" dirty="0">
                <a:solidFill>
                  <a:srgbClr val="FFFFFF"/>
                </a:solidFill>
                <a:latin typeface="Palanquin Bold" panose="020B0004020203020204" pitchFamily="34" charset="0"/>
              </a:rPr>
              <a:t>DGHWB – AMT </a:t>
            </a:r>
            <a:r>
              <a:rPr lang="en-GB" sz="975" cap="all" spc="225" dirty="0" err="1">
                <a:solidFill>
                  <a:srgbClr val="FFFFFF"/>
                </a:solidFill>
                <a:latin typeface="Palanquin Bold" panose="020B0004020203020204" pitchFamily="34" charset="0"/>
              </a:rPr>
              <a:t>Brasschaat</a:t>
            </a:r>
            <a:endParaRPr lang="en-GB" sz="975" cap="all" spc="225" dirty="0">
              <a:solidFill>
                <a:srgbClr val="FFFFFF"/>
              </a:solidFill>
              <a:latin typeface="Palanquin Bold" panose="020B0004020203020204" pitchFamily="34" charset="0"/>
            </a:endParaRPr>
          </a:p>
        </p:txBody>
      </p:sp>
      <p:sp>
        <p:nvSpPr>
          <p:cNvPr id="7" name="!!Header Bullet">
            <a:extLst>
              <a:ext uri="{FF2B5EF4-FFF2-40B4-BE49-F238E27FC236}">
                <a16:creationId xmlns:a16="http://schemas.microsoft.com/office/drawing/2014/main" id="{6A687076-3E46-F95B-0827-460A441F4057}"/>
              </a:ext>
            </a:extLst>
          </p:cNvPr>
          <p:cNvSpPr/>
          <p:nvPr/>
        </p:nvSpPr>
        <p:spPr>
          <a:xfrm>
            <a:off x="356635" y="1619499"/>
            <a:ext cx="372029" cy="342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4289" rIns="34289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2200">
                <a:solidFill>
                  <a:srgbClr val="FFFFFF"/>
                </a:solidFill>
              </a:defRPr>
            </a:pPr>
            <a:endParaRPr lang="en-GB" sz="1650" dirty="0">
              <a:solidFill>
                <a:srgbClr val="FFFFFF"/>
              </a:solidFill>
              <a:latin typeface="Palanquin Regular"/>
              <a:cs typeface="+mn-cs"/>
            </a:endParaRP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7D8A595C-908B-7E8F-D443-BFD569C61935}"/>
              </a:ext>
            </a:extLst>
          </p:cNvPr>
          <p:cNvSpPr txBox="1">
            <a:spLocks/>
          </p:cNvSpPr>
          <p:nvPr/>
        </p:nvSpPr>
        <p:spPr>
          <a:xfrm>
            <a:off x="264122" y="3984195"/>
            <a:ext cx="8754657" cy="1454244"/>
          </a:xfrm>
          <a:prstGeom prst="rect">
            <a:avLst/>
          </a:prstGeom>
        </p:spPr>
        <p:txBody>
          <a:bodyPr vert="horz" lIns="68580" tIns="34290" rIns="68580" bIns="34290" rtlCol="0" anchor="b">
            <a:spAutoFit/>
          </a:bodyPr>
          <a:lstStyle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defTabSz="685800" eaLnBrk="1" hangingPunct="1"/>
            <a:r>
              <a:rPr lang="en-GB" sz="4500" dirty="0"/>
              <a:t>Vast </a:t>
            </a:r>
            <a:r>
              <a:rPr lang="en-GB" sz="4500" dirty="0" err="1"/>
              <a:t>agendapunt</a:t>
            </a:r>
            <a:r>
              <a:rPr lang="en-GB" sz="4500" dirty="0"/>
              <a:t> BOC 4</a:t>
            </a:r>
          </a:p>
          <a:p>
            <a:pPr defTabSz="685800" eaLnBrk="1" hangingPunct="1"/>
            <a:r>
              <a:rPr lang="en-GB" sz="4500" dirty="0" err="1"/>
              <a:t>Absenteïsme</a:t>
            </a:r>
            <a:r>
              <a:rPr lang="en-GB" sz="4500" dirty="0"/>
              <a:t> AMT – 4e Trimester</a:t>
            </a:r>
          </a:p>
        </p:txBody>
      </p:sp>
      <p:sp>
        <p:nvSpPr>
          <p:cNvPr id="6" name="!!Title Bullet">
            <a:extLst>
              <a:ext uri="{FF2B5EF4-FFF2-40B4-BE49-F238E27FC236}">
                <a16:creationId xmlns:a16="http://schemas.microsoft.com/office/drawing/2014/main" id="{694BE466-4950-B895-8360-3A07B18DCDBC}"/>
              </a:ext>
            </a:extLst>
          </p:cNvPr>
          <p:cNvSpPr/>
          <p:nvPr/>
        </p:nvSpPr>
        <p:spPr>
          <a:xfrm>
            <a:off x="0" y="4822030"/>
            <a:ext cx="165431" cy="389336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34289" rIns="34289" anchor="ctr"/>
          <a:lstStyle/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pPr>
            <a:endParaRPr lang="en-GB" sz="1350" dirty="0">
              <a:solidFill>
                <a:srgbClr val="FFFFFF"/>
              </a:solidFill>
              <a:latin typeface="Palanquin Regular"/>
              <a:cs typeface="+mn-cs"/>
            </a:endParaRPr>
          </a:p>
        </p:txBody>
      </p:sp>
      <p:pic>
        <p:nvPicPr>
          <p:cNvPr id="8" name="!!Defence Logo" descr="Defense_Horizontal_CMYK_Black_ENG-01.png">
            <a:extLst>
              <a:ext uri="{FF2B5EF4-FFF2-40B4-BE49-F238E27FC236}">
                <a16:creationId xmlns:a16="http://schemas.microsoft.com/office/drawing/2014/main" id="{72637FD2-5F89-BAD3-87B7-2885D0E975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42" t="20644" r="22629" b="20644"/>
          <a:stretch/>
        </p:blipFill>
        <p:spPr>
          <a:xfrm>
            <a:off x="7425929" y="1123815"/>
            <a:ext cx="1516260" cy="346673"/>
          </a:xfrm>
          <a:prstGeom prst="rect">
            <a:avLst/>
          </a:prstGeom>
          <a:ln w="12700">
            <a:noFill/>
            <a:miter lim="400000"/>
          </a:ln>
        </p:spPr>
      </p:pic>
    </p:spTree>
    <p:extLst>
      <p:ext uri="{BB962C8B-B14F-4D97-AF65-F5344CB8AC3E}">
        <p14:creationId xmlns:p14="http://schemas.microsoft.com/office/powerpoint/2010/main" val="7545622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8ACE7-5E00-BD3A-C0DB-23D4357A8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">
            <a:extLst>
              <a:ext uri="{FF2B5EF4-FFF2-40B4-BE49-F238E27FC236}">
                <a16:creationId xmlns:a16="http://schemas.microsoft.com/office/drawing/2014/main" id="{9F96D01B-44F4-5812-C830-F75D1E74CBA8}"/>
              </a:ext>
            </a:extLst>
          </p:cNvPr>
          <p:cNvGraphicFramePr>
            <a:graphicFrameLocks noGrp="1"/>
          </p:cNvGraphicFramePr>
          <p:nvPr/>
        </p:nvGraphicFramePr>
        <p:xfrm>
          <a:off x="264600" y="2056599"/>
          <a:ext cx="8677590" cy="1767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265">
                  <a:extLst>
                    <a:ext uri="{9D8B030D-6E8A-4147-A177-3AD203B41FA5}">
                      <a16:colId xmlns:a16="http://schemas.microsoft.com/office/drawing/2014/main" val="3278521790"/>
                    </a:ext>
                  </a:extLst>
                </a:gridCol>
                <a:gridCol w="1446265">
                  <a:extLst>
                    <a:ext uri="{9D8B030D-6E8A-4147-A177-3AD203B41FA5}">
                      <a16:colId xmlns:a16="http://schemas.microsoft.com/office/drawing/2014/main" val="1155091995"/>
                    </a:ext>
                  </a:extLst>
                </a:gridCol>
                <a:gridCol w="1446265">
                  <a:extLst>
                    <a:ext uri="{9D8B030D-6E8A-4147-A177-3AD203B41FA5}">
                      <a16:colId xmlns:a16="http://schemas.microsoft.com/office/drawing/2014/main" val="378921720"/>
                    </a:ext>
                  </a:extLst>
                </a:gridCol>
                <a:gridCol w="1446265">
                  <a:extLst>
                    <a:ext uri="{9D8B030D-6E8A-4147-A177-3AD203B41FA5}">
                      <a16:colId xmlns:a16="http://schemas.microsoft.com/office/drawing/2014/main" val="3221706531"/>
                    </a:ext>
                  </a:extLst>
                </a:gridCol>
                <a:gridCol w="1446265">
                  <a:extLst>
                    <a:ext uri="{9D8B030D-6E8A-4147-A177-3AD203B41FA5}">
                      <a16:colId xmlns:a16="http://schemas.microsoft.com/office/drawing/2014/main" val="945863012"/>
                    </a:ext>
                  </a:extLst>
                </a:gridCol>
                <a:gridCol w="1446265">
                  <a:extLst>
                    <a:ext uri="{9D8B030D-6E8A-4147-A177-3AD203B41FA5}">
                      <a16:colId xmlns:a16="http://schemas.microsoft.com/office/drawing/2014/main" val="3575459499"/>
                    </a:ext>
                  </a:extLst>
                </a:gridCol>
              </a:tblGrid>
              <a:tr h="3650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nl-BE" sz="1200" dirty="0"/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600" dirty="0" err="1"/>
                        <a:t>Slots</a:t>
                      </a:r>
                      <a:r>
                        <a:rPr lang="nl-BE" sz="1600" dirty="0"/>
                        <a:t> ter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600" dirty="0"/>
                        <a:t>beschikking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600" dirty="0"/>
                        <a:t>Gepland consulten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600" dirty="0"/>
                        <a:t>Uitgevoerd*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600" dirty="0"/>
                        <a:t>Tijdig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600" dirty="0"/>
                        <a:t>geannuleerd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600" dirty="0"/>
                        <a:t>No show</a:t>
                      </a:r>
                    </a:p>
                  </a:txBody>
                  <a:tcPr marL="91430" marR="91430" marT="45733" marB="45733" anchor="ctr"/>
                </a:tc>
                <a:extLst>
                  <a:ext uri="{0D108BD9-81ED-4DB2-BD59-A6C34878D82A}">
                    <a16:rowId xmlns:a16="http://schemas.microsoft.com/office/drawing/2014/main" val="3148813024"/>
                  </a:ext>
                </a:extLst>
              </a:tr>
              <a:tr h="28791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nl-BE" sz="2000" dirty="0"/>
                        <a:t>29Bn Log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800" dirty="0"/>
                        <a:t>43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800" dirty="0"/>
                        <a:t>43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/>
                        <a:t>48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/>
                        <a:t>2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/>
                        <a:t>2</a:t>
                      </a:r>
                    </a:p>
                  </a:txBody>
                  <a:tcPr marL="91430" marR="91430" marT="45733" marB="45733" anchor="ctr"/>
                </a:tc>
                <a:extLst>
                  <a:ext uri="{0D108BD9-81ED-4DB2-BD59-A6C34878D82A}">
                    <a16:rowId xmlns:a16="http://schemas.microsoft.com/office/drawing/2014/main" val="2187151225"/>
                  </a:ext>
                </a:extLst>
              </a:tr>
              <a:tr h="28791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nl-BE" sz="2000" dirty="0"/>
                        <a:t>3Para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800" dirty="0"/>
                        <a:t>11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1800" dirty="0"/>
                        <a:t>11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/>
                        <a:t>12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/>
                        <a:t>-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/>
                        <a:t>1</a:t>
                      </a:r>
                    </a:p>
                  </a:txBody>
                  <a:tcPr marL="91430" marR="91430" marT="45733" marB="45733" anchor="ctr"/>
                </a:tc>
                <a:extLst>
                  <a:ext uri="{0D108BD9-81ED-4DB2-BD59-A6C34878D82A}">
                    <a16:rowId xmlns:a16="http://schemas.microsoft.com/office/drawing/2014/main" val="3063847799"/>
                  </a:ext>
                </a:extLst>
              </a:tr>
              <a:tr h="28791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nl-BE" sz="2000" baseline="0" dirty="0"/>
                        <a:t>Totaal 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2000" dirty="0"/>
                        <a:t>54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2000" dirty="0"/>
                        <a:t>54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2000" dirty="0"/>
                        <a:t>60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2000" dirty="0"/>
                        <a:t>2</a:t>
                      </a:r>
                    </a:p>
                  </a:txBody>
                  <a:tcPr marL="91430" marR="91430" marT="45733" marB="457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nl-BE" sz="2000" dirty="0"/>
                        <a:t>3</a:t>
                      </a:r>
                    </a:p>
                  </a:txBody>
                  <a:tcPr marL="91430" marR="91430" marT="45733" marB="45733" anchor="ctr"/>
                </a:tc>
                <a:extLst>
                  <a:ext uri="{0D108BD9-81ED-4DB2-BD59-A6C34878D82A}">
                    <a16:rowId xmlns:a16="http://schemas.microsoft.com/office/drawing/2014/main" val="4162458069"/>
                  </a:ext>
                </a:extLst>
              </a:tr>
            </a:tbl>
          </a:graphicData>
        </a:graphic>
      </p:graphicFrame>
      <p:sp>
        <p:nvSpPr>
          <p:cNvPr id="3" name="Title">
            <a:extLst>
              <a:ext uri="{FF2B5EF4-FFF2-40B4-BE49-F238E27FC236}">
                <a16:creationId xmlns:a16="http://schemas.microsoft.com/office/drawing/2014/main" id="{D16FC14F-EDB2-7630-F50E-7955629D08F5}"/>
              </a:ext>
            </a:extLst>
          </p:cNvPr>
          <p:cNvSpPr txBox="1">
            <a:spLocks/>
          </p:cNvSpPr>
          <p:nvPr/>
        </p:nvSpPr>
        <p:spPr>
          <a:xfrm>
            <a:off x="264882" y="1416622"/>
            <a:ext cx="8374765" cy="530915"/>
          </a:xfrm>
          <a:prstGeom prst="rect">
            <a:avLst/>
          </a:prstGeom>
        </p:spPr>
        <p:txBody>
          <a:bodyPr vert="horz" wrap="square" lIns="108000" tIns="34290" rIns="108000" bIns="34290" rtlCol="0" anchor="b">
            <a:spAutoFit/>
          </a:bodyPr>
          <a:lstStyle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defTabSz="685800" eaLnBrk="1" hangingPunct="1"/>
            <a:r>
              <a:rPr lang="fr-BE" sz="3000" dirty="0" err="1"/>
              <a:t>Absenteïsme</a:t>
            </a:r>
            <a:r>
              <a:rPr lang="fr-BE" sz="3000" dirty="0"/>
              <a:t> AMT</a:t>
            </a:r>
          </a:p>
        </p:txBody>
      </p:sp>
      <p:sp>
        <p:nvSpPr>
          <p:cNvPr id="2" name="Title Number">
            <a:extLst>
              <a:ext uri="{FF2B5EF4-FFF2-40B4-BE49-F238E27FC236}">
                <a16:creationId xmlns:a16="http://schemas.microsoft.com/office/drawing/2014/main" id="{AF2D4A09-3CF6-7771-1580-D1076001509D}"/>
              </a:ext>
            </a:extLst>
          </p:cNvPr>
          <p:cNvSpPr txBox="1">
            <a:spLocks/>
          </p:cNvSpPr>
          <p:nvPr/>
        </p:nvSpPr>
        <p:spPr>
          <a:xfrm>
            <a:off x="0" y="1524068"/>
            <a:ext cx="264600" cy="264600"/>
          </a:xfrm>
          <a:prstGeom prst="rect">
            <a:avLst/>
          </a:prstGeom>
          <a:solidFill>
            <a:srgbClr val="008990"/>
          </a:solidFill>
          <a:effectLst/>
        </p:spPr>
        <p:txBody>
          <a:bodyPr vert="horz" lIns="0" tIns="34290" rIns="0" bIns="0" rtlCol="0" anchor="ctr">
            <a:normAutofit fontScale="92500" lnSpcReduction="10000"/>
          </a:bodyPr>
          <a:lstStyle>
            <a:lvl1pPr marR="0" indent="0" algn="ct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aseline="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defTabSz="685800" eaLnBrk="1" hangingPunct="1">
              <a:spcBef>
                <a:spcPts val="750"/>
              </a:spcBef>
            </a:pPr>
            <a:r>
              <a:rPr lang="en-GB" sz="1800" b="1" dirty="0">
                <a:solidFill>
                  <a:srgbClr val="FFFFFF"/>
                </a:solidFill>
              </a:rPr>
              <a:t>3</a:t>
            </a:r>
            <a:endParaRPr lang="fr-BE" sz="1800" b="1" dirty="0">
              <a:solidFill>
                <a:srgbClr val="FFFFFF"/>
              </a:solidFill>
            </a:endParaRPr>
          </a:p>
        </p:txBody>
      </p:sp>
      <p:pic>
        <p:nvPicPr>
          <p:cNvPr id="8" name="!!Defence Logo">
            <a:extLst>
              <a:ext uri="{FF2B5EF4-FFF2-40B4-BE49-F238E27FC236}">
                <a16:creationId xmlns:a16="http://schemas.microsoft.com/office/drawing/2014/main" id="{B2927099-BBBE-ECDA-978C-FF4EC11072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809" b="322"/>
          <a:stretch/>
        </p:blipFill>
        <p:spPr>
          <a:xfrm>
            <a:off x="7425929" y="5375036"/>
            <a:ext cx="1516261" cy="3464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C97E51-2A38-1C61-7957-8C51F672C706}"/>
              </a:ext>
            </a:extLst>
          </p:cNvPr>
          <p:cNvSpPr txBox="1"/>
          <p:nvPr/>
        </p:nvSpPr>
        <p:spPr>
          <a:xfrm>
            <a:off x="264600" y="5228085"/>
            <a:ext cx="706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* ‘Uitgevoerd’ is meer door nieuw systeem agenda: 01 dag/04 werkdagen voor dringende  consulten: werkhervattingen, zwangerschap, consult op vraag van werkgever etc.</a:t>
            </a:r>
          </a:p>
        </p:txBody>
      </p:sp>
    </p:spTree>
    <p:extLst>
      <p:ext uri="{BB962C8B-B14F-4D97-AF65-F5344CB8AC3E}">
        <p14:creationId xmlns:p14="http://schemas.microsoft.com/office/powerpoint/2010/main" val="24138935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86443-826C-2C4B-1C71-B655BC2AF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">
            <a:extLst>
              <a:ext uri="{FF2B5EF4-FFF2-40B4-BE49-F238E27FC236}">
                <a16:creationId xmlns:a16="http://schemas.microsoft.com/office/drawing/2014/main" id="{DACC1C3E-BC12-03D5-918D-E47973797930}"/>
              </a:ext>
            </a:extLst>
          </p:cNvPr>
          <p:cNvSpPr txBox="1">
            <a:spLocks/>
          </p:cNvSpPr>
          <p:nvPr/>
        </p:nvSpPr>
        <p:spPr>
          <a:xfrm>
            <a:off x="210757" y="2192109"/>
            <a:ext cx="8689895" cy="3067107"/>
          </a:xfrm>
          <a:prstGeom prst="rect">
            <a:avLst/>
          </a:prstGeom>
        </p:spPr>
        <p:txBody>
          <a:bodyPr tIns="0" bIns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 baseline="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Geleidelijke opstart met </a:t>
            </a:r>
            <a:r>
              <a:rPr lang="nl-BE" sz="2200" dirty="0" err="1"/>
              <a:t>POC’s</a:t>
            </a:r>
            <a:r>
              <a:rPr lang="nl-BE" sz="2200" dirty="0"/>
              <a:t> om duidelijker te communiceren over de beschikbare afspraken (met gedeelde </a:t>
            </a:r>
            <a:r>
              <a:rPr lang="nl-BE" sz="2200" dirty="0" err="1"/>
              <a:t>excel</a:t>
            </a:r>
            <a:r>
              <a:rPr lang="nl-BE" sz="2200" dirty="0"/>
              <a:t> naar de </a:t>
            </a:r>
            <a:r>
              <a:rPr lang="nl-BE" sz="2200" dirty="0" err="1"/>
              <a:t>POC’s</a:t>
            </a:r>
            <a:r>
              <a:rPr lang="nl-BE" sz="2200" dirty="0"/>
              <a:t> naar voorbeeld </a:t>
            </a:r>
            <a:r>
              <a:rPr lang="nl-BE" sz="2200" dirty="0" err="1"/>
              <a:t>BnAie</a:t>
            </a:r>
            <a:r>
              <a:rPr lang="nl-BE" sz="2200" dirty="0"/>
              <a:t>) voor de standaard periodieke onderzoeken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Nu via mail of telefoon, omslachtig systeem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Voor de niet-standaard onderzoeken blijven we volledig normaal bereikbaar</a:t>
            </a:r>
            <a:endParaRPr lang="fr-BE" sz="2200" dirty="0"/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6E202388-FAAC-CE64-80DA-A0AD6C022106}"/>
              </a:ext>
            </a:extLst>
          </p:cNvPr>
          <p:cNvSpPr txBox="1">
            <a:spLocks/>
          </p:cNvSpPr>
          <p:nvPr/>
        </p:nvSpPr>
        <p:spPr>
          <a:xfrm>
            <a:off x="109575" y="954958"/>
            <a:ext cx="8374765" cy="992579"/>
          </a:xfrm>
          <a:prstGeom prst="rect">
            <a:avLst/>
          </a:prstGeom>
        </p:spPr>
        <p:txBody>
          <a:bodyPr vert="horz" wrap="square" lIns="108000" tIns="34290" rIns="108000" bIns="34290" rtlCol="0" anchor="b">
            <a:spAutoFit/>
          </a:bodyPr>
          <a:lstStyle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BE" sz="3000" dirty="0" err="1"/>
              <a:t>Vereenvoudiging</a:t>
            </a:r>
            <a:r>
              <a:rPr lang="fr-BE" sz="3000" dirty="0"/>
              <a:t> </a:t>
            </a:r>
            <a:r>
              <a:rPr lang="fr-BE" sz="3000" dirty="0" err="1"/>
              <a:t>communicatie</a:t>
            </a:r>
            <a:r>
              <a:rPr lang="fr-BE" sz="3000" dirty="0"/>
              <a:t> met </a:t>
            </a:r>
            <a:r>
              <a:rPr lang="fr-BE" sz="3000" dirty="0" err="1"/>
              <a:t>eenheden</a:t>
            </a:r>
            <a:r>
              <a:rPr lang="fr-BE" sz="3000" dirty="0"/>
              <a:t> </a:t>
            </a:r>
            <a:r>
              <a:rPr lang="fr-BE" sz="3000" dirty="0" err="1"/>
              <a:t>betreft</a:t>
            </a:r>
            <a:r>
              <a:rPr lang="fr-BE" sz="3000" dirty="0"/>
              <a:t> de agenda</a:t>
            </a:r>
          </a:p>
        </p:txBody>
      </p:sp>
      <p:sp>
        <p:nvSpPr>
          <p:cNvPr id="8" name="!!Title Bullet">
            <a:extLst>
              <a:ext uri="{FF2B5EF4-FFF2-40B4-BE49-F238E27FC236}">
                <a16:creationId xmlns:a16="http://schemas.microsoft.com/office/drawing/2014/main" id="{0B8F9566-2293-A6E6-B178-D7A92FBEC18C}"/>
              </a:ext>
            </a:extLst>
          </p:cNvPr>
          <p:cNvSpPr/>
          <p:nvPr/>
        </p:nvSpPr>
        <p:spPr>
          <a:xfrm>
            <a:off x="-1" y="1524068"/>
            <a:ext cx="109576" cy="264600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34289" rIns="3428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" name="!!Defence Logo">
            <a:extLst>
              <a:ext uri="{FF2B5EF4-FFF2-40B4-BE49-F238E27FC236}">
                <a16:creationId xmlns:a16="http://schemas.microsoft.com/office/drawing/2014/main" id="{0DB6845C-73BA-BEAD-C74B-25183AC7E1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809" b="322"/>
          <a:stretch/>
        </p:blipFill>
        <p:spPr>
          <a:xfrm>
            <a:off x="7425929" y="5375036"/>
            <a:ext cx="1516261" cy="3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5681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9B589-FBD6-AAF0-2A93-29079CC6C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">
            <a:extLst>
              <a:ext uri="{FF2B5EF4-FFF2-40B4-BE49-F238E27FC236}">
                <a16:creationId xmlns:a16="http://schemas.microsoft.com/office/drawing/2014/main" id="{5D510D0E-46E2-2812-92F0-606D3829AD1B}"/>
              </a:ext>
            </a:extLst>
          </p:cNvPr>
          <p:cNvSpPr txBox="1">
            <a:spLocks/>
          </p:cNvSpPr>
          <p:nvPr/>
        </p:nvSpPr>
        <p:spPr>
          <a:xfrm>
            <a:off x="201810" y="2019850"/>
            <a:ext cx="8689895" cy="4073446"/>
          </a:xfrm>
          <a:prstGeom prst="rect">
            <a:avLst/>
          </a:prstGeom>
        </p:spPr>
        <p:txBody>
          <a:bodyPr tIns="0" bIns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 baseline="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Verloop griepcampagne:</a:t>
            </a:r>
          </a:p>
          <a:p>
            <a:pPr marL="957263" lvl="1" indent="-214313"/>
            <a:r>
              <a:rPr lang="nl-BE" sz="2200" dirty="0"/>
              <a:t>Georganiseerd door </a:t>
            </a:r>
            <a:r>
              <a:rPr lang="nl-BE" sz="2200" dirty="0" err="1"/>
              <a:t>Comopsmed</a:t>
            </a:r>
            <a:r>
              <a:rPr lang="nl-BE" sz="2200" dirty="0"/>
              <a:t>, in principe mocht AMT niet tussenkomen</a:t>
            </a:r>
          </a:p>
          <a:p>
            <a:pPr marL="957263" lvl="1" indent="-214313"/>
            <a:r>
              <a:rPr lang="nl-BE" sz="2200" dirty="0"/>
              <a:t>Indien nog griepvaccin nodig: kan enkel nog via Travel </a:t>
            </a:r>
            <a:r>
              <a:rPr lang="nl-BE" sz="2200" dirty="0" err="1"/>
              <a:t>Clinic</a:t>
            </a:r>
            <a:endParaRPr lang="nl-BE" sz="2200" dirty="0"/>
          </a:p>
          <a:p>
            <a:pPr marL="957263" lvl="1" indent="-214313"/>
            <a:r>
              <a:rPr lang="nl-BE" sz="2200" dirty="0"/>
              <a:t>Volgend jaar belangrijk dat elk personeelslid dat een griepvaccin wenst, zich effectief inschrijft. </a:t>
            </a:r>
          </a:p>
          <a:p>
            <a:pPr marL="957263" lvl="1" indent="-214313"/>
            <a:r>
              <a:rPr lang="nl-BE" sz="2200" dirty="0"/>
              <a:t>Nota </a:t>
            </a:r>
            <a:r>
              <a:rPr lang="en-GB" sz="2200" dirty="0"/>
              <a:t>25-00059688 (</a:t>
            </a:r>
            <a:r>
              <a:rPr lang="en-GB" sz="2200" dirty="0" err="1"/>
              <a:t>mei</a:t>
            </a:r>
            <a:r>
              <a:rPr lang="en-GB" sz="2200" dirty="0"/>
              <a:t> 2025): </a:t>
            </a:r>
            <a:r>
              <a:rPr lang="nl-BE" sz="2200" dirty="0"/>
              <a:t>Griepvaccinatie is een </a:t>
            </a:r>
            <a:r>
              <a:rPr lang="nl-BE" sz="2200" b="1" dirty="0"/>
              <a:t>noodzakelijke voorwaarde</a:t>
            </a:r>
            <a:r>
              <a:rPr lang="nl-BE" sz="2200" dirty="0"/>
              <a:t> voor </a:t>
            </a:r>
            <a:r>
              <a:rPr lang="nl-BE" sz="2200" b="1" dirty="0"/>
              <a:t>Ex/Cu buiten</a:t>
            </a:r>
            <a:r>
              <a:rPr lang="nl-BE" sz="2200" dirty="0"/>
              <a:t> Europa &amp; Noord-Amerika en </a:t>
            </a:r>
            <a:r>
              <a:rPr lang="nl-BE" sz="2200" b="1" dirty="0" err="1"/>
              <a:t>Ops</a:t>
            </a:r>
            <a:r>
              <a:rPr lang="nl-BE" sz="2200" b="1" dirty="0"/>
              <a:t> wereldwijd (inclusief BEL</a:t>
            </a:r>
            <a:r>
              <a:rPr lang="nl-BE" sz="2200" dirty="0"/>
              <a:t>) </a:t>
            </a:r>
            <a:r>
              <a:rPr lang="nl-BE" sz="2200" b="1" dirty="0"/>
              <a:t>tijdens het griepseizoen</a:t>
            </a:r>
            <a:r>
              <a:rPr lang="nl-BE" sz="2200" dirty="0"/>
              <a:t>. -&gt; noordelijk halfrond tussen 01 Nov en 31 Mar en in het zuidelijk halfrond tussen 01 Apr en 31 Okt</a:t>
            </a:r>
            <a:endParaRPr lang="fr-BE" sz="2200" dirty="0"/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BA355F82-CA18-3E5D-FAF6-E3051565F489}"/>
              </a:ext>
            </a:extLst>
          </p:cNvPr>
          <p:cNvSpPr txBox="1">
            <a:spLocks/>
          </p:cNvSpPr>
          <p:nvPr/>
        </p:nvSpPr>
        <p:spPr>
          <a:xfrm>
            <a:off x="109575" y="1416622"/>
            <a:ext cx="8374765" cy="530915"/>
          </a:xfrm>
          <a:prstGeom prst="rect">
            <a:avLst/>
          </a:prstGeom>
        </p:spPr>
        <p:txBody>
          <a:bodyPr vert="horz" wrap="square" lIns="108000" tIns="34290" rIns="108000" bIns="34290" rtlCol="0" anchor="b">
            <a:spAutoFit/>
          </a:bodyPr>
          <a:lstStyle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BE" sz="3000" dirty="0"/>
              <a:t>Info</a:t>
            </a:r>
          </a:p>
        </p:txBody>
      </p:sp>
      <p:sp>
        <p:nvSpPr>
          <p:cNvPr id="8" name="!!Title Bullet">
            <a:extLst>
              <a:ext uri="{FF2B5EF4-FFF2-40B4-BE49-F238E27FC236}">
                <a16:creationId xmlns:a16="http://schemas.microsoft.com/office/drawing/2014/main" id="{6D2091B2-CF67-67D0-5AC1-157458182E0C}"/>
              </a:ext>
            </a:extLst>
          </p:cNvPr>
          <p:cNvSpPr/>
          <p:nvPr/>
        </p:nvSpPr>
        <p:spPr>
          <a:xfrm>
            <a:off x="-1" y="1524068"/>
            <a:ext cx="109576" cy="264600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34289" rIns="3428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" name="!!Defence Logo">
            <a:extLst>
              <a:ext uri="{FF2B5EF4-FFF2-40B4-BE49-F238E27FC236}">
                <a16:creationId xmlns:a16="http://schemas.microsoft.com/office/drawing/2014/main" id="{87A7D5B9-5E1B-AD79-7C04-811A7D7838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809" b="322"/>
          <a:stretch/>
        </p:blipFill>
        <p:spPr>
          <a:xfrm>
            <a:off x="7396743" y="5661248"/>
            <a:ext cx="1516261" cy="3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7360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3B243-8510-E72A-D307-02D8BEEDB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">
            <a:extLst>
              <a:ext uri="{FF2B5EF4-FFF2-40B4-BE49-F238E27FC236}">
                <a16:creationId xmlns:a16="http://schemas.microsoft.com/office/drawing/2014/main" id="{5FBB8561-C5E7-0856-72E4-8EC1427FB833}"/>
              </a:ext>
            </a:extLst>
          </p:cNvPr>
          <p:cNvSpPr txBox="1">
            <a:spLocks/>
          </p:cNvSpPr>
          <p:nvPr/>
        </p:nvSpPr>
        <p:spPr>
          <a:xfrm>
            <a:off x="210757" y="1947537"/>
            <a:ext cx="8689895" cy="4145759"/>
          </a:xfrm>
          <a:prstGeom prst="rect">
            <a:avLst/>
          </a:prstGeom>
        </p:spPr>
        <p:txBody>
          <a:bodyPr tIns="0" bIns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 baseline="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Deadline voor de naam/functielijsten werd vervroegd door </a:t>
            </a:r>
            <a:r>
              <a:rPr lang="nl-BE" sz="2200" dirty="0" err="1"/>
              <a:t>DirAMT</a:t>
            </a:r>
            <a:r>
              <a:rPr lang="nl-BE" sz="2200" dirty="0"/>
              <a:t>. Buiten de nota was hier geen communicatie over.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Risicocodes niet op punt dus periodiciteit &amp; biomonitoring bepalen, niet mogelijk.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Dankzij volledige OT in 2026 voldoende consultatie plaatsen bij de PAAA mits volgen van 2-jaarlijkse en 1-jaarlijkse periodiciteit </a:t>
            </a:r>
            <a:br>
              <a:rPr lang="nl-BE" sz="2200" dirty="0"/>
            </a:br>
            <a:r>
              <a:rPr lang="nl-BE" sz="2200" dirty="0"/>
              <a:t>maar bijkomende werklast aan werkhervattingen &amp; spontane raadplegingen kan variëren tussen 15 à 30% van alle consulten (in burgerij vergelijkbaar %).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Maart 2026 presentatie van het jaarverslag 2025</a:t>
            </a:r>
            <a:endParaRPr lang="fr-BE" sz="2200" dirty="0"/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C780BBFF-4076-E460-2228-1561AB534E8B}"/>
              </a:ext>
            </a:extLst>
          </p:cNvPr>
          <p:cNvSpPr txBox="1">
            <a:spLocks/>
          </p:cNvSpPr>
          <p:nvPr/>
        </p:nvSpPr>
        <p:spPr>
          <a:xfrm>
            <a:off x="109575" y="1416622"/>
            <a:ext cx="8374765" cy="530915"/>
          </a:xfrm>
          <a:prstGeom prst="rect">
            <a:avLst/>
          </a:prstGeom>
        </p:spPr>
        <p:txBody>
          <a:bodyPr vert="horz" wrap="square" lIns="108000" tIns="34290" rIns="108000" bIns="34290" rtlCol="0" anchor="b">
            <a:spAutoFit/>
          </a:bodyPr>
          <a:lstStyle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BE" sz="3000" dirty="0"/>
              <a:t>Info</a:t>
            </a:r>
          </a:p>
        </p:txBody>
      </p:sp>
      <p:sp>
        <p:nvSpPr>
          <p:cNvPr id="8" name="!!Title Bullet">
            <a:extLst>
              <a:ext uri="{FF2B5EF4-FFF2-40B4-BE49-F238E27FC236}">
                <a16:creationId xmlns:a16="http://schemas.microsoft.com/office/drawing/2014/main" id="{98F8A940-C01D-1B46-F18C-6B73A0A3B8DE}"/>
              </a:ext>
            </a:extLst>
          </p:cNvPr>
          <p:cNvSpPr/>
          <p:nvPr/>
        </p:nvSpPr>
        <p:spPr>
          <a:xfrm>
            <a:off x="-1" y="1524068"/>
            <a:ext cx="109576" cy="264600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34289" rIns="3428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" name="!!Defence Logo">
            <a:extLst>
              <a:ext uri="{FF2B5EF4-FFF2-40B4-BE49-F238E27FC236}">
                <a16:creationId xmlns:a16="http://schemas.microsoft.com/office/drawing/2014/main" id="{26A0C915-500F-1229-A917-3932C5C60C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809" b="322"/>
          <a:stretch/>
        </p:blipFill>
        <p:spPr>
          <a:xfrm>
            <a:off x="7425929" y="5375036"/>
            <a:ext cx="1516261" cy="3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012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B7EB4-9C81-893D-0687-F98505D12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">
            <a:extLst>
              <a:ext uri="{FF2B5EF4-FFF2-40B4-BE49-F238E27FC236}">
                <a16:creationId xmlns:a16="http://schemas.microsoft.com/office/drawing/2014/main" id="{D185A110-F1D9-70FF-EBE6-20386DFFC68A}"/>
              </a:ext>
            </a:extLst>
          </p:cNvPr>
          <p:cNvSpPr txBox="1">
            <a:spLocks/>
          </p:cNvSpPr>
          <p:nvPr/>
        </p:nvSpPr>
        <p:spPr>
          <a:xfrm>
            <a:off x="201810" y="2060848"/>
            <a:ext cx="8689895" cy="3487394"/>
          </a:xfrm>
          <a:prstGeom prst="rect">
            <a:avLst/>
          </a:prstGeom>
        </p:spPr>
        <p:txBody>
          <a:bodyPr tIns="0" bIns="0" anchor="t">
            <a:normAutofit fontScale="92500" lnSpcReduction="1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 baseline="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2400" dirty="0"/>
              <a:t>OT </a:t>
            </a:r>
            <a:r>
              <a:rPr lang="fr-BE" sz="2400" dirty="0" err="1"/>
              <a:t>volledig</a:t>
            </a:r>
            <a:r>
              <a:rPr lang="fr-BE" sz="2400" dirty="0"/>
              <a:t> </a:t>
            </a:r>
            <a:r>
              <a:rPr lang="fr-BE" sz="2400" dirty="0" err="1"/>
              <a:t>gevuld</a:t>
            </a:r>
            <a:r>
              <a:rPr lang="fr-BE" sz="2400" dirty="0"/>
              <a:t> MAAR: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400" dirty="0"/>
              <a:t>1CC Pascal RENDERS in </a:t>
            </a:r>
            <a:r>
              <a:rPr lang="fr-BE" sz="2400" dirty="0" err="1"/>
              <a:t>plaats</a:t>
            </a:r>
            <a:r>
              <a:rPr lang="fr-BE" sz="2400" dirty="0"/>
              <a:t> </a:t>
            </a:r>
            <a:r>
              <a:rPr lang="fr-BE" sz="2400" dirty="0" err="1"/>
              <a:t>gesteld</a:t>
            </a:r>
            <a:r>
              <a:rPr lang="fr-BE" sz="2400" dirty="0"/>
              <a:t> </a:t>
            </a:r>
            <a:r>
              <a:rPr lang="fr-BE" sz="2400" dirty="0" err="1"/>
              <a:t>als</a:t>
            </a:r>
            <a:r>
              <a:rPr lang="fr-BE" sz="2400" dirty="0"/>
              <a:t> </a:t>
            </a:r>
            <a:r>
              <a:rPr lang="fr-BE" sz="2400" dirty="0" err="1"/>
              <a:t>OOffr</a:t>
            </a:r>
            <a:endParaRPr lang="fr-B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400" dirty="0"/>
              <a:t>Med Cdt PETIT </a:t>
            </a:r>
            <a:r>
              <a:rPr lang="fr-BE" sz="2400" dirty="0" err="1"/>
              <a:t>heeft</a:t>
            </a:r>
            <a:r>
              <a:rPr lang="fr-BE" sz="2400" dirty="0"/>
              <a:t> </a:t>
            </a:r>
            <a:r>
              <a:rPr lang="fr-BE" sz="2400" dirty="0" err="1"/>
              <a:t>haar</a:t>
            </a:r>
            <a:r>
              <a:rPr lang="fr-BE" sz="2400" dirty="0"/>
              <a:t> </a:t>
            </a:r>
            <a:r>
              <a:rPr lang="fr-BE" sz="2400" dirty="0" err="1"/>
              <a:t>stageplan</a:t>
            </a:r>
            <a:r>
              <a:rPr lang="fr-BE" sz="2400" dirty="0"/>
              <a:t> </a:t>
            </a:r>
            <a:r>
              <a:rPr lang="fr-BE" sz="2400" dirty="0" err="1"/>
              <a:t>ingediend</a:t>
            </a:r>
            <a:r>
              <a:rPr lang="fr-BE" sz="2400" dirty="0"/>
              <a:t> maar </a:t>
            </a:r>
            <a:r>
              <a:rPr lang="fr-BE" sz="2400" dirty="0" err="1"/>
              <a:t>onzeker</a:t>
            </a:r>
            <a:r>
              <a:rPr lang="fr-BE" sz="2400" dirty="0"/>
              <a:t> of </a:t>
            </a:r>
            <a:r>
              <a:rPr lang="fr-BE" sz="2400" dirty="0" err="1"/>
              <a:t>huidige</a:t>
            </a:r>
            <a:r>
              <a:rPr lang="fr-BE" sz="2400" dirty="0"/>
              <a:t> </a:t>
            </a:r>
            <a:r>
              <a:rPr lang="fr-BE" sz="2400" dirty="0" err="1"/>
              <a:t>werkverdeling</a:t>
            </a:r>
            <a:r>
              <a:rPr lang="fr-BE" sz="2400" dirty="0"/>
              <a:t> </a:t>
            </a:r>
            <a:r>
              <a:rPr lang="fr-BE" sz="2400" dirty="0" err="1"/>
              <a:t>defensie</a:t>
            </a:r>
            <a:r>
              <a:rPr lang="fr-BE" sz="2400" dirty="0"/>
              <a:t> 80% /</a:t>
            </a:r>
            <a:r>
              <a:rPr lang="fr-BE" sz="2400" dirty="0" err="1"/>
              <a:t>burgerij</a:t>
            </a:r>
            <a:r>
              <a:rPr lang="fr-BE" sz="2400" dirty="0"/>
              <a:t> 20% </a:t>
            </a:r>
            <a:r>
              <a:rPr lang="fr-BE" sz="2400" dirty="0" err="1"/>
              <a:t>wordt</a:t>
            </a:r>
            <a:r>
              <a:rPr lang="fr-BE" sz="2400" dirty="0"/>
              <a:t> </a:t>
            </a:r>
            <a:r>
              <a:rPr lang="fr-BE" sz="2400" dirty="0" err="1"/>
              <a:t>geaccepteerd</a:t>
            </a:r>
            <a:r>
              <a:rPr lang="fr-BE" sz="2400" dirty="0"/>
              <a:t>; KB </a:t>
            </a:r>
            <a:r>
              <a:rPr lang="fr-BE" sz="2400" dirty="0" err="1"/>
              <a:t>vereist</a:t>
            </a:r>
            <a:r>
              <a:rPr lang="fr-BE" sz="2400" dirty="0"/>
              <a:t> 50%/50%. </a:t>
            </a:r>
            <a:r>
              <a:rPr lang="fr-BE" sz="2400" dirty="0" err="1"/>
              <a:t>Eind</a:t>
            </a:r>
            <a:r>
              <a:rPr lang="fr-BE" sz="2400" dirty="0"/>
              <a:t> </a:t>
            </a:r>
            <a:r>
              <a:rPr lang="fr-BE" sz="2400" dirty="0" err="1"/>
              <a:t>februari</a:t>
            </a:r>
            <a:r>
              <a:rPr lang="fr-BE" sz="2400" dirty="0"/>
              <a:t> 2026 </a:t>
            </a:r>
            <a:r>
              <a:rPr lang="fr-BE" sz="2400" dirty="0" err="1"/>
              <a:t>antwoord</a:t>
            </a:r>
            <a:r>
              <a:rPr lang="fr-BE" sz="2400" dirty="0"/>
              <a:t> van </a:t>
            </a:r>
            <a:r>
              <a:rPr lang="fr-BE" sz="2400" dirty="0" err="1"/>
              <a:t>erkenningscommissie</a:t>
            </a:r>
            <a:r>
              <a:rPr lang="fr-BE" sz="2400" dirty="0"/>
              <a:t> of </a:t>
            </a:r>
            <a:r>
              <a:rPr lang="fr-BE" sz="2400" dirty="0" err="1"/>
              <a:t>aanpassing</a:t>
            </a:r>
            <a:r>
              <a:rPr lang="fr-BE" sz="2400" dirty="0"/>
              <a:t> </a:t>
            </a:r>
            <a:r>
              <a:rPr lang="fr-BE" sz="2400" dirty="0" err="1"/>
              <a:t>nodig</a:t>
            </a:r>
            <a:r>
              <a:rPr lang="fr-BE" sz="2400" dirty="0"/>
              <a:t> </a:t>
            </a:r>
            <a:r>
              <a:rPr lang="fr-BE" sz="2400" dirty="0" err="1"/>
              <a:t>is</a:t>
            </a:r>
            <a:r>
              <a:rPr lang="fr-BE" sz="2400" dirty="0"/>
              <a:t>. 1d/</a:t>
            </a:r>
            <a:r>
              <a:rPr lang="fr-BE" sz="2400" dirty="0" err="1"/>
              <a:t>week</a:t>
            </a:r>
            <a:r>
              <a:rPr lang="fr-BE" sz="2400" dirty="0"/>
              <a:t> </a:t>
            </a:r>
            <a:r>
              <a:rPr lang="fr-BE" sz="2400" dirty="0" err="1"/>
              <a:t>naar</a:t>
            </a:r>
            <a:r>
              <a:rPr lang="fr-BE" sz="2400" dirty="0"/>
              <a:t> </a:t>
            </a:r>
            <a:r>
              <a:rPr lang="fr-BE" sz="2400" dirty="0" err="1"/>
              <a:t>Kleine</a:t>
            </a:r>
            <a:r>
              <a:rPr lang="fr-BE" sz="2400" dirty="0"/>
              <a:t> </a:t>
            </a:r>
            <a:r>
              <a:rPr lang="fr-BE" sz="2400" dirty="0" err="1"/>
              <a:t>Brogel</a:t>
            </a:r>
            <a:endParaRPr lang="fr-B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400" dirty="0"/>
              <a:t>Dr. Lotte ROMANUS 2d/</a:t>
            </a:r>
            <a:r>
              <a:rPr lang="fr-BE" sz="2400" dirty="0" err="1"/>
              <a:t>week</a:t>
            </a:r>
            <a:r>
              <a:rPr lang="fr-BE" sz="2400" dirty="0"/>
              <a:t> </a:t>
            </a:r>
            <a:r>
              <a:rPr lang="fr-BE" sz="2400" dirty="0" err="1"/>
              <a:t>als</a:t>
            </a:r>
            <a:r>
              <a:rPr lang="fr-BE" sz="2400" dirty="0"/>
              <a:t> CCF, start </a:t>
            </a:r>
            <a:r>
              <a:rPr lang="fr-BE" sz="2400" dirty="0" err="1"/>
              <a:t>Feb</a:t>
            </a:r>
            <a:r>
              <a:rPr lang="fr-BE" sz="2400" dirty="0"/>
              <a:t> 2026 MIF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400" dirty="0"/>
              <a:t>Dr. Tine LAUWERS 2d/</a:t>
            </a:r>
            <a:r>
              <a:rPr lang="fr-BE" sz="2400" dirty="0" err="1"/>
              <a:t>week</a:t>
            </a:r>
            <a:r>
              <a:rPr lang="fr-BE" sz="2400" dirty="0"/>
              <a:t> </a:t>
            </a:r>
            <a:r>
              <a:rPr lang="fr-BE" sz="2400" dirty="0" err="1"/>
              <a:t>als</a:t>
            </a:r>
            <a:r>
              <a:rPr lang="fr-BE" sz="2400" dirty="0"/>
              <a:t> CCF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400" dirty="0"/>
              <a:t>VPK Ken BOLLAERTS 3d/</a:t>
            </a:r>
            <a:r>
              <a:rPr lang="fr-BE" sz="2400" dirty="0" err="1"/>
              <a:t>week</a:t>
            </a:r>
            <a:r>
              <a:rPr lang="fr-BE" sz="2400" dirty="0"/>
              <a:t> </a:t>
            </a:r>
            <a:r>
              <a:rPr lang="fr-BE" sz="2400" dirty="0" err="1"/>
              <a:t>als</a:t>
            </a:r>
            <a:r>
              <a:rPr lang="fr-BE" sz="2400" dirty="0"/>
              <a:t> CCF -&gt; </a:t>
            </a:r>
            <a:r>
              <a:rPr lang="fr-BE" sz="2400" dirty="0" err="1"/>
              <a:t>tekort</a:t>
            </a:r>
            <a:r>
              <a:rPr lang="fr-BE" sz="2400" dirty="0"/>
              <a:t> </a:t>
            </a:r>
            <a:r>
              <a:rPr lang="fr-BE" sz="2400" dirty="0" err="1"/>
              <a:t>capaciteit</a:t>
            </a:r>
            <a:r>
              <a:rPr lang="fr-BE" sz="2400" dirty="0"/>
              <a:t> </a:t>
            </a:r>
            <a:r>
              <a:rPr lang="fr-BE" sz="2400" dirty="0" err="1"/>
              <a:t>voor</a:t>
            </a:r>
            <a:r>
              <a:rPr lang="fr-BE" sz="2400" dirty="0"/>
              <a:t> SOLO</a:t>
            </a:r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40DB86BC-3B76-9952-3204-A57F80655638}"/>
              </a:ext>
            </a:extLst>
          </p:cNvPr>
          <p:cNvSpPr txBox="1">
            <a:spLocks/>
          </p:cNvSpPr>
          <p:nvPr/>
        </p:nvSpPr>
        <p:spPr>
          <a:xfrm>
            <a:off x="109575" y="1416622"/>
            <a:ext cx="8374765" cy="530915"/>
          </a:xfrm>
          <a:prstGeom prst="rect">
            <a:avLst/>
          </a:prstGeom>
        </p:spPr>
        <p:txBody>
          <a:bodyPr vert="horz" wrap="square" lIns="108000" tIns="34290" rIns="108000" bIns="34290" rtlCol="0" anchor="b">
            <a:spAutoFit/>
          </a:bodyPr>
          <a:lstStyle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BE" sz="3000" dirty="0" err="1"/>
              <a:t>Personeel</a:t>
            </a:r>
            <a:r>
              <a:rPr lang="fr-BE" sz="3000" dirty="0"/>
              <a:t> AMT BRA</a:t>
            </a:r>
          </a:p>
        </p:txBody>
      </p:sp>
      <p:sp>
        <p:nvSpPr>
          <p:cNvPr id="8" name="!!Title Bullet">
            <a:extLst>
              <a:ext uri="{FF2B5EF4-FFF2-40B4-BE49-F238E27FC236}">
                <a16:creationId xmlns:a16="http://schemas.microsoft.com/office/drawing/2014/main" id="{5D8C7639-95FF-7192-305D-71977F0B6C5A}"/>
              </a:ext>
            </a:extLst>
          </p:cNvPr>
          <p:cNvSpPr/>
          <p:nvPr/>
        </p:nvSpPr>
        <p:spPr>
          <a:xfrm>
            <a:off x="-1" y="1524068"/>
            <a:ext cx="109576" cy="264600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34289" rIns="3428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" name="!!Defence Logo">
            <a:extLst>
              <a:ext uri="{FF2B5EF4-FFF2-40B4-BE49-F238E27FC236}">
                <a16:creationId xmlns:a16="http://schemas.microsoft.com/office/drawing/2014/main" id="{545A03D4-4582-8CCF-A03A-C54ED156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809" b="322"/>
          <a:stretch/>
        </p:blipFill>
        <p:spPr>
          <a:xfrm>
            <a:off x="7425929" y="5375036"/>
            <a:ext cx="1516261" cy="3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8877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69431-27E5-3EA3-0FE5-23CCCCD15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Extra arbeidsarts BRA (tijdelijk)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8B4AD1-CBCF-FC97-C1D7-257FAEB049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598067"/>
            <a:ext cx="4038600" cy="4525963"/>
          </a:xfrm>
        </p:spPr>
        <p:txBody>
          <a:bodyPr/>
          <a:lstStyle/>
          <a:p>
            <a:r>
              <a:rPr lang="nl-BE" dirty="0"/>
              <a:t>Arbeidsarts (sinds 2005)</a:t>
            </a:r>
          </a:p>
          <a:p>
            <a:r>
              <a:rPr lang="nl-BE" dirty="0"/>
              <a:t>Verzekeringsarts</a:t>
            </a:r>
          </a:p>
          <a:p>
            <a:r>
              <a:rPr lang="nl-BE" dirty="0"/>
              <a:t>Erkenning radioprotectie</a:t>
            </a:r>
          </a:p>
          <a:p>
            <a:r>
              <a:rPr lang="nl-BE" dirty="0"/>
              <a:t>Tropische geneeskunde</a:t>
            </a:r>
          </a:p>
          <a:p>
            <a:r>
              <a:rPr lang="nl-BE" dirty="0"/>
              <a:t>Relevante ervaring:</a:t>
            </a:r>
          </a:p>
          <a:p>
            <a:pPr lvl="1"/>
            <a:r>
              <a:rPr lang="nl-BE" dirty="0"/>
              <a:t>Externe dienst </a:t>
            </a:r>
            <a:r>
              <a:rPr lang="nl-BE" dirty="0" err="1"/>
              <a:t>Idewe</a:t>
            </a:r>
            <a:endParaRPr lang="nl-BE" dirty="0"/>
          </a:p>
        </p:txBody>
      </p:sp>
      <p:pic>
        <p:nvPicPr>
          <p:cNvPr id="10" name="Content Placeholder 9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0D8D3BC0-E3A8-953E-57A9-DE25E108D0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36913"/>
            <a:ext cx="2016224" cy="2448272"/>
          </a:xfrm>
        </p:spPr>
      </p:pic>
    </p:spTree>
    <p:extLst>
      <p:ext uri="{BB962C8B-B14F-4D97-AF65-F5344CB8AC3E}">
        <p14:creationId xmlns:p14="http://schemas.microsoft.com/office/powerpoint/2010/main" val="3863578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D586E-513C-6A4F-70A6-0A845AC47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Relevante ervaring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E8ED4-F1D0-B2F2-BFA6-769130B5B8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BE" dirty="0"/>
              <a:t>Havenbedrijf Antwerpen</a:t>
            </a:r>
          </a:p>
          <a:p>
            <a:r>
              <a:rPr lang="nl-BE" dirty="0"/>
              <a:t>Bouwbedrijf IBO</a:t>
            </a:r>
          </a:p>
          <a:p>
            <a:r>
              <a:rPr lang="nl-BE" dirty="0"/>
              <a:t>Containervervoer </a:t>
            </a:r>
            <a:r>
              <a:rPr lang="nl-BE" dirty="0" err="1"/>
              <a:t>Ambrogio</a:t>
            </a:r>
            <a:endParaRPr lang="nl-BE" dirty="0"/>
          </a:p>
          <a:p>
            <a:r>
              <a:rPr lang="nl-BE" dirty="0"/>
              <a:t>Kranen Michielsens</a:t>
            </a:r>
          </a:p>
          <a:p>
            <a:r>
              <a:rPr lang="nl-BE" dirty="0"/>
              <a:t>Metaalconstructie </a:t>
            </a:r>
            <a:r>
              <a:rPr lang="nl-BE" dirty="0" err="1"/>
              <a:t>Technicas</a:t>
            </a:r>
            <a:endParaRPr lang="nl-BE" dirty="0"/>
          </a:p>
          <a:p>
            <a:r>
              <a:rPr lang="nl-BE" dirty="0"/>
              <a:t>Elektrotechniek </a:t>
            </a:r>
            <a:r>
              <a:rPr lang="nl-BE" dirty="0" err="1"/>
              <a:t>Belloy</a:t>
            </a:r>
            <a:endParaRPr lang="nl-BE" dirty="0"/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B7E50-6AAB-69D0-B995-5CF7B154A34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BE" dirty="0"/>
              <a:t>Chemische risico’s:</a:t>
            </a:r>
          </a:p>
          <a:p>
            <a:pPr lvl="1"/>
            <a:r>
              <a:rPr lang="nl-BE" dirty="0"/>
              <a:t>Maes Energy</a:t>
            </a:r>
          </a:p>
          <a:p>
            <a:pPr lvl="1"/>
            <a:r>
              <a:rPr lang="nl-BE" dirty="0" err="1"/>
              <a:t>Certis</a:t>
            </a:r>
            <a:r>
              <a:rPr lang="nl-BE" dirty="0"/>
              <a:t> </a:t>
            </a:r>
            <a:r>
              <a:rPr lang="nl-BE" dirty="0" err="1"/>
              <a:t>Belchim</a:t>
            </a:r>
            <a:endParaRPr lang="nl-BE" dirty="0"/>
          </a:p>
          <a:p>
            <a:r>
              <a:rPr lang="nl-BE" dirty="0"/>
              <a:t>Biologische risico’s:</a:t>
            </a:r>
          </a:p>
          <a:p>
            <a:pPr lvl="1"/>
            <a:r>
              <a:rPr lang="nl-BE" dirty="0" err="1"/>
              <a:t>Imeldaziekenhuis</a:t>
            </a:r>
            <a:endParaRPr lang="nl-BE" dirty="0"/>
          </a:p>
          <a:p>
            <a:pPr lvl="1"/>
            <a:r>
              <a:rPr lang="nl-BE" dirty="0"/>
              <a:t>Rode kruis Vlaanderen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4662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D5F3E-E764-F0ED-3A59-ECCBC9FD9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">
            <a:extLst>
              <a:ext uri="{FF2B5EF4-FFF2-40B4-BE49-F238E27FC236}">
                <a16:creationId xmlns:a16="http://schemas.microsoft.com/office/drawing/2014/main" id="{A86797DF-E128-04A3-A7D0-1EE93BE98F5D}"/>
              </a:ext>
            </a:extLst>
          </p:cNvPr>
          <p:cNvSpPr txBox="1">
            <a:spLocks/>
          </p:cNvSpPr>
          <p:nvPr/>
        </p:nvSpPr>
        <p:spPr>
          <a:xfrm>
            <a:off x="210757" y="2420888"/>
            <a:ext cx="8689895" cy="1512168"/>
          </a:xfrm>
          <a:prstGeom prst="rect">
            <a:avLst/>
          </a:prstGeom>
        </p:spPr>
        <p:txBody>
          <a:bodyPr tIns="0" bIns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 baseline="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nl-BE" sz="2200" dirty="0"/>
              <a:t>Mailen kan steeds naar DGHWB-AMT-BRAS-Collab@mil.be</a:t>
            </a:r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8AB18FE2-1918-A4AB-9AE2-E4C8BE891279}"/>
              </a:ext>
            </a:extLst>
          </p:cNvPr>
          <p:cNvSpPr txBox="1">
            <a:spLocks/>
          </p:cNvSpPr>
          <p:nvPr/>
        </p:nvSpPr>
        <p:spPr>
          <a:xfrm>
            <a:off x="109575" y="1416622"/>
            <a:ext cx="8374765" cy="530915"/>
          </a:xfrm>
          <a:prstGeom prst="rect">
            <a:avLst/>
          </a:prstGeom>
        </p:spPr>
        <p:txBody>
          <a:bodyPr vert="horz" wrap="square" lIns="108000" tIns="34290" rIns="108000" bIns="34290" rtlCol="0" anchor="b">
            <a:spAutoFit/>
          </a:bodyPr>
          <a:lstStyle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184652"/>
                </a:solidFill>
              </a:defRPr>
            </a:lvl2pPr>
            <a:lvl3pPr marL="12001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84652"/>
                </a:solidFill>
              </a:defRPr>
            </a:lvl4pPr>
            <a:lvl5pPr marL="21145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8465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BE" sz="3000" dirty="0" err="1"/>
              <a:t>Vragen</a:t>
            </a:r>
            <a:r>
              <a:rPr lang="fr-BE" sz="3000" dirty="0"/>
              <a:t>?</a:t>
            </a:r>
          </a:p>
        </p:txBody>
      </p:sp>
      <p:sp>
        <p:nvSpPr>
          <p:cNvPr id="8" name="!!Title Bullet">
            <a:extLst>
              <a:ext uri="{FF2B5EF4-FFF2-40B4-BE49-F238E27FC236}">
                <a16:creationId xmlns:a16="http://schemas.microsoft.com/office/drawing/2014/main" id="{C2BBE6E2-80E5-99EA-74B2-481ADCEEB939}"/>
              </a:ext>
            </a:extLst>
          </p:cNvPr>
          <p:cNvSpPr/>
          <p:nvPr/>
        </p:nvSpPr>
        <p:spPr>
          <a:xfrm>
            <a:off x="-1" y="1524068"/>
            <a:ext cx="109576" cy="264600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34289" rIns="3428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" name="!!Defence Logo">
            <a:extLst>
              <a:ext uri="{FF2B5EF4-FFF2-40B4-BE49-F238E27FC236}">
                <a16:creationId xmlns:a16="http://schemas.microsoft.com/office/drawing/2014/main" id="{055E9AB8-0B77-16D7-CCD2-96286B1B17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809" b="322"/>
          <a:stretch/>
        </p:blipFill>
        <p:spPr>
          <a:xfrm>
            <a:off x="7425929" y="5375036"/>
            <a:ext cx="1516261" cy="3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2324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ence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- PowerPoint CSOC 51" id="{5F512892-5CD8-4FB7-A957-6D2F09CD893A}" vid="{05714FEC-135E-40E6-82A9-3BDC5CD3ACE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23E120B0388E8B4FB0D1F9624AAB479E" ma:contentTypeVersion="8" ma:contentTypeDescription="Upload an image or a photograph." ma:contentTypeScope="" ma:versionID="785b4373f47ad8c6d96768b42d15eadd">
  <xsd:schema xmlns:xsd="http://www.w3.org/2001/XMLSchema" xmlns:p="http://schemas.microsoft.com/office/2006/metadata/properties" xmlns:ns1="http://schemas.microsoft.com/sharepoint/v3" xmlns:ns2="903ce898-8ee9-442d-948e-a3126d3e33a6" xmlns:ns3="6aaf9d74-94c3-42e3-8811-9db25e5c3289" targetNamespace="http://schemas.microsoft.com/office/2006/metadata/properties" ma:root="true" ma:fieldsID="de0702d294e0d6c2c7e8d4f2ebd1f35d" ns1:_="" ns2:_="" ns3:_="">
    <xsd:import namespace="http://schemas.microsoft.com/sharepoint/v3"/>
    <xsd:import namespace="903ce898-8ee9-442d-948e-a3126d3e33a6"/>
    <xsd:import namespace="6aaf9d74-94c3-42e3-8811-9db25e5c3289"/>
    <xsd:element name="properties">
      <xsd:complexType>
        <xsd:sequence>
          <xsd:element name="documentManagement">
            <xsd:complexType>
              <xsd:all>
                <xsd:element ref="ns2:Beschrijving" minOccurs="0"/>
                <xsd:element ref="ns1:Description" minOccurs="0"/>
                <xsd:element ref="ns3:lang"/>
                <xsd:element ref="ns1:ImageCreateDate" minOccurs="0"/>
                <xsd:element ref="ns1:ImageWidth" minOccurs="0"/>
                <xsd:element ref="ns1:ImageHeigh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Description" ma:index="5" nillable="true" ma:displayName="Description" ma:description="Used as alternative text for the picture." ma:hidden="true" ma:internalName="Description" ma:readOnly="false">
      <xsd:simpleType>
        <xsd:restriction base="dms:Note"/>
      </xsd:simpleType>
    </xsd:element>
    <xsd:element name="ImageCreateDate" ma:index="8" nillable="true" ma:displayName="Date Picture Taken" ma:format="DateTime" ma:hidden="true" ma:internalName="ImageCreateDate" ma:readOnly="false">
      <xsd:simpleType>
        <xsd:restriction base="dms:DateTime"/>
      </xsd:simpleType>
    </xsd:element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903ce898-8ee9-442d-948e-a3126d3e33a6" elementFormDefault="qualified">
    <xsd:import namespace="http://schemas.microsoft.com/office/2006/documentManagement/types"/>
    <xsd:element name="Beschrijving" ma:index="3" nillable="true" ma:displayName="Titel" ma:internalName="Beschrijving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6aaf9d74-94c3-42e3-8811-9db25e5c3289" elementFormDefault="qualified">
    <xsd:import namespace="http://schemas.microsoft.com/office/2006/documentManagement/types"/>
    <xsd:element name="lang" ma:index="7" ma:displayName="Lang" ma:default="-" ma:format="Dropdown" ma:internalName="lang">
      <xsd:simpleType>
        <xsd:restriction base="dms:Choice">
          <xsd:enumeration value="NF"/>
          <xsd:enumeration value="N"/>
          <xsd:enumeration value="F"/>
          <xsd:enumeration value="E"/>
          <xsd:enumeration value="D"/>
          <xsd:enumeration value="-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eschrijving xmlns="903ce898-8ee9-442d-948e-a3126d3e33a6">Power Point Presentation (voorbeeld)</Beschrijving>
    <lang xmlns="6aaf9d74-94c3-42e3-8811-9db25e5c3289">NF</lang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A3FEFF9-22A0-462F-927B-9788DDBB07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03ce898-8ee9-442d-948e-a3126d3e33a6"/>
    <ds:schemaRef ds:uri="6aaf9d74-94c3-42e3-8811-9db25e5c3289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7D6D582-C96E-4B37-A42A-AEDFACC98576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6aaf9d74-94c3-42e3-8811-9db25e5c3289"/>
    <ds:schemaRef ds:uri="http://schemas.microsoft.com/sharepoint/v3"/>
    <ds:schemaRef ds:uri="http://purl.org/dc/terms/"/>
    <ds:schemaRef ds:uri="http://schemas.openxmlformats.org/package/2006/metadata/core-properties"/>
    <ds:schemaRef ds:uri="903ce898-8ee9-442d-948e-a3126d3e33a6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4661</TotalTime>
  <Words>466</Words>
  <Application>Microsoft Office PowerPoint</Application>
  <PresentationFormat>On-screen Show (4:3)</PresentationFormat>
  <Paragraphs>78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Palanquin Bold</vt:lpstr>
      <vt:lpstr>Palanquin Regular</vt:lpstr>
      <vt:lpstr>Presentation</vt:lpstr>
      <vt:lpstr>Defence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Extra arbeidsarts BRA (tijdelijk)</vt:lpstr>
      <vt:lpstr>Relevante ervaring</vt:lpstr>
      <vt:lpstr>PowerPoint Presentation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 (exemple)</dc:title>
  <dc:creator>Boiten Claudia</dc:creator>
  <cp:lastModifiedBy>Petit Elisabeth</cp:lastModifiedBy>
  <cp:revision>371</cp:revision>
  <cp:lastPrinted>2023-05-25T05:46:10Z</cp:lastPrinted>
  <dcterms:created xsi:type="dcterms:W3CDTF">2011-12-22T10:13:19Z</dcterms:created>
  <dcterms:modified xsi:type="dcterms:W3CDTF">2025-12-09T07:09:22Z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</Properties>
</file>