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1" r:id="rId6"/>
    <p:sldId id="274" r:id="rId7"/>
    <p:sldId id="272" r:id="rId8"/>
    <p:sldId id="27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3268" autoAdjust="0"/>
  </p:normalViewPr>
  <p:slideViewPr>
    <p:cSldViewPr snapToGrid="0">
      <p:cViewPr varScale="1">
        <p:scale>
          <a:sx n="68" d="100"/>
          <a:sy n="68" d="100"/>
        </p:scale>
        <p:origin x="12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n de moortel Zora" userId="f952df5d-19be-415d-8660-886ff4f4eff8" providerId="ADAL" clId="{E6B45A31-6067-4DE1-A294-C229D6D14E33}"/>
    <pc:docChg chg="modSld sldOrd">
      <pc:chgData name="Van de moortel Zora" userId="f952df5d-19be-415d-8660-886ff4f4eff8" providerId="ADAL" clId="{E6B45A31-6067-4DE1-A294-C229D6D14E33}" dt="2025-12-11T07:30:35.279" v="13"/>
      <pc:docMkLst>
        <pc:docMk/>
      </pc:docMkLst>
      <pc:sldChg chg="modSp mod">
        <pc:chgData name="Van de moortel Zora" userId="f952df5d-19be-415d-8660-886ff4f4eff8" providerId="ADAL" clId="{E6B45A31-6067-4DE1-A294-C229D6D14E33}" dt="2025-12-11T07:29:58.569" v="11" actId="20577"/>
        <pc:sldMkLst>
          <pc:docMk/>
          <pc:sldMk cId="4134345264" sldId="256"/>
        </pc:sldMkLst>
        <pc:spChg chg="mod">
          <ac:chgData name="Van de moortel Zora" userId="f952df5d-19be-415d-8660-886ff4f4eff8" providerId="ADAL" clId="{E6B45A31-6067-4DE1-A294-C229D6D14E33}" dt="2025-12-11T07:29:58.569" v="11" actId="20577"/>
          <ac:spMkLst>
            <pc:docMk/>
            <pc:sldMk cId="4134345264" sldId="256"/>
            <ac:spMk id="3" creationId="{05B2ED25-2E7C-7499-3761-7D99588CDD15}"/>
          </ac:spMkLst>
        </pc:spChg>
      </pc:sldChg>
      <pc:sldChg chg="ord">
        <pc:chgData name="Van de moortel Zora" userId="f952df5d-19be-415d-8660-886ff4f4eff8" providerId="ADAL" clId="{E6B45A31-6067-4DE1-A294-C229D6D14E33}" dt="2025-12-11T07:30:35.279" v="13"/>
        <pc:sldMkLst>
          <pc:docMk/>
          <pc:sldMk cId="3053515333" sldId="272"/>
        </pc:sldMkLst>
      </pc:sldChg>
    </pc:docChg>
  </pc:docChgLst>
  <pc:docChgLst>
    <pc:chgData name="Van de moortel Zora" userId="f952df5d-19be-415d-8660-886ff4f4eff8" providerId="ADAL" clId="{522AC022-1399-46F4-8F72-893FD164A915}"/>
    <pc:docChg chg="undo custSel modSld">
      <pc:chgData name="Van de moortel Zora" userId="f952df5d-19be-415d-8660-886ff4f4eff8" providerId="ADAL" clId="{522AC022-1399-46F4-8F72-893FD164A915}" dt="2025-11-20T07:45:39.174" v="905" actId="20577"/>
      <pc:docMkLst>
        <pc:docMk/>
      </pc:docMkLst>
      <pc:sldChg chg="modSp mod">
        <pc:chgData name="Van de moortel Zora" userId="f952df5d-19be-415d-8660-886ff4f4eff8" providerId="ADAL" clId="{522AC022-1399-46F4-8F72-893FD164A915}" dt="2025-11-14T10:30:01.016" v="35" actId="20577"/>
        <pc:sldMkLst>
          <pc:docMk/>
          <pc:sldMk cId="4134345264" sldId="256"/>
        </pc:sldMkLst>
        <pc:spChg chg="mod">
          <ac:chgData name="Van de moortel Zora" userId="f952df5d-19be-415d-8660-886ff4f4eff8" providerId="ADAL" clId="{522AC022-1399-46F4-8F72-893FD164A915}" dt="2025-11-14T10:30:01.016" v="35" actId="20577"/>
          <ac:spMkLst>
            <pc:docMk/>
            <pc:sldMk cId="4134345264" sldId="256"/>
            <ac:spMk id="3" creationId="{05B2ED25-2E7C-7499-3761-7D99588CDD15}"/>
          </ac:spMkLst>
        </pc:spChg>
        <pc:spChg chg="mod">
          <ac:chgData name="Van de moortel Zora" userId="f952df5d-19be-415d-8660-886ff4f4eff8" providerId="ADAL" clId="{522AC022-1399-46F4-8F72-893FD164A915}" dt="2025-11-14T10:29:47.346" v="23" actId="20577"/>
          <ac:spMkLst>
            <pc:docMk/>
            <pc:sldMk cId="4134345264" sldId="256"/>
            <ac:spMk id="5" creationId="{7D1DB7E4-EF99-81D3-F17C-BDDB55B69B53}"/>
          </ac:spMkLst>
        </pc:spChg>
      </pc:sldChg>
      <pc:sldChg chg="addSp delSp modSp mod">
        <pc:chgData name="Van de moortel Zora" userId="f952df5d-19be-415d-8660-886ff4f4eff8" providerId="ADAL" clId="{522AC022-1399-46F4-8F72-893FD164A915}" dt="2025-11-14T10:39:25.411" v="200" actId="207"/>
        <pc:sldMkLst>
          <pc:docMk/>
          <pc:sldMk cId="972349197" sldId="258"/>
        </pc:sldMkLst>
        <pc:spChg chg="mod">
          <ac:chgData name="Van de moortel Zora" userId="f952df5d-19be-415d-8660-886ff4f4eff8" providerId="ADAL" clId="{522AC022-1399-46F4-8F72-893FD164A915}" dt="2025-11-14T10:39:25.411" v="200" actId="207"/>
          <ac:spMkLst>
            <pc:docMk/>
            <pc:sldMk cId="972349197" sldId="258"/>
            <ac:spMk id="3" creationId="{E4DB5EB8-FF7A-7412-9C21-BD7DBFEA90A1}"/>
          </ac:spMkLst>
        </pc:spChg>
        <pc:graphicFrameChg chg="add mod">
          <ac:chgData name="Van de moortel Zora" userId="f952df5d-19be-415d-8660-886ff4f4eff8" providerId="ADAL" clId="{522AC022-1399-46F4-8F72-893FD164A915}" dt="2025-11-14T10:36:20.138" v="44" actId="1076"/>
          <ac:graphicFrameMkLst>
            <pc:docMk/>
            <pc:sldMk cId="972349197" sldId="258"/>
            <ac:graphicFrameMk id="5" creationId="{00000000-0008-0000-0500-000005000000}"/>
          </ac:graphicFrameMkLst>
        </pc:graphicFrameChg>
      </pc:sldChg>
      <pc:sldChg chg="addSp delSp modSp mod delAnim">
        <pc:chgData name="Van de moortel Zora" userId="f952df5d-19be-415d-8660-886ff4f4eff8" providerId="ADAL" clId="{522AC022-1399-46F4-8F72-893FD164A915}" dt="2025-11-14T10:40:24.786" v="211" actId="1076"/>
        <pc:sldMkLst>
          <pc:docMk/>
          <pc:sldMk cId="2255993356" sldId="259"/>
        </pc:sldMkLst>
        <pc:spChg chg="mod">
          <ac:chgData name="Van de moortel Zora" userId="f952df5d-19be-415d-8660-886ff4f4eff8" providerId="ADAL" clId="{522AC022-1399-46F4-8F72-893FD164A915}" dt="2025-11-14T10:40:08.467" v="206" actId="20577"/>
          <ac:spMkLst>
            <pc:docMk/>
            <pc:sldMk cId="2255993356" sldId="259"/>
            <ac:spMk id="2" creationId="{CA097DDE-9FDF-4E06-87CF-A40C96020DDF}"/>
          </ac:spMkLst>
        </pc:spChg>
        <pc:picChg chg="add mod">
          <ac:chgData name="Van de moortel Zora" userId="f952df5d-19be-415d-8660-886ff4f4eff8" providerId="ADAL" clId="{522AC022-1399-46F4-8F72-893FD164A915}" dt="2025-11-14T10:40:24.786" v="211" actId="1076"/>
          <ac:picMkLst>
            <pc:docMk/>
            <pc:sldMk cId="2255993356" sldId="259"/>
            <ac:picMk id="3" creationId="{AFD0BA7C-32CA-4B42-9C9B-846BB08B99D7}"/>
          </ac:picMkLst>
        </pc:picChg>
      </pc:sldChg>
      <pc:sldChg chg="modSp mod modNotesTx">
        <pc:chgData name="Van de moortel Zora" userId="f952df5d-19be-415d-8660-886ff4f4eff8" providerId="ADAL" clId="{522AC022-1399-46F4-8F72-893FD164A915}" dt="2025-11-20T07:42:28.384" v="812" actId="2710"/>
        <pc:sldMkLst>
          <pc:docMk/>
          <pc:sldMk cId="1402234703" sldId="260"/>
        </pc:sldMkLst>
        <pc:spChg chg="mod">
          <ac:chgData name="Van de moortel Zora" userId="f952df5d-19be-415d-8660-886ff4f4eff8" providerId="ADAL" clId="{522AC022-1399-46F4-8F72-893FD164A915}" dt="2025-11-20T07:33:59.061" v="346" actId="13926"/>
          <ac:spMkLst>
            <pc:docMk/>
            <pc:sldMk cId="1402234703" sldId="260"/>
            <ac:spMk id="2" creationId="{BB7D036F-CB1E-F850-10DC-50FACBFBD838}"/>
          </ac:spMkLst>
        </pc:spChg>
        <pc:spChg chg="mod">
          <ac:chgData name="Van de moortel Zora" userId="f952df5d-19be-415d-8660-886ff4f4eff8" providerId="ADAL" clId="{522AC022-1399-46F4-8F72-893FD164A915}" dt="2025-11-20T07:42:28.384" v="812" actId="2710"/>
          <ac:spMkLst>
            <pc:docMk/>
            <pc:sldMk cId="1402234703" sldId="260"/>
            <ac:spMk id="3" creationId="{13763BB2-AD3C-ECEC-E44A-6681718CDEAB}"/>
          </ac:spMkLst>
        </pc:spChg>
      </pc:sldChg>
      <pc:sldChg chg="addSp modSp mod">
        <pc:chgData name="Van de moortel Zora" userId="f952df5d-19be-415d-8660-886ff4f4eff8" providerId="ADAL" clId="{522AC022-1399-46F4-8F72-893FD164A915}" dt="2025-11-20T07:30:54.028" v="289" actId="13926"/>
        <pc:sldMkLst>
          <pc:docMk/>
          <pc:sldMk cId="8126684" sldId="261"/>
        </pc:sldMkLst>
        <pc:spChg chg="mod">
          <ac:chgData name="Van de moortel Zora" userId="f952df5d-19be-415d-8660-886ff4f4eff8" providerId="ADAL" clId="{522AC022-1399-46F4-8F72-893FD164A915}" dt="2025-11-20T07:30:54.028" v="289" actId="13926"/>
          <ac:spMkLst>
            <pc:docMk/>
            <pc:sldMk cId="8126684" sldId="261"/>
            <ac:spMk id="3" creationId="{7B112EF4-9675-6FEF-11DC-A1EBEE1FE3FF}"/>
          </ac:spMkLst>
        </pc:spChg>
        <pc:graphicFrameChg chg="add mod modGraphic">
          <ac:chgData name="Van de moortel Zora" userId="f952df5d-19be-415d-8660-886ff4f4eff8" providerId="ADAL" clId="{522AC022-1399-46F4-8F72-893FD164A915}" dt="2025-11-14T10:44:47.902" v="278" actId="207"/>
          <ac:graphicFrameMkLst>
            <pc:docMk/>
            <pc:sldMk cId="8126684" sldId="261"/>
            <ac:graphicFrameMk id="4" creationId="{4241B612-753E-8BA7-3EE0-98F9B52AE3C2}"/>
          </ac:graphicFrameMkLst>
        </pc:graphicFrameChg>
      </pc:sldChg>
      <pc:sldChg chg="modSp mod">
        <pc:chgData name="Van de moortel Zora" userId="f952df5d-19be-415d-8660-886ff4f4eff8" providerId="ADAL" clId="{522AC022-1399-46F4-8F72-893FD164A915}" dt="2025-11-20T07:31:05.517" v="290" actId="13926"/>
        <pc:sldMkLst>
          <pc:docMk/>
          <pc:sldMk cId="3053515333" sldId="272"/>
        </pc:sldMkLst>
        <pc:spChg chg="mod">
          <ac:chgData name="Van de moortel Zora" userId="f952df5d-19be-415d-8660-886ff4f4eff8" providerId="ADAL" clId="{522AC022-1399-46F4-8F72-893FD164A915}" dt="2025-11-20T07:31:05.517" v="290" actId="13926"/>
          <ac:spMkLst>
            <pc:docMk/>
            <pc:sldMk cId="3053515333" sldId="272"/>
            <ac:spMk id="2" creationId="{E65B2DD7-E151-FFD8-D8E5-5522C356AC39}"/>
          </ac:spMkLst>
        </pc:spChg>
        <pc:spChg chg="mod">
          <ac:chgData name="Van de moortel Zora" userId="f952df5d-19be-415d-8660-886ff4f4eff8" providerId="ADAL" clId="{522AC022-1399-46F4-8F72-893FD164A915}" dt="2025-11-14T10:46:10.993" v="285" actId="20577"/>
          <ac:spMkLst>
            <pc:docMk/>
            <pc:sldMk cId="3053515333" sldId="272"/>
            <ac:spMk id="3" creationId="{D30354ED-797F-A0B2-D00D-C6C7704E411D}"/>
          </ac:spMkLst>
        </pc:spChg>
      </pc:sldChg>
      <pc:sldChg chg="delSp mod">
        <pc:chgData name="Van de moortel Zora" userId="f952df5d-19be-415d-8660-886ff4f4eff8" providerId="ADAL" clId="{522AC022-1399-46F4-8F72-893FD164A915}" dt="2025-11-14T10:45:50.109" v="282" actId="478"/>
        <pc:sldMkLst>
          <pc:docMk/>
          <pc:sldMk cId="3815590275" sldId="273"/>
        </pc:sldMkLst>
      </pc:sldChg>
      <pc:sldChg chg="modSp mod">
        <pc:chgData name="Van de moortel Zora" userId="f952df5d-19be-415d-8660-886ff4f4eff8" providerId="ADAL" clId="{522AC022-1399-46F4-8F72-893FD164A915}" dt="2025-11-20T07:45:39.174" v="905" actId="20577"/>
        <pc:sldMkLst>
          <pc:docMk/>
          <pc:sldMk cId="3567601375" sldId="274"/>
        </pc:sldMkLst>
        <pc:spChg chg="mod">
          <ac:chgData name="Van de moortel Zora" userId="f952df5d-19be-415d-8660-886ff4f4eff8" providerId="ADAL" clId="{522AC022-1399-46F4-8F72-893FD164A915}" dt="2025-11-20T07:43:27.501" v="813" actId="13926"/>
          <ac:spMkLst>
            <pc:docMk/>
            <pc:sldMk cId="3567601375" sldId="274"/>
            <ac:spMk id="2" creationId="{5638F800-8BF9-A17B-3872-2E59B79036A0}"/>
          </ac:spMkLst>
        </pc:spChg>
        <pc:graphicFrameChg chg="modGraphic">
          <ac:chgData name="Van de moortel Zora" userId="f952df5d-19be-415d-8660-886ff4f4eff8" providerId="ADAL" clId="{522AC022-1399-46F4-8F72-893FD164A915}" dt="2025-11-20T07:45:39.174" v="905" actId="20577"/>
          <ac:graphicFrameMkLst>
            <pc:docMk/>
            <pc:sldMk cId="3567601375" sldId="274"/>
            <ac:graphicFrameMk id="4" creationId="{80E0914F-6AAC-7758-69A0-5C72B528F91B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idcn.mil.intra\UnitData\DGHWB\IDPBW\Collab\010_ORGANISATION\060_WorkGroups\PS@W_Ter\2_Work_Docs\MIPSOQ's\250505_29Bn%20Log\250505_MIPSOQ_29BnLo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[250505_MIPSOQ_29BnLog.xlsx]Demografie Unit!PivotTable3</c:name>
    <c:fmtId val="77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1" i="0" u="none" strike="noStrike" kern="1200" spc="0" baseline="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pPr>
            <a:r>
              <a:rPr lang="nl-BE" sz="1100" b="1">
                <a:solidFill>
                  <a:srgbClr val="0000FF"/>
                </a:solidFill>
              </a:rPr>
              <a:t>Demografie respondenten </a:t>
            </a:r>
            <a:r>
              <a:rPr lang="nl-BE" sz="1100" b="1" i="0" u="none" strike="noStrike" baseline="0">
                <a:effectLst/>
              </a:rPr>
              <a:t>EENHEID (MIPSOQ MMM YY)</a:t>
            </a:r>
            <a:endParaRPr lang="nl-BE" sz="1100" b="1" baseline="0">
              <a:solidFill>
                <a:srgbClr val="0000FF"/>
              </a:solidFill>
            </a:endParaRPr>
          </a:p>
          <a:p>
            <a:pPr>
              <a:defRPr sz="1100" b="1" i="0" u="none" strike="noStrike" kern="1200" spc="0" baseline="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pPr>
            <a:r>
              <a:rPr lang="nl-BE" sz="1100" b="1" baseline="0">
                <a:solidFill>
                  <a:srgbClr val="0000FF"/>
                </a:solidFill>
              </a:rPr>
              <a:t>volgens dienst en geslacht</a:t>
            </a:r>
            <a:endParaRPr lang="nl-BE" sz="1100" b="1">
              <a:solidFill>
                <a:srgbClr val="0000FF"/>
              </a:solidFill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pivotFmts>
      <c:pivotFmt>
        <c:idx val="0"/>
        <c:spPr>
          <a:solidFill>
            <a:schemeClr val="accent6">
              <a:lumMod val="40000"/>
              <a:lumOff val="60000"/>
            </a:schemeClr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6">
              <a:lumMod val="60000"/>
              <a:lumOff val="40000"/>
            </a:schemeClr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rgbClr val="92D050"/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6">
              <a:lumMod val="75000"/>
            </a:schemeClr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6">
              <a:lumMod val="40000"/>
              <a:lumOff val="60000"/>
            </a:schemeClr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6">
              <a:lumMod val="60000"/>
              <a:lumOff val="40000"/>
            </a:schemeClr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rgbClr val="92D050"/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6">
              <a:lumMod val="75000"/>
            </a:schemeClr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spPr>
          <a:solidFill>
            <a:schemeClr val="accent6">
              <a:lumMod val="40000"/>
              <a:lumOff val="60000"/>
            </a:schemeClr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spPr>
          <a:solidFill>
            <a:schemeClr val="accent6">
              <a:lumMod val="60000"/>
              <a:lumOff val="40000"/>
            </a:schemeClr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spPr>
          <a:solidFill>
            <a:srgbClr val="92D050"/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"/>
        <c:spPr>
          <a:solidFill>
            <a:schemeClr val="accent6">
              <a:lumMod val="75000"/>
            </a:schemeClr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"/>
        <c:spPr>
          <a:solidFill>
            <a:srgbClr val="0000FF"/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"/>
        <c:spPr>
          <a:solidFill>
            <a:srgbClr val="00B050"/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"/>
        <c:spPr>
          <a:solidFill>
            <a:schemeClr val="accent2">
              <a:lumMod val="60000"/>
              <a:lumOff val="40000"/>
            </a:schemeClr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"/>
        <c:spPr>
          <a:solidFill>
            <a:schemeClr val="accent2"/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"/>
        <c:spPr>
          <a:solidFill>
            <a:srgbClr val="0000FF"/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"/>
        <c:spPr>
          <a:solidFill>
            <a:srgbClr val="00B050"/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8"/>
        <c:spPr>
          <a:solidFill>
            <a:schemeClr val="accent2">
              <a:lumMod val="60000"/>
              <a:lumOff val="40000"/>
            </a:schemeClr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9"/>
        <c:spPr>
          <a:solidFill>
            <a:schemeClr val="accent2"/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0"/>
        <c:spPr>
          <a:solidFill>
            <a:srgbClr val="0000FF"/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1"/>
        <c:spPr>
          <a:solidFill>
            <a:srgbClr val="00B050"/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2"/>
        <c:spPr>
          <a:solidFill>
            <a:schemeClr val="accent2">
              <a:lumMod val="60000"/>
              <a:lumOff val="40000"/>
            </a:schemeClr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3"/>
        <c:spPr>
          <a:solidFill>
            <a:schemeClr val="accent2"/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4"/>
        <c:spPr>
          <a:solidFill>
            <a:schemeClr val="accent1">
              <a:lumMod val="60000"/>
              <a:lumOff val="40000"/>
            </a:schemeClr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5"/>
        <c:spPr>
          <a:solidFill>
            <a:srgbClr val="FF99CC"/>
          </a:solidFill>
          <a:ln>
            <a:solidFill>
              <a:sysClr val="windowText" lastClr="000000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6"/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7"/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8"/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9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0"/>
        <c:spPr>
          <a:solidFill>
            <a:srgbClr val="FF99CC"/>
          </a:solidFill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1"/>
        <c:spPr>
          <a:solidFill>
            <a:srgbClr val="7030A0"/>
          </a:solidFill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2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3"/>
        <c:spPr>
          <a:solidFill>
            <a:srgbClr val="FF99CC"/>
          </a:solidFill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4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5"/>
        <c:spPr>
          <a:solidFill>
            <a:srgbClr val="FF99CC"/>
          </a:solidFill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nl-BE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>
        <c:manualLayout>
          <c:layoutTarget val="inner"/>
          <c:xMode val="edge"/>
          <c:yMode val="edge"/>
          <c:x val="0.10363997553851355"/>
          <c:y val="0.27241078290628035"/>
          <c:w val="0.86669287540215212"/>
          <c:h val="0.5692916286016733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'Demografie Unit'!$B$106:$B$107</c:f>
              <c:strCache>
                <c:ptCount val="1"/>
                <c:pt idx="0">
                  <c:v>M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/>
                </a:pPr>
                <a:endParaRPr lang="nl-B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'Demografie Unit'!$A$108:$A$112</c:f>
              <c:strCache>
                <c:ptCount val="4"/>
                <c:pt idx="0">
                  <c:v>Cie St&amp;Dst </c:v>
                </c:pt>
                <c:pt idx="1">
                  <c:v>10 Cie RavTpt </c:v>
                </c:pt>
                <c:pt idx="2">
                  <c:v>230 Cie Mat </c:v>
                </c:pt>
                <c:pt idx="3">
                  <c:v>260 Mun</c:v>
                </c:pt>
              </c:strCache>
            </c:strRef>
          </c:cat>
          <c:val>
            <c:numRef>
              <c:f>'Demografie Unit'!$B$108:$B$112</c:f>
              <c:numCache>
                <c:formatCode>General</c:formatCode>
                <c:ptCount val="4"/>
                <c:pt idx="0">
                  <c:v>42</c:v>
                </c:pt>
                <c:pt idx="1">
                  <c:v>82</c:v>
                </c:pt>
                <c:pt idx="2">
                  <c:v>87</c:v>
                </c:pt>
                <c:pt idx="3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78-4EA8-89BC-CF5178DA5043}"/>
            </c:ext>
          </c:extLst>
        </c:ser>
        <c:ser>
          <c:idx val="1"/>
          <c:order val="1"/>
          <c:tx>
            <c:strRef>
              <c:f>'Demografie Unit'!$C$106:$C$107</c:f>
              <c:strCache>
                <c:ptCount val="1"/>
                <c:pt idx="0">
                  <c:v>F</c:v>
                </c:pt>
              </c:strCache>
            </c:strRef>
          </c:tx>
          <c:spPr>
            <a:solidFill>
              <a:srgbClr val="FF99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/>
                </a:pPr>
                <a:endParaRPr lang="nl-B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'Demografie Unit'!$A$108:$A$112</c:f>
              <c:strCache>
                <c:ptCount val="4"/>
                <c:pt idx="0">
                  <c:v>Cie St&amp;Dst </c:v>
                </c:pt>
                <c:pt idx="1">
                  <c:v>10 Cie RavTpt </c:v>
                </c:pt>
                <c:pt idx="2">
                  <c:v>230 Cie Mat </c:v>
                </c:pt>
                <c:pt idx="3">
                  <c:v>260 Mun</c:v>
                </c:pt>
              </c:strCache>
            </c:strRef>
          </c:cat>
          <c:val>
            <c:numRef>
              <c:f>'Demografie Unit'!$C$108:$C$112</c:f>
              <c:numCache>
                <c:formatCode>General</c:formatCode>
                <c:ptCount val="4"/>
                <c:pt idx="0">
                  <c:v>7</c:v>
                </c:pt>
                <c:pt idx="1">
                  <c:v>17</c:v>
                </c:pt>
                <c:pt idx="2">
                  <c:v>10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A78-4EA8-89BC-CF5178DA50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601178952"/>
        <c:axId val="601174360"/>
      </c:barChart>
      <c:catAx>
        <c:axId val="601178952"/>
        <c:scaling>
          <c:orientation val="minMax"/>
        </c:scaling>
        <c:delete val="0"/>
        <c:axPos val="b"/>
        <c:majorGridlines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Dienst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601174360"/>
        <c:crosses val="autoZero"/>
        <c:auto val="1"/>
        <c:lblAlgn val="ctr"/>
        <c:lblOffset val="100"/>
        <c:noMultiLvlLbl val="0"/>
      </c:catAx>
      <c:valAx>
        <c:axId val="601174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Aantal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6011789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4491075735648813"/>
          <c:y val="3.0041617725961055E-2"/>
          <c:w val="0.10216882473136082"/>
          <c:h val="0.11479404496855097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BE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>
          <a:lumMod val="50000"/>
        </a:schemeClr>
      </a:solidFill>
      <a:round/>
    </a:ln>
    <a:effectLst/>
  </c:spPr>
  <c:txPr>
    <a:bodyPr/>
    <a:lstStyle/>
    <a:p>
      <a:pPr>
        <a:defRPr/>
      </a:pPr>
      <a:endParaRPr lang="nl-BE"/>
    </a:p>
  </c:tx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2D4CDE-60AD-413C-92F6-9DBCF5DED802}" type="datetimeFigureOut">
              <a:rPr lang="nl-BE" smtClean="0"/>
              <a:t>15/12/2025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BE493B-0B6D-41D1-A3B6-CF24456F6E7C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90194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B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Stress, gezondheid, betrokkenheid en voorspelbaarheid</a:t>
            </a:r>
            <a:r>
              <a:rPr lang="nl-B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zijn de grootste aandachtspunten.</a:t>
            </a:r>
            <a:endParaRPr lang="nl-BE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nl-B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Officieren</a:t>
            </a:r>
            <a:r>
              <a:rPr lang="nl-B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ervaren </a:t>
            </a:r>
            <a:r>
              <a:rPr lang="nl-B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werkdruk</a:t>
            </a:r>
            <a:r>
              <a:rPr lang="nl-B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en </a:t>
            </a:r>
            <a:r>
              <a:rPr lang="nl-B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slechte </a:t>
            </a:r>
            <a:r>
              <a:rPr lang="nl-B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</a:t>
            </a:r>
            <a:r>
              <a:rPr lang="nl-B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-life </a:t>
            </a:r>
            <a:r>
              <a:rPr lang="nl-B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balance</a:t>
            </a:r>
            <a:r>
              <a:rPr lang="nl-B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scoren goed op </a:t>
            </a:r>
            <a:r>
              <a:rPr lang="nl-B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invloed en variatie</a:t>
            </a:r>
            <a:r>
              <a:rPr lang="nl-B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nl-BE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nl-B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Vrouwen tussen 26–45 jaar</a:t>
            </a:r>
            <a:r>
              <a:rPr lang="nl-B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zijn kwetsbaar op meerdere dimensies.</a:t>
            </a:r>
            <a:endParaRPr lang="nl-BE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nl-B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Ongewenst gedrag</a:t>
            </a:r>
            <a:r>
              <a:rPr lang="nl-B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is aanwezig, vooral in de vorm van </a:t>
            </a:r>
            <a:r>
              <a:rPr lang="nl-B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roddel, conflicten en pesten</a:t>
            </a:r>
            <a:r>
              <a:rPr lang="nl-B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nl-BE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E493B-0B6D-41D1-A3B6-CF24456F6E7C}" type="slidenum">
              <a:rPr lang="nl-BE" smtClean="0"/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08142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E493B-0B6D-41D1-A3B6-CF24456F6E7C}" type="slidenum">
              <a:rPr lang="nl-BE" smtClean="0"/>
              <a:t>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68720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Het welzijn binnen 29Bn Log is </a:t>
            </a:r>
            <a:r>
              <a:rPr lang="nl-B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sterk afhankelijk van dienst, leidinggevende en functie</a:t>
            </a:r>
            <a:r>
              <a:rPr lang="nl-B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Er zijn pockets van positieve ervaring, maar ook structurele knelpunten die herhaaldelijk terugkomen: </a:t>
            </a:r>
            <a:r>
              <a:rPr lang="nl-B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werkdruk, communicatie, infrastructuur, en gebrek aan erkenning</a:t>
            </a:r>
            <a:r>
              <a:rPr lang="nl-B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De roep om </a:t>
            </a:r>
            <a:r>
              <a:rPr lang="nl-B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meer autonomie, betere middelen, transparanter beleid en menselijke leiding</a:t>
            </a:r>
            <a:r>
              <a:rPr lang="nl-B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klinkt luid en breed gedragen.</a:t>
            </a:r>
            <a:endParaRPr lang="nl-BE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E493B-0B6D-41D1-A3B6-CF24456F6E7C}" type="slidenum">
              <a:rPr lang="nl-BE" smtClean="0"/>
              <a:t>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82088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kern="0" baseline="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376962" y="1186891"/>
            <a:ext cx="8220788" cy="245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 cap="none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fr-BE" dirty="0"/>
              <a:t>Day </a:t>
            </a:r>
            <a:r>
              <a:rPr lang="fr-BE" dirty="0" err="1"/>
              <a:t>Month</a:t>
            </a:r>
            <a:r>
              <a:rPr lang="fr-BE" dirty="0"/>
              <a:t> </a:t>
            </a:r>
            <a:r>
              <a:rPr lang="fr-BE" dirty="0" err="1"/>
              <a:t>Year</a:t>
            </a:r>
            <a:endParaRPr lang="fr-BE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4F9F5938-E2C8-BC4B-A548-3C47C2F9BF03}"/>
              </a:ext>
            </a:extLst>
          </p:cNvPr>
          <p:cNvSpPr/>
          <p:nvPr/>
        </p:nvSpPr>
        <p:spPr>
          <a:xfrm>
            <a:off x="475512" y="1016332"/>
            <a:ext cx="496039" cy="457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2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76962" y="436595"/>
            <a:ext cx="8233638" cy="198253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department</a:t>
            </a:r>
            <a:endParaRPr lang="fr-BE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76962" y="653898"/>
            <a:ext cx="8220788" cy="237595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en-US" dirty="0"/>
              <a:t>RANK - name</a:t>
            </a:r>
            <a:endParaRPr lang="fr-BE" dirty="0"/>
          </a:p>
        </p:txBody>
      </p:sp>
      <p:pic>
        <p:nvPicPr>
          <p:cNvPr id="12" name="Picture 1" descr="Picture 1">
            <a:extLst>
              <a:ext uri="{FF2B5EF4-FFF2-40B4-BE49-F238E27FC236}">
                <a16:creationId xmlns:a16="http://schemas.microsoft.com/office/drawing/2014/main" id="{B5C3552D-2649-1344-B1CC-7CD5425739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6962" y="400463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11455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 txBox="1">
            <a:spLocks/>
          </p:cNvSpPr>
          <p:nvPr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Questions</a:t>
            </a:r>
            <a:endParaRPr dirty="0"/>
          </a:p>
        </p:txBody>
      </p:sp>
      <p:pic>
        <p:nvPicPr>
          <p:cNvPr id="12" name="Picture 1" descr="Picture 1">
            <a:extLst>
              <a:ext uri="{FF2B5EF4-FFF2-40B4-BE49-F238E27FC236}">
                <a16:creationId xmlns:a16="http://schemas.microsoft.com/office/drawing/2014/main" id="{B5C3552D-2649-1344-B1CC-7CD5425739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6962" y="400463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77798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5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8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35B39D68-2118-624A-A3D1-0FC50A3053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2162" y="5901969"/>
            <a:ext cx="2115219" cy="956032"/>
          </a:xfrm>
          <a:prstGeom prst="rect">
            <a:avLst/>
          </a:prstGeom>
        </p:spPr>
        <p:txBody>
          <a:bodyPr/>
          <a:lstStyle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nl-NL" sz="3000" b="0" i="0" u="none" strike="noStrike" cap="none" spc="0" normalizeH="0" baseline="0" dirty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pPr lvl="0"/>
            <a:r>
              <a:rPr lang="en-US" dirty="0"/>
              <a:t>SUBTITLE</a:t>
            </a:r>
            <a:endParaRPr lang="nl-NL" dirty="0"/>
          </a:p>
        </p:txBody>
      </p:sp>
      <p:pic>
        <p:nvPicPr>
          <p:cNvPr id="10" name="Picture 1" descr="Picture 1">
            <a:extLst>
              <a:ext uri="{FF2B5EF4-FFF2-40B4-BE49-F238E27FC236}">
                <a16:creationId xmlns:a16="http://schemas.microsoft.com/office/drawing/2014/main" id="{B5C3552D-2649-1344-B1CC-7CD5425739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6962" y="400463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81247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6"/>
          <p:cNvSpPr/>
          <p:nvPr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" name="TextBox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pic>
        <p:nvPicPr>
          <p:cNvPr id="7" name="Picture 7" descr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6962" y="400463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17637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verview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1959338" y="2315675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Introduction</a:t>
            </a:r>
            <a:endParaRPr dirty="0"/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5" hasCustomPrompt="1"/>
          </p:nvPr>
        </p:nvSpPr>
        <p:spPr>
          <a:xfrm>
            <a:off x="1959338" y="2944368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1</a:t>
            </a:r>
            <a:endParaRPr dirty="0"/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8" y="3573061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2</a:t>
            </a:r>
            <a:endParaRPr dirty="0"/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7" hasCustomPrompt="1"/>
          </p:nvPr>
        </p:nvSpPr>
        <p:spPr>
          <a:xfrm>
            <a:off x="1959338" y="4223394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3</a:t>
            </a:r>
            <a:endParaRPr dirty="0"/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8" hasCustomPrompt="1"/>
          </p:nvPr>
        </p:nvSpPr>
        <p:spPr>
          <a:xfrm>
            <a:off x="1959338" y="4873947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Conclusion</a:t>
            </a:r>
            <a:endParaRPr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068800" y="2246070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68800" y="2879796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068800" y="3513522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068800" y="4158823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4</a:t>
            </a:r>
            <a:endParaRPr lang="fr-BE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68800" y="4809698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5</a:t>
            </a:r>
            <a:endParaRPr lang="fr-BE" dirty="0"/>
          </a:p>
        </p:txBody>
      </p:sp>
      <p:pic>
        <p:nvPicPr>
          <p:cNvPr id="24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12160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ruture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2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7" y="3434889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1959338" y="2234495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8" hasCustomPrompt="1"/>
          </p:nvPr>
        </p:nvSpPr>
        <p:spPr>
          <a:xfrm>
            <a:off x="1959338" y="4635283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055131" y="2234495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064972" y="3434889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055130" y="4635283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pic>
        <p:nvPicPr>
          <p:cNvPr id="13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230062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pic>
        <p:nvPicPr>
          <p:cNvPr id="6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44648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9" y="745829"/>
            <a:ext cx="11293675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pic>
        <p:nvPicPr>
          <p:cNvPr id="10" name="Picture 7" descr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3132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/>
        </p:nvSpPr>
        <p:spPr>
          <a:xfrm>
            <a:off x="0" y="0"/>
            <a:ext cx="43434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/>
          </a:p>
        </p:txBody>
      </p:sp>
      <p:sp>
        <p:nvSpPr>
          <p:cNvPr id="5" name="Rectangle 8"/>
          <p:cNvSpPr/>
          <p:nvPr/>
        </p:nvSpPr>
        <p:spPr>
          <a:xfrm>
            <a:off x="4343400" y="2170444"/>
            <a:ext cx="146100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extBox 9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4624409" y="2027180"/>
            <a:ext cx="557403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4624409" y="2875333"/>
            <a:ext cx="5574033" cy="2338694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4337050" cy="68580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i="1">
                <a:noFill/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fr-BE" dirty="0"/>
          </a:p>
        </p:txBody>
      </p:sp>
      <p:pic>
        <p:nvPicPr>
          <p:cNvPr id="11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73056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sp>
        <p:nvSpPr>
          <p:cNvPr id="4" name="Rectangle 2"/>
          <p:cNvSpPr/>
          <p:nvPr/>
        </p:nvSpPr>
        <p:spPr>
          <a:xfrm>
            <a:off x="7848600" y="0"/>
            <a:ext cx="4343400" cy="6858000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78486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8388790" y="677042"/>
            <a:ext cx="3263021" cy="500450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</a:t>
            </a: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7848600" cy="685800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BE" dirty="0"/>
          </a:p>
        </p:txBody>
      </p:sp>
      <p:pic>
        <p:nvPicPr>
          <p:cNvPr id="12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48048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79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 dirty="0"/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4790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35" r:id="rId3"/>
    <p:sldLayoutId id="2147483729" r:id="rId4"/>
    <p:sldLayoutId id="2147483730" r:id="rId5"/>
    <p:sldLayoutId id="2147483731" r:id="rId6"/>
    <p:sldLayoutId id="2147483736" r:id="rId7"/>
    <p:sldLayoutId id="2147483737" r:id="rId8"/>
    <p:sldLayoutId id="2147483738" r:id="rId9"/>
    <p:sldLayoutId id="214748373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800" kern="1200" baseline="0">
          <a:solidFill>
            <a:srgbClr val="18465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84652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8465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2A419F7-EEFE-9EEB-D3E6-63495F031374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352162" y="5092589"/>
            <a:ext cx="11672876" cy="707886"/>
          </a:xfrm>
        </p:spPr>
        <p:txBody>
          <a:bodyPr/>
          <a:lstStyle/>
          <a:p>
            <a:r>
              <a:rPr lang="nl-BE" sz="4000" dirty="0"/>
              <a:t>Debriefing resultaten psychosociale risicoanalyse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B2ED25-2E7C-7499-3761-7D99588CDD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lang="nl-BE" dirty="0"/>
              <a:t>11 december 2025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D8ACC8-8505-D561-FBBC-D71E641645E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nl-BE" dirty="0"/>
              <a:t>DGH&amp;WB IDPBW-GRB-PSYSOC	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1DB7E4-EF99-81D3-F17C-BDDB55B69B5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nl-BE" dirty="0" err="1"/>
              <a:t>Cpn</a:t>
            </a:r>
            <a:r>
              <a:rPr lang="nl-BE" dirty="0"/>
              <a:t> van de moortel </a:t>
            </a:r>
            <a:r>
              <a:rPr lang="nl-BE" dirty="0" err="1"/>
              <a:t>zora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134345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58"/>
    </mc:Choice>
    <mc:Fallback xmlns="">
      <p:transition spd="slow" advTm="7758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3A5DC28-1E09-F0E9-66F5-95DC298A82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1323439"/>
          </a:xfrm>
        </p:spPr>
        <p:txBody>
          <a:bodyPr/>
          <a:lstStyle/>
          <a:p>
            <a:r>
              <a:rPr lang="nl-BE" dirty="0"/>
              <a:t>Responsgraad</a:t>
            </a:r>
          </a:p>
          <a:p>
            <a:r>
              <a:rPr lang="nl-BE" dirty="0"/>
              <a:t>Enquête </a:t>
            </a:r>
            <a:r>
              <a:rPr lang="nl-BE" dirty="0" err="1"/>
              <a:t>PsySoc</a:t>
            </a:r>
            <a:r>
              <a:rPr lang="nl-BE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DB5EB8-FF7A-7412-9C21-BD7DBFEA90A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81008" y="2768524"/>
            <a:ext cx="11237400" cy="4089476"/>
          </a:xfrm>
        </p:spPr>
        <p:txBody>
          <a:bodyPr/>
          <a:lstStyle/>
          <a:p>
            <a:r>
              <a:rPr lang="nl-BE" b="1" dirty="0"/>
              <a:t>Totaal: 62%</a:t>
            </a:r>
          </a:p>
          <a:p>
            <a:endParaRPr lang="nl-B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 err="1"/>
              <a:t>Cie</a:t>
            </a:r>
            <a:r>
              <a:rPr lang="nl-BE" dirty="0"/>
              <a:t> </a:t>
            </a:r>
            <a:r>
              <a:rPr lang="nl-BE" dirty="0" err="1"/>
              <a:t>St&amp;Dst</a:t>
            </a:r>
            <a:r>
              <a:rPr lang="nl-BE" dirty="0"/>
              <a:t>: 49 deelnemers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10 </a:t>
            </a:r>
            <a:r>
              <a:rPr lang="nl-BE" dirty="0" err="1"/>
              <a:t>Cie</a:t>
            </a:r>
            <a:r>
              <a:rPr lang="nl-BE" dirty="0"/>
              <a:t> </a:t>
            </a:r>
            <a:r>
              <a:rPr lang="nl-BE" dirty="0" err="1"/>
              <a:t>RavTpt</a:t>
            </a:r>
            <a:r>
              <a:rPr lang="nl-BE" dirty="0"/>
              <a:t>: 99 deelnemers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230 </a:t>
            </a:r>
            <a:r>
              <a:rPr lang="nl-BE" dirty="0" err="1"/>
              <a:t>Cie</a:t>
            </a:r>
            <a:r>
              <a:rPr lang="nl-BE" dirty="0"/>
              <a:t> Mat: 97 deelnemers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260 </a:t>
            </a:r>
            <a:r>
              <a:rPr lang="nl-BE" dirty="0" err="1"/>
              <a:t>Mun</a:t>
            </a:r>
            <a:r>
              <a:rPr lang="nl-BE" dirty="0"/>
              <a:t>: </a:t>
            </a:r>
            <a:r>
              <a:rPr lang="nl-BE" dirty="0">
                <a:solidFill>
                  <a:srgbClr val="FF0000"/>
                </a:solidFill>
              </a:rPr>
              <a:t>34 deelnemers</a:t>
            </a:r>
          </a:p>
          <a:p>
            <a:endParaRPr lang="nl-BE" dirty="0"/>
          </a:p>
          <a:p>
            <a:r>
              <a:rPr lang="nl-BE" dirty="0"/>
              <a:t>Conclusies zijn gebaseerd op deze responsgraad! 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500-000005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3613671"/>
              </p:ext>
            </p:extLst>
          </p:nvPr>
        </p:nvGraphicFramePr>
        <p:xfrm>
          <a:off x="5305778" y="1218664"/>
          <a:ext cx="6795911" cy="4420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72349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097DDE-9FDF-4E06-87CF-A40C96020D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1938992"/>
          </a:xfrm>
        </p:spPr>
        <p:txBody>
          <a:bodyPr/>
          <a:lstStyle/>
          <a:p>
            <a:r>
              <a:rPr lang="nl-BE" dirty="0"/>
              <a:t>Resultaten</a:t>
            </a:r>
          </a:p>
          <a:p>
            <a:r>
              <a:rPr lang="nl-BE" dirty="0"/>
              <a:t>Enquête </a:t>
            </a:r>
            <a:r>
              <a:rPr lang="nl-BE" dirty="0" err="1"/>
              <a:t>PsySoc</a:t>
            </a:r>
            <a:endParaRPr lang="nl-BE" dirty="0"/>
          </a:p>
          <a:p>
            <a:r>
              <a:rPr lang="nl-BE" dirty="0"/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D0BA7C-32CA-4B42-9C9B-846BB08B99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275" y="267101"/>
            <a:ext cx="7656414" cy="650623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91FF417E-77B1-C173-0AE8-2A0167F2A70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60031" y="2592612"/>
            <a:ext cx="11237400" cy="4089476"/>
          </a:xfrm>
        </p:spPr>
        <p:txBody>
          <a:bodyPr/>
          <a:lstStyle/>
          <a:p>
            <a:r>
              <a:rPr lang="nl-BE" b="1" dirty="0"/>
              <a:t>Conclusie: Goed – Zeer goed</a:t>
            </a:r>
          </a:p>
          <a:p>
            <a:endParaRPr lang="nl-B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>
                <a:solidFill>
                  <a:schemeClr val="tx2">
                    <a:lumMod val="75000"/>
                  </a:schemeClr>
                </a:solidFill>
              </a:rPr>
              <a:t>Betrokkenheid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>
                <a:solidFill>
                  <a:schemeClr val="tx2">
                    <a:lumMod val="75000"/>
                  </a:schemeClr>
                </a:solidFill>
              </a:rPr>
              <a:t>Variatie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>
                <a:solidFill>
                  <a:schemeClr val="tx2">
                    <a:lumMod val="75000"/>
                  </a:schemeClr>
                </a:solidFill>
              </a:rPr>
              <a:t>Voorspelbaarheid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>
                <a:solidFill>
                  <a:schemeClr val="tx2">
                    <a:lumMod val="75000"/>
                  </a:schemeClr>
                </a:solidFill>
              </a:rPr>
              <a:t>Invloed op het 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solidFill>
                <a:srgbClr val="FF0000"/>
              </a:solidFill>
            </a:endParaRP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255993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B7D036F-CB1E-F850-10DC-50FACBFBD8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707886"/>
          </a:xfrm>
        </p:spPr>
        <p:txBody>
          <a:bodyPr/>
          <a:lstStyle/>
          <a:p>
            <a:r>
              <a:rPr lang="nl-BE" dirty="0"/>
              <a:t>Resultaten Enquête </a:t>
            </a:r>
            <a:r>
              <a:rPr lang="nl-BE" dirty="0" err="1"/>
              <a:t>PsySoc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763BB2-AD3C-ECEC-E44A-6681718CDEA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81008" y="1314590"/>
            <a:ext cx="11237400" cy="4797581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sz="1600" b="1" dirty="0"/>
              <a:t>Teamdynamiek &amp; sociale sfeer: sterk wisselend beeld</a:t>
            </a:r>
          </a:p>
          <a:p>
            <a:pPr marL="1028700" lvl="1">
              <a:lnSpc>
                <a:spcPct val="100000"/>
              </a:lnSpc>
            </a:pPr>
            <a:r>
              <a:rPr lang="nl-BE" sz="1600" dirty="0"/>
              <a:t>Positieve ervaringen maar ook roddels, conflicten, negatieve groepssfeer en gebrek aan respect</a:t>
            </a:r>
          </a:p>
          <a:p>
            <a:pPr marL="1028700" lvl="1">
              <a:lnSpc>
                <a:spcPct val="100000"/>
              </a:lnSpc>
            </a:pPr>
            <a:r>
              <a:rPr lang="nl-BE" sz="1600" dirty="0"/>
              <a:t>Sfeer hangt sterk af van de directe omgeving en leidinggevende</a:t>
            </a:r>
            <a:endParaRPr lang="nl-BE" sz="16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sz="1600" b="1" dirty="0" err="1"/>
              <a:t>Work</a:t>
            </a:r>
            <a:r>
              <a:rPr lang="nl-BE" sz="1600" b="1" dirty="0"/>
              <a:t>-life </a:t>
            </a:r>
            <a:r>
              <a:rPr lang="nl-BE" sz="1600" b="1" dirty="0" err="1"/>
              <a:t>balance</a:t>
            </a:r>
            <a:r>
              <a:rPr lang="nl-BE" sz="1600" b="1" dirty="0"/>
              <a:t> &amp; flexibiliteit: sterk afhankelijk van functie en dienst </a:t>
            </a:r>
            <a:r>
              <a:rPr lang="nl-BE" sz="1600" dirty="0"/>
              <a:t>(</a:t>
            </a:r>
            <a:r>
              <a:rPr lang="nl-BE" sz="1600" dirty="0" err="1"/>
              <a:t>Offr</a:t>
            </a:r>
            <a:r>
              <a:rPr lang="nl-BE" sz="1600" dirty="0"/>
              <a:t> en dames 36-45j)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sz="1600" b="1" dirty="0"/>
              <a:t>Stress &amp; gezondheid: </a:t>
            </a:r>
            <a:r>
              <a:rPr lang="nl-BE" sz="1600" dirty="0"/>
              <a:t>dames van alle leeftijden + burgers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sz="1600" b="1" dirty="0"/>
              <a:t>Invloed op het werk: </a:t>
            </a:r>
            <a:r>
              <a:rPr lang="nl-BE" sz="1600" dirty="0"/>
              <a:t>enkel </a:t>
            </a:r>
            <a:r>
              <a:rPr lang="nl-BE" sz="1600" dirty="0" err="1"/>
              <a:t>Offr</a:t>
            </a:r>
            <a:r>
              <a:rPr lang="nl-BE" sz="1600" dirty="0"/>
              <a:t> ervaren dit als positief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sz="1600" b="1" dirty="0"/>
              <a:t>Voorspelbaarheid:</a:t>
            </a:r>
            <a:r>
              <a:rPr lang="nl-BE" sz="1600" dirty="0"/>
              <a:t> vooral groep 26-35j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sz="1600" b="1" dirty="0"/>
              <a:t>Variatie:</a:t>
            </a:r>
            <a:r>
              <a:rPr lang="nl-BE" sz="1600" dirty="0"/>
              <a:t> grote verschillen tussen groepen en leeftijden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sz="1600" b="1" dirty="0"/>
              <a:t>Betrokkenheid: </a:t>
            </a:r>
            <a:r>
              <a:rPr lang="nl-BE" sz="1600" dirty="0"/>
              <a:t>230 </a:t>
            </a:r>
            <a:r>
              <a:rPr lang="nl-BE" sz="1600" dirty="0" err="1"/>
              <a:t>Cie</a:t>
            </a:r>
            <a:r>
              <a:rPr lang="nl-BE" sz="1600" dirty="0"/>
              <a:t> Mat + dames 26-35j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sz="1600" b="1" dirty="0"/>
              <a:t>Werkdruk:</a:t>
            </a:r>
            <a:r>
              <a:rPr lang="nl-BE" sz="1600" dirty="0"/>
              <a:t> enkel </a:t>
            </a:r>
            <a:r>
              <a:rPr lang="nl-BE" sz="1600" dirty="0" err="1"/>
              <a:t>Offr</a:t>
            </a:r>
            <a:r>
              <a:rPr lang="nl-BE" sz="1600" dirty="0"/>
              <a:t> ervaren overbelasting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sz="1600" b="1" dirty="0"/>
              <a:t>Zingeving &amp; motivatie: sterk verdeeld</a:t>
            </a:r>
          </a:p>
          <a:p>
            <a:pPr marL="1028700" lvl="1">
              <a:lnSpc>
                <a:spcPct val="100000"/>
              </a:lnSpc>
            </a:pPr>
            <a:r>
              <a:rPr lang="nl-BE" sz="1600" dirty="0"/>
              <a:t>Sommigen ervaren voldoening, maatschappelijke relevantie en trots</a:t>
            </a:r>
            <a:endParaRPr lang="nl-BE" sz="1600" b="1" dirty="0"/>
          </a:p>
          <a:p>
            <a:pPr marL="1028700" lvl="1">
              <a:lnSpc>
                <a:spcPct val="100000"/>
              </a:lnSpc>
            </a:pPr>
            <a:r>
              <a:rPr lang="nl-BE" sz="1600" dirty="0"/>
              <a:t>Anderen voelen zich nutteloos, beperkt in hun rol of gefrustreerd door gebrek aan impact</a:t>
            </a:r>
          </a:p>
          <a:p>
            <a:pPr lvl="1" indent="0">
              <a:buNone/>
            </a:pPr>
            <a:endParaRPr lang="nl-BE" sz="1600" b="1" dirty="0"/>
          </a:p>
          <a:p>
            <a:pPr marL="285750"/>
            <a:endParaRPr lang="nl-BE" sz="1600" b="1" dirty="0"/>
          </a:p>
          <a:p>
            <a:pPr marL="285750"/>
            <a:endParaRPr lang="nl-BE" sz="1600" b="1" dirty="0"/>
          </a:p>
          <a:p>
            <a:endParaRPr lang="nl-BE" sz="1600" b="1" dirty="0"/>
          </a:p>
          <a:p>
            <a:endParaRPr lang="nl-BE" sz="1600" dirty="0"/>
          </a:p>
        </p:txBody>
      </p:sp>
    </p:spTree>
    <p:extLst>
      <p:ext uri="{BB962C8B-B14F-4D97-AF65-F5344CB8AC3E}">
        <p14:creationId xmlns:p14="http://schemas.microsoft.com/office/powerpoint/2010/main" val="1402234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CA44EE4-612B-BE80-5234-D32390FB1C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Ongewenst gedrag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112EF4-9675-6FEF-11DC-A1EBEE1FE3F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nl-BE" b="1"/>
              <a:t>Domeinen</a:t>
            </a:r>
          </a:p>
          <a:p>
            <a:endParaRPr lang="nl-BE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/>
              <a:t>Ongewenst seksueel gedrag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/>
              <a:t>Dreiging met geweld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/>
              <a:t>Fysiek geweld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/>
              <a:t>Pesten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/>
              <a:t>Roddel en laster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/>
              <a:t>Ruzie en conflict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8126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638F800-8BF9-A17B-3872-2E59B79036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Positieve / Negatieve ervaringen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B5A403-659D-5E2C-6FA6-729A6B88CB9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20472" y="1549890"/>
            <a:ext cx="11237400" cy="4089476"/>
          </a:xfrm>
        </p:spPr>
        <p:txBody>
          <a:bodyPr/>
          <a:lstStyle/>
          <a:p>
            <a:r>
              <a:rPr lang="nl-BE" dirty="0"/>
              <a:t>Resultaten voor de eenheid</a:t>
            </a:r>
          </a:p>
          <a:p>
            <a:r>
              <a:rPr lang="nl-BE" dirty="0"/>
              <a:t>Algemene tendens (Kleine verschillen per </a:t>
            </a:r>
            <a:r>
              <a:rPr lang="nl-BE" dirty="0" err="1"/>
              <a:t>Cie</a:t>
            </a:r>
            <a:r>
              <a:rPr lang="nl-BE" dirty="0"/>
              <a:t>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0E0914F-6AAC-7758-69A0-5C72B528F9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535775"/>
              </p:ext>
            </p:extLst>
          </p:nvPr>
        </p:nvGraphicFramePr>
        <p:xfrm>
          <a:off x="331414" y="2277788"/>
          <a:ext cx="5532770" cy="1436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66385">
                  <a:extLst>
                    <a:ext uri="{9D8B030D-6E8A-4147-A177-3AD203B41FA5}">
                      <a16:colId xmlns:a16="http://schemas.microsoft.com/office/drawing/2014/main" val="152939522"/>
                    </a:ext>
                  </a:extLst>
                </a:gridCol>
                <a:gridCol w="2766385">
                  <a:extLst>
                    <a:ext uri="{9D8B030D-6E8A-4147-A177-3AD203B41FA5}">
                      <a16:colId xmlns:a16="http://schemas.microsoft.com/office/drawing/2014/main" val="3837645130"/>
                    </a:ext>
                  </a:extLst>
                </a:gridCol>
              </a:tblGrid>
              <a:tr h="308840">
                <a:tc>
                  <a:txBody>
                    <a:bodyPr/>
                    <a:lstStyle/>
                    <a:p>
                      <a:r>
                        <a:rPr lang="nl-BE" sz="1400" dirty="0"/>
                        <a:t>+ </a:t>
                      </a:r>
                      <a:r>
                        <a:rPr lang="nl-BE" sz="1400" dirty="0" err="1"/>
                        <a:t>Cie</a:t>
                      </a:r>
                      <a:r>
                        <a:rPr lang="nl-BE" sz="1400" dirty="0"/>
                        <a:t> St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dirty="0"/>
                        <a:t>- </a:t>
                      </a:r>
                      <a:r>
                        <a:rPr lang="nl-BE" sz="1400" dirty="0" err="1"/>
                        <a:t>Cie</a:t>
                      </a:r>
                      <a:r>
                        <a:rPr lang="nl-BE" sz="1400" dirty="0"/>
                        <a:t> St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7251324"/>
                  </a:ext>
                </a:extLst>
              </a:tr>
              <a:tr h="254200">
                <a:tc>
                  <a:txBody>
                    <a:bodyPr/>
                    <a:lstStyle/>
                    <a:p>
                      <a:r>
                        <a:rPr lang="nl-BE" sz="1400" dirty="0"/>
                        <a:t>Teamdynamiek en collega’s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dirty="0"/>
                        <a:t>Werkdruk en werklast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2618559"/>
                  </a:ext>
                </a:extLst>
              </a:tr>
              <a:tr h="254200">
                <a:tc>
                  <a:txBody>
                    <a:bodyPr/>
                    <a:lstStyle/>
                    <a:p>
                      <a:r>
                        <a:rPr lang="nl-BE" sz="1400" dirty="0"/>
                        <a:t>Autonomie en verantwoordelijkheid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dirty="0"/>
                        <a:t>Onzekerheid en gebrek aan duidelijkheid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9746449"/>
                  </a:ext>
                </a:extLst>
              </a:tr>
              <a:tr h="254200">
                <a:tc>
                  <a:txBody>
                    <a:bodyPr/>
                    <a:lstStyle/>
                    <a:p>
                      <a:r>
                        <a:rPr lang="nl-BE" sz="1400" dirty="0"/>
                        <a:t>Sfeer en waardering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dirty="0"/>
                        <a:t>Teamdynamiek en collega’s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5965967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59F6BEB-6087-BD09-C929-5AF164FD8E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301292"/>
              </p:ext>
            </p:extLst>
          </p:nvPr>
        </p:nvGraphicFramePr>
        <p:xfrm>
          <a:off x="320472" y="4168010"/>
          <a:ext cx="5532770" cy="1436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66385">
                  <a:extLst>
                    <a:ext uri="{9D8B030D-6E8A-4147-A177-3AD203B41FA5}">
                      <a16:colId xmlns:a16="http://schemas.microsoft.com/office/drawing/2014/main" val="152939522"/>
                    </a:ext>
                  </a:extLst>
                </a:gridCol>
                <a:gridCol w="2766385">
                  <a:extLst>
                    <a:ext uri="{9D8B030D-6E8A-4147-A177-3AD203B41FA5}">
                      <a16:colId xmlns:a16="http://schemas.microsoft.com/office/drawing/2014/main" val="3837645130"/>
                    </a:ext>
                  </a:extLst>
                </a:gridCol>
              </a:tblGrid>
              <a:tr h="308840">
                <a:tc>
                  <a:txBody>
                    <a:bodyPr/>
                    <a:lstStyle/>
                    <a:p>
                      <a:r>
                        <a:rPr lang="nl-BE" sz="1400" dirty="0"/>
                        <a:t>+ </a:t>
                      </a:r>
                      <a:r>
                        <a:rPr lang="nl-BE" sz="1400" dirty="0" err="1"/>
                        <a:t>Cie</a:t>
                      </a:r>
                      <a:r>
                        <a:rPr lang="nl-BE" sz="1400" dirty="0"/>
                        <a:t> </a:t>
                      </a:r>
                      <a:r>
                        <a:rPr lang="nl-BE" sz="1400" dirty="0" err="1"/>
                        <a:t>RavTpt</a:t>
                      </a:r>
                      <a:endParaRPr lang="nl-B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dirty="0"/>
                        <a:t>- </a:t>
                      </a:r>
                      <a:r>
                        <a:rPr lang="nl-BE" sz="1400" dirty="0" err="1"/>
                        <a:t>Cie</a:t>
                      </a:r>
                      <a:r>
                        <a:rPr lang="nl-BE" sz="1400" dirty="0"/>
                        <a:t> </a:t>
                      </a:r>
                      <a:r>
                        <a:rPr lang="nl-BE" sz="1400" dirty="0" err="1"/>
                        <a:t>RavTpt</a:t>
                      </a:r>
                      <a:endParaRPr lang="nl-B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7251324"/>
                  </a:ext>
                </a:extLst>
              </a:tr>
              <a:tr h="254200">
                <a:tc>
                  <a:txBody>
                    <a:bodyPr/>
                    <a:lstStyle/>
                    <a:p>
                      <a:r>
                        <a:rPr lang="nl-BE" sz="1400" dirty="0"/>
                        <a:t>Teamdynamiek en collega’s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dirty="0"/>
                        <a:t>Werkdruk en tijdsdruk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2618559"/>
                  </a:ext>
                </a:extLst>
              </a:tr>
              <a:tr h="254200">
                <a:tc>
                  <a:txBody>
                    <a:bodyPr/>
                    <a:lstStyle/>
                    <a:p>
                      <a:r>
                        <a:rPr lang="nl-BE" sz="1400" dirty="0"/>
                        <a:t>Sfeer en waardering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dirty="0"/>
                        <a:t>Communicatie en informatie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9746449"/>
                  </a:ext>
                </a:extLst>
              </a:tr>
              <a:tr h="254200">
                <a:tc>
                  <a:txBody>
                    <a:bodyPr/>
                    <a:lstStyle/>
                    <a:p>
                      <a:r>
                        <a:rPr lang="nl-BE" sz="1400" dirty="0"/>
                        <a:t>Autonomie en verantwoordelijkheid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dirty="0"/>
                        <a:t>Personeelstekort en organisatie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596596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36DDA9F-9FB0-530C-159A-9BBA8D13B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638160"/>
              </p:ext>
            </p:extLst>
          </p:nvPr>
        </p:nvGraphicFramePr>
        <p:xfrm>
          <a:off x="6327816" y="2277788"/>
          <a:ext cx="5532770" cy="1436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66385">
                  <a:extLst>
                    <a:ext uri="{9D8B030D-6E8A-4147-A177-3AD203B41FA5}">
                      <a16:colId xmlns:a16="http://schemas.microsoft.com/office/drawing/2014/main" val="152939522"/>
                    </a:ext>
                  </a:extLst>
                </a:gridCol>
                <a:gridCol w="2766385">
                  <a:extLst>
                    <a:ext uri="{9D8B030D-6E8A-4147-A177-3AD203B41FA5}">
                      <a16:colId xmlns:a16="http://schemas.microsoft.com/office/drawing/2014/main" val="3837645130"/>
                    </a:ext>
                  </a:extLst>
                </a:gridCol>
              </a:tblGrid>
              <a:tr h="362708">
                <a:tc>
                  <a:txBody>
                    <a:bodyPr/>
                    <a:lstStyle/>
                    <a:p>
                      <a:r>
                        <a:rPr lang="nl-BE" sz="1400" dirty="0"/>
                        <a:t>+ </a:t>
                      </a:r>
                      <a:r>
                        <a:rPr lang="nl-BE" sz="1400" dirty="0" err="1"/>
                        <a:t>Cie</a:t>
                      </a:r>
                      <a:r>
                        <a:rPr lang="nl-BE" sz="1400" dirty="0"/>
                        <a:t> Mat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dirty="0"/>
                        <a:t>- </a:t>
                      </a:r>
                      <a:r>
                        <a:rPr lang="nl-BE" sz="1400" dirty="0" err="1"/>
                        <a:t>Cie</a:t>
                      </a:r>
                      <a:r>
                        <a:rPr lang="nl-BE" sz="1400" dirty="0"/>
                        <a:t> Mat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7251324"/>
                  </a:ext>
                </a:extLst>
              </a:tr>
              <a:tr h="357964">
                <a:tc>
                  <a:txBody>
                    <a:bodyPr/>
                    <a:lstStyle/>
                    <a:p>
                      <a:r>
                        <a:rPr lang="nl-BE" sz="1400" dirty="0"/>
                        <a:t>Teamdynamiek en collega’s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dirty="0"/>
                        <a:t>Werkdruk en werklast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2618559"/>
                  </a:ext>
                </a:extLst>
              </a:tr>
              <a:tr h="357964">
                <a:tc>
                  <a:txBody>
                    <a:bodyPr/>
                    <a:lstStyle/>
                    <a:p>
                      <a:r>
                        <a:rPr lang="nl-BE" sz="1400" dirty="0"/>
                        <a:t>Sfeer en werkomgeving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dirty="0"/>
                        <a:t>Communicatie en informatie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9746449"/>
                  </a:ext>
                </a:extLst>
              </a:tr>
              <a:tr h="357964">
                <a:tc>
                  <a:txBody>
                    <a:bodyPr/>
                    <a:lstStyle/>
                    <a:p>
                      <a:r>
                        <a:rPr lang="nl-BE" sz="1400" dirty="0"/>
                        <a:t>Variatie en </a:t>
                      </a:r>
                      <a:r>
                        <a:rPr lang="nl-BE" sz="1400" dirty="0" err="1"/>
                        <a:t>jobinhoud</a:t>
                      </a:r>
                      <a:endParaRPr lang="nl-B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dirty="0"/>
                        <a:t>Materiaal en middelen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596596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39D8B5D-E4B8-84F5-AB51-0128B8C86D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647362"/>
              </p:ext>
            </p:extLst>
          </p:nvPr>
        </p:nvGraphicFramePr>
        <p:xfrm>
          <a:off x="6327816" y="4155832"/>
          <a:ext cx="5532770" cy="1436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66385">
                  <a:extLst>
                    <a:ext uri="{9D8B030D-6E8A-4147-A177-3AD203B41FA5}">
                      <a16:colId xmlns:a16="http://schemas.microsoft.com/office/drawing/2014/main" val="152939522"/>
                    </a:ext>
                  </a:extLst>
                </a:gridCol>
                <a:gridCol w="2766385">
                  <a:extLst>
                    <a:ext uri="{9D8B030D-6E8A-4147-A177-3AD203B41FA5}">
                      <a16:colId xmlns:a16="http://schemas.microsoft.com/office/drawing/2014/main" val="3837645130"/>
                    </a:ext>
                  </a:extLst>
                </a:gridCol>
              </a:tblGrid>
              <a:tr h="308840">
                <a:tc>
                  <a:txBody>
                    <a:bodyPr/>
                    <a:lstStyle/>
                    <a:p>
                      <a:r>
                        <a:rPr lang="nl-BE" sz="1400" dirty="0"/>
                        <a:t>+ </a:t>
                      </a:r>
                      <a:r>
                        <a:rPr lang="nl-BE" sz="1400" dirty="0" err="1"/>
                        <a:t>Cie</a:t>
                      </a:r>
                      <a:r>
                        <a:rPr lang="nl-BE" sz="1400" dirty="0"/>
                        <a:t> </a:t>
                      </a:r>
                      <a:r>
                        <a:rPr lang="nl-BE" sz="1400" dirty="0" err="1"/>
                        <a:t>Mun</a:t>
                      </a:r>
                      <a:endParaRPr lang="nl-B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dirty="0"/>
                        <a:t>- </a:t>
                      </a:r>
                      <a:r>
                        <a:rPr lang="nl-BE" sz="1400" dirty="0" err="1"/>
                        <a:t>Cie</a:t>
                      </a:r>
                      <a:r>
                        <a:rPr lang="nl-BE" sz="1400" dirty="0"/>
                        <a:t> </a:t>
                      </a:r>
                      <a:r>
                        <a:rPr lang="nl-BE" sz="1400" dirty="0" err="1"/>
                        <a:t>Mun</a:t>
                      </a:r>
                      <a:endParaRPr lang="nl-B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7251324"/>
                  </a:ext>
                </a:extLst>
              </a:tr>
              <a:tr h="254200">
                <a:tc>
                  <a:txBody>
                    <a:bodyPr/>
                    <a:lstStyle/>
                    <a:p>
                      <a:r>
                        <a:rPr lang="nl-BE" sz="1400" dirty="0"/>
                        <a:t>Sfeer en werkomgeving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dirty="0"/>
                        <a:t>Infrastructuur en werkomgeving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2618559"/>
                  </a:ext>
                </a:extLst>
              </a:tr>
              <a:tr h="254200">
                <a:tc>
                  <a:txBody>
                    <a:bodyPr/>
                    <a:lstStyle/>
                    <a:p>
                      <a:r>
                        <a:rPr lang="nl-BE" sz="1400" dirty="0"/>
                        <a:t>Teamdynamiek en collega’s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dirty="0"/>
                        <a:t>Werkdruk en mentale belasting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9746449"/>
                  </a:ext>
                </a:extLst>
              </a:tr>
              <a:tr h="254200">
                <a:tc>
                  <a:txBody>
                    <a:bodyPr/>
                    <a:lstStyle/>
                    <a:p>
                      <a:r>
                        <a:rPr lang="nl-BE" sz="1400" dirty="0"/>
                        <a:t>Autonomie en verantwoordelijkheid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400" dirty="0"/>
                        <a:t>Materiaal en middelen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59659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7601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65B2DD7-E151-FFD8-D8E5-5522C356AC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Way </a:t>
            </a:r>
            <a:r>
              <a:rPr lang="nl-BE" dirty="0" err="1"/>
              <a:t>ahead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0354ED-797F-A0B2-D00D-C6C7704E411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81008" y="1576612"/>
            <a:ext cx="11237400" cy="4089476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nl-BE" dirty="0"/>
          </a:p>
          <a:p>
            <a:pPr>
              <a:lnSpc>
                <a:spcPct val="150000"/>
              </a:lnSpc>
            </a:pPr>
            <a:endParaRPr lang="nl-BE" dirty="0"/>
          </a:p>
          <a:p>
            <a:pPr>
              <a:lnSpc>
                <a:spcPct val="150000"/>
              </a:lnSpc>
            </a:pPr>
            <a:endParaRPr lang="nl-BE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F4F0BF0-44B5-E888-3692-13E172515E9E}"/>
              </a:ext>
            </a:extLst>
          </p:cNvPr>
          <p:cNvSpPr txBox="1">
            <a:spLocks/>
          </p:cNvSpPr>
          <p:nvPr/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AutoNum type="arabicPeriod"/>
            </a:pPr>
            <a:r>
              <a:rPr lang="nl-BE" b="1" dirty="0" err="1"/>
              <a:t>Prep</a:t>
            </a:r>
            <a:r>
              <a:rPr lang="nl-BE" b="1" dirty="0"/>
              <a:t> Lokaal </a:t>
            </a:r>
            <a:r>
              <a:rPr lang="nl-BE" b="1" dirty="0" err="1"/>
              <a:t>PreventiePlan</a:t>
            </a:r>
            <a:r>
              <a:rPr lang="nl-BE" b="1" dirty="0"/>
              <a:t> 2026- 2027</a:t>
            </a:r>
          </a:p>
          <a:p>
            <a:pPr marL="342900" indent="-342900">
              <a:buAutoNum type="arabicPeriod"/>
            </a:pPr>
            <a:endParaRPr lang="nl-BE" b="1" dirty="0"/>
          </a:p>
          <a:p>
            <a:pPr marL="1085850" lvl="1" indent="-342900">
              <a:buFont typeface="+mj-lt"/>
              <a:buAutoNum type="alphaLcPeriod"/>
            </a:pPr>
            <a:r>
              <a:rPr lang="nl-BE" b="1" dirty="0"/>
              <a:t>Aandachtspunten / Actiepunten </a:t>
            </a:r>
            <a:r>
              <a:rPr lang="nl-BE" b="1" dirty="0" err="1"/>
              <a:t>nav</a:t>
            </a:r>
            <a:r>
              <a:rPr lang="nl-BE" b="1" dirty="0"/>
              <a:t> resultaten Enquête </a:t>
            </a:r>
            <a:r>
              <a:rPr lang="nl-BE" b="1" dirty="0" err="1"/>
              <a:t>PsySoc</a:t>
            </a:r>
            <a:endParaRPr lang="nl-BE" b="1" dirty="0"/>
          </a:p>
          <a:p>
            <a:pPr marL="1543050" lvl="2" indent="-342900">
              <a:buFont typeface="+mj-lt"/>
              <a:buAutoNum type="arabicParenR"/>
            </a:pPr>
            <a:r>
              <a:rPr lang="nl-BE" b="1" dirty="0"/>
              <a:t>Draft maatregelen uitgewerkt door PA </a:t>
            </a:r>
            <a:r>
              <a:rPr lang="nl-BE" b="1" dirty="0" err="1"/>
              <a:t>PsySoc</a:t>
            </a:r>
            <a:endParaRPr lang="nl-BE" b="1" dirty="0"/>
          </a:p>
          <a:p>
            <a:pPr marL="1543050" lvl="2" indent="-342900">
              <a:buFont typeface="+mj-lt"/>
              <a:buAutoNum type="arabicParenR"/>
            </a:pPr>
            <a:r>
              <a:rPr lang="nl-BE" b="1" dirty="0"/>
              <a:t>Te analyseren door eenheid</a:t>
            </a:r>
          </a:p>
          <a:p>
            <a:pPr marL="1543050" lvl="2" indent="-342900">
              <a:buFont typeface="+mj-lt"/>
              <a:buAutoNum type="arabicParenR"/>
            </a:pPr>
            <a:r>
              <a:rPr lang="nl-BE" b="1" dirty="0"/>
              <a:t>Voorstel in LPP 26-27</a:t>
            </a:r>
          </a:p>
          <a:p>
            <a:pPr lvl="2" indent="0">
              <a:buNone/>
            </a:pPr>
            <a:endParaRPr lang="nl-BE" b="1" dirty="0"/>
          </a:p>
          <a:p>
            <a:pPr marL="1085850" lvl="1" indent="-342900">
              <a:buFont typeface="+mj-lt"/>
              <a:buAutoNum type="alphaLcPeriod"/>
            </a:pPr>
            <a:r>
              <a:rPr lang="nl-BE" b="1" dirty="0"/>
              <a:t>Ongewenst gedrag</a:t>
            </a:r>
          </a:p>
          <a:p>
            <a:pPr marL="1543050" lvl="2" indent="-342900">
              <a:buFont typeface="+mj-lt"/>
              <a:buAutoNum type="arabicParenR"/>
            </a:pPr>
            <a:r>
              <a:rPr lang="nl-BE" b="1" dirty="0"/>
              <a:t>Te hernemen in integriteitsmanagement van de eenheid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53515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1178736-59B0-05C8-7831-5875D84F43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1323439"/>
          </a:xfrm>
        </p:spPr>
        <p:txBody>
          <a:bodyPr/>
          <a:lstStyle/>
          <a:p>
            <a:r>
              <a:rPr lang="nl-BE" dirty="0"/>
              <a:t>Vragen? 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815590275"/>
      </p:ext>
    </p:extLst>
  </p:cSld>
  <p:clrMapOvr>
    <a:masterClrMapping/>
  </p:clrMapOvr>
</p:sld>
</file>

<file path=ppt/theme/theme1.xml><?xml version="1.0" encoding="utf-8"?>
<a:theme xmlns:a="http://schemas.openxmlformats.org/drawingml/2006/main" name="DefenceNl2023">
  <a:themeElements>
    <a:clrScheme name="Belgian Defence">
      <a:dk1>
        <a:srgbClr val="184652"/>
      </a:dk1>
      <a:lt1>
        <a:srgbClr val="FFFFFF"/>
      </a:lt1>
      <a:dk2>
        <a:srgbClr val="184652"/>
      </a:dk2>
      <a:lt2>
        <a:srgbClr val="F5F1E7"/>
      </a:lt2>
      <a:accent1>
        <a:srgbClr val="008991"/>
      </a:accent1>
      <a:accent2>
        <a:srgbClr val="E2EDF0"/>
      </a:accent2>
      <a:accent3>
        <a:srgbClr val="343531"/>
      </a:accent3>
      <a:accent4>
        <a:srgbClr val="6DA3C7"/>
      </a:accent4>
      <a:accent5>
        <a:srgbClr val="5E8541"/>
      </a:accent5>
      <a:accent6>
        <a:srgbClr val="4862A5"/>
      </a:accent6>
      <a:hlink>
        <a:srgbClr val="3B9EBA"/>
      </a:hlink>
      <a:folHlink>
        <a:srgbClr val="521C21"/>
      </a:folHlink>
    </a:clrScheme>
    <a:fontScheme name="Palanquin">
      <a:majorFont>
        <a:latin typeface="Palanquin Bold"/>
        <a:ea typeface=""/>
        <a:cs typeface=""/>
      </a:majorFont>
      <a:minorFont>
        <a:latin typeface="Palanquin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fenceNl2023" id="{7F04B1E1-34D9-4BB6-8B55-DF0E79933D87}" vid="{872ADBCA-D3F6-4E67-AABF-C5FB8EFC7B3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DefenceNl2023</Template>
  <TotalTime>2650</TotalTime>
  <Words>505</Words>
  <Application>Microsoft Office PowerPoint</Application>
  <PresentationFormat>Widescreen</PresentationFormat>
  <Paragraphs>108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Arial</vt:lpstr>
      <vt:lpstr>Palanquin</vt:lpstr>
      <vt:lpstr>Palanquin Bold</vt:lpstr>
      <vt:lpstr>Palanquin Regular</vt:lpstr>
      <vt:lpstr>DefenceNl2023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CDN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Wilmaerts Lies</dc:creator>
  <cp:lastModifiedBy>Drugda Michael</cp:lastModifiedBy>
  <cp:revision>6</cp:revision>
  <dcterms:created xsi:type="dcterms:W3CDTF">2025-05-25T09:20:39Z</dcterms:created>
  <dcterms:modified xsi:type="dcterms:W3CDTF">2025-12-15T17:19:35Z</dcterms:modified>
</cp:coreProperties>
</file>