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8"/>
  </p:notesMasterIdLst>
  <p:sldIdLst>
    <p:sldId id="303" r:id="rId3"/>
    <p:sldId id="305" r:id="rId4"/>
    <p:sldId id="308" r:id="rId5"/>
    <p:sldId id="309" r:id="rId6"/>
    <p:sldId id="306" r:id="rId7"/>
    <p:sldId id="268" r:id="rId8"/>
    <p:sldId id="284" r:id="rId9"/>
    <p:sldId id="269" r:id="rId10"/>
    <p:sldId id="270" r:id="rId11"/>
    <p:sldId id="285" r:id="rId12"/>
    <p:sldId id="286" r:id="rId13"/>
    <p:sldId id="271" r:id="rId14"/>
    <p:sldId id="272" r:id="rId15"/>
    <p:sldId id="273" r:id="rId16"/>
    <p:sldId id="275" r:id="rId17"/>
    <p:sldId id="289" r:id="rId18"/>
    <p:sldId id="290" r:id="rId19"/>
    <p:sldId id="293" r:id="rId20"/>
    <p:sldId id="291" r:id="rId21"/>
    <p:sldId id="292" r:id="rId22"/>
    <p:sldId id="294" r:id="rId23"/>
    <p:sldId id="296" r:id="rId24"/>
    <p:sldId id="295" r:id="rId25"/>
    <p:sldId id="297" r:id="rId26"/>
    <p:sldId id="316" r:id="rId27"/>
    <p:sldId id="317" r:id="rId28"/>
    <p:sldId id="299" r:id="rId29"/>
    <p:sldId id="280" r:id="rId30"/>
    <p:sldId id="283" r:id="rId31"/>
    <p:sldId id="300" r:id="rId32"/>
    <p:sldId id="311" r:id="rId33"/>
    <p:sldId id="312" r:id="rId34"/>
    <p:sldId id="313" r:id="rId35"/>
    <p:sldId id="314" r:id="rId36"/>
    <p:sldId id="307" r:id="rId3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1" autoAdjust="0"/>
    <p:restoredTop sz="94660"/>
  </p:normalViewPr>
  <p:slideViewPr>
    <p:cSldViewPr snapToGrid="0">
      <p:cViewPr varScale="1">
        <p:scale>
          <a:sx n="41" d="100"/>
          <a:sy n="41" d="100"/>
        </p:scale>
        <p:origin x="58" y="8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0CC2AC-7C8B-42E8-B3C7-EE37B7535FE8}" type="datetimeFigureOut">
              <a:rPr lang="fr-BE" smtClean="0"/>
              <a:t>19-06-22</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0C743-758F-46EE-85FE-40B92B9A6D28}" type="slidenum">
              <a:rPr lang="fr-BE" smtClean="0"/>
              <a:t>‹#›</a:t>
            </a:fld>
            <a:endParaRPr lang="fr-BE"/>
          </a:p>
        </p:txBody>
      </p:sp>
    </p:spTree>
    <p:extLst>
      <p:ext uri="{BB962C8B-B14F-4D97-AF65-F5344CB8AC3E}">
        <p14:creationId xmlns:p14="http://schemas.microsoft.com/office/powerpoint/2010/main" val="2214278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6012"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315" rtl="0" eaLnBrk="1" fontAlgn="base" latinLnBrk="0" hangingPunct="1">
              <a:lnSpc>
                <a:spcPct val="100000"/>
              </a:lnSpc>
              <a:spcBef>
                <a:spcPct val="0"/>
              </a:spcBef>
              <a:spcAft>
                <a:spcPct val="0"/>
              </a:spcAft>
              <a:buClrTx/>
              <a:buSzTx/>
              <a:buFontTx/>
              <a:buNone/>
              <a:tabLst/>
              <a:defRPr/>
            </a:pPr>
            <a:fld id="{34DB11E0-D0A9-457D-8DBE-D55AD5E5D293}" type="slidenum">
              <a:rPr kumimoji="0" lang="fr-FR"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31315" rtl="0" eaLnBrk="1" fontAlgn="base" latinLnBrk="0" hangingPunct="1">
                <a:lnSpc>
                  <a:spcPct val="100000"/>
                </a:lnSpc>
                <a:spcBef>
                  <a:spcPct val="0"/>
                </a:spcBef>
                <a:spcAft>
                  <a:spcPct val="0"/>
                </a:spcAft>
                <a:buClrTx/>
                <a:buSzTx/>
                <a:buFontTx/>
                <a:buNone/>
                <a:tabLst/>
                <a:defRPr/>
              </a:pPr>
              <a:t>1</a:t>
            </a:fld>
            <a:endParaRPr kumimoji="0" lang="fr-FR"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390523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D82D52-1D51-42EC-A07C-69AA6FB396CA}" type="slidenum">
              <a:rPr lang="en-US" altLang="fr-FR"/>
              <a:pPr/>
              <a:t>28</a:t>
            </a:fld>
            <a:endParaRPr lang="en-US" altLang="fr-F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fr-FR" altLang="fr-FR"/>
          </a:p>
        </p:txBody>
      </p:sp>
    </p:spTree>
    <p:extLst>
      <p:ext uri="{BB962C8B-B14F-4D97-AF65-F5344CB8AC3E}">
        <p14:creationId xmlns:p14="http://schemas.microsoft.com/office/powerpoint/2010/main" val="251588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782FBF-B90C-4EB2-B665-C0A2A212D064}" type="slidenum">
              <a:rPr lang="en-US" altLang="fr-FR"/>
              <a:pPr/>
              <a:t>29</a:t>
            </a:fld>
            <a:endParaRPr lang="en-US" altLang="fr-F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fr-FR" altLang="fr-FR"/>
          </a:p>
        </p:txBody>
      </p:sp>
    </p:spTree>
    <p:extLst>
      <p:ext uri="{BB962C8B-B14F-4D97-AF65-F5344CB8AC3E}">
        <p14:creationId xmlns:p14="http://schemas.microsoft.com/office/powerpoint/2010/main" val="814863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nl-BE"/>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a:p>
        </p:txBody>
      </p:sp>
      <p:sp>
        <p:nvSpPr>
          <p:cNvPr id="4" name="Date Placeholder 3"/>
          <p:cNvSpPr>
            <a:spLocks noGrp="1"/>
          </p:cNvSpPr>
          <p:nvPr>
            <p:ph type="dt" sz="half" idx="10"/>
          </p:nvPr>
        </p:nvSpPr>
        <p:spPr/>
        <p:txBody>
          <a:bodyPr/>
          <a:lstStyle>
            <a:lvl1pPr>
              <a:defRPr/>
            </a:lvl1pPr>
          </a:lstStyle>
          <a:p>
            <a:pPr>
              <a:defRPr/>
            </a:pPr>
            <a:fld id="{C9D77562-295B-49FD-9835-98C590A65FBE}" type="datetimeFigureOut">
              <a:rPr lang="nl-BE"/>
              <a:pPr>
                <a:defRPr/>
              </a:pPr>
              <a:t>19/06/2022</a:t>
            </a:fld>
            <a:endParaRPr lang="nl-BE" dirty="0"/>
          </a:p>
        </p:txBody>
      </p:sp>
      <p:sp>
        <p:nvSpPr>
          <p:cNvPr id="5" name="Footer Placeholder 4"/>
          <p:cNvSpPr>
            <a:spLocks noGrp="1"/>
          </p:cNvSpPr>
          <p:nvPr>
            <p:ph type="ftr" sz="quarter" idx="11"/>
          </p:nvPr>
        </p:nvSpPr>
        <p:spPr/>
        <p:txBody>
          <a:bodyPr/>
          <a:lstStyle>
            <a:lvl1pPr>
              <a:defRPr/>
            </a:lvl1pPr>
          </a:lstStyle>
          <a:p>
            <a:pPr>
              <a:defRPr/>
            </a:pPr>
            <a:endParaRPr lang="nl-BE" dirty="0"/>
          </a:p>
        </p:txBody>
      </p:sp>
      <p:sp>
        <p:nvSpPr>
          <p:cNvPr id="6" name="Slide Number Placeholder 5"/>
          <p:cNvSpPr>
            <a:spLocks noGrp="1"/>
          </p:cNvSpPr>
          <p:nvPr>
            <p:ph type="sldNum" sz="quarter" idx="12"/>
          </p:nvPr>
        </p:nvSpPr>
        <p:spPr/>
        <p:txBody>
          <a:bodyPr/>
          <a:lstStyle>
            <a:lvl1pPr>
              <a:defRPr/>
            </a:lvl1pPr>
          </a:lstStyle>
          <a:p>
            <a:pPr>
              <a:defRPr/>
            </a:pPr>
            <a:fld id="{C0857374-6B89-4B96-AF4C-E23D5942D07C}" type="slidenum">
              <a:rPr lang="nl-BE"/>
              <a:pPr>
                <a:defRPr/>
              </a:pPr>
              <a:t>‹#›</a:t>
            </a:fld>
            <a:endParaRPr lang="nl-BE" dirty="0"/>
          </a:p>
        </p:txBody>
      </p:sp>
    </p:spTree>
    <p:extLst>
      <p:ext uri="{BB962C8B-B14F-4D97-AF65-F5344CB8AC3E}">
        <p14:creationId xmlns:p14="http://schemas.microsoft.com/office/powerpoint/2010/main" val="2403337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lvl1pPr>
              <a:defRPr/>
            </a:lvl1pPr>
          </a:lstStyle>
          <a:p>
            <a:pPr>
              <a:defRPr/>
            </a:pPr>
            <a:fld id="{F34192B9-9997-45E1-94C8-8AD694EFE711}" type="datetimeFigureOut">
              <a:rPr lang="nl-BE"/>
              <a:pPr>
                <a:defRPr/>
              </a:pPr>
              <a:t>19/06/2022</a:t>
            </a:fld>
            <a:endParaRPr lang="nl-BE" dirty="0"/>
          </a:p>
        </p:txBody>
      </p:sp>
      <p:sp>
        <p:nvSpPr>
          <p:cNvPr id="5" name="Footer Placeholder 4"/>
          <p:cNvSpPr>
            <a:spLocks noGrp="1"/>
          </p:cNvSpPr>
          <p:nvPr>
            <p:ph type="ftr" sz="quarter" idx="11"/>
          </p:nvPr>
        </p:nvSpPr>
        <p:spPr/>
        <p:txBody>
          <a:bodyPr/>
          <a:lstStyle>
            <a:lvl1pPr>
              <a:defRPr/>
            </a:lvl1pPr>
          </a:lstStyle>
          <a:p>
            <a:pPr>
              <a:defRPr/>
            </a:pPr>
            <a:endParaRPr lang="nl-BE" dirty="0"/>
          </a:p>
        </p:txBody>
      </p:sp>
      <p:sp>
        <p:nvSpPr>
          <p:cNvPr id="6" name="Slide Number Placeholder 5"/>
          <p:cNvSpPr>
            <a:spLocks noGrp="1"/>
          </p:cNvSpPr>
          <p:nvPr>
            <p:ph type="sldNum" sz="quarter" idx="12"/>
          </p:nvPr>
        </p:nvSpPr>
        <p:spPr/>
        <p:txBody>
          <a:bodyPr/>
          <a:lstStyle>
            <a:lvl1pPr>
              <a:defRPr/>
            </a:lvl1pPr>
          </a:lstStyle>
          <a:p>
            <a:pPr>
              <a:defRPr/>
            </a:pPr>
            <a:fld id="{E86EBF6B-3205-4A04-977E-6B80681ADCE6}" type="slidenum">
              <a:rPr lang="nl-BE"/>
              <a:pPr>
                <a:defRPr/>
              </a:pPr>
              <a:t>‹#›</a:t>
            </a:fld>
            <a:endParaRPr lang="nl-BE" dirty="0"/>
          </a:p>
        </p:txBody>
      </p:sp>
    </p:spTree>
    <p:extLst>
      <p:ext uri="{BB962C8B-B14F-4D97-AF65-F5344CB8AC3E}">
        <p14:creationId xmlns:p14="http://schemas.microsoft.com/office/powerpoint/2010/main" val="30924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nl-BE"/>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lvl1pPr>
              <a:defRPr/>
            </a:lvl1pPr>
          </a:lstStyle>
          <a:p>
            <a:pPr>
              <a:defRPr/>
            </a:pPr>
            <a:fld id="{1839DC49-F8A1-4D7E-80AD-2D7DA4158106}" type="datetimeFigureOut">
              <a:rPr lang="nl-BE"/>
              <a:pPr>
                <a:defRPr/>
              </a:pPr>
              <a:t>19/06/2022</a:t>
            </a:fld>
            <a:endParaRPr lang="nl-BE" dirty="0"/>
          </a:p>
        </p:txBody>
      </p:sp>
      <p:sp>
        <p:nvSpPr>
          <p:cNvPr id="5" name="Footer Placeholder 4"/>
          <p:cNvSpPr>
            <a:spLocks noGrp="1"/>
          </p:cNvSpPr>
          <p:nvPr>
            <p:ph type="ftr" sz="quarter" idx="11"/>
          </p:nvPr>
        </p:nvSpPr>
        <p:spPr/>
        <p:txBody>
          <a:bodyPr/>
          <a:lstStyle>
            <a:lvl1pPr>
              <a:defRPr/>
            </a:lvl1pPr>
          </a:lstStyle>
          <a:p>
            <a:pPr>
              <a:defRPr/>
            </a:pPr>
            <a:endParaRPr lang="nl-BE" dirty="0"/>
          </a:p>
        </p:txBody>
      </p:sp>
      <p:sp>
        <p:nvSpPr>
          <p:cNvPr id="6" name="Slide Number Placeholder 5"/>
          <p:cNvSpPr>
            <a:spLocks noGrp="1"/>
          </p:cNvSpPr>
          <p:nvPr>
            <p:ph type="sldNum" sz="quarter" idx="12"/>
          </p:nvPr>
        </p:nvSpPr>
        <p:spPr/>
        <p:txBody>
          <a:bodyPr/>
          <a:lstStyle>
            <a:lvl1pPr>
              <a:defRPr/>
            </a:lvl1pPr>
          </a:lstStyle>
          <a:p>
            <a:pPr>
              <a:defRPr/>
            </a:pPr>
            <a:fld id="{310BB587-4003-4C45-86F8-BD6045614D0E}" type="slidenum">
              <a:rPr lang="nl-BE"/>
              <a:pPr>
                <a:defRPr/>
              </a:pPr>
              <a:t>‹#›</a:t>
            </a:fld>
            <a:endParaRPr lang="nl-BE" dirty="0"/>
          </a:p>
        </p:txBody>
      </p:sp>
    </p:spTree>
    <p:extLst>
      <p:ext uri="{BB962C8B-B14F-4D97-AF65-F5344CB8AC3E}">
        <p14:creationId xmlns:p14="http://schemas.microsoft.com/office/powerpoint/2010/main" val="4254605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5895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675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lvl1pPr>
              <a:defRPr/>
            </a:lvl1pPr>
          </a:lstStyle>
          <a:p>
            <a:pPr>
              <a:defRPr/>
            </a:pPr>
            <a:fld id="{9890780A-9220-4AD0-8D9D-4D86BCE252C5}" type="datetimeFigureOut">
              <a:rPr lang="nl-BE"/>
              <a:pPr>
                <a:defRPr/>
              </a:pPr>
              <a:t>19/06/2022</a:t>
            </a:fld>
            <a:endParaRPr lang="nl-BE" dirty="0"/>
          </a:p>
        </p:txBody>
      </p:sp>
      <p:sp>
        <p:nvSpPr>
          <p:cNvPr id="5" name="Footer Placeholder 4"/>
          <p:cNvSpPr>
            <a:spLocks noGrp="1"/>
          </p:cNvSpPr>
          <p:nvPr>
            <p:ph type="ftr" sz="quarter" idx="11"/>
          </p:nvPr>
        </p:nvSpPr>
        <p:spPr/>
        <p:txBody>
          <a:bodyPr/>
          <a:lstStyle>
            <a:lvl1pPr>
              <a:defRPr/>
            </a:lvl1pPr>
          </a:lstStyle>
          <a:p>
            <a:pPr>
              <a:defRPr/>
            </a:pPr>
            <a:endParaRPr lang="nl-BE" dirty="0"/>
          </a:p>
        </p:txBody>
      </p:sp>
      <p:sp>
        <p:nvSpPr>
          <p:cNvPr id="6" name="Slide Number Placeholder 5"/>
          <p:cNvSpPr>
            <a:spLocks noGrp="1"/>
          </p:cNvSpPr>
          <p:nvPr>
            <p:ph type="sldNum" sz="quarter" idx="12"/>
          </p:nvPr>
        </p:nvSpPr>
        <p:spPr/>
        <p:txBody>
          <a:bodyPr/>
          <a:lstStyle>
            <a:lvl1pPr>
              <a:defRPr/>
            </a:lvl1pPr>
          </a:lstStyle>
          <a:p>
            <a:pPr>
              <a:defRPr/>
            </a:pPr>
            <a:fld id="{01B6B2A9-F711-443B-A0AD-992A48DC4A98}" type="slidenum">
              <a:rPr lang="nl-BE"/>
              <a:pPr>
                <a:defRPr/>
              </a:pPr>
              <a:t>‹#›</a:t>
            </a:fld>
            <a:endParaRPr lang="nl-BE" dirty="0"/>
          </a:p>
        </p:txBody>
      </p:sp>
    </p:spTree>
    <p:extLst>
      <p:ext uri="{BB962C8B-B14F-4D97-AF65-F5344CB8AC3E}">
        <p14:creationId xmlns:p14="http://schemas.microsoft.com/office/powerpoint/2010/main" val="213494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nl-BE"/>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957C771-606C-452A-A2B5-BF237CD2994A}" type="datetimeFigureOut">
              <a:rPr lang="nl-BE"/>
              <a:pPr>
                <a:defRPr/>
              </a:pPr>
              <a:t>19/06/2022</a:t>
            </a:fld>
            <a:endParaRPr lang="nl-BE" dirty="0"/>
          </a:p>
        </p:txBody>
      </p:sp>
      <p:sp>
        <p:nvSpPr>
          <p:cNvPr id="5" name="Footer Placeholder 4"/>
          <p:cNvSpPr>
            <a:spLocks noGrp="1"/>
          </p:cNvSpPr>
          <p:nvPr>
            <p:ph type="ftr" sz="quarter" idx="11"/>
          </p:nvPr>
        </p:nvSpPr>
        <p:spPr/>
        <p:txBody>
          <a:bodyPr/>
          <a:lstStyle>
            <a:lvl1pPr>
              <a:defRPr/>
            </a:lvl1pPr>
          </a:lstStyle>
          <a:p>
            <a:pPr>
              <a:defRPr/>
            </a:pPr>
            <a:endParaRPr lang="nl-BE" dirty="0"/>
          </a:p>
        </p:txBody>
      </p:sp>
      <p:sp>
        <p:nvSpPr>
          <p:cNvPr id="6" name="Slide Number Placeholder 5"/>
          <p:cNvSpPr>
            <a:spLocks noGrp="1"/>
          </p:cNvSpPr>
          <p:nvPr>
            <p:ph type="sldNum" sz="quarter" idx="12"/>
          </p:nvPr>
        </p:nvSpPr>
        <p:spPr/>
        <p:txBody>
          <a:bodyPr/>
          <a:lstStyle>
            <a:lvl1pPr>
              <a:defRPr/>
            </a:lvl1pPr>
          </a:lstStyle>
          <a:p>
            <a:pPr>
              <a:defRPr/>
            </a:pPr>
            <a:fld id="{3D659FD6-447F-4C07-A6B6-AD207D7EEF0E}" type="slidenum">
              <a:rPr lang="nl-BE"/>
              <a:pPr>
                <a:defRPr/>
              </a:pPr>
              <a:t>‹#›</a:t>
            </a:fld>
            <a:endParaRPr lang="nl-BE" dirty="0"/>
          </a:p>
        </p:txBody>
      </p:sp>
    </p:spTree>
    <p:extLst>
      <p:ext uri="{BB962C8B-B14F-4D97-AF65-F5344CB8AC3E}">
        <p14:creationId xmlns:p14="http://schemas.microsoft.com/office/powerpoint/2010/main" val="1444189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3"/>
          <p:cNvSpPr>
            <a:spLocks noGrp="1"/>
          </p:cNvSpPr>
          <p:nvPr>
            <p:ph type="dt" sz="half" idx="10"/>
          </p:nvPr>
        </p:nvSpPr>
        <p:spPr/>
        <p:txBody>
          <a:bodyPr/>
          <a:lstStyle>
            <a:lvl1pPr>
              <a:defRPr/>
            </a:lvl1pPr>
          </a:lstStyle>
          <a:p>
            <a:pPr>
              <a:defRPr/>
            </a:pPr>
            <a:fld id="{C5AEE9CD-C98C-433C-B6A1-0A3F4CF89034}" type="datetimeFigureOut">
              <a:rPr lang="nl-BE"/>
              <a:pPr>
                <a:defRPr/>
              </a:pPr>
              <a:t>19/06/2022</a:t>
            </a:fld>
            <a:endParaRPr lang="nl-BE" dirty="0"/>
          </a:p>
        </p:txBody>
      </p:sp>
      <p:sp>
        <p:nvSpPr>
          <p:cNvPr id="6" name="Footer Placeholder 4"/>
          <p:cNvSpPr>
            <a:spLocks noGrp="1"/>
          </p:cNvSpPr>
          <p:nvPr>
            <p:ph type="ftr" sz="quarter" idx="11"/>
          </p:nvPr>
        </p:nvSpPr>
        <p:spPr/>
        <p:txBody>
          <a:bodyPr/>
          <a:lstStyle>
            <a:lvl1pPr>
              <a:defRPr/>
            </a:lvl1pPr>
          </a:lstStyle>
          <a:p>
            <a:pPr>
              <a:defRPr/>
            </a:pPr>
            <a:endParaRPr lang="nl-BE" dirty="0"/>
          </a:p>
        </p:txBody>
      </p:sp>
      <p:sp>
        <p:nvSpPr>
          <p:cNvPr id="7" name="Slide Number Placeholder 5"/>
          <p:cNvSpPr>
            <a:spLocks noGrp="1"/>
          </p:cNvSpPr>
          <p:nvPr>
            <p:ph type="sldNum" sz="quarter" idx="12"/>
          </p:nvPr>
        </p:nvSpPr>
        <p:spPr/>
        <p:txBody>
          <a:bodyPr/>
          <a:lstStyle>
            <a:lvl1pPr>
              <a:defRPr/>
            </a:lvl1pPr>
          </a:lstStyle>
          <a:p>
            <a:pPr>
              <a:defRPr/>
            </a:pPr>
            <a:fld id="{CEE5CF03-00C8-494C-92C9-562B0D829CC6}" type="slidenum">
              <a:rPr lang="nl-BE"/>
              <a:pPr>
                <a:defRPr/>
              </a:pPr>
              <a:t>‹#›</a:t>
            </a:fld>
            <a:endParaRPr lang="nl-BE" dirty="0"/>
          </a:p>
        </p:txBody>
      </p:sp>
    </p:spTree>
    <p:extLst>
      <p:ext uri="{BB962C8B-B14F-4D97-AF65-F5344CB8AC3E}">
        <p14:creationId xmlns:p14="http://schemas.microsoft.com/office/powerpoint/2010/main" val="55990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3"/>
          <p:cNvSpPr>
            <a:spLocks noGrp="1"/>
          </p:cNvSpPr>
          <p:nvPr>
            <p:ph type="dt" sz="half" idx="10"/>
          </p:nvPr>
        </p:nvSpPr>
        <p:spPr/>
        <p:txBody>
          <a:bodyPr/>
          <a:lstStyle>
            <a:lvl1pPr>
              <a:defRPr/>
            </a:lvl1pPr>
          </a:lstStyle>
          <a:p>
            <a:pPr>
              <a:defRPr/>
            </a:pPr>
            <a:fld id="{B53E700C-8C10-42F7-A645-C7A9174DD01D}" type="datetimeFigureOut">
              <a:rPr lang="nl-BE"/>
              <a:pPr>
                <a:defRPr/>
              </a:pPr>
              <a:t>19/06/2022</a:t>
            </a:fld>
            <a:endParaRPr lang="nl-BE" dirty="0"/>
          </a:p>
        </p:txBody>
      </p:sp>
      <p:sp>
        <p:nvSpPr>
          <p:cNvPr id="8" name="Footer Placeholder 4"/>
          <p:cNvSpPr>
            <a:spLocks noGrp="1"/>
          </p:cNvSpPr>
          <p:nvPr>
            <p:ph type="ftr" sz="quarter" idx="11"/>
          </p:nvPr>
        </p:nvSpPr>
        <p:spPr/>
        <p:txBody>
          <a:bodyPr/>
          <a:lstStyle>
            <a:lvl1pPr>
              <a:defRPr/>
            </a:lvl1pPr>
          </a:lstStyle>
          <a:p>
            <a:pPr>
              <a:defRPr/>
            </a:pPr>
            <a:endParaRPr lang="nl-BE" dirty="0"/>
          </a:p>
        </p:txBody>
      </p:sp>
      <p:sp>
        <p:nvSpPr>
          <p:cNvPr id="9" name="Slide Number Placeholder 5"/>
          <p:cNvSpPr>
            <a:spLocks noGrp="1"/>
          </p:cNvSpPr>
          <p:nvPr>
            <p:ph type="sldNum" sz="quarter" idx="12"/>
          </p:nvPr>
        </p:nvSpPr>
        <p:spPr/>
        <p:txBody>
          <a:bodyPr/>
          <a:lstStyle>
            <a:lvl1pPr>
              <a:defRPr/>
            </a:lvl1pPr>
          </a:lstStyle>
          <a:p>
            <a:pPr>
              <a:defRPr/>
            </a:pPr>
            <a:fld id="{C8387593-5CCD-49F9-A8A9-8C13E37D147E}" type="slidenum">
              <a:rPr lang="nl-BE"/>
              <a:pPr>
                <a:defRPr/>
              </a:pPr>
              <a:t>‹#›</a:t>
            </a:fld>
            <a:endParaRPr lang="nl-BE" dirty="0"/>
          </a:p>
        </p:txBody>
      </p:sp>
    </p:spTree>
    <p:extLst>
      <p:ext uri="{BB962C8B-B14F-4D97-AF65-F5344CB8AC3E}">
        <p14:creationId xmlns:p14="http://schemas.microsoft.com/office/powerpoint/2010/main" val="2239109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Date Placeholder 3"/>
          <p:cNvSpPr>
            <a:spLocks noGrp="1"/>
          </p:cNvSpPr>
          <p:nvPr>
            <p:ph type="dt" sz="half" idx="10"/>
          </p:nvPr>
        </p:nvSpPr>
        <p:spPr/>
        <p:txBody>
          <a:bodyPr/>
          <a:lstStyle>
            <a:lvl1pPr>
              <a:defRPr/>
            </a:lvl1pPr>
          </a:lstStyle>
          <a:p>
            <a:pPr>
              <a:defRPr/>
            </a:pPr>
            <a:fld id="{551C888B-357C-4307-BB85-6DA17C9476A8}" type="datetimeFigureOut">
              <a:rPr lang="nl-BE"/>
              <a:pPr>
                <a:defRPr/>
              </a:pPr>
              <a:t>19/06/2022</a:t>
            </a:fld>
            <a:endParaRPr lang="nl-BE" dirty="0"/>
          </a:p>
        </p:txBody>
      </p:sp>
      <p:sp>
        <p:nvSpPr>
          <p:cNvPr id="4" name="Footer Placeholder 4"/>
          <p:cNvSpPr>
            <a:spLocks noGrp="1"/>
          </p:cNvSpPr>
          <p:nvPr>
            <p:ph type="ftr" sz="quarter" idx="11"/>
          </p:nvPr>
        </p:nvSpPr>
        <p:spPr/>
        <p:txBody>
          <a:bodyPr/>
          <a:lstStyle>
            <a:lvl1pPr>
              <a:defRPr/>
            </a:lvl1pPr>
          </a:lstStyle>
          <a:p>
            <a:pPr>
              <a:defRPr/>
            </a:pPr>
            <a:endParaRPr lang="nl-BE" dirty="0"/>
          </a:p>
        </p:txBody>
      </p:sp>
      <p:sp>
        <p:nvSpPr>
          <p:cNvPr id="5" name="Slide Number Placeholder 5"/>
          <p:cNvSpPr>
            <a:spLocks noGrp="1"/>
          </p:cNvSpPr>
          <p:nvPr>
            <p:ph type="sldNum" sz="quarter" idx="12"/>
          </p:nvPr>
        </p:nvSpPr>
        <p:spPr/>
        <p:txBody>
          <a:bodyPr/>
          <a:lstStyle>
            <a:lvl1pPr>
              <a:defRPr/>
            </a:lvl1pPr>
          </a:lstStyle>
          <a:p>
            <a:pPr>
              <a:defRPr/>
            </a:pPr>
            <a:fld id="{F6242C3D-8E7C-4BB0-AE70-972DC41BDDB7}" type="slidenum">
              <a:rPr lang="nl-BE"/>
              <a:pPr>
                <a:defRPr/>
              </a:pPr>
              <a:t>‹#›</a:t>
            </a:fld>
            <a:endParaRPr lang="nl-BE" dirty="0"/>
          </a:p>
        </p:txBody>
      </p:sp>
    </p:spTree>
    <p:extLst>
      <p:ext uri="{BB962C8B-B14F-4D97-AF65-F5344CB8AC3E}">
        <p14:creationId xmlns:p14="http://schemas.microsoft.com/office/powerpoint/2010/main" val="2728402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EA451E-F631-4E45-B77C-759D98A8138F}" type="datetimeFigureOut">
              <a:rPr lang="nl-BE"/>
              <a:pPr>
                <a:defRPr/>
              </a:pPr>
              <a:t>19/06/2022</a:t>
            </a:fld>
            <a:endParaRPr lang="nl-BE" dirty="0"/>
          </a:p>
        </p:txBody>
      </p:sp>
      <p:sp>
        <p:nvSpPr>
          <p:cNvPr id="3" name="Footer Placeholder 4"/>
          <p:cNvSpPr>
            <a:spLocks noGrp="1"/>
          </p:cNvSpPr>
          <p:nvPr>
            <p:ph type="ftr" sz="quarter" idx="11"/>
          </p:nvPr>
        </p:nvSpPr>
        <p:spPr/>
        <p:txBody>
          <a:bodyPr/>
          <a:lstStyle>
            <a:lvl1pPr>
              <a:defRPr/>
            </a:lvl1pPr>
          </a:lstStyle>
          <a:p>
            <a:pPr>
              <a:defRPr/>
            </a:pPr>
            <a:endParaRPr lang="nl-BE" dirty="0"/>
          </a:p>
        </p:txBody>
      </p:sp>
      <p:sp>
        <p:nvSpPr>
          <p:cNvPr id="4" name="Slide Number Placeholder 5"/>
          <p:cNvSpPr>
            <a:spLocks noGrp="1"/>
          </p:cNvSpPr>
          <p:nvPr>
            <p:ph type="sldNum" sz="quarter" idx="12"/>
          </p:nvPr>
        </p:nvSpPr>
        <p:spPr/>
        <p:txBody>
          <a:bodyPr/>
          <a:lstStyle>
            <a:lvl1pPr>
              <a:defRPr/>
            </a:lvl1pPr>
          </a:lstStyle>
          <a:p>
            <a:pPr>
              <a:defRPr/>
            </a:pPr>
            <a:fld id="{09503A43-EAA8-40E9-8BBD-FD81184D9A34}" type="slidenum">
              <a:rPr lang="nl-BE"/>
              <a:pPr>
                <a:defRPr/>
              </a:pPr>
              <a:t>‹#›</a:t>
            </a:fld>
            <a:endParaRPr lang="nl-BE" dirty="0"/>
          </a:p>
        </p:txBody>
      </p:sp>
    </p:spTree>
    <p:extLst>
      <p:ext uri="{BB962C8B-B14F-4D97-AF65-F5344CB8AC3E}">
        <p14:creationId xmlns:p14="http://schemas.microsoft.com/office/powerpoint/2010/main" val="61965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nl-BE"/>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800C763-5340-4AD3-AE3C-6DC3E101A366}" type="datetimeFigureOut">
              <a:rPr lang="nl-BE"/>
              <a:pPr>
                <a:defRPr/>
              </a:pPr>
              <a:t>19/06/2022</a:t>
            </a:fld>
            <a:endParaRPr lang="nl-BE" dirty="0"/>
          </a:p>
        </p:txBody>
      </p:sp>
      <p:sp>
        <p:nvSpPr>
          <p:cNvPr id="6" name="Footer Placeholder 4"/>
          <p:cNvSpPr>
            <a:spLocks noGrp="1"/>
          </p:cNvSpPr>
          <p:nvPr>
            <p:ph type="ftr" sz="quarter" idx="11"/>
          </p:nvPr>
        </p:nvSpPr>
        <p:spPr/>
        <p:txBody>
          <a:bodyPr/>
          <a:lstStyle>
            <a:lvl1pPr>
              <a:defRPr/>
            </a:lvl1pPr>
          </a:lstStyle>
          <a:p>
            <a:pPr>
              <a:defRPr/>
            </a:pPr>
            <a:endParaRPr lang="nl-BE" dirty="0"/>
          </a:p>
        </p:txBody>
      </p:sp>
      <p:sp>
        <p:nvSpPr>
          <p:cNvPr id="7" name="Slide Number Placeholder 5"/>
          <p:cNvSpPr>
            <a:spLocks noGrp="1"/>
          </p:cNvSpPr>
          <p:nvPr>
            <p:ph type="sldNum" sz="quarter" idx="12"/>
          </p:nvPr>
        </p:nvSpPr>
        <p:spPr/>
        <p:txBody>
          <a:bodyPr/>
          <a:lstStyle>
            <a:lvl1pPr>
              <a:defRPr/>
            </a:lvl1pPr>
          </a:lstStyle>
          <a:p>
            <a:pPr>
              <a:defRPr/>
            </a:pPr>
            <a:fld id="{7C5649B9-FD17-429E-AB0E-DEF6FCAA1A6C}" type="slidenum">
              <a:rPr lang="nl-BE"/>
              <a:pPr>
                <a:defRPr/>
              </a:pPr>
              <a:t>‹#›</a:t>
            </a:fld>
            <a:endParaRPr lang="nl-BE" dirty="0"/>
          </a:p>
        </p:txBody>
      </p:sp>
    </p:spTree>
    <p:extLst>
      <p:ext uri="{BB962C8B-B14F-4D97-AF65-F5344CB8AC3E}">
        <p14:creationId xmlns:p14="http://schemas.microsoft.com/office/powerpoint/2010/main" val="1820309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nl-BE"/>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nl-BE"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E14FF881-E39D-43CB-8570-55F08722AE12}" type="datetimeFigureOut">
              <a:rPr lang="nl-BE"/>
              <a:pPr>
                <a:defRPr/>
              </a:pPr>
              <a:t>19/06/2022</a:t>
            </a:fld>
            <a:endParaRPr lang="nl-BE" dirty="0"/>
          </a:p>
        </p:txBody>
      </p:sp>
      <p:sp>
        <p:nvSpPr>
          <p:cNvPr id="6" name="Footer Placeholder 4"/>
          <p:cNvSpPr>
            <a:spLocks noGrp="1"/>
          </p:cNvSpPr>
          <p:nvPr>
            <p:ph type="ftr" sz="quarter" idx="11"/>
          </p:nvPr>
        </p:nvSpPr>
        <p:spPr/>
        <p:txBody>
          <a:bodyPr/>
          <a:lstStyle>
            <a:lvl1pPr>
              <a:defRPr/>
            </a:lvl1pPr>
          </a:lstStyle>
          <a:p>
            <a:pPr>
              <a:defRPr/>
            </a:pPr>
            <a:endParaRPr lang="nl-BE" dirty="0"/>
          </a:p>
        </p:txBody>
      </p:sp>
      <p:sp>
        <p:nvSpPr>
          <p:cNvPr id="7" name="Slide Number Placeholder 5"/>
          <p:cNvSpPr>
            <a:spLocks noGrp="1"/>
          </p:cNvSpPr>
          <p:nvPr>
            <p:ph type="sldNum" sz="quarter" idx="12"/>
          </p:nvPr>
        </p:nvSpPr>
        <p:spPr/>
        <p:txBody>
          <a:bodyPr/>
          <a:lstStyle>
            <a:lvl1pPr>
              <a:defRPr/>
            </a:lvl1pPr>
          </a:lstStyle>
          <a:p>
            <a:pPr>
              <a:defRPr/>
            </a:pPr>
            <a:fld id="{D3E678B3-C93F-4D13-B4A5-C0579A0BE550}" type="slidenum">
              <a:rPr lang="nl-BE"/>
              <a:pPr>
                <a:defRPr/>
              </a:pPr>
              <a:t>‹#›</a:t>
            </a:fld>
            <a:endParaRPr lang="nl-BE" dirty="0"/>
          </a:p>
        </p:txBody>
      </p:sp>
    </p:spTree>
    <p:extLst>
      <p:ext uri="{BB962C8B-B14F-4D97-AF65-F5344CB8AC3E}">
        <p14:creationId xmlns:p14="http://schemas.microsoft.com/office/powerpoint/2010/main" val="3654986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nl-BE"/>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E8F4F39-1E59-4D7F-8E3E-876DAF6D66F6}" type="datetimeFigureOut">
              <a:rPr lang="nl-BE"/>
              <a:pPr>
                <a:defRPr/>
              </a:pPr>
              <a:t>19/06/2022</a:t>
            </a:fld>
            <a:endParaRPr lang="nl-BE"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BE" dirty="0"/>
          </a:p>
        </p:txBody>
      </p:sp>
      <p:sp>
        <p:nvSpPr>
          <p:cNvPr id="6" name="Slide Number Placeholder 5"/>
          <p:cNvSpPr>
            <a:spLocks noGrp="1"/>
          </p:cNvSpPr>
          <p:nvPr>
            <p:ph type="sldNum" sz="quarter" idx="4"/>
          </p:nvPr>
        </p:nvSpPr>
        <p:spPr>
          <a:xfrm>
            <a:off x="8737600" y="6356351"/>
            <a:ext cx="21590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993151E-F06E-47B6-BF95-73DC8BFB4CD4}" type="slidenum">
              <a:rPr lang="nl-BE"/>
              <a:pPr>
                <a:defRPr/>
              </a:pPr>
              <a:t>‹#›</a:t>
            </a:fld>
            <a:endParaRPr lang="nl-BE" dirty="0"/>
          </a:p>
        </p:txBody>
      </p:sp>
    </p:spTree>
    <p:extLst>
      <p:ext uri="{BB962C8B-B14F-4D97-AF65-F5344CB8AC3E}">
        <p14:creationId xmlns:p14="http://schemas.microsoft.com/office/powerpoint/2010/main" val="2259287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6"/>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3"/>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10" y="417"/>
            <a:ext cx="1398863" cy="157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2630405"/>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intranet.mil.intra/sites/Mat/Pages/Catalogen/01.asp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2635817" y="2653672"/>
            <a:ext cx="5953212" cy="830997"/>
          </a:xfrm>
          <a:prstGeom prst="rect">
            <a:avLst/>
          </a:prstGeom>
          <a:noFill/>
          <a:ln w="9525">
            <a:noFill/>
            <a:miter lim="800000"/>
            <a:headEnd/>
            <a:tailEnd/>
          </a:ln>
        </p:spPr>
        <p:txBody>
          <a:bodyPr wrap="square">
            <a:spAutoFit/>
          </a:bodyPr>
          <a:lstStyle/>
          <a:p>
            <a:pPr algn="ctr" fontAlgn="base">
              <a:spcAft>
                <a:spcPct val="0"/>
              </a:spcAft>
            </a:pPr>
            <a:r>
              <a:rPr lang="fr-BE" sz="2400" dirty="0" err="1" smtClean="0"/>
              <a:t>Risk</a:t>
            </a:r>
            <a:r>
              <a:rPr lang="fr-BE" sz="2400" dirty="0" smtClean="0"/>
              <a:t> </a:t>
            </a:r>
            <a:r>
              <a:rPr lang="fr-BE" sz="2400" dirty="0" err="1" smtClean="0"/>
              <a:t>analysis</a:t>
            </a:r>
            <a:r>
              <a:rPr lang="fr-BE" sz="2400" dirty="0" smtClean="0"/>
              <a:t> for </a:t>
            </a:r>
            <a:r>
              <a:rPr lang="fr-BE" sz="2400" dirty="0"/>
              <a:t>the </a:t>
            </a:r>
            <a:r>
              <a:rPr lang="fr-BE" sz="2400" dirty="0" err="1"/>
              <a:t>asbestos</a:t>
            </a:r>
            <a:r>
              <a:rPr lang="fr-BE" sz="2400" dirty="0"/>
              <a:t> </a:t>
            </a:r>
            <a:r>
              <a:rPr lang="fr-BE" sz="2400" dirty="0" err="1" smtClean="0"/>
              <a:t>exposures</a:t>
            </a:r>
            <a:r>
              <a:rPr lang="fr-BE" sz="2400" dirty="0" smtClean="0"/>
              <a:t> </a:t>
            </a:r>
            <a:r>
              <a:rPr lang="fr-BE" sz="2400" dirty="0" err="1" smtClean="0"/>
              <a:t>with</a:t>
            </a:r>
            <a:r>
              <a:rPr lang="fr-BE" sz="2400" dirty="0" smtClean="0"/>
              <a:t> </a:t>
            </a:r>
            <a:r>
              <a:rPr lang="fr-BE" sz="2400" dirty="0" err="1" smtClean="0"/>
              <a:t>kVA</a:t>
            </a:r>
            <a:r>
              <a:rPr lang="fr-BE" sz="2400" dirty="0" smtClean="0"/>
              <a:t> </a:t>
            </a:r>
            <a:r>
              <a:rPr lang="fr-BE" sz="2400" dirty="0" err="1"/>
              <a:t>generators</a:t>
            </a:r>
            <a:r>
              <a:rPr lang="fr-BE" sz="2400" dirty="0"/>
              <a:t> </a:t>
            </a:r>
            <a:r>
              <a:rPr lang="fr-BE" sz="2400" dirty="0" smtClean="0"/>
              <a:t>  (29 </a:t>
            </a:r>
            <a:r>
              <a:rPr lang="fr-BE" sz="2400" dirty="0" err="1" smtClean="0"/>
              <a:t>Bn</a:t>
            </a:r>
            <a:r>
              <a:rPr lang="fr-BE" sz="2400" dirty="0" smtClean="0"/>
              <a:t> Log)</a:t>
            </a:r>
            <a:endParaRPr lang="nl-BE" sz="2400" dirty="0">
              <a:solidFill>
                <a:srgbClr val="000000"/>
              </a:solidFill>
              <a:latin typeface="Arial" charset="0"/>
              <a:cs typeface="Arial" charset="0"/>
            </a:endParaRPr>
          </a:p>
        </p:txBody>
      </p:sp>
      <p:sp>
        <p:nvSpPr>
          <p:cNvPr id="7" name="Text Box 6"/>
          <p:cNvSpPr txBox="1">
            <a:spLocks noChangeArrowheads="1"/>
          </p:cNvSpPr>
          <p:nvPr/>
        </p:nvSpPr>
        <p:spPr bwMode="auto">
          <a:xfrm>
            <a:off x="2847373" y="3645029"/>
            <a:ext cx="6447098" cy="707886"/>
          </a:xfrm>
          <a:prstGeom prst="rect">
            <a:avLst/>
          </a:prstGeom>
          <a:noFill/>
          <a:ln w="9525">
            <a:noFill/>
            <a:miter lim="800000"/>
            <a:headEnd/>
            <a:tailEnd/>
          </a:ln>
        </p:spPr>
        <p:txBody>
          <a:bodyPr wrap="square">
            <a:spAutoFit/>
          </a:bodyPr>
          <a:lstStyle/>
          <a:p>
            <a:pPr fontAlgn="base">
              <a:spcBef>
                <a:spcPct val="0"/>
              </a:spcBef>
              <a:spcAft>
                <a:spcPct val="0"/>
              </a:spcAft>
            </a:pPr>
            <a:r>
              <a:rPr lang="nl-BE" sz="1600" b="1" dirty="0" smtClean="0">
                <a:solidFill>
                  <a:srgbClr val="000000"/>
                </a:solidFill>
                <a:latin typeface="Arial" charset="0"/>
                <a:cs typeface="Arial" charset="0"/>
              </a:rPr>
              <a:t>02 Jun 22</a:t>
            </a:r>
            <a:r>
              <a:rPr lang="fr-BE" sz="1600" dirty="0" smtClean="0">
                <a:solidFill>
                  <a:srgbClr val="000000"/>
                </a:solidFill>
                <a:latin typeface="Arial" charset="0"/>
                <a:cs typeface="Arial" charset="0"/>
              </a:rPr>
              <a:t>AT2 Fabian </a:t>
            </a:r>
            <a:r>
              <a:rPr lang="fr-BE" sz="1600" dirty="0">
                <a:solidFill>
                  <a:srgbClr val="000000"/>
                </a:solidFill>
                <a:latin typeface="Arial" charset="0"/>
                <a:cs typeface="Arial" charset="0"/>
              </a:rPr>
              <a:t>LEJEUNE </a:t>
            </a:r>
            <a:r>
              <a:rPr lang="fr-BE" sz="1600" dirty="0" err="1" smtClean="0">
                <a:solidFill>
                  <a:srgbClr val="000000"/>
                </a:solidFill>
                <a:latin typeface="Arial" charset="0"/>
                <a:cs typeface="Arial" charset="0"/>
              </a:rPr>
              <a:t>Occupational</a:t>
            </a:r>
            <a:r>
              <a:rPr lang="fr-BE" sz="1600" dirty="0" smtClean="0">
                <a:solidFill>
                  <a:srgbClr val="000000"/>
                </a:solidFill>
                <a:latin typeface="Arial" charset="0"/>
                <a:cs typeface="Arial" charset="0"/>
              </a:rPr>
              <a:t> </a:t>
            </a:r>
            <a:r>
              <a:rPr lang="fr-BE" sz="1600" dirty="0" err="1" smtClean="0">
                <a:solidFill>
                  <a:srgbClr val="000000"/>
                </a:solidFill>
                <a:latin typeface="Arial" charset="0"/>
                <a:cs typeface="Arial" charset="0"/>
              </a:rPr>
              <a:t>hygienist</a:t>
            </a:r>
            <a:endParaRPr lang="fr-BE" sz="1600" dirty="0">
              <a:solidFill>
                <a:srgbClr val="000000"/>
              </a:solidFill>
              <a:latin typeface="Arial" charset="0"/>
              <a:cs typeface="Arial" charset="0"/>
            </a:endParaRPr>
          </a:p>
          <a:p>
            <a:pPr fontAlgn="base">
              <a:spcBef>
                <a:spcPct val="50000"/>
              </a:spcBef>
              <a:spcAft>
                <a:spcPct val="0"/>
              </a:spcAft>
            </a:pPr>
            <a:endParaRPr lang="en-GB" sz="1600" dirty="0">
              <a:solidFill>
                <a:srgbClr val="000000"/>
              </a:solidFill>
              <a:latin typeface="Courier New" pitchFamily="49" charset="0"/>
              <a:cs typeface="Arial" charset="0"/>
            </a:endParaRPr>
          </a:p>
        </p:txBody>
      </p:sp>
      <p:sp>
        <p:nvSpPr>
          <p:cNvPr id="8" name="Rectangle 7"/>
          <p:cNvSpPr/>
          <p:nvPr/>
        </p:nvSpPr>
        <p:spPr>
          <a:xfrm>
            <a:off x="3634022" y="2031648"/>
            <a:ext cx="5774353" cy="461665"/>
          </a:xfrm>
          <a:prstGeom prst="rect">
            <a:avLst/>
          </a:prstGeom>
        </p:spPr>
        <p:txBody>
          <a:bodyPr wrap="square">
            <a:spAutoFit/>
          </a:bodyPr>
          <a:lstStyle/>
          <a:p>
            <a:pPr algn="ctr" fontAlgn="base">
              <a:spcBef>
                <a:spcPct val="0"/>
              </a:spcBef>
              <a:spcAft>
                <a:spcPct val="0"/>
              </a:spcAft>
            </a:pPr>
            <a:r>
              <a:rPr lang="nl-BE" sz="2400" dirty="0" smtClean="0">
                <a:solidFill>
                  <a:prstClr val="black"/>
                </a:solidFill>
                <a:latin typeface="Arial" charset="0"/>
                <a:cs typeface="Arial" charset="0"/>
              </a:rPr>
              <a:t>SPPT/DPBW </a:t>
            </a:r>
            <a:r>
              <a:rPr lang="nl-BE" sz="2400" dirty="0" err="1">
                <a:solidFill>
                  <a:prstClr val="black"/>
                </a:solidFill>
                <a:latin typeface="Arial" charset="0"/>
                <a:cs typeface="Arial" charset="0"/>
              </a:rPr>
              <a:t>Ops&amp;MR</a:t>
            </a:r>
            <a:endParaRPr lang="nl-BE" sz="2400" dirty="0">
              <a:solidFill>
                <a:prstClr val="black"/>
              </a:solidFill>
              <a:latin typeface="Arial" charset="0"/>
              <a:cs typeface="Arial" charset="0"/>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100857" y="2760850"/>
            <a:ext cx="1079500" cy="1079500"/>
          </a:xfrm>
          <a:prstGeom prst="rect">
            <a:avLst/>
          </a:prstGeom>
        </p:spPr>
      </p:pic>
    </p:spTree>
    <p:extLst>
      <p:ext uri="{BB962C8B-B14F-4D97-AF65-F5344CB8AC3E}">
        <p14:creationId xmlns:p14="http://schemas.microsoft.com/office/powerpoint/2010/main" val="148081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Screening : Asbest in trommel </a:t>
            </a:r>
            <a:r>
              <a:rPr lang="fr-BE" dirty="0" err="1" smtClean="0"/>
              <a:t>remmen</a:t>
            </a:r>
            <a:endParaRPr lang="fr-BE" dirty="0"/>
          </a:p>
        </p:txBody>
      </p:sp>
      <p:pic>
        <p:nvPicPr>
          <p:cNvPr id="3074" name="Picture 2" descr="Brake pads vs. brake shoes | Champion Parts"/>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817518" y="1566704"/>
            <a:ext cx="5715000" cy="41052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sbestos brake linings | ELG La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77000" y="1385729"/>
            <a:ext cx="57150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0004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Screening : Asbest in trommel </a:t>
            </a:r>
            <a:r>
              <a:rPr lang="fr-BE" dirty="0" err="1" smtClean="0"/>
              <a:t>remmen</a:t>
            </a:r>
            <a:endParaRPr lang="fr-BE"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645919"/>
            <a:ext cx="5258008" cy="3944984"/>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13495" y="1341119"/>
            <a:ext cx="6300412" cy="4727081"/>
          </a:xfrm>
          <a:prstGeom prst="rect">
            <a:avLst/>
          </a:prstGeom>
        </p:spPr>
      </p:pic>
    </p:spTree>
    <p:extLst>
      <p:ext uri="{BB962C8B-B14F-4D97-AF65-F5344CB8AC3E}">
        <p14:creationId xmlns:p14="http://schemas.microsoft.com/office/powerpoint/2010/main" val="4246129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Methods</a:t>
            </a:r>
            <a:endParaRPr lang="fr-BE" dirty="0"/>
          </a:p>
        </p:txBody>
      </p:sp>
      <p:sp>
        <p:nvSpPr>
          <p:cNvPr id="3" name="Content Placeholder 2"/>
          <p:cNvSpPr>
            <a:spLocks noGrp="1"/>
          </p:cNvSpPr>
          <p:nvPr>
            <p:ph idx="1"/>
          </p:nvPr>
        </p:nvSpPr>
        <p:spPr/>
        <p:txBody>
          <a:bodyPr/>
          <a:lstStyle/>
          <a:p>
            <a:r>
              <a:rPr lang="fr-BE" u="sng" dirty="0" err="1" smtClean="0"/>
              <a:t>Risk</a:t>
            </a:r>
            <a:r>
              <a:rPr lang="fr-BE" u="sng" dirty="0" smtClean="0"/>
              <a:t> </a:t>
            </a:r>
            <a:r>
              <a:rPr lang="fr-BE" u="sng" dirty="0" err="1" smtClean="0"/>
              <a:t>evaluation</a:t>
            </a:r>
            <a:r>
              <a:rPr lang="fr-BE" dirty="0" smtClean="0"/>
              <a:t>:</a:t>
            </a:r>
          </a:p>
          <a:p>
            <a:pPr marL="0" indent="0">
              <a:buNone/>
            </a:pPr>
            <a:r>
              <a:rPr lang="fr-BE" dirty="0" smtClean="0"/>
              <a:t>Estimation of the possible inhalation of </a:t>
            </a:r>
            <a:r>
              <a:rPr lang="fr-BE" dirty="0" err="1" smtClean="0"/>
              <a:t>asbestos</a:t>
            </a:r>
            <a:r>
              <a:rPr lang="fr-BE" dirty="0" smtClean="0"/>
              <a:t> </a:t>
            </a:r>
            <a:r>
              <a:rPr lang="fr-BE" dirty="0" err="1" smtClean="0"/>
              <a:t>fibers</a:t>
            </a:r>
            <a:r>
              <a:rPr lang="fr-BE" dirty="0" smtClean="0"/>
              <a:t> (</a:t>
            </a:r>
            <a:r>
              <a:rPr lang="fr-BE" dirty="0" err="1" smtClean="0"/>
              <a:t>dust</a:t>
            </a:r>
            <a:r>
              <a:rPr lang="fr-BE" dirty="0" smtClean="0"/>
              <a:t>)</a:t>
            </a:r>
          </a:p>
          <a:p>
            <a:pPr marL="457200" lvl="1" indent="0">
              <a:buNone/>
            </a:pPr>
            <a:endParaRPr lang="fr-BE" dirty="0"/>
          </a:p>
          <a:p>
            <a:pPr marL="457200" lvl="1" indent="0">
              <a:buNone/>
            </a:pPr>
            <a:endParaRPr lang="fr-BE" sz="2000" dirty="0" smtClean="0"/>
          </a:p>
          <a:p>
            <a:pPr marL="457200" lvl="1" indent="0">
              <a:buNone/>
            </a:pPr>
            <a:r>
              <a:rPr lang="fr-BE" sz="2000" dirty="0" smtClean="0"/>
              <a:t>Sinh = inhalation score </a:t>
            </a:r>
          </a:p>
          <a:p>
            <a:pPr marL="457200" lvl="1" indent="0">
              <a:buNone/>
            </a:pPr>
            <a:r>
              <a:rPr lang="fr-BE" sz="2000" dirty="0" smtClean="0"/>
              <a:t>S danger = score  van het </a:t>
            </a:r>
            <a:r>
              <a:rPr lang="fr-BE" sz="2000" dirty="0" err="1" smtClean="0"/>
              <a:t>gevaar</a:t>
            </a:r>
            <a:r>
              <a:rPr lang="fr-BE" sz="2000" dirty="0" smtClean="0"/>
              <a:t> (</a:t>
            </a:r>
            <a:r>
              <a:rPr lang="fr-BE" sz="2000" dirty="0" err="1" smtClean="0"/>
              <a:t>natuur</a:t>
            </a:r>
            <a:r>
              <a:rPr lang="fr-BE" sz="2000" dirty="0" smtClean="0"/>
              <a:t> van de </a:t>
            </a:r>
            <a:r>
              <a:rPr lang="fr-BE" sz="2000" dirty="0" err="1" smtClean="0"/>
              <a:t>vezels</a:t>
            </a:r>
            <a:r>
              <a:rPr lang="fr-BE" sz="2000" dirty="0" smtClean="0"/>
              <a:t>) ; </a:t>
            </a:r>
            <a:r>
              <a:rPr lang="fr-BE" sz="2000" dirty="0" err="1" smtClean="0"/>
              <a:t>altij</a:t>
            </a:r>
            <a:r>
              <a:rPr lang="fr-BE" sz="2000" dirty="0" smtClean="0"/>
              <a:t> het </a:t>
            </a:r>
            <a:r>
              <a:rPr lang="fr-BE" sz="2000" dirty="0" err="1" smtClean="0"/>
              <a:t>zeldfe</a:t>
            </a:r>
            <a:r>
              <a:rPr lang="fr-BE" sz="2000" dirty="0" smtClean="0"/>
              <a:t> </a:t>
            </a:r>
            <a:r>
              <a:rPr lang="fr-BE" sz="2000" dirty="0" err="1" smtClean="0"/>
              <a:t>voor</a:t>
            </a:r>
            <a:r>
              <a:rPr lang="fr-BE" sz="2000" dirty="0" smtClean="0"/>
              <a:t> </a:t>
            </a:r>
            <a:r>
              <a:rPr lang="fr-BE" sz="2000" dirty="0" err="1" smtClean="0"/>
              <a:t>asbest</a:t>
            </a:r>
            <a:endParaRPr lang="fr-BE" sz="2000" dirty="0" smtClean="0"/>
          </a:p>
          <a:p>
            <a:pPr marL="457200" lvl="1" indent="0">
              <a:buNone/>
            </a:pPr>
            <a:r>
              <a:rPr lang="fr-BE" sz="2000" dirty="0" smtClean="0"/>
              <a:t>S Vol = score van de </a:t>
            </a:r>
            <a:r>
              <a:rPr lang="fr-BE" sz="2000" dirty="0" err="1" smtClean="0"/>
              <a:t>volatiliteit</a:t>
            </a:r>
            <a:r>
              <a:rPr lang="fr-BE" sz="2000" dirty="0" smtClean="0"/>
              <a:t> van de mat= </a:t>
            </a:r>
            <a:r>
              <a:rPr lang="fr-BE" sz="2000" dirty="0" err="1" smtClean="0"/>
              <a:t>evaluatie</a:t>
            </a:r>
            <a:r>
              <a:rPr lang="fr-BE" sz="2000" dirty="0" smtClean="0"/>
              <a:t> van de </a:t>
            </a:r>
            <a:r>
              <a:rPr lang="fr-BE" sz="2000" dirty="0" err="1" smtClean="0"/>
              <a:t>vorm</a:t>
            </a:r>
            <a:r>
              <a:rPr lang="fr-BE" sz="2000" dirty="0" smtClean="0"/>
              <a:t> van de </a:t>
            </a:r>
            <a:r>
              <a:rPr lang="fr-BE" sz="2000" dirty="0" err="1" smtClean="0"/>
              <a:t>asbest</a:t>
            </a:r>
            <a:endParaRPr lang="fr-BE" sz="2000" dirty="0" smtClean="0"/>
          </a:p>
          <a:p>
            <a:pPr marL="457200" lvl="1" indent="0">
              <a:buNone/>
            </a:pPr>
            <a:r>
              <a:rPr lang="fr-BE" sz="2000" dirty="0" smtClean="0"/>
              <a:t>S Proc = score van </a:t>
            </a:r>
            <a:r>
              <a:rPr lang="fr-BE" sz="2000" dirty="0" err="1" smtClean="0"/>
              <a:t>een</a:t>
            </a:r>
            <a:r>
              <a:rPr lang="fr-BE" sz="2000" dirty="0" smtClean="0"/>
              <a:t> </a:t>
            </a:r>
            <a:r>
              <a:rPr lang="nl-NL" sz="2000" dirty="0" smtClean="0"/>
              <a:t>groot </a:t>
            </a:r>
            <a:r>
              <a:rPr lang="nl-NL" sz="2000" dirty="0"/>
              <a:t>of </a:t>
            </a:r>
            <a:r>
              <a:rPr lang="nl-NL" sz="2000" dirty="0" smtClean="0"/>
              <a:t>weinig dispersief </a:t>
            </a:r>
            <a:r>
              <a:rPr lang="nl-NL" sz="2000" dirty="0" err="1" smtClean="0"/>
              <a:t>process</a:t>
            </a:r>
            <a:endParaRPr lang="nl-NL" sz="2000" dirty="0" smtClean="0"/>
          </a:p>
          <a:p>
            <a:pPr marL="457200" lvl="1" indent="0">
              <a:buNone/>
            </a:pPr>
            <a:r>
              <a:rPr lang="fr-BE" sz="2000" dirty="0" smtClean="0"/>
              <a:t>D EPC = score van de </a:t>
            </a:r>
            <a:r>
              <a:rPr lang="fr-BE" sz="2000" dirty="0" err="1" smtClean="0"/>
              <a:t>collectieve</a:t>
            </a:r>
            <a:r>
              <a:rPr lang="fr-BE" sz="2000" dirty="0" smtClean="0"/>
              <a:t> </a:t>
            </a:r>
            <a:r>
              <a:rPr lang="fr-BE" sz="2000" dirty="0" err="1" smtClean="0"/>
              <a:t>beschermingddelen</a:t>
            </a:r>
            <a:r>
              <a:rPr lang="fr-BE" sz="2000" dirty="0" smtClean="0"/>
              <a:t>   (</a:t>
            </a:r>
            <a:r>
              <a:rPr lang="fr-BE" sz="2000" dirty="0" err="1" smtClean="0"/>
              <a:t>afzuiging</a:t>
            </a:r>
            <a:r>
              <a:rPr lang="fr-BE" sz="2000" dirty="0" smtClean="0"/>
              <a:t> </a:t>
            </a:r>
            <a:r>
              <a:rPr lang="fr-BE" sz="2000" dirty="0" err="1" smtClean="0"/>
              <a:t>systeem</a:t>
            </a:r>
            <a:r>
              <a:rPr lang="fr-BE" sz="2000" dirty="0" smtClean="0"/>
              <a:t>, </a:t>
            </a:r>
            <a:r>
              <a:rPr lang="fr-BE" sz="2000" dirty="0" err="1" smtClean="0"/>
              <a:t>ventilatie</a:t>
            </a:r>
            <a:r>
              <a:rPr lang="fr-BE" sz="2000" dirty="0" smtClean="0"/>
              <a:t>,….)</a:t>
            </a:r>
          </a:p>
          <a:p>
            <a:pPr marL="457200" lvl="1" indent="0">
              <a:buNone/>
            </a:pPr>
            <a:endParaRPr lang="fr-BE" sz="2000" dirty="0"/>
          </a:p>
          <a:p>
            <a:pPr marL="457200" lvl="1" indent="0">
              <a:buNone/>
            </a:pPr>
            <a:r>
              <a:rPr lang="fr-BE" sz="2000" dirty="0" smtClean="0"/>
              <a:t>No direct implication of EPI/PBM</a:t>
            </a:r>
          </a:p>
        </p:txBody>
      </p:sp>
      <p:sp>
        <p:nvSpPr>
          <p:cNvPr id="4" name="ZoneTexte 11">
            <a:extLst>
              <a:ext uri="{FF2B5EF4-FFF2-40B4-BE49-F238E27FC236}">
                <a16:creationId xmlns:a16="http://schemas.microsoft.com/office/drawing/2014/main" id="{2840825E-1968-4A40-9D51-05D686941F24}"/>
              </a:ext>
            </a:extLst>
          </p:cNvPr>
          <p:cNvSpPr txBox="1"/>
          <p:nvPr/>
        </p:nvSpPr>
        <p:spPr>
          <a:xfrm>
            <a:off x="870858" y="2808964"/>
            <a:ext cx="4572000" cy="470000"/>
          </a:xfrm>
          <a:prstGeom prst="rect">
            <a:avLst/>
          </a:prstGeom>
          <a:noFill/>
        </p:spPr>
        <p:txBody>
          <a:bodyPr wrap="square">
            <a:spAutoFit/>
          </a:bodyPr>
          <a:lstStyle/>
          <a:p>
            <a:pPr marL="678180" algn="ctr">
              <a:lnSpc>
                <a:spcPct val="107000"/>
              </a:lnSpc>
              <a:spcAft>
                <a:spcPts val="800"/>
              </a:spcAft>
            </a:pPr>
            <a:r>
              <a:rPr lang="fr-BE" sz="2400" dirty="0">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inh</a:t>
            </a:r>
            <a:r>
              <a:rPr lang="fr-BE" sz="2400" dirty="0">
                <a:effectLst/>
                <a:latin typeface="Calibri" panose="020F0502020204030204" pitchFamily="34" charset="0"/>
                <a:ea typeface="Calibri" panose="020F0502020204030204" pitchFamily="34" charset="0"/>
                <a:cs typeface="Arial" panose="020B0604020202020204" pitchFamily="34" charset="0"/>
              </a:rPr>
              <a:t> =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dang</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vol</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proc</a:t>
            </a:r>
            <a:r>
              <a:rPr lang="fr-BE" sz="2400" dirty="0">
                <a:effectLst/>
                <a:latin typeface="Calibri" panose="020F0502020204030204" pitchFamily="34" charset="0"/>
                <a:ea typeface="Calibri" panose="020F0502020204030204" pitchFamily="34" charset="0"/>
                <a:cs typeface="Arial" panose="020B0604020202020204" pitchFamily="34" charset="0"/>
              </a:rPr>
              <a:t> x D</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EPC</a:t>
            </a:r>
            <a:endParaRPr lang="fr-BE"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09110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Méthodologie</a:t>
            </a:r>
            <a:endParaRPr lang="fr-BE" dirty="0"/>
          </a:p>
        </p:txBody>
      </p:sp>
      <p:sp>
        <p:nvSpPr>
          <p:cNvPr id="3" name="Content Placeholder 2"/>
          <p:cNvSpPr>
            <a:spLocks noGrp="1"/>
          </p:cNvSpPr>
          <p:nvPr>
            <p:ph idx="1"/>
          </p:nvPr>
        </p:nvSpPr>
        <p:spPr/>
        <p:txBody>
          <a:bodyPr/>
          <a:lstStyle/>
          <a:p>
            <a:r>
              <a:rPr lang="fr-BE" dirty="0" smtClean="0"/>
              <a:t>Evaluation du risque  :</a:t>
            </a:r>
          </a:p>
          <a:p>
            <a:pPr marL="457200" lvl="1" indent="0">
              <a:buNone/>
            </a:pPr>
            <a:endParaRPr lang="fr-BE" dirty="0"/>
          </a:p>
          <a:p>
            <a:pPr marL="457200" lvl="1" indent="0">
              <a:buNone/>
            </a:pPr>
            <a:endParaRPr lang="fr-BE" dirty="0" smtClean="0"/>
          </a:p>
        </p:txBody>
      </p:sp>
      <p:sp>
        <p:nvSpPr>
          <p:cNvPr id="4" name="ZoneTexte 11">
            <a:extLst>
              <a:ext uri="{FF2B5EF4-FFF2-40B4-BE49-F238E27FC236}">
                <a16:creationId xmlns:a16="http://schemas.microsoft.com/office/drawing/2014/main" id="{2840825E-1968-4A40-9D51-05D686941F24}"/>
              </a:ext>
            </a:extLst>
          </p:cNvPr>
          <p:cNvSpPr txBox="1"/>
          <p:nvPr/>
        </p:nvSpPr>
        <p:spPr>
          <a:xfrm>
            <a:off x="870858" y="2808964"/>
            <a:ext cx="4572000" cy="470000"/>
          </a:xfrm>
          <a:prstGeom prst="rect">
            <a:avLst/>
          </a:prstGeom>
          <a:noFill/>
        </p:spPr>
        <p:txBody>
          <a:bodyPr wrap="square">
            <a:spAutoFit/>
          </a:bodyPr>
          <a:lstStyle/>
          <a:p>
            <a:pPr marL="678180" algn="ctr">
              <a:lnSpc>
                <a:spcPct val="107000"/>
              </a:lnSpc>
              <a:spcAft>
                <a:spcPts val="800"/>
              </a:spcAft>
            </a:pPr>
            <a:r>
              <a:rPr lang="fr-BE" sz="2400" dirty="0">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inh</a:t>
            </a:r>
            <a:r>
              <a:rPr lang="fr-BE" sz="2400" dirty="0">
                <a:effectLst/>
                <a:latin typeface="Calibri" panose="020F0502020204030204" pitchFamily="34" charset="0"/>
                <a:ea typeface="Calibri" panose="020F0502020204030204" pitchFamily="34" charset="0"/>
                <a:cs typeface="Arial" panose="020B0604020202020204" pitchFamily="34" charset="0"/>
              </a:rPr>
              <a:t> =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dang</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vol</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proc</a:t>
            </a:r>
            <a:r>
              <a:rPr lang="fr-BE" sz="2400" dirty="0">
                <a:effectLst/>
                <a:latin typeface="Calibri" panose="020F0502020204030204" pitchFamily="34" charset="0"/>
                <a:ea typeface="Calibri" panose="020F0502020204030204" pitchFamily="34" charset="0"/>
                <a:cs typeface="Arial" panose="020B0604020202020204" pitchFamily="34" charset="0"/>
              </a:rPr>
              <a:t> x D</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EPC</a:t>
            </a:r>
            <a:endParaRPr lang="fr-BE"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021384541"/>
              </p:ext>
            </p:extLst>
          </p:nvPr>
        </p:nvGraphicFramePr>
        <p:xfrm>
          <a:off x="198664" y="801187"/>
          <a:ext cx="3794558" cy="1430544"/>
        </p:xfrm>
        <a:graphic>
          <a:graphicData uri="http://schemas.openxmlformats.org/drawingml/2006/table">
            <a:tbl>
              <a:tblPr>
                <a:tableStyleId>{5C22544A-7EE6-4342-B048-85BDC9FD1C3A}</a:tableStyleId>
              </a:tblPr>
              <a:tblGrid>
                <a:gridCol w="3332139">
                  <a:extLst>
                    <a:ext uri="{9D8B030D-6E8A-4147-A177-3AD203B41FA5}">
                      <a16:colId xmlns:a16="http://schemas.microsoft.com/office/drawing/2014/main" val="2814241470"/>
                    </a:ext>
                  </a:extLst>
                </a:gridCol>
                <a:gridCol w="462419">
                  <a:extLst>
                    <a:ext uri="{9D8B030D-6E8A-4147-A177-3AD203B41FA5}">
                      <a16:colId xmlns:a16="http://schemas.microsoft.com/office/drawing/2014/main" val="1294870949"/>
                    </a:ext>
                  </a:extLst>
                </a:gridCol>
              </a:tblGrid>
              <a:tr h="238424">
                <a:tc>
                  <a:txBody>
                    <a:bodyPr/>
                    <a:lstStyle/>
                    <a:p>
                      <a:pPr algn="l" fontAlgn="b"/>
                      <a:r>
                        <a:rPr lang="fr-BE" sz="1100" u="none" strike="noStrike">
                          <a:effectLst/>
                        </a:rPr>
                        <a:t>Présence d'amiante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1000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99784859"/>
                  </a:ext>
                </a:extLst>
              </a:tr>
              <a:tr h="238424">
                <a:tc>
                  <a:txBody>
                    <a:bodyPr/>
                    <a:lstStyle/>
                    <a:p>
                      <a:pPr algn="l" fontAlgn="b"/>
                      <a:r>
                        <a:rPr lang="fr-BE" sz="1100" u="none" strike="noStrike" dirty="0">
                          <a:effectLst/>
                        </a:rPr>
                        <a:t>Fibres céramiques</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7456170"/>
                  </a:ext>
                </a:extLst>
              </a:tr>
              <a:tr h="238424">
                <a:tc>
                  <a:txBody>
                    <a:bodyPr/>
                    <a:lstStyle/>
                    <a:p>
                      <a:pPr algn="l" fontAlgn="b"/>
                      <a:r>
                        <a:rPr lang="fr-BE" sz="1100" u="none" strike="noStrike">
                          <a:effectLst/>
                        </a:rPr>
                        <a:t>Fibres végétales</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87339914"/>
                  </a:ext>
                </a:extLst>
              </a:tr>
              <a:tr h="238424">
                <a:tc>
                  <a:txBody>
                    <a:bodyPr/>
                    <a:lstStyle/>
                    <a:p>
                      <a:pPr algn="l" fontAlgn="b"/>
                      <a:r>
                        <a:rPr lang="fr-BE" sz="1100" u="none" strike="noStrike">
                          <a:effectLst/>
                        </a:rPr>
                        <a:t>Matériaux composites + résine + verre + carbonne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57211891"/>
                  </a:ext>
                </a:extLst>
              </a:tr>
              <a:tr h="238424">
                <a:tc>
                  <a:txBody>
                    <a:bodyPr/>
                    <a:lstStyle/>
                    <a:p>
                      <a:pPr algn="l" fontAlgn="b"/>
                      <a:r>
                        <a:rPr lang="fr-BE" sz="1100" u="none" strike="noStrike" dirty="0">
                          <a:effectLst/>
                        </a:rPr>
                        <a:t>Fibres de verres</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73663371"/>
                  </a:ext>
                </a:extLst>
              </a:tr>
              <a:tr h="238424">
                <a:tc>
                  <a:txBody>
                    <a:bodyPr/>
                    <a:lstStyle/>
                    <a:p>
                      <a:pPr algn="l" fontAlgn="b"/>
                      <a:r>
                        <a:rPr lang="fr-BE" sz="1100" u="none" strike="noStrike" dirty="0">
                          <a:effectLst/>
                        </a:rPr>
                        <a:t>Pas de fibres</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dirty="0">
                          <a:effectLst/>
                        </a:rPr>
                        <a:t>1</a:t>
                      </a:r>
                      <a:endParaRPr lang="fr-B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1062875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26744756"/>
              </p:ext>
            </p:extLst>
          </p:nvPr>
        </p:nvGraphicFramePr>
        <p:xfrm>
          <a:off x="4251959" y="693283"/>
          <a:ext cx="5310051" cy="1511300"/>
        </p:xfrm>
        <a:graphic>
          <a:graphicData uri="http://schemas.openxmlformats.org/drawingml/2006/table">
            <a:tbl>
              <a:tblPr>
                <a:tableStyleId>{5C22544A-7EE6-4342-B048-85BDC9FD1C3A}</a:tableStyleId>
              </a:tblPr>
              <a:tblGrid>
                <a:gridCol w="4648298">
                  <a:extLst>
                    <a:ext uri="{9D8B030D-6E8A-4147-A177-3AD203B41FA5}">
                      <a16:colId xmlns:a16="http://schemas.microsoft.com/office/drawing/2014/main" val="4212213072"/>
                    </a:ext>
                  </a:extLst>
                </a:gridCol>
                <a:gridCol w="661753">
                  <a:extLst>
                    <a:ext uri="{9D8B030D-6E8A-4147-A177-3AD203B41FA5}">
                      <a16:colId xmlns:a16="http://schemas.microsoft.com/office/drawing/2014/main" val="500228292"/>
                    </a:ext>
                  </a:extLst>
                </a:gridCol>
              </a:tblGrid>
              <a:tr h="215900">
                <a:tc>
                  <a:txBody>
                    <a:bodyPr/>
                    <a:lstStyle/>
                    <a:p>
                      <a:pPr algn="l" fontAlgn="b"/>
                      <a:r>
                        <a:rPr lang="fr-BE" sz="1100" u="none" strike="noStrike">
                          <a:effectLst/>
                        </a:rPr>
                        <a:t>Matériau friable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30705736"/>
                  </a:ext>
                </a:extLst>
              </a:tr>
              <a:tr h="215900">
                <a:tc>
                  <a:txBody>
                    <a:bodyPr/>
                    <a:lstStyle/>
                    <a:p>
                      <a:pPr algn="l" fontAlgn="b"/>
                      <a:r>
                        <a:rPr lang="fr-BE" sz="1100" u="none" strike="noStrike" dirty="0">
                          <a:effectLst/>
                        </a:rPr>
                        <a:t>Matériau  non friable broyé, débris fins, poussière</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05339913"/>
                  </a:ext>
                </a:extLst>
              </a:tr>
              <a:tr h="215900">
                <a:tc>
                  <a:txBody>
                    <a:bodyPr/>
                    <a:lstStyle/>
                    <a:p>
                      <a:pPr algn="l" fontAlgn="b"/>
                      <a:r>
                        <a:rPr lang="fr-BE" sz="1100" u="none" strike="noStrike">
                          <a:effectLst/>
                        </a:rPr>
                        <a:t>Matériau non friable dont les fibres ne sont pas liées en surface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39030955"/>
                  </a:ext>
                </a:extLst>
              </a:tr>
              <a:tr h="215900">
                <a:tc>
                  <a:txBody>
                    <a:bodyPr/>
                    <a:lstStyle/>
                    <a:p>
                      <a:pPr algn="l" fontAlgn="b"/>
                      <a:r>
                        <a:rPr lang="fr-BE" sz="1100" u="none" strike="noStrike">
                          <a:effectLst/>
                        </a:rPr>
                        <a:t>Matériau  non friable broyé, cassé</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10</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60988709"/>
                  </a:ext>
                </a:extLst>
              </a:tr>
              <a:tr h="215900">
                <a:tc>
                  <a:txBody>
                    <a:bodyPr/>
                    <a:lstStyle/>
                    <a:p>
                      <a:pPr algn="l" fontAlgn="b"/>
                      <a:r>
                        <a:rPr lang="fr-BE" sz="1100" u="none" strike="noStrike">
                          <a:effectLst/>
                        </a:rPr>
                        <a:t>Matériau  friable imprégné en profondeur ou non friable imprégné en surface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0203521"/>
                  </a:ext>
                </a:extLst>
              </a:tr>
              <a:tr h="215900">
                <a:tc>
                  <a:txBody>
                    <a:bodyPr/>
                    <a:lstStyle/>
                    <a:p>
                      <a:pPr algn="l" fontAlgn="b"/>
                      <a:r>
                        <a:rPr lang="fr-BE" sz="1100" u="none" strike="noStrike">
                          <a:effectLst/>
                        </a:rPr>
                        <a:t>Matériau non friable  entiers avec  fibres  liées en surface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52688301"/>
                  </a:ext>
                </a:extLst>
              </a:tr>
              <a:tr h="215900">
                <a:tc>
                  <a:txBody>
                    <a:bodyPr/>
                    <a:lstStyle/>
                    <a:p>
                      <a:pPr algn="l" fontAlgn="b"/>
                      <a:r>
                        <a:rPr lang="fr-BE" sz="1100" u="none" strike="noStrike">
                          <a:effectLst/>
                        </a:rPr>
                        <a:t>Matériaux encapsulées dans un élément démontable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dirty="0">
                          <a:effectLst/>
                        </a:rPr>
                        <a:t>1</a:t>
                      </a:r>
                      <a:endParaRPr lang="fr-B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55154248"/>
                  </a:ext>
                </a:extLst>
              </a:tr>
            </a:tbl>
          </a:graphicData>
        </a:graphic>
      </p:graphicFrame>
      <p:cxnSp>
        <p:nvCxnSpPr>
          <p:cNvPr id="8" name="Straight Arrow Connector 7"/>
          <p:cNvCxnSpPr/>
          <p:nvPr/>
        </p:nvCxnSpPr>
        <p:spPr>
          <a:xfrm flipH="1" flipV="1">
            <a:off x="1771651" y="2323714"/>
            <a:ext cx="866139" cy="567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3374573" y="2387146"/>
            <a:ext cx="901791" cy="414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val="3787565904"/>
              </p:ext>
            </p:extLst>
          </p:nvPr>
        </p:nvGraphicFramePr>
        <p:xfrm>
          <a:off x="367938" y="3959451"/>
          <a:ext cx="8166100" cy="2865120"/>
        </p:xfrm>
        <a:graphic>
          <a:graphicData uri="http://schemas.openxmlformats.org/drawingml/2006/table">
            <a:tbl>
              <a:tblPr>
                <a:tableStyleId>{5C22544A-7EE6-4342-B048-85BDC9FD1C3A}</a:tableStyleId>
              </a:tblPr>
              <a:tblGrid>
                <a:gridCol w="5854700">
                  <a:extLst>
                    <a:ext uri="{9D8B030D-6E8A-4147-A177-3AD203B41FA5}">
                      <a16:colId xmlns:a16="http://schemas.microsoft.com/office/drawing/2014/main" val="91080374"/>
                    </a:ext>
                  </a:extLst>
                </a:gridCol>
                <a:gridCol w="2311400">
                  <a:extLst>
                    <a:ext uri="{9D8B030D-6E8A-4147-A177-3AD203B41FA5}">
                      <a16:colId xmlns:a16="http://schemas.microsoft.com/office/drawing/2014/main" val="2387021067"/>
                    </a:ext>
                  </a:extLst>
                </a:gridCol>
              </a:tblGrid>
              <a:tr h="182880">
                <a:tc>
                  <a:txBody>
                    <a:bodyPr/>
                    <a:lstStyle/>
                    <a:p>
                      <a:pPr algn="l" fontAlgn="b"/>
                      <a:r>
                        <a:rPr lang="fr-BE" sz="1100" u="none" strike="noStrike">
                          <a:effectLst/>
                        </a:rPr>
                        <a:t>Procédé dispersif : grattage des matériaux friables à sec</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51394174"/>
                  </a:ext>
                </a:extLst>
              </a:tr>
              <a:tr h="182880">
                <a:tc>
                  <a:txBody>
                    <a:bodyPr/>
                    <a:lstStyle/>
                    <a:p>
                      <a:pPr algn="l" fontAlgn="b"/>
                      <a:r>
                        <a:rPr lang="fr-BE" sz="1100" u="none" strike="noStrike" dirty="0">
                          <a:effectLst/>
                        </a:rPr>
                        <a:t>Procédé dispersif : ponçage, abrasion, burinage, sciage à sec</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9143030"/>
                  </a:ext>
                </a:extLst>
              </a:tr>
              <a:tr h="182880">
                <a:tc>
                  <a:txBody>
                    <a:bodyPr/>
                    <a:lstStyle/>
                    <a:p>
                      <a:pPr algn="l" fontAlgn="b"/>
                      <a:r>
                        <a:rPr lang="fr-BE" sz="1100" u="none" strike="noStrike">
                          <a:effectLst/>
                        </a:rPr>
                        <a:t>Procédé dispersif : outils électroprotatifs à haute vitesse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26961648"/>
                  </a:ext>
                </a:extLst>
              </a:tr>
              <a:tr h="182880">
                <a:tc>
                  <a:txBody>
                    <a:bodyPr/>
                    <a:lstStyle/>
                    <a:p>
                      <a:pPr algn="l" fontAlgn="b"/>
                      <a:r>
                        <a:rPr lang="fr-BE" sz="1100" u="none" strike="noStrike">
                          <a:effectLst/>
                        </a:rPr>
                        <a:t>Procédé dispersif : jet d'eau haute pression</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12388595"/>
                  </a:ext>
                </a:extLst>
              </a:tr>
              <a:tr h="182880">
                <a:tc>
                  <a:txBody>
                    <a:bodyPr/>
                    <a:lstStyle/>
                    <a:p>
                      <a:pPr algn="l" fontAlgn="b"/>
                      <a:r>
                        <a:rPr lang="fr-BE" sz="1100" u="none" strike="noStrike">
                          <a:effectLst/>
                        </a:rPr>
                        <a:t>Procédé dispersif : grenaillage, sablage; cryopgénie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11455205"/>
                  </a:ext>
                </a:extLst>
              </a:tr>
              <a:tr h="182880">
                <a:tc>
                  <a:txBody>
                    <a:bodyPr/>
                    <a:lstStyle/>
                    <a:p>
                      <a:pPr algn="l" fontAlgn="b"/>
                      <a:r>
                        <a:rPr lang="fr-BE" sz="1100" u="none" strike="noStrike">
                          <a:effectLst/>
                        </a:rPr>
                        <a:t>Procédé dispersif avec observations de poussières visibles à l'œil nu</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66539850"/>
                  </a:ext>
                </a:extLst>
              </a:tr>
              <a:tr h="182880">
                <a:tc>
                  <a:txBody>
                    <a:bodyPr/>
                    <a:lstStyle/>
                    <a:p>
                      <a:pPr algn="l" fontAlgn="b"/>
                      <a:r>
                        <a:rPr lang="fr-BE" sz="1100" u="none" strike="noStrike">
                          <a:effectLst/>
                        </a:rPr>
                        <a:t>Procédé ouvert : grattage manuel des matériaux au mouillé</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15530211"/>
                  </a:ext>
                </a:extLst>
              </a:tr>
              <a:tr h="182880">
                <a:tc>
                  <a:txBody>
                    <a:bodyPr/>
                    <a:lstStyle/>
                    <a:p>
                      <a:pPr algn="l" fontAlgn="b"/>
                      <a:r>
                        <a:rPr lang="fr-BE" sz="1100" u="none" strike="noStrike">
                          <a:effectLst/>
                        </a:rPr>
                        <a:t>Procédé ouvert : retrait des matériaux non friables avec découpe, casse ou fragmentation</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05407073"/>
                  </a:ext>
                </a:extLst>
              </a:tr>
              <a:tr h="182880">
                <a:tc>
                  <a:txBody>
                    <a:bodyPr/>
                    <a:lstStyle/>
                    <a:p>
                      <a:pPr algn="l" fontAlgn="b"/>
                      <a:r>
                        <a:rPr lang="fr-BE" sz="1100" u="none" strike="noStrike">
                          <a:effectLst/>
                        </a:rPr>
                        <a:t>Procédé ouvert : retrait des matériaux  friables par morceaux</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37329594"/>
                  </a:ext>
                </a:extLst>
              </a:tr>
              <a:tr h="182880">
                <a:tc>
                  <a:txBody>
                    <a:bodyPr/>
                    <a:lstStyle/>
                    <a:p>
                      <a:pPr algn="l" fontAlgn="b"/>
                      <a:r>
                        <a:rPr lang="fr-BE" sz="1100" u="none" strike="noStrike">
                          <a:effectLst/>
                        </a:rPr>
                        <a:t>Procédé clos mais ouvert régulièrement : démontage sans casse de matériaux entier</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3169893"/>
                  </a:ext>
                </a:extLst>
              </a:tr>
              <a:tr h="182880">
                <a:tc>
                  <a:txBody>
                    <a:bodyPr/>
                    <a:lstStyle/>
                    <a:p>
                      <a:pPr algn="l" fontAlgn="b"/>
                      <a:r>
                        <a:rPr lang="fr-BE" sz="1100" u="none" strike="noStrike">
                          <a:effectLst/>
                        </a:rPr>
                        <a:t>Procédé clos mais ouvert régulièrement : sac à manchons, boite à gants (enveloppement statique) </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81601823"/>
                  </a:ext>
                </a:extLst>
              </a:tr>
              <a:tr h="182880">
                <a:tc>
                  <a:txBody>
                    <a:bodyPr/>
                    <a:lstStyle/>
                    <a:p>
                      <a:pPr algn="l" fontAlgn="b"/>
                      <a:r>
                        <a:rPr lang="fr-BE" sz="1100" u="none" strike="noStrike">
                          <a:effectLst/>
                        </a:rPr>
                        <a:t>Procédé clos mais ouvert régulièrement :hotte aspirante, bôite à gants ventilées (envleoppement dynamique)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0,05</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20227364"/>
                  </a:ext>
                </a:extLst>
              </a:tr>
              <a:tr h="182880">
                <a:tc>
                  <a:txBody>
                    <a:bodyPr/>
                    <a:lstStyle/>
                    <a:p>
                      <a:pPr algn="l" fontAlgn="b"/>
                      <a:r>
                        <a:rPr lang="fr-BE" sz="1100" u="none" strike="noStrike">
                          <a:effectLst/>
                        </a:rPr>
                        <a:t>Procédé clos en permanence : évacuation de matériau friable sans contact</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0,001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05112333"/>
                  </a:ext>
                </a:extLst>
              </a:tr>
              <a:tr h="182880">
                <a:tc>
                  <a:txBody>
                    <a:bodyPr/>
                    <a:lstStyle/>
                    <a:p>
                      <a:pPr algn="l" fontAlgn="b"/>
                      <a:r>
                        <a:rPr lang="fr-BE" sz="1100" u="none" strike="noStrike" dirty="0">
                          <a:effectLst/>
                        </a:rPr>
                        <a:t>Procédé clos en permanence : dépose par emballage et découpe du support du matériau sans contact avec l'amiante</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dirty="0">
                          <a:effectLst/>
                        </a:rPr>
                        <a:t>0,001</a:t>
                      </a:r>
                      <a:endParaRPr lang="fr-B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16121871"/>
                  </a:ext>
                </a:extLst>
              </a:tr>
            </a:tbl>
          </a:graphicData>
        </a:graphic>
      </p:graphicFrame>
      <p:cxnSp>
        <p:nvCxnSpPr>
          <p:cNvPr id="14" name="Straight Arrow Connector 13"/>
          <p:cNvCxnSpPr/>
          <p:nvPr/>
        </p:nvCxnSpPr>
        <p:spPr>
          <a:xfrm flipH="1">
            <a:off x="3011580" y="3351777"/>
            <a:ext cx="981642" cy="476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1488029915"/>
              </p:ext>
            </p:extLst>
          </p:nvPr>
        </p:nvGraphicFramePr>
        <p:xfrm>
          <a:off x="6606631" y="2754308"/>
          <a:ext cx="4357460" cy="1021176"/>
        </p:xfrm>
        <a:graphic>
          <a:graphicData uri="http://schemas.openxmlformats.org/drawingml/2006/table">
            <a:tbl>
              <a:tblPr>
                <a:tableStyleId>{5C22544A-7EE6-4342-B048-85BDC9FD1C3A}</a:tableStyleId>
              </a:tblPr>
              <a:tblGrid>
                <a:gridCol w="3695567">
                  <a:extLst>
                    <a:ext uri="{9D8B030D-6E8A-4147-A177-3AD203B41FA5}">
                      <a16:colId xmlns:a16="http://schemas.microsoft.com/office/drawing/2014/main" val="2089577866"/>
                    </a:ext>
                  </a:extLst>
                </a:gridCol>
                <a:gridCol w="661893">
                  <a:extLst>
                    <a:ext uri="{9D8B030D-6E8A-4147-A177-3AD203B41FA5}">
                      <a16:colId xmlns:a16="http://schemas.microsoft.com/office/drawing/2014/main" val="2594877869"/>
                    </a:ext>
                  </a:extLst>
                </a:gridCol>
              </a:tblGrid>
              <a:tr h="255294">
                <a:tc>
                  <a:txBody>
                    <a:bodyPr/>
                    <a:lstStyle/>
                    <a:p>
                      <a:pPr algn="l" fontAlgn="b"/>
                      <a:r>
                        <a:rPr lang="fr-BE" sz="1100" u="none" strike="noStrike">
                          <a:effectLst/>
                        </a:rPr>
                        <a:t>Absence de ventilation forcée</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4544565"/>
                  </a:ext>
                </a:extLst>
              </a:tr>
              <a:tr h="255294">
                <a:tc>
                  <a:txBody>
                    <a:bodyPr/>
                    <a:lstStyle/>
                    <a:p>
                      <a:pPr algn="l" fontAlgn="b"/>
                      <a:r>
                        <a:rPr lang="fr-BE" sz="1100" u="none" strike="noStrike">
                          <a:effectLst/>
                        </a:rPr>
                        <a:t>Ventilation générale ou travail en extérieur </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0,7</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31163330"/>
                  </a:ext>
                </a:extLst>
              </a:tr>
              <a:tr h="255294">
                <a:tc>
                  <a:txBody>
                    <a:bodyPr/>
                    <a:lstStyle/>
                    <a:p>
                      <a:pPr algn="l" fontAlgn="b"/>
                      <a:r>
                        <a:rPr lang="fr-BE" sz="1100" u="none" strike="noStrike" dirty="0">
                          <a:effectLst/>
                        </a:rPr>
                        <a:t>Aspiration à la source /aspiration sur l'outil/ humidification</a:t>
                      </a:r>
                      <a:endParaRPr lang="fr-BE"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a:effectLst/>
                        </a:rPr>
                        <a:t>0,1</a:t>
                      </a:r>
                      <a:endParaRPr lang="fr-BE"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45506854"/>
                  </a:ext>
                </a:extLst>
              </a:tr>
              <a:tr h="255294">
                <a:tc>
                  <a:txBody>
                    <a:bodyPr/>
                    <a:lstStyle/>
                    <a:p>
                      <a:pPr algn="l" fontAlgn="b"/>
                      <a:r>
                        <a:rPr lang="fr-BE" sz="1100" u="none" strike="noStrike">
                          <a:effectLst/>
                        </a:rPr>
                        <a:t>Captage enveloppant</a:t>
                      </a:r>
                      <a:endParaRPr lang="fr-BE"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fr-BE" sz="1100" u="none" strike="noStrike" dirty="0">
                          <a:effectLst/>
                        </a:rPr>
                        <a:t>0,001</a:t>
                      </a:r>
                      <a:endParaRPr lang="fr-B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17315140"/>
                  </a:ext>
                </a:extLst>
              </a:tr>
            </a:tbl>
          </a:graphicData>
        </a:graphic>
      </p:graphicFrame>
      <p:cxnSp>
        <p:nvCxnSpPr>
          <p:cNvPr id="16" name="Straight Arrow Connector 15"/>
          <p:cNvCxnSpPr/>
          <p:nvPr/>
        </p:nvCxnSpPr>
        <p:spPr>
          <a:xfrm>
            <a:off x="5294813" y="3138507"/>
            <a:ext cx="1110614" cy="2712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9345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Methods</a:t>
            </a:r>
            <a:endParaRPr lang="fr-BE" dirty="0"/>
          </a:p>
        </p:txBody>
      </p:sp>
      <p:sp>
        <p:nvSpPr>
          <p:cNvPr id="3" name="Content Placeholder 2"/>
          <p:cNvSpPr>
            <a:spLocks noGrp="1"/>
          </p:cNvSpPr>
          <p:nvPr>
            <p:ph idx="1"/>
          </p:nvPr>
        </p:nvSpPr>
        <p:spPr/>
        <p:txBody>
          <a:bodyPr/>
          <a:lstStyle/>
          <a:p>
            <a:r>
              <a:rPr lang="fr-BE" u="sng" dirty="0" err="1" smtClean="0"/>
              <a:t>Risk</a:t>
            </a:r>
            <a:r>
              <a:rPr lang="fr-BE" u="sng" dirty="0" smtClean="0"/>
              <a:t> </a:t>
            </a:r>
            <a:r>
              <a:rPr lang="fr-BE" u="sng" dirty="0" err="1" smtClean="0"/>
              <a:t>evaluation</a:t>
            </a:r>
            <a:r>
              <a:rPr lang="fr-BE" dirty="0" smtClean="0"/>
              <a:t>:</a:t>
            </a:r>
          </a:p>
          <a:p>
            <a:pPr marL="457200" lvl="1" indent="0">
              <a:buNone/>
            </a:pPr>
            <a:endParaRPr lang="fr-BE" dirty="0"/>
          </a:p>
          <a:p>
            <a:pPr marL="457200" lvl="1" indent="0">
              <a:buNone/>
            </a:pPr>
            <a:endParaRPr lang="fr-BE" dirty="0" smtClean="0"/>
          </a:p>
        </p:txBody>
      </p:sp>
      <p:sp>
        <p:nvSpPr>
          <p:cNvPr id="4" name="ZoneTexte 11">
            <a:extLst>
              <a:ext uri="{FF2B5EF4-FFF2-40B4-BE49-F238E27FC236}">
                <a16:creationId xmlns:a16="http://schemas.microsoft.com/office/drawing/2014/main" id="{2840825E-1968-4A40-9D51-05D686941F24}"/>
              </a:ext>
            </a:extLst>
          </p:cNvPr>
          <p:cNvSpPr txBox="1"/>
          <p:nvPr/>
        </p:nvSpPr>
        <p:spPr>
          <a:xfrm>
            <a:off x="2342606" y="2329992"/>
            <a:ext cx="4572000" cy="470000"/>
          </a:xfrm>
          <a:prstGeom prst="rect">
            <a:avLst/>
          </a:prstGeom>
          <a:noFill/>
        </p:spPr>
        <p:txBody>
          <a:bodyPr wrap="square">
            <a:spAutoFit/>
          </a:bodyPr>
          <a:lstStyle/>
          <a:p>
            <a:pPr marL="678180" algn="ctr">
              <a:lnSpc>
                <a:spcPct val="107000"/>
              </a:lnSpc>
              <a:spcAft>
                <a:spcPts val="800"/>
              </a:spcAft>
            </a:pPr>
            <a:r>
              <a:rPr lang="fr-BE" sz="2400" dirty="0">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inh</a:t>
            </a:r>
            <a:r>
              <a:rPr lang="fr-BE" sz="2400" dirty="0">
                <a:effectLst/>
                <a:latin typeface="Calibri" panose="020F0502020204030204" pitchFamily="34" charset="0"/>
                <a:ea typeface="Calibri" panose="020F0502020204030204" pitchFamily="34" charset="0"/>
                <a:cs typeface="Arial" panose="020B0604020202020204" pitchFamily="34" charset="0"/>
              </a:rPr>
              <a:t> =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dang</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vol</a:t>
            </a:r>
            <a:r>
              <a:rPr lang="fr-BE" sz="2400" dirty="0">
                <a:effectLst/>
                <a:latin typeface="Calibri" panose="020F0502020204030204" pitchFamily="34" charset="0"/>
                <a:ea typeface="Calibri" panose="020F0502020204030204" pitchFamily="34" charset="0"/>
                <a:cs typeface="Arial" panose="020B0604020202020204" pitchFamily="34" charset="0"/>
              </a:rPr>
              <a:t> x </a:t>
            </a:r>
            <a:r>
              <a:rPr lang="fr-BE" sz="2400" dirty="0" err="1">
                <a:effectLst/>
                <a:latin typeface="Calibri" panose="020F0502020204030204" pitchFamily="34" charset="0"/>
                <a:ea typeface="Calibri" panose="020F0502020204030204" pitchFamily="34" charset="0"/>
                <a:cs typeface="Arial" panose="020B0604020202020204" pitchFamily="34" charset="0"/>
              </a:rPr>
              <a:t>S</a:t>
            </a:r>
            <a:r>
              <a:rPr lang="fr-BE" sz="2400" baseline="-25000" dirty="0" err="1">
                <a:effectLst/>
                <a:latin typeface="Calibri" panose="020F0502020204030204" pitchFamily="34" charset="0"/>
                <a:ea typeface="Calibri" panose="020F0502020204030204" pitchFamily="34" charset="0"/>
                <a:cs typeface="Arial" panose="020B0604020202020204" pitchFamily="34" charset="0"/>
              </a:rPr>
              <a:t>proc</a:t>
            </a:r>
            <a:r>
              <a:rPr lang="fr-BE" sz="2400" dirty="0">
                <a:effectLst/>
                <a:latin typeface="Calibri" panose="020F0502020204030204" pitchFamily="34" charset="0"/>
                <a:ea typeface="Calibri" panose="020F0502020204030204" pitchFamily="34" charset="0"/>
                <a:cs typeface="Arial" panose="020B0604020202020204" pitchFamily="34" charset="0"/>
              </a:rPr>
              <a:t> x D</a:t>
            </a:r>
            <a:r>
              <a:rPr lang="fr-BE" sz="2400" baseline="-25000" dirty="0">
                <a:effectLst/>
                <a:latin typeface="Calibri" panose="020F0502020204030204" pitchFamily="34" charset="0"/>
                <a:ea typeface="Calibri" panose="020F0502020204030204" pitchFamily="34" charset="0"/>
                <a:cs typeface="Arial" panose="020B0604020202020204" pitchFamily="34" charset="0"/>
              </a:rPr>
              <a:t>EPC</a:t>
            </a:r>
            <a:endParaRPr lang="fr-BE"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767397911"/>
              </p:ext>
            </p:extLst>
          </p:nvPr>
        </p:nvGraphicFramePr>
        <p:xfrm>
          <a:off x="830217" y="3339170"/>
          <a:ext cx="10943772" cy="2651760"/>
        </p:xfrm>
        <a:graphic>
          <a:graphicData uri="http://schemas.openxmlformats.org/drawingml/2006/table">
            <a:tbl>
              <a:tblPr firstRow="1" bandRow="1">
                <a:tableStyleId>{5C22544A-7EE6-4342-B048-85BDC9FD1C3A}</a:tableStyleId>
              </a:tblPr>
              <a:tblGrid>
                <a:gridCol w="1886857">
                  <a:extLst>
                    <a:ext uri="{9D8B030D-6E8A-4147-A177-3AD203B41FA5}">
                      <a16:colId xmlns:a16="http://schemas.microsoft.com/office/drawing/2014/main" val="90096670"/>
                    </a:ext>
                  </a:extLst>
                </a:gridCol>
                <a:gridCol w="1576252">
                  <a:extLst>
                    <a:ext uri="{9D8B030D-6E8A-4147-A177-3AD203B41FA5}">
                      <a16:colId xmlns:a16="http://schemas.microsoft.com/office/drawing/2014/main" val="1768283057"/>
                    </a:ext>
                  </a:extLst>
                </a:gridCol>
                <a:gridCol w="7480663">
                  <a:extLst>
                    <a:ext uri="{9D8B030D-6E8A-4147-A177-3AD203B41FA5}">
                      <a16:colId xmlns:a16="http://schemas.microsoft.com/office/drawing/2014/main" val="3859584735"/>
                    </a:ext>
                  </a:extLst>
                </a:gridCol>
              </a:tblGrid>
              <a:tr h="370840">
                <a:tc>
                  <a:txBody>
                    <a:bodyPr/>
                    <a:lstStyle/>
                    <a:p>
                      <a:r>
                        <a:rPr lang="fr-BE" dirty="0" smtClean="0"/>
                        <a:t>S </a:t>
                      </a:r>
                      <a:r>
                        <a:rPr lang="fr-BE" dirty="0" err="1" smtClean="0"/>
                        <a:t>inh</a:t>
                      </a:r>
                      <a:endParaRPr lang="fr-BE" dirty="0"/>
                    </a:p>
                  </a:txBody>
                  <a:tcPr/>
                </a:tc>
                <a:tc>
                  <a:txBody>
                    <a:bodyPr/>
                    <a:lstStyle/>
                    <a:p>
                      <a:r>
                        <a:rPr lang="fr-BE" dirty="0" smtClean="0"/>
                        <a:t>Class of </a:t>
                      </a:r>
                      <a:r>
                        <a:rPr lang="fr-BE" dirty="0" err="1" smtClean="0"/>
                        <a:t>risk</a:t>
                      </a:r>
                      <a:r>
                        <a:rPr lang="fr-BE" dirty="0" smtClean="0"/>
                        <a:t> (</a:t>
                      </a:r>
                      <a:r>
                        <a:rPr lang="fr-BE" dirty="0" err="1" smtClean="0"/>
                        <a:t>priority</a:t>
                      </a:r>
                      <a:r>
                        <a:rPr lang="fr-BE" dirty="0" smtClean="0"/>
                        <a:t>)</a:t>
                      </a:r>
                      <a:endParaRPr lang="fr-BE" dirty="0"/>
                    </a:p>
                  </a:txBody>
                  <a:tcPr/>
                </a:tc>
                <a:tc>
                  <a:txBody>
                    <a:bodyPr/>
                    <a:lstStyle/>
                    <a:p>
                      <a:r>
                        <a:rPr lang="fr-BE" dirty="0" smtClean="0"/>
                        <a:t>Interprétation</a:t>
                      </a:r>
                      <a:endParaRPr lang="fr-BE" dirty="0"/>
                    </a:p>
                  </a:txBody>
                  <a:tcPr/>
                </a:tc>
                <a:extLst>
                  <a:ext uri="{0D108BD9-81ED-4DB2-BD59-A6C34878D82A}">
                    <a16:rowId xmlns:a16="http://schemas.microsoft.com/office/drawing/2014/main" val="3416404904"/>
                  </a:ext>
                </a:extLst>
              </a:tr>
              <a:tr h="370840">
                <a:tc>
                  <a:txBody>
                    <a:bodyPr/>
                    <a:lstStyle/>
                    <a:p>
                      <a:r>
                        <a:rPr lang="fr-BE" dirty="0" smtClean="0"/>
                        <a:t>&lt; 100</a:t>
                      </a:r>
                      <a:endParaRPr lang="fr-BE" dirty="0"/>
                    </a:p>
                  </a:txBody>
                  <a:tcPr/>
                </a:tc>
                <a:tc>
                  <a:txBody>
                    <a:bodyPr/>
                    <a:lstStyle/>
                    <a:p>
                      <a:pPr algn="ctr"/>
                      <a:r>
                        <a:rPr lang="fr-BE" dirty="0" smtClean="0"/>
                        <a:t>3</a:t>
                      </a:r>
                      <a:endParaRPr lang="fr-BE" dirty="0"/>
                    </a:p>
                  </a:txBody>
                  <a:tcPr>
                    <a:solidFill>
                      <a:srgbClr val="92D050"/>
                    </a:solidFill>
                  </a:tcPr>
                </a:tc>
                <a:tc>
                  <a:txBody>
                    <a:bodyPr/>
                    <a:lstStyle/>
                    <a:p>
                      <a:pPr algn="l" fontAlgn="b"/>
                      <a:r>
                        <a:rPr lang="fr-BE" sz="1200" b="0" i="0" u="none" strike="noStrike" dirty="0">
                          <a:solidFill>
                            <a:srgbClr val="000000"/>
                          </a:solidFill>
                          <a:effectLst/>
                          <a:latin typeface="Calibri" panose="020F0502020204030204" pitchFamily="34" charset="0"/>
                        </a:rPr>
                        <a:t>La méthode de travail et les EPC retenus permettent de réduire les risques au </a:t>
                      </a:r>
                      <a:r>
                        <a:rPr lang="fr-BE" sz="1200" b="0" i="0" u="none" strike="noStrike" dirty="0" smtClean="0">
                          <a:solidFill>
                            <a:srgbClr val="000000"/>
                          </a:solidFill>
                          <a:effectLst/>
                          <a:latin typeface="Calibri" panose="020F0502020204030204" pitchFamily="34" charset="0"/>
                        </a:rPr>
                        <a:t>minimum </a:t>
                      </a:r>
                      <a:r>
                        <a:rPr lang="fr-BE" sz="1200" b="0" i="0" u="none" strike="noStrike" dirty="0">
                          <a:solidFill>
                            <a:srgbClr val="000000"/>
                          </a:solidFill>
                          <a:effectLst/>
                          <a:latin typeface="Calibri" panose="020F0502020204030204" pitchFamily="34" charset="0"/>
                        </a:rPr>
                        <a:t>et pourront être appliqués. Recours à des EPI possibles en cas de situation d'urgence notamment en cas de problème avec les systèmes de réduction de l'empoussièrement de surface.  Cas des traitements sporadiques (exposition limitée) et traitements simples</a:t>
                      </a:r>
                    </a:p>
                  </a:txBody>
                  <a:tcPr marL="0" marR="0" marT="0" marB="0" anchor="b"/>
                </a:tc>
                <a:extLst>
                  <a:ext uri="{0D108BD9-81ED-4DB2-BD59-A6C34878D82A}">
                    <a16:rowId xmlns:a16="http://schemas.microsoft.com/office/drawing/2014/main" val="354430604"/>
                  </a:ext>
                </a:extLst>
              </a:tr>
              <a:tr h="370840">
                <a:tc>
                  <a:txBody>
                    <a:bodyPr/>
                    <a:lstStyle/>
                    <a:p>
                      <a:r>
                        <a:rPr lang="fr-BE" dirty="0" smtClean="0"/>
                        <a:t>100&lt; S </a:t>
                      </a:r>
                      <a:r>
                        <a:rPr lang="fr-BE" dirty="0" err="1" smtClean="0"/>
                        <a:t>inh</a:t>
                      </a:r>
                      <a:r>
                        <a:rPr lang="fr-BE" dirty="0" smtClean="0"/>
                        <a:t> &lt;1000</a:t>
                      </a:r>
                      <a:endParaRPr lang="fr-BE" dirty="0"/>
                    </a:p>
                  </a:txBody>
                  <a:tcPr/>
                </a:tc>
                <a:tc>
                  <a:txBody>
                    <a:bodyPr/>
                    <a:lstStyle/>
                    <a:p>
                      <a:pPr algn="ctr"/>
                      <a:r>
                        <a:rPr lang="fr-BE" dirty="0" smtClean="0"/>
                        <a:t>2</a:t>
                      </a:r>
                      <a:endParaRPr lang="fr-BE" dirty="0"/>
                    </a:p>
                  </a:txBody>
                  <a:tcPr>
                    <a:solidFill>
                      <a:srgbClr val="FFC000"/>
                    </a:solidFill>
                  </a:tcPr>
                </a:tc>
                <a:tc>
                  <a:txBody>
                    <a:bodyPr/>
                    <a:lstStyle/>
                    <a:p>
                      <a:pPr algn="l" fontAlgn="b"/>
                      <a:r>
                        <a:rPr lang="fr-BE" sz="1200" b="0" i="0" u="none" strike="noStrike" dirty="0">
                          <a:solidFill>
                            <a:srgbClr val="000000"/>
                          </a:solidFill>
                          <a:effectLst/>
                          <a:latin typeface="Calibri" panose="020F0502020204030204" pitchFamily="34" charset="0"/>
                        </a:rPr>
                        <a:t>L'analyse ne suffit pas pour conclure sur l'efficacité de la méthode de travail et des EPC envisagés pour réduire le risque au maximum. Voir d'autres résultats de mesures d'empoussièrement pour des traitements </a:t>
                      </a:r>
                      <a:r>
                        <a:rPr lang="fr-BE" sz="1200" b="0" i="0" u="none" strike="noStrike" dirty="0" smtClean="0">
                          <a:solidFill>
                            <a:srgbClr val="000000"/>
                          </a:solidFill>
                          <a:effectLst/>
                          <a:latin typeface="Calibri" panose="020F0502020204030204" pitchFamily="34" charset="0"/>
                        </a:rPr>
                        <a:t>similaires</a:t>
                      </a:r>
                      <a:r>
                        <a:rPr lang="fr-BE" sz="1200" b="0" i="0" u="none" strike="noStrike" dirty="0">
                          <a:solidFill>
                            <a:srgbClr val="000000"/>
                          </a:solidFill>
                          <a:effectLst/>
                          <a:latin typeface="Calibri" panose="020F0502020204030204" pitchFamily="34" charset="0"/>
                        </a:rPr>
                        <a:t>.    Cas des activités d'entretien et des réparations pour lesquelles on s'attend à des dépassement de la valeur limite. Cas des retraits/démolitions</a:t>
                      </a:r>
                    </a:p>
                  </a:txBody>
                  <a:tcPr marL="0" marR="0" marT="0" marB="0" anchor="b"/>
                </a:tc>
                <a:extLst>
                  <a:ext uri="{0D108BD9-81ED-4DB2-BD59-A6C34878D82A}">
                    <a16:rowId xmlns:a16="http://schemas.microsoft.com/office/drawing/2014/main" val="3762330158"/>
                  </a:ext>
                </a:extLst>
              </a:tr>
              <a:tr h="370840">
                <a:tc>
                  <a:txBody>
                    <a:bodyPr/>
                    <a:lstStyle/>
                    <a:p>
                      <a:r>
                        <a:rPr lang="fr-BE" dirty="0" smtClean="0"/>
                        <a:t>&gt;</a:t>
                      </a:r>
                      <a:r>
                        <a:rPr lang="fr-BE" baseline="0" dirty="0" smtClean="0"/>
                        <a:t> 1000</a:t>
                      </a:r>
                      <a:endParaRPr lang="fr-BE" dirty="0"/>
                    </a:p>
                  </a:txBody>
                  <a:tcPr/>
                </a:tc>
                <a:tc>
                  <a:txBody>
                    <a:bodyPr/>
                    <a:lstStyle/>
                    <a:p>
                      <a:pPr algn="ctr"/>
                      <a:r>
                        <a:rPr lang="fr-BE" dirty="0" smtClean="0"/>
                        <a:t>1</a:t>
                      </a:r>
                      <a:endParaRPr lang="fr-BE" dirty="0"/>
                    </a:p>
                  </a:txBody>
                  <a:tcPr>
                    <a:solidFill>
                      <a:srgbClr val="FF0000"/>
                    </a:solidFill>
                  </a:tcPr>
                </a:tc>
                <a:tc>
                  <a:txBody>
                    <a:bodyPr/>
                    <a:lstStyle/>
                    <a:p>
                      <a:pPr algn="l" fontAlgn="b"/>
                      <a:r>
                        <a:rPr lang="fr-BE" sz="1200" b="0" i="0" u="none" strike="noStrike" dirty="0">
                          <a:solidFill>
                            <a:srgbClr val="000000"/>
                          </a:solidFill>
                          <a:effectLst/>
                          <a:latin typeface="Calibri" panose="020F0502020204030204" pitchFamily="34" charset="0"/>
                        </a:rPr>
                        <a:t>La méthode de travail prévue ne permet pas de </a:t>
                      </a:r>
                      <a:r>
                        <a:rPr lang="fr-BE" sz="1200" b="0" i="0" u="none" strike="noStrike" dirty="0" smtClean="0">
                          <a:solidFill>
                            <a:srgbClr val="000000"/>
                          </a:solidFill>
                          <a:effectLst/>
                          <a:latin typeface="Calibri" panose="020F0502020204030204" pitchFamily="34" charset="0"/>
                        </a:rPr>
                        <a:t>maîtriser </a:t>
                      </a:r>
                      <a:r>
                        <a:rPr lang="fr-BE" sz="1200" b="0" i="0" u="none" strike="noStrike" dirty="0">
                          <a:solidFill>
                            <a:srgbClr val="000000"/>
                          </a:solidFill>
                          <a:effectLst/>
                          <a:latin typeface="Calibri" panose="020F0502020204030204" pitchFamily="34" charset="0"/>
                        </a:rPr>
                        <a:t>le risque d'inhalation pour le personnel et il est nécessaire de modifier la méthode d'intervention ou les EPC puis de refaire l'analyse des risques.  Cas des activités d'entretien et des réparations pour lesquelles on s'attend à des dépassement de la valeur limite. Cas des retraits/démolitions : choix des EPR</a:t>
                      </a:r>
                    </a:p>
                  </a:txBody>
                  <a:tcPr marL="0" marR="0" marT="0" marB="0" anchor="b"/>
                </a:tc>
                <a:extLst>
                  <a:ext uri="{0D108BD9-81ED-4DB2-BD59-A6C34878D82A}">
                    <a16:rowId xmlns:a16="http://schemas.microsoft.com/office/drawing/2014/main" val="990700757"/>
                  </a:ext>
                </a:extLst>
              </a:tr>
            </a:tbl>
          </a:graphicData>
        </a:graphic>
      </p:graphicFrame>
    </p:spTree>
    <p:extLst>
      <p:ext uri="{BB962C8B-B14F-4D97-AF65-F5344CB8AC3E}">
        <p14:creationId xmlns:p14="http://schemas.microsoft.com/office/powerpoint/2010/main" val="904488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p:txBody>
          <a:bodyPr/>
          <a:lstStyle/>
          <a:p>
            <a:r>
              <a:rPr lang="fr-BE" dirty="0" smtClean="0"/>
              <a:t>4 </a:t>
            </a:r>
            <a:r>
              <a:rPr lang="fr-BE" dirty="0" err="1" smtClean="0"/>
              <a:t>Bn</a:t>
            </a:r>
            <a:r>
              <a:rPr lang="fr-BE" dirty="0" smtClean="0"/>
              <a:t> Log</a:t>
            </a:r>
          </a:p>
          <a:p>
            <a:pPr lvl="1"/>
            <a:r>
              <a:rPr lang="fr-BE" dirty="0" smtClean="0"/>
              <a:t>Maintenance group in Marche-en-Famenne </a:t>
            </a:r>
          </a:p>
          <a:p>
            <a:pPr lvl="1"/>
            <a:r>
              <a:rPr lang="fr-BE" dirty="0" smtClean="0"/>
              <a:t>12,5 and 45 </a:t>
            </a:r>
            <a:r>
              <a:rPr lang="fr-BE" dirty="0" err="1" smtClean="0"/>
              <a:t>kVA</a:t>
            </a:r>
            <a:r>
              <a:rPr lang="fr-BE" dirty="0" smtClean="0"/>
              <a:t> (</a:t>
            </a:r>
            <a:r>
              <a:rPr lang="fr-BE" dirty="0" err="1" smtClean="0"/>
              <a:t>zoals</a:t>
            </a:r>
            <a:r>
              <a:rPr lang="fr-BE" dirty="0" smtClean="0"/>
              <a:t> in 18 </a:t>
            </a:r>
            <a:r>
              <a:rPr lang="fr-BE" dirty="0" err="1" smtClean="0"/>
              <a:t>Bn</a:t>
            </a:r>
            <a:r>
              <a:rPr lang="fr-BE" dirty="0" smtClean="0"/>
              <a:t> Log)</a:t>
            </a:r>
          </a:p>
          <a:p>
            <a:pPr lvl="1"/>
            <a:r>
              <a:rPr lang="fr-BE" dirty="0" smtClean="0"/>
              <a:t>Maintenance </a:t>
            </a:r>
            <a:r>
              <a:rPr lang="fr-BE" dirty="0" err="1" smtClean="0"/>
              <a:t>sequences</a:t>
            </a:r>
            <a:r>
              <a:rPr lang="fr-BE" dirty="0" smtClean="0"/>
              <a:t> </a:t>
            </a:r>
            <a:r>
              <a:rPr lang="fr-BE" dirty="0" err="1" smtClean="0"/>
              <a:t>kVA</a:t>
            </a:r>
            <a:r>
              <a:rPr lang="fr-BE" dirty="0" smtClean="0"/>
              <a:t> @4Bn Log (WMOD)</a:t>
            </a:r>
          </a:p>
          <a:p>
            <a:pPr lvl="2"/>
            <a:r>
              <a:rPr lang="fr-BE" dirty="0" smtClean="0">
                <a:solidFill>
                  <a:srgbClr val="0070C0"/>
                </a:solidFill>
              </a:rPr>
              <a:t>Tests on </a:t>
            </a:r>
            <a:r>
              <a:rPr lang="fr-BE" dirty="0" err="1" smtClean="0">
                <a:solidFill>
                  <a:srgbClr val="0070C0"/>
                </a:solidFill>
              </a:rPr>
              <a:t>brakes</a:t>
            </a:r>
            <a:r>
              <a:rPr lang="fr-BE" dirty="0" smtClean="0">
                <a:solidFill>
                  <a:srgbClr val="0070C0"/>
                </a:solidFill>
              </a:rPr>
              <a:t> (test </a:t>
            </a:r>
            <a:r>
              <a:rPr lang="fr-BE" dirty="0" err="1" smtClean="0">
                <a:solidFill>
                  <a:srgbClr val="0070C0"/>
                </a:solidFill>
              </a:rPr>
              <a:t>bank</a:t>
            </a:r>
            <a:r>
              <a:rPr lang="fr-BE" dirty="0" smtClean="0">
                <a:solidFill>
                  <a:srgbClr val="0070C0"/>
                </a:solidFill>
              </a:rPr>
              <a:t>)</a:t>
            </a:r>
          </a:p>
          <a:p>
            <a:pPr lvl="2"/>
            <a:r>
              <a:rPr lang="fr-BE" dirty="0" smtClean="0">
                <a:solidFill>
                  <a:srgbClr val="0070C0"/>
                </a:solidFill>
              </a:rPr>
              <a:t>Corrective maintenance </a:t>
            </a:r>
            <a:r>
              <a:rPr lang="fr-BE" dirty="0" err="1" smtClean="0">
                <a:solidFill>
                  <a:srgbClr val="0070C0"/>
                </a:solidFill>
              </a:rPr>
              <a:t>without</a:t>
            </a:r>
            <a:r>
              <a:rPr lang="fr-BE" dirty="0" smtClean="0">
                <a:solidFill>
                  <a:srgbClr val="0070C0"/>
                </a:solidFill>
              </a:rPr>
              <a:t> </a:t>
            </a:r>
            <a:r>
              <a:rPr lang="fr-BE" dirty="0" err="1" smtClean="0">
                <a:solidFill>
                  <a:srgbClr val="0070C0"/>
                </a:solidFill>
              </a:rPr>
              <a:t>brakes</a:t>
            </a:r>
            <a:r>
              <a:rPr lang="fr-BE" dirty="0" smtClean="0">
                <a:solidFill>
                  <a:srgbClr val="0070C0"/>
                </a:solidFill>
              </a:rPr>
              <a:t> </a:t>
            </a:r>
            <a:r>
              <a:rPr lang="fr-BE" dirty="0" err="1" smtClean="0">
                <a:solidFill>
                  <a:srgbClr val="0070C0"/>
                </a:solidFill>
              </a:rPr>
              <a:t>deposit</a:t>
            </a:r>
            <a:endParaRPr lang="fr-BE" dirty="0" smtClean="0">
              <a:solidFill>
                <a:srgbClr val="0070C0"/>
              </a:solidFill>
            </a:endParaRPr>
          </a:p>
          <a:p>
            <a:pPr lvl="2"/>
            <a:r>
              <a:rPr lang="fr-BE" dirty="0" err="1" smtClean="0">
                <a:solidFill>
                  <a:srgbClr val="0070C0"/>
                </a:solidFill>
              </a:rPr>
              <a:t>Preventive</a:t>
            </a:r>
            <a:r>
              <a:rPr lang="fr-BE" dirty="0" smtClean="0">
                <a:solidFill>
                  <a:srgbClr val="0070C0"/>
                </a:solidFill>
              </a:rPr>
              <a:t> maintenance </a:t>
            </a:r>
            <a:r>
              <a:rPr lang="fr-BE" dirty="0" err="1" smtClean="0">
                <a:solidFill>
                  <a:srgbClr val="0070C0"/>
                </a:solidFill>
              </a:rPr>
              <a:t>with</a:t>
            </a:r>
            <a:r>
              <a:rPr lang="fr-BE" dirty="0" smtClean="0">
                <a:solidFill>
                  <a:srgbClr val="0070C0"/>
                </a:solidFill>
              </a:rPr>
              <a:t> </a:t>
            </a:r>
            <a:r>
              <a:rPr lang="fr-BE" dirty="0" err="1" smtClean="0">
                <a:solidFill>
                  <a:srgbClr val="0070C0"/>
                </a:solidFill>
              </a:rPr>
              <a:t>brakes</a:t>
            </a:r>
            <a:r>
              <a:rPr lang="fr-BE" dirty="0" smtClean="0">
                <a:solidFill>
                  <a:srgbClr val="0070C0"/>
                </a:solidFill>
              </a:rPr>
              <a:t> </a:t>
            </a:r>
            <a:r>
              <a:rPr lang="fr-BE" dirty="0" err="1" smtClean="0">
                <a:solidFill>
                  <a:srgbClr val="0070C0"/>
                </a:solidFill>
              </a:rPr>
              <a:t>deposit</a:t>
            </a:r>
            <a:endParaRPr lang="fr-BE" dirty="0" smtClean="0">
              <a:solidFill>
                <a:srgbClr val="0070C0"/>
              </a:solidFill>
            </a:endParaRPr>
          </a:p>
          <a:p>
            <a:pPr lvl="2"/>
            <a:r>
              <a:rPr lang="fr-BE" dirty="0" smtClean="0">
                <a:solidFill>
                  <a:srgbClr val="0070C0"/>
                </a:solidFill>
              </a:rPr>
              <a:t>Replacement of the </a:t>
            </a:r>
            <a:r>
              <a:rPr lang="fr-BE" dirty="0" err="1" smtClean="0">
                <a:solidFill>
                  <a:srgbClr val="0070C0"/>
                </a:solidFill>
              </a:rPr>
              <a:t>used</a:t>
            </a:r>
            <a:r>
              <a:rPr lang="fr-BE" dirty="0" smtClean="0">
                <a:solidFill>
                  <a:srgbClr val="0070C0"/>
                </a:solidFill>
              </a:rPr>
              <a:t> </a:t>
            </a:r>
            <a:r>
              <a:rPr lang="fr-BE" dirty="0" err="1" smtClean="0">
                <a:solidFill>
                  <a:srgbClr val="0070C0"/>
                </a:solidFill>
              </a:rPr>
              <a:t>brakes</a:t>
            </a:r>
            <a:endParaRPr lang="fr-BE" dirty="0" smtClean="0">
              <a:solidFill>
                <a:srgbClr val="0070C0"/>
              </a:solidFill>
            </a:endParaRPr>
          </a:p>
          <a:p>
            <a:pPr marL="914400" lvl="2" indent="0">
              <a:buNone/>
            </a:pPr>
            <a:endParaRPr lang="fr-BE" dirty="0"/>
          </a:p>
        </p:txBody>
      </p:sp>
    </p:spTree>
    <p:extLst>
      <p:ext uri="{BB962C8B-B14F-4D97-AF65-F5344CB8AC3E}">
        <p14:creationId xmlns:p14="http://schemas.microsoft.com/office/powerpoint/2010/main" val="2861594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565477"/>
            <a:ext cx="10972800" cy="4525963"/>
          </a:xfrm>
        </p:spPr>
        <p:txBody>
          <a:bodyPr/>
          <a:lstStyle/>
          <a:p>
            <a:r>
              <a:rPr lang="fr-BE" dirty="0" err="1" smtClean="0"/>
              <a:t>Preventive</a:t>
            </a:r>
            <a:r>
              <a:rPr lang="fr-BE" dirty="0" smtClean="0"/>
              <a:t> maintenance (dépose de de tambour):</a:t>
            </a:r>
          </a:p>
          <a:p>
            <a:pPr lvl="1"/>
            <a:r>
              <a:rPr lang="fr-BE" dirty="0" smtClean="0"/>
              <a:t>No oculus on 12,5 kVa : no </a:t>
            </a:r>
            <a:r>
              <a:rPr lang="fr-BE" dirty="0" err="1" smtClean="0"/>
              <a:t>possibility</a:t>
            </a:r>
            <a:r>
              <a:rPr lang="fr-BE" dirty="0" smtClean="0"/>
              <a:t> to check the </a:t>
            </a:r>
            <a:r>
              <a:rPr lang="fr-BE" dirty="0" err="1" smtClean="0"/>
              <a:t>sate</a:t>
            </a:r>
            <a:r>
              <a:rPr lang="fr-BE" dirty="0" smtClean="0"/>
              <a:t> of the </a:t>
            </a:r>
            <a:r>
              <a:rPr lang="fr-BE" dirty="0" err="1" smtClean="0"/>
              <a:t>brake’s</a:t>
            </a:r>
            <a:r>
              <a:rPr lang="fr-BE" dirty="0" smtClean="0"/>
              <a:t> </a:t>
            </a:r>
            <a:r>
              <a:rPr lang="fr-BE" dirty="0" err="1" smtClean="0"/>
              <a:t>shoes</a:t>
            </a:r>
            <a:r>
              <a:rPr lang="fr-BE" dirty="0" smtClean="0"/>
              <a:t> </a:t>
            </a:r>
            <a:r>
              <a:rPr lang="fr-BE" dirty="0" err="1" smtClean="0"/>
              <a:t>visually</a:t>
            </a:r>
            <a:r>
              <a:rPr lang="fr-BE" dirty="0" smtClean="0"/>
              <a:t> (possible </a:t>
            </a:r>
            <a:r>
              <a:rPr lang="fr-BE" dirty="0" err="1" smtClean="0"/>
              <a:t>only</a:t>
            </a:r>
            <a:r>
              <a:rPr lang="fr-BE" dirty="0" smtClean="0"/>
              <a:t> on 45 kVa)</a:t>
            </a:r>
          </a:p>
          <a:p>
            <a:pPr lvl="1"/>
            <a:r>
              <a:rPr lang="fr-BE" dirty="0" err="1" smtClean="0"/>
              <a:t>Work</a:t>
            </a:r>
            <a:r>
              <a:rPr lang="fr-BE" dirty="0" smtClean="0"/>
              <a:t> </a:t>
            </a:r>
            <a:r>
              <a:rPr lang="fr-BE" dirty="0" err="1" smtClean="0"/>
              <a:t>sequence</a:t>
            </a:r>
            <a:r>
              <a:rPr lang="fr-BE" dirty="0" smtClean="0"/>
              <a:t> (all </a:t>
            </a:r>
            <a:r>
              <a:rPr lang="fr-BE" dirty="0" err="1" smtClean="0"/>
              <a:t>is</a:t>
            </a:r>
            <a:r>
              <a:rPr lang="fr-BE" dirty="0" smtClean="0"/>
              <a:t> made in a </a:t>
            </a:r>
            <a:r>
              <a:rPr lang="fr-BE" dirty="0" err="1" smtClean="0"/>
              <a:t>closed</a:t>
            </a:r>
            <a:r>
              <a:rPr lang="fr-BE" dirty="0" smtClean="0"/>
              <a:t> </a:t>
            </a:r>
            <a:r>
              <a:rPr lang="fr-BE" dirty="0" err="1" smtClean="0"/>
              <a:t>space</a:t>
            </a:r>
            <a:r>
              <a:rPr lang="fr-BE" dirty="0" smtClean="0"/>
              <a:t>)</a:t>
            </a:r>
          </a:p>
          <a:p>
            <a:pPr lvl="2"/>
            <a:r>
              <a:rPr lang="fr-BE" dirty="0" err="1" smtClean="0"/>
              <a:t>Removing</a:t>
            </a:r>
            <a:r>
              <a:rPr lang="fr-BE" dirty="0" smtClean="0"/>
              <a:t> the </a:t>
            </a:r>
            <a:r>
              <a:rPr lang="fr-BE" dirty="0" err="1" smtClean="0"/>
              <a:t>wheels</a:t>
            </a:r>
            <a:r>
              <a:rPr lang="fr-BE" dirty="0" smtClean="0"/>
              <a:t> (no </a:t>
            </a:r>
            <a:r>
              <a:rPr lang="fr-BE" dirty="0" err="1" smtClean="0"/>
              <a:t>exposure</a:t>
            </a:r>
            <a:r>
              <a:rPr lang="fr-BE" dirty="0" smtClean="0"/>
              <a:t>)</a:t>
            </a:r>
          </a:p>
          <a:p>
            <a:pPr lvl="2"/>
            <a:r>
              <a:rPr lang="fr-BE" dirty="0" err="1" smtClean="0"/>
              <a:t>Removing</a:t>
            </a:r>
            <a:r>
              <a:rPr lang="fr-BE" dirty="0" smtClean="0"/>
              <a:t> the axe caps of the </a:t>
            </a:r>
            <a:r>
              <a:rPr lang="fr-BE" dirty="0" err="1" smtClean="0"/>
              <a:t>wheels</a:t>
            </a:r>
            <a:endParaRPr lang="fr-BE" dirty="0" smtClean="0"/>
          </a:p>
          <a:p>
            <a:pPr lvl="2"/>
            <a:r>
              <a:rPr lang="fr-BE" dirty="0" smtClean="0"/>
              <a:t>Clean the axe of the </a:t>
            </a:r>
            <a:r>
              <a:rPr lang="fr-BE" dirty="0" err="1" smtClean="0"/>
              <a:t>wheels</a:t>
            </a:r>
            <a:endParaRPr lang="fr-BE" dirty="0" smtClean="0"/>
          </a:p>
          <a:p>
            <a:pPr lvl="2"/>
            <a:r>
              <a:rPr lang="fr-BE" dirty="0" err="1" smtClean="0"/>
              <a:t>Removing</a:t>
            </a:r>
            <a:r>
              <a:rPr lang="fr-BE" dirty="0" smtClean="0"/>
              <a:t> the main </a:t>
            </a:r>
            <a:r>
              <a:rPr lang="fr-BE" dirty="0" err="1" smtClean="0"/>
              <a:t>nut</a:t>
            </a:r>
            <a:r>
              <a:rPr lang="fr-BE" dirty="0" smtClean="0"/>
              <a:t> of the </a:t>
            </a:r>
            <a:r>
              <a:rPr lang="fr-BE" dirty="0" err="1" smtClean="0"/>
              <a:t>brake’s</a:t>
            </a:r>
            <a:r>
              <a:rPr lang="fr-BE" dirty="0" smtClean="0"/>
              <a:t> </a:t>
            </a:r>
            <a:r>
              <a:rPr lang="fr-BE" dirty="0" err="1" smtClean="0"/>
              <a:t>drum</a:t>
            </a:r>
            <a:endParaRPr lang="fr-BE" dirty="0" smtClean="0"/>
          </a:p>
          <a:p>
            <a:pPr lvl="2"/>
            <a:r>
              <a:rPr lang="fr-BE" dirty="0" smtClean="0"/>
              <a:t>Forcing to open the </a:t>
            </a:r>
            <a:r>
              <a:rPr lang="fr-BE" dirty="0" err="1" smtClean="0"/>
              <a:t>drum</a:t>
            </a:r>
            <a:r>
              <a:rPr lang="fr-BE" dirty="0" smtClean="0"/>
              <a:t> + </a:t>
            </a:r>
            <a:r>
              <a:rPr lang="fr-BE" dirty="0" err="1" smtClean="0"/>
              <a:t>deposit</a:t>
            </a:r>
            <a:r>
              <a:rPr lang="fr-BE" dirty="0" smtClean="0"/>
              <a:t> on the </a:t>
            </a:r>
            <a:r>
              <a:rPr lang="fr-BE" dirty="0" err="1" smtClean="0"/>
              <a:t>floor</a:t>
            </a:r>
            <a:endParaRPr lang="fr-BE" dirty="0" smtClean="0"/>
          </a:p>
          <a:p>
            <a:pPr lvl="2"/>
            <a:r>
              <a:rPr lang="fr-BE" dirty="0" err="1" smtClean="0"/>
              <a:t>Cleaningof</a:t>
            </a:r>
            <a:r>
              <a:rPr lang="fr-BE" dirty="0" smtClean="0"/>
              <a:t> the </a:t>
            </a:r>
            <a:r>
              <a:rPr lang="fr-BE" dirty="0" err="1" smtClean="0"/>
              <a:t>inside</a:t>
            </a:r>
            <a:r>
              <a:rPr lang="fr-BE" dirty="0" smtClean="0"/>
              <a:t> of the </a:t>
            </a:r>
            <a:r>
              <a:rPr lang="fr-BE" dirty="0" err="1" smtClean="0"/>
              <a:t>drum</a:t>
            </a:r>
            <a:endParaRPr lang="fr-BE" dirty="0" smtClean="0"/>
          </a:p>
          <a:p>
            <a:pPr lvl="2"/>
            <a:r>
              <a:rPr lang="fr-BE" dirty="0" err="1" smtClean="0"/>
              <a:t>Cleaning</a:t>
            </a:r>
            <a:r>
              <a:rPr lang="fr-BE" dirty="0" smtClean="0"/>
              <a:t> of the </a:t>
            </a:r>
            <a:r>
              <a:rPr lang="fr-BE" dirty="0" err="1" smtClean="0"/>
              <a:t>fixed</a:t>
            </a:r>
            <a:r>
              <a:rPr lang="fr-BE" dirty="0" smtClean="0"/>
              <a:t> parts of the </a:t>
            </a:r>
            <a:r>
              <a:rPr lang="fr-BE" dirty="0" err="1" smtClean="0"/>
              <a:t>brakes</a:t>
            </a:r>
            <a:endParaRPr lang="fr-BE" dirty="0"/>
          </a:p>
          <a:p>
            <a:pPr marL="457200" lvl="1" indent="0">
              <a:buNone/>
            </a:pPr>
            <a:endParaRPr lang="fr-BE" dirty="0" smtClean="0"/>
          </a:p>
        </p:txBody>
      </p:sp>
    </p:spTree>
    <p:extLst>
      <p:ext uri="{BB962C8B-B14F-4D97-AF65-F5344CB8AC3E}">
        <p14:creationId xmlns:p14="http://schemas.microsoft.com/office/powerpoint/2010/main" val="1930776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Preventive</a:t>
            </a:r>
            <a:r>
              <a:rPr lang="fr-BE" dirty="0" smtClean="0"/>
              <a:t> maintenance (dépose de de tambour): </a:t>
            </a:r>
            <a:r>
              <a:rPr lang="fr-BE" dirty="0" err="1" smtClean="0"/>
              <a:t>work</a:t>
            </a:r>
            <a:r>
              <a:rPr lang="fr-BE" dirty="0" smtClean="0"/>
              <a:t> </a:t>
            </a:r>
            <a:r>
              <a:rPr lang="fr-BE" dirty="0" err="1" smtClean="0"/>
              <a:t>sequence</a:t>
            </a:r>
            <a:endParaRPr lang="fr-BE" dirty="0" smtClean="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72995" y="3309095"/>
            <a:ext cx="4068501" cy="2288532"/>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992957" y="3324286"/>
            <a:ext cx="4137946" cy="2327595"/>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4513162" y="3324286"/>
            <a:ext cx="4137947" cy="2327595"/>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043711" y="2419109"/>
            <a:ext cx="3731299" cy="2098855"/>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01977" y="4627922"/>
            <a:ext cx="3673033" cy="2066081"/>
          </a:xfrm>
          <a:prstGeom prst="rect">
            <a:avLst/>
          </a:prstGeom>
        </p:spPr>
      </p:pic>
    </p:spTree>
    <p:extLst>
      <p:ext uri="{BB962C8B-B14F-4D97-AF65-F5344CB8AC3E}">
        <p14:creationId xmlns:p14="http://schemas.microsoft.com/office/powerpoint/2010/main" val="3685747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Measurements</a:t>
            </a:r>
            <a:r>
              <a:rPr lang="fr-BE" dirty="0" smtClean="0"/>
              <a:t> : real-time </a:t>
            </a:r>
            <a:r>
              <a:rPr lang="fr-BE" dirty="0" err="1" smtClean="0"/>
              <a:t>detection</a:t>
            </a:r>
            <a:r>
              <a:rPr lang="fr-BE" dirty="0" smtClean="0"/>
              <a:t> of fine </a:t>
            </a:r>
            <a:r>
              <a:rPr lang="fr-BE" dirty="0" err="1" smtClean="0"/>
              <a:t>particles</a:t>
            </a:r>
            <a:r>
              <a:rPr lang="fr-BE" dirty="0" smtClean="0"/>
              <a:t> (</a:t>
            </a:r>
            <a:r>
              <a:rPr lang="fr-BE" dirty="0" err="1" smtClean="0"/>
              <a:t>under</a:t>
            </a:r>
            <a:r>
              <a:rPr lang="fr-BE" dirty="0" smtClean="0"/>
              <a:t> size of 0,1 </a:t>
            </a:r>
            <a:r>
              <a:rPr lang="fr-BE" dirty="0" err="1" smtClean="0"/>
              <a:t>um</a:t>
            </a:r>
            <a:r>
              <a:rPr lang="fr-BE" dirty="0" smtClean="0"/>
              <a:t>)</a:t>
            </a:r>
            <a:endParaRPr lang="fr-BE" dirty="0"/>
          </a:p>
        </p:txBody>
      </p:sp>
      <p:pic>
        <p:nvPicPr>
          <p:cNvPr id="4" name="Picture 3" descr="C:\Users\lejeune.f\Downloads\12,5 KVa.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301424" y="1661370"/>
            <a:ext cx="9768550" cy="5098243"/>
          </a:xfrm>
          <a:prstGeom prst="rect">
            <a:avLst/>
          </a:prstGeom>
          <a:noFill/>
          <a:ln>
            <a:noFill/>
          </a:ln>
        </p:spPr>
      </p:pic>
    </p:spTree>
    <p:extLst>
      <p:ext uri="{BB962C8B-B14F-4D97-AF65-F5344CB8AC3E}">
        <p14:creationId xmlns:p14="http://schemas.microsoft.com/office/powerpoint/2010/main" val="35905210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Preventive</a:t>
            </a:r>
            <a:r>
              <a:rPr lang="fr-BE" dirty="0" smtClean="0"/>
              <a:t> maintenance (dépose de de tambour):</a:t>
            </a:r>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6484" y="1986976"/>
            <a:ext cx="11166237" cy="4355951"/>
          </a:xfrm>
          <a:prstGeom prst="rect">
            <a:avLst/>
          </a:prstGeom>
        </p:spPr>
      </p:pic>
    </p:spTree>
    <p:extLst>
      <p:ext uri="{BB962C8B-B14F-4D97-AF65-F5344CB8AC3E}">
        <p14:creationId xmlns:p14="http://schemas.microsoft.com/office/powerpoint/2010/main" val="163229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Notes &amp; Documentation</a:t>
            </a:r>
            <a:endParaRPr lang="fr-BE" dirty="0"/>
          </a:p>
        </p:txBody>
      </p:sp>
      <p:sp>
        <p:nvSpPr>
          <p:cNvPr id="3" name="Content Placeholder 2"/>
          <p:cNvSpPr>
            <a:spLocks noGrp="1"/>
          </p:cNvSpPr>
          <p:nvPr>
            <p:ph idx="1"/>
          </p:nvPr>
        </p:nvSpPr>
        <p:spPr>
          <a:xfrm>
            <a:off x="609600" y="1669649"/>
            <a:ext cx="10972800" cy="4525963"/>
          </a:xfrm>
        </p:spPr>
        <p:txBody>
          <a:bodyPr/>
          <a:lstStyle/>
          <a:p>
            <a:r>
              <a:rPr lang="fr-BE" dirty="0" smtClean="0"/>
              <a:t>Notes MR-Sys</a:t>
            </a:r>
          </a:p>
          <a:p>
            <a:r>
              <a:rPr lang="fr-BE" dirty="0" smtClean="0"/>
              <a:t>Notes DG H&amp;WB : </a:t>
            </a:r>
          </a:p>
          <a:p>
            <a:pPr lvl="1"/>
            <a:r>
              <a:rPr lang="fr-BE" dirty="0" err="1" smtClean="0"/>
              <a:t>Risk</a:t>
            </a:r>
            <a:r>
              <a:rPr lang="fr-BE" dirty="0" smtClean="0"/>
              <a:t> </a:t>
            </a:r>
            <a:r>
              <a:rPr lang="fr-BE" dirty="0" err="1" smtClean="0"/>
              <a:t>analysis</a:t>
            </a:r>
            <a:r>
              <a:rPr lang="fr-BE" dirty="0" smtClean="0"/>
              <a:t> 4Bn Log</a:t>
            </a:r>
          </a:p>
          <a:p>
            <a:pPr lvl="1"/>
            <a:r>
              <a:rPr lang="fr-BE" dirty="0" smtClean="0"/>
              <a:t>BOC</a:t>
            </a:r>
          </a:p>
          <a:p>
            <a:pPr lvl="1"/>
            <a:r>
              <a:rPr lang="fr-BE" dirty="0" smtClean="0"/>
              <a:t>HOC</a:t>
            </a:r>
          </a:p>
          <a:p>
            <a:r>
              <a:rPr lang="fr-BE" dirty="0" smtClean="0"/>
              <a:t>Directives mil</a:t>
            </a:r>
          </a:p>
          <a:p>
            <a:r>
              <a:rPr lang="fr-BE" dirty="0" err="1" smtClean="0"/>
              <a:t>verslagen</a:t>
            </a:r>
            <a:r>
              <a:rPr lang="fr-BE" dirty="0" smtClean="0"/>
              <a:t> van de </a:t>
            </a:r>
            <a:r>
              <a:rPr lang="fr-BE" dirty="0" err="1" smtClean="0"/>
              <a:t>experten</a:t>
            </a:r>
            <a:endParaRPr lang="fr-BE" dirty="0" smtClean="0"/>
          </a:p>
        </p:txBody>
      </p:sp>
    </p:spTree>
    <p:extLst>
      <p:ext uri="{BB962C8B-B14F-4D97-AF65-F5344CB8AC3E}">
        <p14:creationId xmlns:p14="http://schemas.microsoft.com/office/powerpoint/2010/main" val="3333291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Preventive</a:t>
            </a:r>
            <a:r>
              <a:rPr lang="fr-BE" dirty="0" smtClean="0"/>
              <a:t> maintenance (dépose de de tambour):</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171" y="2256706"/>
            <a:ext cx="11612360" cy="2928751"/>
          </a:xfrm>
          <a:prstGeom prst="rect">
            <a:avLst/>
          </a:prstGeom>
        </p:spPr>
      </p:pic>
    </p:spTree>
    <p:extLst>
      <p:ext uri="{BB962C8B-B14F-4D97-AF65-F5344CB8AC3E}">
        <p14:creationId xmlns:p14="http://schemas.microsoft.com/office/powerpoint/2010/main" val="2492098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Preventive</a:t>
            </a:r>
            <a:r>
              <a:rPr lang="fr-BE" dirty="0" smtClean="0"/>
              <a:t> maintenance (dépose de de tambour):</a:t>
            </a:r>
          </a:p>
          <a:p>
            <a:pPr lvl="1"/>
            <a:r>
              <a:rPr lang="fr-BE" dirty="0" err="1" smtClean="0"/>
              <a:t>Brake’s</a:t>
            </a:r>
            <a:r>
              <a:rPr lang="fr-BE" dirty="0" smtClean="0"/>
              <a:t> </a:t>
            </a:r>
            <a:r>
              <a:rPr lang="fr-BE" dirty="0" err="1" smtClean="0"/>
              <a:t>shoes</a:t>
            </a:r>
            <a:r>
              <a:rPr lang="fr-BE" dirty="0" smtClean="0"/>
              <a:t> </a:t>
            </a:r>
            <a:r>
              <a:rPr lang="fr-BE" dirty="0" err="1" smtClean="0"/>
              <a:t>is</a:t>
            </a:r>
            <a:r>
              <a:rPr lang="fr-BE" dirty="0" smtClean="0"/>
              <a:t> a stable </a:t>
            </a:r>
            <a:r>
              <a:rPr lang="fr-BE" dirty="0" err="1" smtClean="0"/>
              <a:t>material</a:t>
            </a:r>
            <a:r>
              <a:rPr lang="fr-BE" dirty="0" smtClean="0"/>
              <a:t> </a:t>
            </a:r>
            <a:r>
              <a:rPr lang="fr-BE" dirty="0" err="1" smtClean="0"/>
              <a:t>that</a:t>
            </a:r>
            <a:r>
              <a:rPr lang="fr-BE" dirty="0" smtClean="0"/>
              <a:t> </a:t>
            </a:r>
          </a:p>
          <a:p>
            <a:pPr lvl="2"/>
            <a:r>
              <a:rPr lang="fr-BE" dirty="0" err="1" smtClean="0"/>
              <a:t>Could</a:t>
            </a:r>
            <a:r>
              <a:rPr lang="fr-BE" dirty="0" smtClean="0"/>
              <a:t> </a:t>
            </a:r>
            <a:r>
              <a:rPr lang="fr-BE" dirty="0" err="1" smtClean="0"/>
              <a:t>contain</a:t>
            </a:r>
            <a:r>
              <a:rPr lang="fr-BE" dirty="0" smtClean="0"/>
              <a:t> </a:t>
            </a:r>
            <a:r>
              <a:rPr lang="fr-BE" dirty="0" err="1" smtClean="0"/>
              <a:t>asbestos</a:t>
            </a:r>
            <a:endParaRPr lang="fr-BE" dirty="0" smtClean="0"/>
          </a:p>
          <a:p>
            <a:pPr lvl="2"/>
            <a:r>
              <a:rPr lang="fr-BE" dirty="0"/>
              <a:t>C</a:t>
            </a:r>
            <a:r>
              <a:rPr lang="fr-BE" dirty="0" smtClean="0"/>
              <a:t>an </a:t>
            </a:r>
            <a:r>
              <a:rPr lang="fr-BE" dirty="0" err="1" smtClean="0"/>
              <a:t>be</a:t>
            </a:r>
            <a:r>
              <a:rPr lang="fr-BE" dirty="0" smtClean="0"/>
              <a:t> </a:t>
            </a:r>
            <a:r>
              <a:rPr lang="fr-BE" dirty="0" err="1" smtClean="0"/>
              <a:t>eroded</a:t>
            </a:r>
            <a:r>
              <a:rPr lang="fr-BE" dirty="0" smtClean="0"/>
              <a:t> </a:t>
            </a:r>
            <a:r>
              <a:rPr lang="fr-BE" dirty="0" err="1" smtClean="0"/>
              <a:t>during</a:t>
            </a:r>
            <a:r>
              <a:rPr lang="fr-BE" dirty="0" smtClean="0"/>
              <a:t> </a:t>
            </a:r>
            <a:r>
              <a:rPr lang="fr-BE" dirty="0" err="1" smtClean="0"/>
              <a:t>his</a:t>
            </a:r>
            <a:r>
              <a:rPr lang="fr-BE" dirty="0" smtClean="0"/>
              <a:t> life : formation of </a:t>
            </a:r>
            <a:r>
              <a:rPr lang="fr-BE" dirty="0" err="1" smtClean="0"/>
              <a:t>dust</a:t>
            </a:r>
            <a:r>
              <a:rPr lang="fr-BE" dirty="0" smtClean="0"/>
              <a:t> in the </a:t>
            </a:r>
            <a:r>
              <a:rPr lang="fr-BE" dirty="0" err="1" smtClean="0"/>
              <a:t>drum</a:t>
            </a:r>
            <a:endParaRPr lang="fr-BE" dirty="0" smtClean="0"/>
          </a:p>
          <a:p>
            <a:pPr lvl="1"/>
            <a:r>
              <a:rPr lang="fr-BE" dirty="0" err="1" smtClean="0"/>
              <a:t>Dust</a:t>
            </a:r>
            <a:r>
              <a:rPr lang="fr-BE" dirty="0" smtClean="0"/>
              <a:t> in suspension </a:t>
            </a:r>
            <a:r>
              <a:rPr lang="fr-BE" dirty="0" err="1" smtClean="0"/>
              <a:t>only</a:t>
            </a:r>
            <a:r>
              <a:rPr lang="fr-BE" dirty="0" smtClean="0"/>
              <a:t> </a:t>
            </a:r>
            <a:r>
              <a:rPr lang="fr-BE" dirty="0" err="1" smtClean="0"/>
              <a:t>after</a:t>
            </a:r>
            <a:r>
              <a:rPr lang="fr-BE" dirty="0" smtClean="0"/>
              <a:t> </a:t>
            </a:r>
            <a:r>
              <a:rPr lang="fr-BE" dirty="0" err="1" smtClean="0"/>
              <a:t>step</a:t>
            </a:r>
            <a:r>
              <a:rPr lang="fr-BE" dirty="0" smtClean="0"/>
              <a:t> 5 : </a:t>
            </a:r>
            <a:r>
              <a:rPr lang="fr-BE" dirty="0" err="1" smtClean="0"/>
              <a:t>drum’s</a:t>
            </a:r>
            <a:r>
              <a:rPr lang="fr-BE" dirty="0" smtClean="0"/>
              <a:t> </a:t>
            </a:r>
            <a:r>
              <a:rPr lang="fr-BE" dirty="0" err="1" smtClean="0"/>
              <a:t>deposit</a:t>
            </a:r>
            <a:r>
              <a:rPr lang="fr-BE" dirty="0" smtClean="0"/>
              <a:t>  (open </a:t>
            </a:r>
            <a:r>
              <a:rPr lang="fr-BE" dirty="0" err="1" smtClean="0"/>
              <a:t>process</a:t>
            </a:r>
            <a:r>
              <a:rPr lang="fr-BE" dirty="0" smtClean="0"/>
              <a:t>)</a:t>
            </a:r>
          </a:p>
          <a:p>
            <a:pPr lvl="1"/>
            <a:r>
              <a:rPr lang="fr-BE" dirty="0" smtClean="0"/>
              <a:t>Use of </a:t>
            </a:r>
            <a:r>
              <a:rPr lang="fr-BE" dirty="0" err="1" smtClean="0"/>
              <a:t>cleaning</a:t>
            </a:r>
            <a:r>
              <a:rPr lang="fr-BE" dirty="0" smtClean="0"/>
              <a:t> spray </a:t>
            </a:r>
            <a:r>
              <a:rPr lang="fr-BE" dirty="0" err="1" smtClean="0"/>
              <a:t>is</a:t>
            </a:r>
            <a:r>
              <a:rPr lang="fr-BE" dirty="0" smtClean="0"/>
              <a:t> a source of </a:t>
            </a:r>
            <a:r>
              <a:rPr lang="fr-BE" dirty="0" err="1" smtClean="0"/>
              <a:t>re</a:t>
            </a:r>
            <a:r>
              <a:rPr lang="fr-BE" dirty="0" smtClean="0"/>
              <a:t>-suspension of </a:t>
            </a:r>
            <a:r>
              <a:rPr lang="fr-BE" dirty="0" err="1" smtClean="0"/>
              <a:t>dust</a:t>
            </a:r>
            <a:r>
              <a:rPr lang="fr-BE" dirty="0" smtClean="0"/>
              <a:t>  (dispersive </a:t>
            </a:r>
            <a:r>
              <a:rPr lang="fr-BE" dirty="0" err="1" smtClean="0"/>
              <a:t>process</a:t>
            </a:r>
            <a:r>
              <a:rPr lang="fr-BE" dirty="0" smtClean="0"/>
              <a:t> !!)</a:t>
            </a:r>
          </a:p>
          <a:p>
            <a:pPr lvl="1"/>
            <a:r>
              <a:rPr lang="fr-BE" dirty="0" err="1" smtClean="0"/>
              <a:t>Quantity</a:t>
            </a:r>
            <a:r>
              <a:rPr lang="fr-BE" dirty="0" smtClean="0"/>
              <a:t> of </a:t>
            </a:r>
            <a:r>
              <a:rPr lang="fr-BE" dirty="0" err="1" smtClean="0"/>
              <a:t>dust</a:t>
            </a:r>
            <a:r>
              <a:rPr lang="fr-BE" dirty="0" smtClean="0"/>
              <a:t> </a:t>
            </a:r>
            <a:r>
              <a:rPr lang="fr-BE" dirty="0" err="1" smtClean="0"/>
              <a:t>is</a:t>
            </a:r>
            <a:r>
              <a:rPr lang="fr-BE" dirty="0" smtClean="0"/>
              <a:t> </a:t>
            </a:r>
            <a:r>
              <a:rPr lang="fr-BE" dirty="0" err="1" smtClean="0"/>
              <a:t>low</a:t>
            </a:r>
            <a:endParaRPr lang="fr-BE" dirty="0" smtClean="0"/>
          </a:p>
          <a:p>
            <a:pPr lvl="1"/>
            <a:r>
              <a:rPr lang="fr-BE" dirty="0" smtClean="0"/>
              <a:t>No aspiration / no fixation </a:t>
            </a:r>
            <a:r>
              <a:rPr lang="fr-BE" dirty="0" err="1" smtClean="0"/>
              <a:t>during</a:t>
            </a:r>
            <a:r>
              <a:rPr lang="fr-BE" dirty="0" smtClean="0"/>
              <a:t> the </a:t>
            </a:r>
            <a:r>
              <a:rPr lang="fr-BE" dirty="0" err="1" smtClean="0"/>
              <a:t>process</a:t>
            </a:r>
            <a:endParaRPr lang="fr-BE" dirty="0" smtClean="0"/>
          </a:p>
          <a:p>
            <a:pPr lvl="1"/>
            <a:r>
              <a:rPr lang="fr-BE" dirty="0" smtClean="0"/>
              <a:t>Use of correct PPE (EPI/PBM)</a:t>
            </a:r>
          </a:p>
          <a:p>
            <a:pPr marL="457200" lvl="1" indent="0">
              <a:buNone/>
            </a:pPr>
            <a:endParaRPr lang="fr-BE" dirty="0"/>
          </a:p>
          <a:p>
            <a:pPr marL="457200" lvl="1" indent="0">
              <a:buNone/>
            </a:pPr>
            <a:endParaRPr lang="fr-BE" dirty="0" smtClean="0"/>
          </a:p>
        </p:txBody>
      </p:sp>
    </p:spTree>
    <p:extLst>
      <p:ext uri="{BB962C8B-B14F-4D97-AF65-F5344CB8AC3E}">
        <p14:creationId xmlns:p14="http://schemas.microsoft.com/office/powerpoint/2010/main" val="3988689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of </a:t>
            </a:r>
            <a:r>
              <a:rPr lang="fr-BE" dirty="0" err="1" smtClean="0"/>
              <a:t>evaluation</a:t>
            </a:r>
            <a:r>
              <a:rPr lang="fr-BE" dirty="0" smtClean="0"/>
              <a:t>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Preventive</a:t>
            </a:r>
            <a:r>
              <a:rPr lang="fr-BE" dirty="0" smtClean="0"/>
              <a:t> maintenance (dépose de de tambour):</a:t>
            </a:r>
          </a:p>
          <a:p>
            <a:pPr marL="457200" lvl="1" indent="0">
              <a:buNone/>
            </a:pPr>
            <a:endParaRPr lang="fr-BE" dirty="0" smtClean="0"/>
          </a:p>
          <a:p>
            <a:pPr marL="457200" lvl="1" indent="0">
              <a:buNone/>
            </a:pPr>
            <a:r>
              <a:rPr lang="fr-BE" dirty="0" smtClean="0"/>
              <a:t>- </a:t>
            </a:r>
            <a:r>
              <a:rPr lang="fr-BE" dirty="0" err="1" smtClean="0"/>
              <a:t>Exposure</a:t>
            </a:r>
            <a:r>
              <a:rPr lang="fr-BE" dirty="0" smtClean="0"/>
              <a:t> at </a:t>
            </a:r>
            <a:r>
              <a:rPr lang="fr-BE" dirty="0" err="1" smtClean="0"/>
              <a:t>asbesto’s</a:t>
            </a:r>
            <a:r>
              <a:rPr lang="fr-BE" dirty="0" smtClean="0"/>
              <a:t> </a:t>
            </a:r>
            <a:r>
              <a:rPr lang="fr-BE" dirty="0" err="1" smtClean="0"/>
              <a:t>dust</a:t>
            </a:r>
            <a:r>
              <a:rPr lang="fr-BE" dirty="0" smtClean="0"/>
              <a:t> </a:t>
            </a:r>
            <a:r>
              <a:rPr lang="fr-BE" dirty="0" err="1" smtClean="0"/>
              <a:t>is</a:t>
            </a:r>
            <a:r>
              <a:rPr lang="fr-BE" dirty="0" smtClean="0"/>
              <a:t> possible</a:t>
            </a:r>
          </a:p>
          <a:p>
            <a:pPr lvl="1">
              <a:buFontTx/>
              <a:buChar char="-"/>
            </a:pPr>
            <a:r>
              <a:rPr lang="fr-BE" b="1" dirty="0" smtClean="0"/>
              <a:t>Limited </a:t>
            </a:r>
            <a:r>
              <a:rPr lang="fr-BE" b="1" dirty="0" err="1" smtClean="0"/>
              <a:t>exposure</a:t>
            </a:r>
            <a:r>
              <a:rPr lang="fr-BE" b="1" dirty="0" smtClean="0"/>
              <a:t> </a:t>
            </a:r>
            <a:r>
              <a:rPr lang="fr-BE" dirty="0" err="1" smtClean="0"/>
              <a:t>following</a:t>
            </a:r>
            <a:r>
              <a:rPr lang="fr-BE" dirty="0" smtClean="0"/>
              <a:t> the documentation :</a:t>
            </a:r>
          </a:p>
          <a:p>
            <a:pPr lvl="2">
              <a:buFontTx/>
              <a:buChar char="-"/>
            </a:pPr>
            <a:r>
              <a:rPr lang="fr-BE" b="1" dirty="0" err="1" smtClean="0"/>
              <a:t>Prevention</a:t>
            </a:r>
            <a:r>
              <a:rPr lang="fr-BE" b="1" dirty="0" smtClean="0"/>
              <a:t> </a:t>
            </a:r>
            <a:r>
              <a:rPr lang="fr-BE" b="1" dirty="0" err="1" smtClean="0"/>
              <a:t>measures</a:t>
            </a:r>
            <a:r>
              <a:rPr lang="fr-BE" b="1" dirty="0" smtClean="0"/>
              <a:t> are </a:t>
            </a:r>
            <a:r>
              <a:rPr lang="fr-BE" b="1" dirty="0" err="1" smtClean="0"/>
              <a:t>mandated</a:t>
            </a:r>
            <a:endParaRPr lang="fr-BE" b="1" dirty="0"/>
          </a:p>
          <a:p>
            <a:pPr lvl="2">
              <a:buFontTx/>
              <a:buChar char="-"/>
            </a:pPr>
            <a:r>
              <a:rPr lang="fr-BE" b="1" dirty="0" smtClean="0"/>
              <a:t>Must </a:t>
            </a:r>
            <a:r>
              <a:rPr lang="fr-BE" b="1" dirty="0" err="1" smtClean="0"/>
              <a:t>be</a:t>
            </a:r>
            <a:r>
              <a:rPr lang="fr-BE" b="1" dirty="0" smtClean="0"/>
              <a:t> </a:t>
            </a:r>
            <a:r>
              <a:rPr lang="fr-BE" b="1" dirty="0" err="1" smtClean="0"/>
              <a:t>proved</a:t>
            </a:r>
            <a:r>
              <a:rPr lang="fr-BE" b="1" dirty="0" smtClean="0"/>
              <a:t> by </a:t>
            </a:r>
            <a:r>
              <a:rPr lang="fr-BE" b="1" dirty="0" err="1" smtClean="0"/>
              <a:t>expsertise</a:t>
            </a:r>
            <a:r>
              <a:rPr lang="fr-BE" b="1" dirty="0" smtClean="0"/>
              <a:t> of </a:t>
            </a:r>
            <a:r>
              <a:rPr lang="fr-BE" b="1" dirty="0" err="1" smtClean="0"/>
              <a:t>measurement</a:t>
            </a:r>
            <a:r>
              <a:rPr lang="fr-BE" b="1" dirty="0" smtClean="0"/>
              <a:t> (concentration on </a:t>
            </a:r>
            <a:r>
              <a:rPr lang="fr-BE" b="1" dirty="0" err="1" smtClean="0"/>
              <a:t>fibers</a:t>
            </a:r>
            <a:r>
              <a:rPr lang="fr-BE" b="1" dirty="0" smtClean="0"/>
              <a:t> in the air must </a:t>
            </a:r>
            <a:r>
              <a:rPr lang="fr-BE" b="1" dirty="0" err="1" smtClean="0"/>
              <a:t>be</a:t>
            </a:r>
            <a:r>
              <a:rPr lang="fr-BE" b="1" dirty="0" smtClean="0"/>
              <a:t> </a:t>
            </a:r>
            <a:r>
              <a:rPr lang="fr-BE" b="1" dirty="0" err="1" smtClean="0"/>
              <a:t>under</a:t>
            </a:r>
            <a:r>
              <a:rPr lang="fr-BE" b="1" dirty="0" smtClean="0"/>
              <a:t> 0,1 </a:t>
            </a:r>
            <a:r>
              <a:rPr lang="fr-BE" b="1" dirty="0" err="1" smtClean="0"/>
              <a:t>fibers</a:t>
            </a:r>
            <a:r>
              <a:rPr lang="fr-BE" b="1" dirty="0" smtClean="0"/>
              <a:t>/ml air</a:t>
            </a:r>
            <a:endParaRPr lang="fr-BE" b="1" dirty="0"/>
          </a:p>
          <a:p>
            <a:pPr marL="457200" lvl="1" indent="0">
              <a:buNone/>
            </a:pPr>
            <a:endParaRPr lang="fr-BE" dirty="0"/>
          </a:p>
          <a:p>
            <a:pPr marL="457200" lvl="1" indent="0">
              <a:buNone/>
            </a:pPr>
            <a:endParaRPr lang="fr-BE" dirty="0"/>
          </a:p>
          <a:p>
            <a:pPr marL="457200" lvl="1" indent="0">
              <a:buNone/>
            </a:pPr>
            <a:endParaRPr lang="fr-BE" dirty="0" smtClean="0"/>
          </a:p>
        </p:txBody>
      </p:sp>
    </p:spTree>
    <p:extLst>
      <p:ext uri="{BB962C8B-B14F-4D97-AF65-F5344CB8AC3E}">
        <p14:creationId xmlns:p14="http://schemas.microsoft.com/office/powerpoint/2010/main" val="6112514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 4 </a:t>
            </a:r>
            <a:r>
              <a:rPr lang="fr-BE" dirty="0" err="1" smtClean="0"/>
              <a:t>Bn</a:t>
            </a:r>
            <a:r>
              <a:rPr lang="fr-BE" dirty="0" smtClean="0"/>
              <a:t> Log PREVENTION MEASURES</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smtClean="0"/>
              <a:t>Limited </a:t>
            </a:r>
            <a:r>
              <a:rPr lang="fr-BE" dirty="0" err="1" smtClean="0"/>
              <a:t>exposure</a:t>
            </a:r>
            <a:endParaRPr lang="fr-BE" dirty="0" smtClean="0"/>
          </a:p>
          <a:p>
            <a:pPr lvl="1"/>
            <a:r>
              <a:rPr lang="fr-BE" dirty="0" err="1"/>
              <a:t>Try</a:t>
            </a:r>
            <a:r>
              <a:rPr lang="fr-BE" dirty="0"/>
              <a:t> to replace the </a:t>
            </a:r>
            <a:r>
              <a:rPr lang="fr-BE" dirty="0" err="1"/>
              <a:t>contaminated</a:t>
            </a:r>
            <a:r>
              <a:rPr lang="fr-BE" dirty="0"/>
              <a:t> </a:t>
            </a:r>
            <a:r>
              <a:rPr lang="fr-BE" dirty="0" smtClean="0"/>
              <a:t>parts</a:t>
            </a:r>
          </a:p>
          <a:p>
            <a:pPr lvl="1"/>
            <a:r>
              <a:rPr lang="fr-BE" dirty="0" smtClean="0"/>
              <a:t>General </a:t>
            </a:r>
            <a:r>
              <a:rPr lang="fr-BE" dirty="0" err="1" smtClean="0"/>
              <a:t>measures</a:t>
            </a:r>
            <a:r>
              <a:rPr lang="fr-BE" dirty="0" smtClean="0"/>
              <a:t> </a:t>
            </a:r>
            <a:r>
              <a:rPr lang="fr-BE" dirty="0" err="1" smtClean="0"/>
              <a:t>with</a:t>
            </a:r>
            <a:r>
              <a:rPr lang="fr-BE" dirty="0" smtClean="0"/>
              <a:t> </a:t>
            </a:r>
            <a:r>
              <a:rPr lang="fr-BE" dirty="0" err="1" smtClean="0"/>
              <a:t>asbesto’s</a:t>
            </a:r>
            <a:r>
              <a:rPr lang="fr-BE" dirty="0" smtClean="0"/>
              <a:t> </a:t>
            </a:r>
            <a:r>
              <a:rPr lang="fr-BE" dirty="0" err="1" smtClean="0"/>
              <a:t>exposure</a:t>
            </a:r>
            <a:endParaRPr lang="fr-BE" dirty="0" smtClean="0"/>
          </a:p>
          <a:p>
            <a:pPr lvl="1"/>
            <a:r>
              <a:rPr lang="fr-BE" dirty="0" err="1" smtClean="0"/>
              <a:t>Technical</a:t>
            </a:r>
            <a:r>
              <a:rPr lang="fr-BE" dirty="0" smtClean="0"/>
              <a:t> </a:t>
            </a:r>
            <a:r>
              <a:rPr lang="fr-BE" dirty="0" err="1" smtClean="0"/>
              <a:t>measure</a:t>
            </a:r>
            <a:r>
              <a:rPr lang="fr-BE" dirty="0" smtClean="0"/>
              <a:t> to </a:t>
            </a:r>
            <a:r>
              <a:rPr lang="fr-BE" dirty="0" err="1" smtClean="0"/>
              <a:t>keep</a:t>
            </a:r>
            <a:r>
              <a:rPr lang="fr-BE" dirty="0" smtClean="0"/>
              <a:t> the </a:t>
            </a:r>
            <a:r>
              <a:rPr lang="fr-BE" dirty="0" err="1" smtClean="0"/>
              <a:t>limited</a:t>
            </a:r>
            <a:r>
              <a:rPr lang="fr-BE" dirty="0" smtClean="0"/>
              <a:t> </a:t>
            </a:r>
            <a:r>
              <a:rPr lang="fr-BE" dirty="0" err="1" smtClean="0"/>
              <a:t>exposure</a:t>
            </a:r>
            <a:endParaRPr lang="fr-BE" dirty="0" smtClean="0"/>
          </a:p>
          <a:p>
            <a:pPr marL="457200" lvl="1" indent="0">
              <a:buNone/>
            </a:pPr>
            <a:endParaRPr lang="fr-BE" dirty="0" smtClean="0"/>
          </a:p>
        </p:txBody>
      </p:sp>
    </p:spTree>
    <p:extLst>
      <p:ext uri="{BB962C8B-B14F-4D97-AF65-F5344CB8AC3E}">
        <p14:creationId xmlns:p14="http://schemas.microsoft.com/office/powerpoint/2010/main" val="30009970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 4 </a:t>
            </a:r>
            <a:r>
              <a:rPr lang="fr-BE" dirty="0" err="1" smtClean="0"/>
              <a:t>Bn</a:t>
            </a:r>
            <a:r>
              <a:rPr lang="fr-BE" dirty="0" smtClean="0"/>
              <a:t> Log PREVENTION MEASURES</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smtClean="0"/>
              <a:t>Limited </a:t>
            </a:r>
            <a:r>
              <a:rPr lang="fr-BE" dirty="0" err="1" smtClean="0"/>
              <a:t>exposure</a:t>
            </a:r>
            <a:endParaRPr lang="fr-BE" dirty="0" smtClean="0"/>
          </a:p>
          <a:p>
            <a:pPr lvl="1"/>
            <a:r>
              <a:rPr lang="fr-BE" dirty="0" err="1"/>
              <a:t>Try</a:t>
            </a:r>
            <a:r>
              <a:rPr lang="fr-BE" dirty="0"/>
              <a:t> to replace the </a:t>
            </a:r>
            <a:r>
              <a:rPr lang="fr-BE" dirty="0" err="1"/>
              <a:t>contaminated</a:t>
            </a:r>
            <a:r>
              <a:rPr lang="fr-BE" dirty="0"/>
              <a:t> </a:t>
            </a:r>
            <a:r>
              <a:rPr lang="fr-BE" dirty="0" smtClean="0"/>
              <a:t>parts</a:t>
            </a:r>
          </a:p>
          <a:p>
            <a:pPr lvl="2"/>
            <a:r>
              <a:rPr lang="fr-BE" dirty="0" err="1" smtClean="0"/>
              <a:t>With</a:t>
            </a:r>
            <a:r>
              <a:rPr lang="fr-BE" dirty="0" smtClean="0"/>
              <a:t> Mat Man</a:t>
            </a:r>
          </a:p>
          <a:p>
            <a:pPr lvl="2"/>
            <a:r>
              <a:rPr lang="fr-BE" dirty="0" err="1" smtClean="0"/>
              <a:t>Ensure</a:t>
            </a:r>
            <a:r>
              <a:rPr lang="fr-BE" dirty="0" smtClean="0"/>
              <a:t> </a:t>
            </a:r>
            <a:r>
              <a:rPr lang="fr-BE" dirty="0" err="1" smtClean="0"/>
              <a:t>that</a:t>
            </a:r>
            <a:r>
              <a:rPr lang="fr-BE" dirty="0" smtClean="0"/>
              <a:t> new parts </a:t>
            </a:r>
            <a:r>
              <a:rPr lang="fr-BE" dirty="0" err="1" smtClean="0"/>
              <a:t>doesn’t</a:t>
            </a:r>
            <a:r>
              <a:rPr lang="fr-BE" dirty="0" smtClean="0"/>
              <a:t> </a:t>
            </a:r>
            <a:r>
              <a:rPr lang="fr-BE" dirty="0" err="1" smtClean="0"/>
              <a:t>contain</a:t>
            </a:r>
            <a:r>
              <a:rPr lang="fr-BE" dirty="0" smtClean="0"/>
              <a:t> </a:t>
            </a:r>
            <a:r>
              <a:rPr lang="fr-BE" dirty="0" err="1" smtClean="0"/>
              <a:t>asbestos</a:t>
            </a:r>
            <a:r>
              <a:rPr lang="fr-BE" dirty="0" smtClean="0"/>
              <a:t> (</a:t>
            </a:r>
            <a:r>
              <a:rPr lang="fr-BE" dirty="0" err="1" smtClean="0"/>
              <a:t>old</a:t>
            </a:r>
            <a:r>
              <a:rPr lang="fr-BE" dirty="0" smtClean="0"/>
              <a:t> stockage)</a:t>
            </a:r>
          </a:p>
          <a:p>
            <a:pPr lvl="1"/>
            <a:r>
              <a:rPr lang="fr-BE" dirty="0" smtClean="0"/>
              <a:t>General </a:t>
            </a:r>
            <a:r>
              <a:rPr lang="fr-BE" dirty="0" err="1" smtClean="0"/>
              <a:t>measures</a:t>
            </a:r>
            <a:r>
              <a:rPr lang="fr-BE" dirty="0" smtClean="0"/>
              <a:t> </a:t>
            </a:r>
            <a:r>
              <a:rPr lang="fr-BE" dirty="0" err="1" smtClean="0"/>
              <a:t>with</a:t>
            </a:r>
            <a:r>
              <a:rPr lang="fr-BE" dirty="0" smtClean="0"/>
              <a:t> </a:t>
            </a:r>
            <a:r>
              <a:rPr lang="fr-BE" dirty="0" err="1" smtClean="0"/>
              <a:t>asbesto’s</a:t>
            </a:r>
            <a:r>
              <a:rPr lang="fr-BE" dirty="0" smtClean="0"/>
              <a:t> </a:t>
            </a:r>
            <a:r>
              <a:rPr lang="fr-BE" dirty="0" err="1" smtClean="0"/>
              <a:t>exposure</a:t>
            </a:r>
            <a:r>
              <a:rPr lang="fr-BE" dirty="0" smtClean="0"/>
              <a:t>  : </a:t>
            </a:r>
            <a:r>
              <a:rPr lang="fr-BE" dirty="0" err="1" smtClean="0"/>
              <a:t>see</a:t>
            </a:r>
            <a:r>
              <a:rPr lang="fr-BE" dirty="0" smtClean="0"/>
              <a:t> Check </a:t>
            </a:r>
            <a:r>
              <a:rPr lang="fr-BE" dirty="0" err="1" smtClean="0"/>
              <a:t>list</a:t>
            </a:r>
            <a:r>
              <a:rPr lang="fr-BE" dirty="0" smtClean="0"/>
              <a:t> amiante  (DGRM-GID-PRPER-PMRW-001)</a:t>
            </a:r>
          </a:p>
          <a:p>
            <a:pPr lvl="1"/>
            <a:r>
              <a:rPr lang="fr-BE" dirty="0" err="1" smtClean="0"/>
              <a:t>Technical</a:t>
            </a:r>
            <a:r>
              <a:rPr lang="fr-BE" dirty="0" smtClean="0"/>
              <a:t> </a:t>
            </a:r>
            <a:r>
              <a:rPr lang="fr-BE" dirty="0" err="1" smtClean="0"/>
              <a:t>measure</a:t>
            </a:r>
            <a:r>
              <a:rPr lang="fr-BE" dirty="0" smtClean="0"/>
              <a:t> to </a:t>
            </a:r>
            <a:r>
              <a:rPr lang="fr-BE" dirty="0" err="1" smtClean="0"/>
              <a:t>keep</a:t>
            </a:r>
            <a:r>
              <a:rPr lang="fr-BE" dirty="0" smtClean="0"/>
              <a:t> the </a:t>
            </a:r>
            <a:r>
              <a:rPr lang="fr-BE" dirty="0" err="1" smtClean="0"/>
              <a:t>limited</a:t>
            </a:r>
            <a:r>
              <a:rPr lang="fr-BE" dirty="0" smtClean="0"/>
              <a:t> </a:t>
            </a:r>
            <a:r>
              <a:rPr lang="fr-BE" dirty="0" err="1" smtClean="0"/>
              <a:t>exposure</a:t>
            </a:r>
            <a:r>
              <a:rPr lang="fr-BE" dirty="0" smtClean="0"/>
              <a:t> : </a:t>
            </a:r>
            <a:r>
              <a:rPr lang="fr-BE" dirty="0" err="1"/>
              <a:t>see</a:t>
            </a:r>
            <a:r>
              <a:rPr lang="fr-BE" dirty="0"/>
              <a:t> Check </a:t>
            </a:r>
            <a:r>
              <a:rPr lang="fr-BE" dirty="0" err="1"/>
              <a:t>list</a:t>
            </a:r>
            <a:r>
              <a:rPr lang="fr-BE" dirty="0"/>
              <a:t> amiante  (DGRM-GID-PRPER-PMRW-001)</a:t>
            </a:r>
          </a:p>
          <a:p>
            <a:pPr lvl="1"/>
            <a:endParaRPr lang="fr-BE" dirty="0" smtClean="0"/>
          </a:p>
          <a:p>
            <a:pPr marL="457200" lvl="1" indent="0">
              <a:buNone/>
            </a:pPr>
            <a:endParaRPr lang="fr-BE" dirty="0" smtClean="0"/>
          </a:p>
        </p:txBody>
      </p:sp>
    </p:spTree>
    <p:extLst>
      <p:ext uri="{BB962C8B-B14F-4D97-AF65-F5344CB8AC3E}">
        <p14:creationId xmlns:p14="http://schemas.microsoft.com/office/powerpoint/2010/main" val="37498040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 4 </a:t>
            </a:r>
            <a:r>
              <a:rPr lang="fr-BE" dirty="0" err="1" smtClean="0"/>
              <a:t>Bn</a:t>
            </a:r>
            <a:r>
              <a:rPr lang="fr-BE" dirty="0" smtClean="0"/>
              <a:t> Log PREVENTION MEASURES</a:t>
            </a:r>
            <a:endParaRPr lang="fr-BE"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3473" y="1417639"/>
            <a:ext cx="5240784" cy="3930588"/>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16606" y="1417637"/>
            <a:ext cx="5187518" cy="3890639"/>
          </a:xfrm>
          <a:prstGeom prst="rect">
            <a:avLst/>
          </a:prstGeom>
        </p:spPr>
      </p:pic>
    </p:spTree>
    <p:extLst>
      <p:ext uri="{BB962C8B-B14F-4D97-AF65-F5344CB8AC3E}">
        <p14:creationId xmlns:p14="http://schemas.microsoft.com/office/powerpoint/2010/main" val="424618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 4 </a:t>
            </a:r>
            <a:r>
              <a:rPr lang="fr-BE" dirty="0" err="1" smtClean="0"/>
              <a:t>Bn</a:t>
            </a:r>
            <a:r>
              <a:rPr lang="fr-BE" dirty="0" smtClean="0"/>
              <a:t> Log PREVENTION MEASURES</a:t>
            </a:r>
            <a:endParaRPr lang="fr-BE" dirty="0"/>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0004" y="1657335"/>
            <a:ext cx="5282974" cy="3962230"/>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91814" y="1657335"/>
            <a:ext cx="5302928" cy="3977196"/>
          </a:xfrm>
          <a:prstGeom prst="rect">
            <a:avLst/>
          </a:prstGeom>
        </p:spPr>
      </p:pic>
    </p:spTree>
    <p:extLst>
      <p:ext uri="{BB962C8B-B14F-4D97-AF65-F5344CB8AC3E}">
        <p14:creationId xmlns:p14="http://schemas.microsoft.com/office/powerpoint/2010/main" val="36681379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Pilot case : 4 </a:t>
            </a:r>
            <a:r>
              <a:rPr lang="fr-BE" dirty="0" err="1" smtClean="0"/>
              <a:t>Bn</a:t>
            </a:r>
            <a:r>
              <a:rPr lang="fr-BE" dirty="0" smtClean="0"/>
              <a:t> Log</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smtClean="0"/>
              <a:t>About </a:t>
            </a:r>
            <a:r>
              <a:rPr lang="fr-BE" dirty="0" err="1" smtClean="0"/>
              <a:t>asbest</a:t>
            </a:r>
            <a:r>
              <a:rPr lang="fr-BE" dirty="0" smtClean="0"/>
              <a:t> </a:t>
            </a:r>
            <a:r>
              <a:rPr lang="fr-BE" dirty="0" err="1" smtClean="0"/>
              <a:t>removal</a:t>
            </a:r>
            <a:r>
              <a:rPr lang="fr-BE" dirty="0" smtClean="0"/>
              <a:t> = </a:t>
            </a:r>
            <a:r>
              <a:rPr lang="fr-BE" dirty="0" err="1" smtClean="0"/>
              <a:t>following</a:t>
            </a:r>
            <a:r>
              <a:rPr lang="fr-BE" dirty="0" smtClean="0"/>
              <a:t> the </a:t>
            </a:r>
            <a:r>
              <a:rPr lang="fr-BE" dirty="0" err="1" smtClean="0"/>
              <a:t>reglementation</a:t>
            </a:r>
            <a:r>
              <a:rPr lang="fr-BE" dirty="0"/>
              <a:t> </a:t>
            </a:r>
            <a:r>
              <a:rPr lang="fr-BE" dirty="0" smtClean="0"/>
              <a:t>&gt;&gt;&gt; </a:t>
            </a:r>
            <a:r>
              <a:rPr lang="fr-BE" b="1" u="sng" dirty="0" smtClean="0"/>
              <a:t>Simple </a:t>
            </a:r>
            <a:r>
              <a:rPr lang="fr-BE" b="1" u="sng" dirty="0" err="1" smtClean="0"/>
              <a:t>treatment</a:t>
            </a:r>
            <a:endParaRPr lang="fr-BE" b="1" u="sng" dirty="0" smtClean="0"/>
          </a:p>
          <a:p>
            <a:pPr lvl="1"/>
            <a:r>
              <a:rPr lang="fr-BE" dirty="0" err="1" smtClean="0"/>
              <a:t>Keep</a:t>
            </a:r>
            <a:r>
              <a:rPr lang="fr-BE" dirty="0" smtClean="0"/>
              <a:t> the </a:t>
            </a:r>
            <a:r>
              <a:rPr lang="fr-BE" dirty="0" err="1" smtClean="0"/>
              <a:t>same</a:t>
            </a:r>
            <a:r>
              <a:rPr lang="fr-BE" dirty="0" smtClean="0"/>
              <a:t> </a:t>
            </a:r>
            <a:r>
              <a:rPr lang="fr-BE" dirty="0" err="1" smtClean="0"/>
              <a:t>prevention</a:t>
            </a:r>
            <a:r>
              <a:rPr lang="fr-BE" dirty="0" smtClean="0"/>
              <a:t> </a:t>
            </a:r>
            <a:r>
              <a:rPr lang="fr-BE" dirty="0" err="1" smtClean="0"/>
              <a:t>rules</a:t>
            </a:r>
            <a:r>
              <a:rPr lang="fr-BE" dirty="0" smtClean="0"/>
              <a:t> </a:t>
            </a:r>
            <a:r>
              <a:rPr lang="fr-BE" dirty="0" err="1" smtClean="0"/>
              <a:t>than</a:t>
            </a:r>
            <a:r>
              <a:rPr lang="fr-BE" dirty="0" smtClean="0"/>
              <a:t> </a:t>
            </a:r>
            <a:r>
              <a:rPr lang="fr-BE" dirty="0" err="1" smtClean="0"/>
              <a:t>before</a:t>
            </a:r>
            <a:endParaRPr lang="fr-BE" dirty="0" smtClean="0"/>
          </a:p>
          <a:p>
            <a:pPr lvl="1"/>
            <a:r>
              <a:rPr lang="fr-BE" dirty="0" err="1" smtClean="0"/>
              <a:t>Needs</a:t>
            </a:r>
            <a:r>
              <a:rPr lang="fr-BE" dirty="0" smtClean="0"/>
              <a:t>  of :</a:t>
            </a:r>
          </a:p>
          <a:p>
            <a:pPr lvl="2"/>
            <a:r>
              <a:rPr lang="fr-BE" dirty="0" smtClean="0"/>
              <a:t>New </a:t>
            </a:r>
            <a:r>
              <a:rPr lang="fr-BE" dirty="0" err="1" smtClean="0"/>
              <a:t>risk</a:t>
            </a:r>
            <a:r>
              <a:rPr lang="fr-BE" dirty="0" smtClean="0"/>
              <a:t> </a:t>
            </a:r>
            <a:r>
              <a:rPr lang="fr-BE" dirty="0" err="1" smtClean="0"/>
              <a:t>analysis</a:t>
            </a:r>
            <a:r>
              <a:rPr lang="fr-BE" dirty="0" smtClean="0"/>
              <a:t>  (</a:t>
            </a:r>
            <a:r>
              <a:rPr lang="fr-BE" dirty="0" err="1" smtClean="0"/>
              <a:t>validated</a:t>
            </a:r>
            <a:r>
              <a:rPr lang="fr-BE" dirty="0" smtClean="0"/>
              <a:t> by BOC/CCB)</a:t>
            </a:r>
          </a:p>
          <a:p>
            <a:pPr lvl="2"/>
            <a:r>
              <a:rPr lang="fr-BE" dirty="0" err="1" smtClean="0"/>
              <a:t>External</a:t>
            </a:r>
            <a:r>
              <a:rPr lang="fr-BE" dirty="0" smtClean="0"/>
              <a:t> formation of the </a:t>
            </a:r>
            <a:r>
              <a:rPr lang="fr-BE" dirty="0" err="1" smtClean="0"/>
              <a:t>personnal</a:t>
            </a:r>
            <a:r>
              <a:rPr lang="fr-BE" dirty="0" smtClean="0"/>
              <a:t> (min 8h)</a:t>
            </a:r>
          </a:p>
          <a:p>
            <a:pPr lvl="2"/>
            <a:r>
              <a:rPr lang="fr-BE" dirty="0" err="1" smtClean="0"/>
              <a:t>True</a:t>
            </a:r>
            <a:r>
              <a:rPr lang="fr-BE" dirty="0"/>
              <a:t> </a:t>
            </a:r>
            <a:r>
              <a:rPr lang="fr-BE" dirty="0" smtClean="0"/>
              <a:t>and </a:t>
            </a:r>
            <a:r>
              <a:rPr lang="fr-BE" dirty="0" err="1" smtClean="0"/>
              <a:t>validated</a:t>
            </a:r>
            <a:r>
              <a:rPr lang="fr-BE" dirty="0" smtClean="0"/>
              <a:t> </a:t>
            </a:r>
            <a:r>
              <a:rPr lang="fr-BE" dirty="0" err="1" smtClean="0"/>
              <a:t>procedures</a:t>
            </a:r>
            <a:r>
              <a:rPr lang="fr-BE" dirty="0" smtClean="0"/>
              <a:t> of </a:t>
            </a:r>
            <a:r>
              <a:rPr lang="fr-BE" dirty="0" err="1" smtClean="0"/>
              <a:t>removing</a:t>
            </a:r>
            <a:r>
              <a:rPr lang="fr-BE" dirty="0" smtClean="0"/>
              <a:t> </a:t>
            </a:r>
            <a:r>
              <a:rPr lang="fr-BE" dirty="0" err="1" smtClean="0"/>
              <a:t>process</a:t>
            </a:r>
            <a:endParaRPr lang="fr-BE" dirty="0" smtClean="0"/>
          </a:p>
          <a:p>
            <a:pPr lvl="2"/>
            <a:r>
              <a:rPr lang="fr-BE" dirty="0" smtClean="0"/>
              <a:t>New </a:t>
            </a:r>
            <a:r>
              <a:rPr lang="fr-BE" dirty="0" err="1" smtClean="0"/>
              <a:t>measurements</a:t>
            </a:r>
            <a:r>
              <a:rPr lang="fr-BE" dirty="0" smtClean="0"/>
              <a:t> </a:t>
            </a:r>
            <a:r>
              <a:rPr lang="fr-BE" dirty="0" err="1" smtClean="0"/>
              <a:t>under</a:t>
            </a:r>
            <a:r>
              <a:rPr lang="fr-BE" dirty="0" smtClean="0"/>
              <a:t> </a:t>
            </a:r>
            <a:r>
              <a:rPr lang="fr-BE" b="1" dirty="0" smtClean="0"/>
              <a:t>0,01</a:t>
            </a:r>
            <a:r>
              <a:rPr lang="fr-BE" dirty="0" smtClean="0"/>
              <a:t> </a:t>
            </a:r>
            <a:r>
              <a:rPr lang="fr-BE" dirty="0" err="1" smtClean="0"/>
              <a:t>fibers</a:t>
            </a:r>
            <a:r>
              <a:rPr lang="fr-BE" dirty="0" smtClean="0"/>
              <a:t>/ml </a:t>
            </a:r>
            <a:r>
              <a:rPr lang="fr-BE" dirty="0" err="1" smtClean="0"/>
              <a:t>during</a:t>
            </a:r>
            <a:r>
              <a:rPr lang="fr-BE" dirty="0" smtClean="0"/>
              <a:t> the </a:t>
            </a:r>
            <a:r>
              <a:rPr lang="fr-BE" dirty="0" err="1" smtClean="0"/>
              <a:t>process</a:t>
            </a:r>
            <a:endParaRPr lang="fr-BE" dirty="0"/>
          </a:p>
          <a:p>
            <a:pPr lvl="1"/>
            <a:r>
              <a:rPr lang="fr-BE" dirty="0" err="1" smtClean="0"/>
              <a:t>Could</a:t>
            </a:r>
            <a:r>
              <a:rPr lang="fr-BE" dirty="0" smtClean="0"/>
              <a:t> </a:t>
            </a:r>
            <a:r>
              <a:rPr lang="fr-BE" dirty="0" err="1" smtClean="0"/>
              <a:t>always</a:t>
            </a:r>
            <a:r>
              <a:rPr lang="fr-BE" dirty="0" smtClean="0"/>
              <a:t> </a:t>
            </a:r>
            <a:r>
              <a:rPr lang="fr-BE" dirty="0" err="1" smtClean="0"/>
              <a:t>be</a:t>
            </a:r>
            <a:r>
              <a:rPr lang="fr-BE" dirty="0" smtClean="0"/>
              <a:t> possible </a:t>
            </a:r>
            <a:r>
              <a:rPr lang="fr-BE" dirty="0" err="1" smtClean="0"/>
              <a:t>inside</a:t>
            </a:r>
            <a:r>
              <a:rPr lang="fr-BE" dirty="0" smtClean="0"/>
              <a:t> </a:t>
            </a:r>
            <a:r>
              <a:rPr lang="fr-BE" dirty="0" err="1" smtClean="0"/>
              <a:t>Defense</a:t>
            </a:r>
            <a:r>
              <a:rPr lang="fr-BE" dirty="0" smtClean="0"/>
              <a:t>  (</a:t>
            </a:r>
            <a:r>
              <a:rPr lang="fr-BE" dirty="0" err="1" smtClean="0"/>
              <a:t>following</a:t>
            </a:r>
            <a:r>
              <a:rPr lang="fr-BE" dirty="0" smtClean="0"/>
              <a:t> ILE)</a:t>
            </a:r>
          </a:p>
          <a:p>
            <a:pPr marL="914400" lvl="2" indent="0">
              <a:buNone/>
            </a:pPr>
            <a:endParaRPr lang="fr-BE" dirty="0" smtClean="0"/>
          </a:p>
          <a:p>
            <a:pPr marL="457200" lvl="1" indent="0">
              <a:buNone/>
            </a:pPr>
            <a:endParaRPr lang="fr-BE" dirty="0" smtClean="0"/>
          </a:p>
          <a:p>
            <a:pPr marL="457200" lvl="1" indent="0">
              <a:buNone/>
            </a:pPr>
            <a:endParaRPr lang="fr-BE" dirty="0" smtClean="0"/>
          </a:p>
          <a:p>
            <a:pPr marL="457200" lvl="1" indent="0">
              <a:buNone/>
            </a:pPr>
            <a:endParaRPr lang="fr-BE" dirty="0" smtClean="0"/>
          </a:p>
          <a:p>
            <a:pPr marL="457200" lvl="1" indent="0">
              <a:buNone/>
            </a:pPr>
            <a:endParaRPr lang="fr-BE" dirty="0" smtClean="0"/>
          </a:p>
          <a:p>
            <a:pPr marL="457200" lvl="1" indent="0">
              <a:buNone/>
            </a:pPr>
            <a:endParaRPr lang="fr-BE" dirty="0" smtClean="0"/>
          </a:p>
        </p:txBody>
      </p:sp>
    </p:spTree>
    <p:extLst>
      <p:ext uri="{BB962C8B-B14F-4D97-AF65-F5344CB8AC3E}">
        <p14:creationId xmlns:p14="http://schemas.microsoft.com/office/powerpoint/2010/main" val="3086497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403475" y="-26988"/>
            <a:ext cx="8229600" cy="1143001"/>
          </a:xfrm>
        </p:spPr>
        <p:txBody>
          <a:bodyPr/>
          <a:lstStyle/>
          <a:p>
            <a:r>
              <a:rPr lang="fr-BE" altLang="fr-FR" sz="3600"/>
              <a:t>Types werkzaamheden met asbest</a:t>
            </a:r>
            <a:endParaRPr lang="fr-FR" altLang="fr-FR" sz="3600"/>
          </a:p>
        </p:txBody>
      </p:sp>
      <p:sp>
        <p:nvSpPr>
          <p:cNvPr id="30723" name="Rectangle 3"/>
          <p:cNvSpPr>
            <a:spLocks noChangeArrowheads="1"/>
          </p:cNvSpPr>
          <p:nvPr/>
        </p:nvSpPr>
        <p:spPr bwMode="auto">
          <a:xfrm>
            <a:off x="3287713" y="2852738"/>
            <a:ext cx="3167062" cy="7921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BE" altLang="fr-FR"/>
              <a:t>Onderhoudswerken met </a:t>
            </a:r>
          </a:p>
          <a:p>
            <a:r>
              <a:rPr lang="fr-BE" altLang="fr-FR"/>
              <a:t>mogelijke overschrijding van</a:t>
            </a:r>
            <a:br>
              <a:rPr lang="fr-BE" altLang="fr-FR"/>
            </a:br>
            <a:r>
              <a:rPr lang="fr-BE" altLang="fr-FR"/>
              <a:t>de grenswaarde </a:t>
            </a:r>
            <a:endParaRPr lang="fr-FR" altLang="fr-FR"/>
          </a:p>
        </p:txBody>
      </p:sp>
      <p:sp>
        <p:nvSpPr>
          <p:cNvPr id="30724" name="Rectangle 4"/>
          <p:cNvSpPr>
            <a:spLocks noChangeArrowheads="1"/>
          </p:cNvSpPr>
          <p:nvPr/>
        </p:nvSpPr>
        <p:spPr bwMode="auto">
          <a:xfrm>
            <a:off x="3287713" y="2060576"/>
            <a:ext cx="3168650" cy="504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BE" altLang="fr-FR"/>
              <a:t>Zeer beperkte blootstelling</a:t>
            </a:r>
            <a:endParaRPr lang="fr-FR" altLang="fr-FR"/>
          </a:p>
        </p:txBody>
      </p:sp>
      <p:sp>
        <p:nvSpPr>
          <p:cNvPr id="30725" name="Rectangle 5"/>
          <p:cNvSpPr>
            <a:spLocks noChangeArrowheads="1"/>
          </p:cNvSpPr>
          <p:nvPr/>
        </p:nvSpPr>
        <p:spPr bwMode="auto">
          <a:xfrm>
            <a:off x="4006851" y="4005264"/>
            <a:ext cx="2447925" cy="504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BE" altLang="fr-FR"/>
              <a:t>Eenvoudige</a:t>
            </a:r>
          </a:p>
          <a:p>
            <a:r>
              <a:rPr lang="fr-BE" altLang="fr-FR"/>
              <a:t>handelingen</a:t>
            </a:r>
            <a:endParaRPr lang="fr-FR" altLang="fr-FR"/>
          </a:p>
        </p:txBody>
      </p:sp>
      <p:sp>
        <p:nvSpPr>
          <p:cNvPr id="30726" name="Rectangle 6"/>
          <p:cNvSpPr>
            <a:spLocks noChangeArrowheads="1"/>
          </p:cNvSpPr>
          <p:nvPr/>
        </p:nvSpPr>
        <p:spPr bwMode="auto">
          <a:xfrm>
            <a:off x="4005264" y="4940301"/>
            <a:ext cx="2447925" cy="504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BE" altLang="fr-FR"/>
              <a:t>Couveuse-zak</a:t>
            </a:r>
          </a:p>
          <a:p>
            <a:r>
              <a:rPr lang="fr-BE" altLang="fr-FR"/>
              <a:t>methode</a:t>
            </a:r>
            <a:endParaRPr lang="fr-FR" altLang="fr-FR"/>
          </a:p>
        </p:txBody>
      </p:sp>
      <p:sp>
        <p:nvSpPr>
          <p:cNvPr id="30727" name="Rectangle 7"/>
          <p:cNvSpPr>
            <a:spLocks noChangeArrowheads="1"/>
          </p:cNvSpPr>
          <p:nvPr/>
        </p:nvSpPr>
        <p:spPr bwMode="auto">
          <a:xfrm>
            <a:off x="4003676" y="5876926"/>
            <a:ext cx="2447925" cy="504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BE" altLang="fr-FR"/>
              <a:t>Hermetisch gesloten</a:t>
            </a:r>
          </a:p>
          <a:p>
            <a:r>
              <a:rPr lang="fr-BE" altLang="fr-FR"/>
              <a:t>zone</a:t>
            </a:r>
            <a:endParaRPr lang="fr-FR" altLang="fr-FR"/>
          </a:p>
        </p:txBody>
      </p:sp>
      <p:sp>
        <p:nvSpPr>
          <p:cNvPr id="30728" name="Rectangle 8"/>
          <p:cNvSpPr>
            <a:spLocks noChangeArrowheads="1"/>
          </p:cNvSpPr>
          <p:nvPr/>
        </p:nvSpPr>
        <p:spPr bwMode="auto">
          <a:xfrm rot="16200000">
            <a:off x="2387601" y="4905376"/>
            <a:ext cx="2376487" cy="576262"/>
          </a:xfrm>
          <a:prstGeom prst="rect">
            <a:avLst/>
          </a:prstGeom>
          <a:solidFill>
            <a:srgbClr val="66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BE" altLang="fr-FR"/>
              <a:t>Sloop- en</a:t>
            </a:r>
          </a:p>
          <a:p>
            <a:pPr algn="ctr"/>
            <a:r>
              <a:rPr lang="fr-BE" altLang="fr-FR"/>
              <a:t>verwijderingswerken</a:t>
            </a:r>
            <a:endParaRPr lang="fr-FR" altLang="fr-FR"/>
          </a:p>
        </p:txBody>
      </p:sp>
      <p:sp>
        <p:nvSpPr>
          <p:cNvPr id="30729" name="Line 9"/>
          <p:cNvSpPr>
            <a:spLocks noChangeShapeType="1"/>
          </p:cNvSpPr>
          <p:nvPr/>
        </p:nvSpPr>
        <p:spPr bwMode="auto">
          <a:xfrm>
            <a:off x="6672263" y="1412875"/>
            <a:ext cx="0" cy="4967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BE"/>
          </a:p>
        </p:txBody>
      </p:sp>
      <p:sp>
        <p:nvSpPr>
          <p:cNvPr id="30730" name="Line 10"/>
          <p:cNvSpPr>
            <a:spLocks noChangeShapeType="1"/>
          </p:cNvSpPr>
          <p:nvPr/>
        </p:nvSpPr>
        <p:spPr bwMode="auto">
          <a:xfrm>
            <a:off x="8759825" y="1412875"/>
            <a:ext cx="0" cy="4967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BE"/>
          </a:p>
        </p:txBody>
      </p:sp>
      <p:sp>
        <p:nvSpPr>
          <p:cNvPr id="30731" name="Text Box 11"/>
          <p:cNvSpPr txBox="1">
            <a:spLocks noChangeArrowheads="1"/>
          </p:cNvSpPr>
          <p:nvPr/>
        </p:nvSpPr>
        <p:spPr bwMode="auto">
          <a:xfrm>
            <a:off x="6888164" y="2063750"/>
            <a:ext cx="14490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Pers Defensie</a:t>
            </a:r>
            <a:endParaRPr lang="fr-FR" altLang="fr-FR"/>
          </a:p>
        </p:txBody>
      </p:sp>
      <p:sp>
        <p:nvSpPr>
          <p:cNvPr id="30732" name="Text Box 12"/>
          <p:cNvSpPr txBox="1">
            <a:spLocks noChangeArrowheads="1"/>
          </p:cNvSpPr>
          <p:nvPr/>
        </p:nvSpPr>
        <p:spPr bwMode="auto">
          <a:xfrm>
            <a:off x="6918326" y="3068638"/>
            <a:ext cx="14490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Pers Defensie</a:t>
            </a:r>
            <a:endParaRPr lang="fr-FR" altLang="fr-FR"/>
          </a:p>
        </p:txBody>
      </p:sp>
      <p:sp>
        <p:nvSpPr>
          <p:cNvPr id="30733" name="Text Box 13"/>
          <p:cNvSpPr txBox="1">
            <a:spLocks noChangeArrowheads="1"/>
          </p:cNvSpPr>
          <p:nvPr/>
        </p:nvSpPr>
        <p:spPr bwMode="auto">
          <a:xfrm>
            <a:off x="6959601" y="4076700"/>
            <a:ext cx="14490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Pers Defensie</a:t>
            </a:r>
            <a:endParaRPr lang="fr-FR" altLang="fr-FR"/>
          </a:p>
        </p:txBody>
      </p:sp>
      <p:sp>
        <p:nvSpPr>
          <p:cNvPr id="30734" name="Text Box 14"/>
          <p:cNvSpPr txBox="1">
            <a:spLocks noChangeArrowheads="1"/>
          </p:cNvSpPr>
          <p:nvPr/>
        </p:nvSpPr>
        <p:spPr bwMode="auto">
          <a:xfrm>
            <a:off x="7026275" y="4868864"/>
            <a:ext cx="14510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Erkende</a:t>
            </a:r>
          </a:p>
          <a:p>
            <a:r>
              <a:rPr lang="fr-BE" altLang="fr-FR"/>
              <a:t>onderneming</a:t>
            </a:r>
            <a:endParaRPr lang="fr-FR" altLang="fr-FR"/>
          </a:p>
        </p:txBody>
      </p:sp>
      <p:sp>
        <p:nvSpPr>
          <p:cNvPr id="30735" name="Text Box 15"/>
          <p:cNvSpPr txBox="1">
            <a:spLocks noChangeArrowheads="1"/>
          </p:cNvSpPr>
          <p:nvPr/>
        </p:nvSpPr>
        <p:spPr bwMode="auto">
          <a:xfrm>
            <a:off x="9191625" y="2063751"/>
            <a:ext cx="768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Intern</a:t>
            </a:r>
            <a:endParaRPr lang="fr-FR" altLang="fr-FR"/>
          </a:p>
        </p:txBody>
      </p:sp>
      <p:sp>
        <p:nvSpPr>
          <p:cNvPr id="30736" name="Text Box 16"/>
          <p:cNvSpPr txBox="1">
            <a:spLocks noChangeArrowheads="1"/>
          </p:cNvSpPr>
          <p:nvPr/>
        </p:nvSpPr>
        <p:spPr bwMode="auto">
          <a:xfrm>
            <a:off x="9191625" y="30654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Intern</a:t>
            </a:r>
            <a:endParaRPr lang="fr-FR" altLang="fr-FR"/>
          </a:p>
        </p:txBody>
      </p:sp>
      <p:sp>
        <p:nvSpPr>
          <p:cNvPr id="30737" name="Text Box 17"/>
          <p:cNvSpPr txBox="1">
            <a:spLocks noChangeArrowheads="1"/>
          </p:cNvSpPr>
          <p:nvPr/>
        </p:nvSpPr>
        <p:spPr bwMode="auto">
          <a:xfrm>
            <a:off x="8864600" y="4078288"/>
            <a:ext cx="144783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Extern 8 uren</a:t>
            </a:r>
            <a:endParaRPr lang="fr-FR" altLang="fr-FR"/>
          </a:p>
        </p:txBody>
      </p:sp>
      <p:sp>
        <p:nvSpPr>
          <p:cNvPr id="30738" name="Text Box 18"/>
          <p:cNvSpPr txBox="1">
            <a:spLocks noChangeArrowheads="1"/>
          </p:cNvSpPr>
          <p:nvPr/>
        </p:nvSpPr>
        <p:spPr bwMode="auto">
          <a:xfrm>
            <a:off x="8775700" y="5021263"/>
            <a:ext cx="15648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Extern 32 uren</a:t>
            </a:r>
            <a:endParaRPr lang="fr-FR" altLang="fr-FR"/>
          </a:p>
        </p:txBody>
      </p:sp>
      <p:sp>
        <p:nvSpPr>
          <p:cNvPr id="30739" name="Text Box 19"/>
          <p:cNvSpPr txBox="1">
            <a:spLocks noChangeArrowheads="1"/>
          </p:cNvSpPr>
          <p:nvPr/>
        </p:nvSpPr>
        <p:spPr bwMode="auto">
          <a:xfrm>
            <a:off x="8759825" y="5886450"/>
            <a:ext cx="15648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Extern 32 uren</a:t>
            </a:r>
            <a:endParaRPr lang="fr-FR" altLang="fr-FR"/>
          </a:p>
        </p:txBody>
      </p:sp>
      <p:sp>
        <p:nvSpPr>
          <p:cNvPr id="30740" name="Line 20"/>
          <p:cNvSpPr>
            <a:spLocks noChangeShapeType="1"/>
          </p:cNvSpPr>
          <p:nvPr/>
        </p:nvSpPr>
        <p:spPr bwMode="auto">
          <a:xfrm>
            <a:off x="1774825" y="1771650"/>
            <a:ext cx="86423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BE"/>
          </a:p>
        </p:txBody>
      </p:sp>
      <p:sp>
        <p:nvSpPr>
          <p:cNvPr id="30741" name="Text Box 21"/>
          <p:cNvSpPr txBox="1">
            <a:spLocks noChangeArrowheads="1"/>
          </p:cNvSpPr>
          <p:nvPr/>
        </p:nvSpPr>
        <p:spPr bwMode="auto">
          <a:xfrm>
            <a:off x="7051676" y="1363663"/>
            <a:ext cx="11651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Uitvoering</a:t>
            </a:r>
            <a:endParaRPr lang="fr-FR" altLang="fr-FR"/>
          </a:p>
        </p:txBody>
      </p:sp>
      <p:sp>
        <p:nvSpPr>
          <p:cNvPr id="30742" name="Text Box 22"/>
          <p:cNvSpPr txBox="1">
            <a:spLocks noChangeArrowheads="1"/>
          </p:cNvSpPr>
          <p:nvPr/>
        </p:nvSpPr>
        <p:spPr bwMode="auto">
          <a:xfrm>
            <a:off x="9293225" y="1352550"/>
            <a:ext cx="6038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Vmg</a:t>
            </a:r>
            <a:endParaRPr lang="fr-FR" altLang="fr-FR"/>
          </a:p>
        </p:txBody>
      </p:sp>
      <p:sp>
        <p:nvSpPr>
          <p:cNvPr id="30743" name="Rectangle 23"/>
          <p:cNvSpPr>
            <a:spLocks noChangeArrowheads="1"/>
          </p:cNvSpPr>
          <p:nvPr/>
        </p:nvSpPr>
        <p:spPr bwMode="auto">
          <a:xfrm rot="16200000">
            <a:off x="1524001" y="4905376"/>
            <a:ext cx="2376487" cy="576262"/>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BE" altLang="fr-FR"/>
              <a:t>Losgebonden asbest</a:t>
            </a:r>
            <a:endParaRPr lang="fr-FR" altLang="fr-FR"/>
          </a:p>
        </p:txBody>
      </p:sp>
      <p:sp>
        <p:nvSpPr>
          <p:cNvPr id="30744" name="Rectangle 24"/>
          <p:cNvSpPr>
            <a:spLocks noChangeArrowheads="1"/>
          </p:cNvSpPr>
          <p:nvPr/>
        </p:nvSpPr>
        <p:spPr bwMode="auto">
          <a:xfrm rot="16200000">
            <a:off x="-168275" y="3932238"/>
            <a:ext cx="4319588" cy="576262"/>
          </a:xfrm>
          <a:prstGeom prst="rect">
            <a:avLst/>
          </a:prstGeom>
          <a:solidFill>
            <a:srgbClr val="FF33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BE" altLang="fr-FR"/>
              <a:t>Hechtgebonden asbestAmiante non friable</a:t>
            </a:r>
            <a:endParaRPr lang="fr-FR" altLang="fr-FR"/>
          </a:p>
        </p:txBody>
      </p:sp>
      <p:sp>
        <p:nvSpPr>
          <p:cNvPr id="30745" name="Line 25"/>
          <p:cNvSpPr>
            <a:spLocks noChangeShapeType="1"/>
          </p:cNvSpPr>
          <p:nvPr/>
        </p:nvSpPr>
        <p:spPr bwMode="auto">
          <a:xfrm>
            <a:off x="3143250" y="1412875"/>
            <a:ext cx="0" cy="4967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BE"/>
          </a:p>
        </p:txBody>
      </p:sp>
      <p:sp>
        <p:nvSpPr>
          <p:cNvPr id="30746" name="Text Box 26"/>
          <p:cNvSpPr txBox="1">
            <a:spLocks noChangeArrowheads="1"/>
          </p:cNvSpPr>
          <p:nvPr/>
        </p:nvSpPr>
        <p:spPr bwMode="auto">
          <a:xfrm>
            <a:off x="4151314" y="1339850"/>
            <a:ext cx="17705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Werkzaamheden</a:t>
            </a:r>
            <a:endParaRPr lang="fr-FR" altLang="fr-FR"/>
          </a:p>
        </p:txBody>
      </p:sp>
      <p:sp>
        <p:nvSpPr>
          <p:cNvPr id="30747" name="Text Box 27"/>
          <p:cNvSpPr txBox="1">
            <a:spLocks noChangeArrowheads="1"/>
          </p:cNvSpPr>
          <p:nvPr/>
        </p:nvSpPr>
        <p:spPr bwMode="auto">
          <a:xfrm>
            <a:off x="1847850" y="1339850"/>
            <a:ext cx="8088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Asbest</a:t>
            </a:r>
            <a:endParaRPr lang="fr-FR" altLang="fr-FR"/>
          </a:p>
        </p:txBody>
      </p:sp>
      <p:sp>
        <p:nvSpPr>
          <p:cNvPr id="30748" name="Text Box 28"/>
          <p:cNvSpPr txBox="1">
            <a:spLocks noChangeArrowheads="1"/>
          </p:cNvSpPr>
          <p:nvPr/>
        </p:nvSpPr>
        <p:spPr bwMode="auto">
          <a:xfrm>
            <a:off x="7010400" y="5811839"/>
            <a:ext cx="14510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a:t>Erkende</a:t>
            </a:r>
          </a:p>
          <a:p>
            <a:r>
              <a:rPr lang="fr-BE" altLang="fr-FR"/>
              <a:t>onderneming</a:t>
            </a:r>
            <a:endParaRPr lang="fr-FR" altLang="fr-FR"/>
          </a:p>
        </p:txBody>
      </p:sp>
    </p:spTree>
    <p:extLst>
      <p:ext uri="{BB962C8B-B14F-4D97-AF65-F5344CB8AC3E}">
        <p14:creationId xmlns:p14="http://schemas.microsoft.com/office/powerpoint/2010/main" val="36050895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fr-BE" altLang="fr-FR"/>
              <a:t>Vormingsplan</a:t>
            </a:r>
            <a:endParaRPr lang="en-US" altLang="fr-FR"/>
          </a:p>
        </p:txBody>
      </p:sp>
      <p:sp>
        <p:nvSpPr>
          <p:cNvPr id="29699" name="Rectangle 3"/>
          <p:cNvSpPr>
            <a:spLocks noGrp="1" noChangeArrowheads="1"/>
          </p:cNvSpPr>
          <p:nvPr>
            <p:ph type="body" idx="1"/>
          </p:nvPr>
        </p:nvSpPr>
        <p:spPr/>
        <p:txBody>
          <a:bodyPr/>
          <a:lstStyle/>
          <a:p>
            <a:pPr marL="609600" indent="-609600">
              <a:lnSpc>
                <a:spcPct val="90000"/>
              </a:lnSpc>
            </a:pPr>
            <a:r>
              <a:rPr lang="fr-BE" altLang="fr-FR" u="sng"/>
              <a:t>Module « Eenvoudige handelingen »</a:t>
            </a:r>
            <a:endParaRPr lang="fr-BE" altLang="fr-FR"/>
          </a:p>
          <a:p>
            <a:pPr marL="990600" lvl="1" indent="-533400">
              <a:lnSpc>
                <a:spcPct val="90000"/>
              </a:lnSpc>
            </a:pPr>
            <a:r>
              <a:rPr lang="fr-BE" altLang="fr-FR"/>
              <a:t>Doelgroep</a:t>
            </a:r>
            <a:endParaRPr lang="en-US" altLang="fr-FR" b="1" i="1"/>
          </a:p>
          <a:p>
            <a:pPr marL="1371600" lvl="2" indent="-457200">
              <a:lnSpc>
                <a:spcPct val="90000"/>
              </a:lnSpc>
            </a:pPr>
            <a:r>
              <a:rPr lang="nl-BE" altLang="fr-FR"/>
              <a:t>Pers dat sloop en verwijderingswerken van asbesthoudend materiaal dient uit te voeren volgens de techniek van de eenvoudige handelingen</a:t>
            </a:r>
            <a:endParaRPr lang="fr-BE" altLang="fr-FR"/>
          </a:p>
          <a:p>
            <a:pPr marL="990600" lvl="1" indent="-533400">
              <a:lnSpc>
                <a:spcPct val="90000"/>
              </a:lnSpc>
            </a:pPr>
            <a:r>
              <a:rPr lang="fr-BE" altLang="fr-FR"/>
              <a:t>Vmg Org</a:t>
            </a:r>
            <a:endParaRPr lang="en-US" altLang="fr-FR" b="1" i="1"/>
          </a:p>
          <a:p>
            <a:pPr marL="1371600" lvl="2" indent="-457200">
              <a:lnSpc>
                <a:spcPct val="90000"/>
              </a:lnSpc>
            </a:pPr>
            <a:r>
              <a:rPr lang="nl-BE" altLang="fr-FR"/>
              <a:t>Burger Vmg Org erkend door FOD WASO</a:t>
            </a:r>
          </a:p>
          <a:p>
            <a:pPr marL="990600" lvl="1" indent="-533400">
              <a:lnSpc>
                <a:spcPct val="90000"/>
              </a:lnSpc>
            </a:pPr>
            <a:r>
              <a:rPr lang="nl-BE" altLang="fr-FR"/>
              <a:t>Attest afgeleverd op het einde van de cursus</a:t>
            </a:r>
            <a:endParaRPr lang="en-US" altLang="fr-FR" b="1" i="1"/>
          </a:p>
          <a:p>
            <a:pPr marL="990600" lvl="1" indent="-533400">
              <a:lnSpc>
                <a:spcPct val="90000"/>
              </a:lnSpc>
            </a:pPr>
            <a:r>
              <a:rPr lang="fr-BE" altLang="fr-FR"/>
              <a:t>Jaarlijkse refresher</a:t>
            </a:r>
          </a:p>
        </p:txBody>
      </p:sp>
      <p:sp>
        <p:nvSpPr>
          <p:cNvPr id="29700" name="Text Box 4"/>
          <p:cNvSpPr txBox="1">
            <a:spLocks noChangeArrowheads="1"/>
          </p:cNvSpPr>
          <p:nvPr/>
        </p:nvSpPr>
        <p:spPr bwMode="auto">
          <a:xfrm>
            <a:off x="8688389" y="1125538"/>
            <a:ext cx="11416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BE" altLang="fr-FR" sz="2000" b="1" i="1"/>
              <a:t>CWB 040</a:t>
            </a:r>
            <a:endParaRPr lang="en-US" altLang="fr-FR" sz="2000" b="1" i="1"/>
          </a:p>
        </p:txBody>
      </p:sp>
    </p:spTree>
    <p:extLst>
      <p:ext uri="{BB962C8B-B14F-4D97-AF65-F5344CB8AC3E}">
        <p14:creationId xmlns:p14="http://schemas.microsoft.com/office/powerpoint/2010/main" val="3460643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Notes &amp; Documentation</a:t>
            </a:r>
            <a:endParaRPr lang="fr-BE" dirty="0"/>
          </a:p>
        </p:txBody>
      </p:sp>
      <p:sp>
        <p:nvSpPr>
          <p:cNvPr id="3" name="Content Placeholder 2"/>
          <p:cNvSpPr>
            <a:spLocks noGrp="1"/>
          </p:cNvSpPr>
          <p:nvPr>
            <p:ph idx="1"/>
          </p:nvPr>
        </p:nvSpPr>
        <p:spPr>
          <a:xfrm>
            <a:off x="609600" y="1669649"/>
            <a:ext cx="10972800" cy="4525963"/>
          </a:xfrm>
        </p:spPr>
        <p:txBody>
          <a:bodyPr/>
          <a:lstStyle/>
          <a:p>
            <a:r>
              <a:rPr lang="fr-BE" dirty="0" smtClean="0"/>
              <a:t>SPPT MR : Nota 22-50093750 van 05 </a:t>
            </a:r>
            <a:r>
              <a:rPr lang="fr-BE" dirty="0" err="1" smtClean="0"/>
              <a:t>Mei</a:t>
            </a:r>
            <a:r>
              <a:rPr lang="fr-BE" dirty="0" smtClean="0"/>
              <a:t> 22</a:t>
            </a:r>
          </a:p>
          <a:p>
            <a:pPr lvl="1"/>
            <a:r>
              <a:rPr lang="fr-BE" dirty="0" smtClean="0"/>
              <a:t>HOC </a:t>
            </a:r>
            <a:r>
              <a:rPr lang="fr-BE" dirty="0" err="1" smtClean="0"/>
              <a:t>beslissing</a:t>
            </a:r>
            <a:r>
              <a:rPr lang="fr-BE" dirty="0" smtClean="0"/>
              <a:t> </a:t>
            </a:r>
          </a:p>
          <a:p>
            <a:pPr lvl="1"/>
            <a:r>
              <a:rPr lang="fr-BE" dirty="0" smtClean="0"/>
              <a:t>6 RA om te </a:t>
            </a:r>
            <a:r>
              <a:rPr lang="fr-BE" dirty="0" err="1" smtClean="0"/>
              <a:t>doen</a:t>
            </a:r>
            <a:r>
              <a:rPr lang="fr-BE" dirty="0" smtClean="0"/>
              <a:t> </a:t>
            </a:r>
          </a:p>
          <a:p>
            <a:pPr lvl="2"/>
            <a:r>
              <a:rPr lang="fr-BE" dirty="0" err="1" smtClean="0"/>
              <a:t>Bij</a:t>
            </a:r>
            <a:r>
              <a:rPr lang="fr-BE" dirty="0" smtClean="0"/>
              <a:t> 4Bn Log, 18 </a:t>
            </a:r>
            <a:r>
              <a:rPr lang="fr-BE" dirty="0" err="1" smtClean="0"/>
              <a:t>Bn</a:t>
            </a:r>
            <a:r>
              <a:rPr lang="fr-BE" dirty="0" smtClean="0"/>
              <a:t> Log en 29 </a:t>
            </a:r>
            <a:r>
              <a:rPr lang="fr-BE" dirty="0" err="1" smtClean="0"/>
              <a:t>Bn</a:t>
            </a:r>
            <a:r>
              <a:rPr lang="fr-BE" dirty="0" smtClean="0"/>
              <a:t> Log</a:t>
            </a:r>
          </a:p>
          <a:p>
            <a:pPr lvl="2"/>
            <a:r>
              <a:rPr lang="nl-BE" i="1" dirty="0"/>
              <a:t>verwijderingsfasen van de remtrommel </a:t>
            </a:r>
            <a:r>
              <a:rPr lang="nl-BE" i="1" dirty="0" smtClean="0"/>
              <a:t>   + </a:t>
            </a:r>
            <a:r>
              <a:rPr lang="nl-BE" i="1" dirty="0"/>
              <a:t>vervanging van versleten remvoeringen (aangenomen als eenvoudige handeling </a:t>
            </a:r>
            <a:r>
              <a:rPr lang="nl-BE" i="1" dirty="0" smtClean="0"/>
              <a:t>)</a:t>
            </a:r>
            <a:endParaRPr lang="fr-BE" dirty="0" smtClean="0"/>
          </a:p>
          <a:p>
            <a:r>
              <a:rPr lang="fr-BE" dirty="0" smtClean="0"/>
              <a:t>Check </a:t>
            </a:r>
            <a:r>
              <a:rPr lang="fr-BE" dirty="0" err="1" smtClean="0"/>
              <a:t>list</a:t>
            </a:r>
            <a:r>
              <a:rPr lang="fr-BE" dirty="0" smtClean="0"/>
              <a:t> </a:t>
            </a:r>
            <a:r>
              <a:rPr lang="fr-BE" dirty="0" err="1" smtClean="0"/>
              <a:t>asbest</a:t>
            </a:r>
            <a:r>
              <a:rPr lang="fr-BE" dirty="0" smtClean="0"/>
              <a:t>  </a:t>
            </a:r>
            <a:r>
              <a:rPr lang="fr-BE" dirty="0" err="1" smtClean="0"/>
              <a:t>is</a:t>
            </a:r>
            <a:r>
              <a:rPr lang="fr-BE" dirty="0" smtClean="0"/>
              <a:t> van </a:t>
            </a:r>
            <a:r>
              <a:rPr lang="fr-BE" dirty="0" err="1" smtClean="0"/>
              <a:t>toepassing</a:t>
            </a:r>
            <a:endParaRPr lang="fr-BE" dirty="0" smtClean="0"/>
          </a:p>
        </p:txBody>
      </p:sp>
    </p:spTree>
    <p:extLst>
      <p:ext uri="{BB962C8B-B14F-4D97-AF65-F5344CB8AC3E}">
        <p14:creationId xmlns:p14="http://schemas.microsoft.com/office/powerpoint/2010/main" val="21368986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Rest</a:t>
            </a:r>
            <a:r>
              <a:rPr lang="fr-BE" dirty="0" smtClean="0"/>
              <a:t> of the </a:t>
            </a:r>
            <a:r>
              <a:rPr lang="fr-BE" dirty="0" err="1" smtClean="0"/>
              <a:t>Defense</a:t>
            </a:r>
            <a:endParaRPr lang="fr-BE" dirty="0"/>
          </a:p>
        </p:txBody>
      </p:sp>
      <p:sp>
        <p:nvSpPr>
          <p:cNvPr id="3" name="Content Placeholder 2"/>
          <p:cNvSpPr>
            <a:spLocks noGrp="1"/>
          </p:cNvSpPr>
          <p:nvPr>
            <p:ph idx="1"/>
          </p:nvPr>
        </p:nvSpPr>
        <p:spPr>
          <a:xfrm>
            <a:off x="609600" y="1276110"/>
            <a:ext cx="10972800" cy="4525963"/>
          </a:xfrm>
        </p:spPr>
        <p:txBody>
          <a:bodyPr/>
          <a:lstStyle/>
          <a:p>
            <a:r>
              <a:rPr lang="fr-BE" dirty="0" err="1" smtClean="0"/>
              <a:t>Belgium</a:t>
            </a:r>
            <a:r>
              <a:rPr lang="fr-BE" dirty="0" smtClean="0"/>
              <a:t> </a:t>
            </a:r>
            <a:r>
              <a:rPr lang="fr-BE" dirty="0" err="1" smtClean="0"/>
              <a:t>Defense</a:t>
            </a:r>
            <a:r>
              <a:rPr lang="fr-BE" dirty="0" smtClean="0"/>
              <a:t> : 12,5 ; 45 ; 50 &amp; 100 </a:t>
            </a:r>
            <a:r>
              <a:rPr lang="fr-BE" dirty="0" err="1" smtClean="0"/>
              <a:t>kVA</a:t>
            </a:r>
            <a:r>
              <a:rPr lang="fr-BE" dirty="0" smtClean="0"/>
              <a:t> </a:t>
            </a:r>
            <a:r>
              <a:rPr lang="fr-BE" dirty="0" err="1" smtClean="0"/>
              <a:t>generators</a:t>
            </a:r>
            <a:endParaRPr lang="fr-BE" dirty="0" smtClean="0"/>
          </a:p>
          <a:p>
            <a:r>
              <a:rPr lang="fr-BE" dirty="0"/>
              <a:t>All </a:t>
            </a:r>
            <a:r>
              <a:rPr lang="fr-BE" dirty="0" err="1"/>
              <a:t>could</a:t>
            </a:r>
            <a:r>
              <a:rPr lang="fr-BE" dirty="0"/>
              <a:t> </a:t>
            </a:r>
            <a:r>
              <a:rPr lang="fr-BE" dirty="0" err="1"/>
              <a:t>be</a:t>
            </a:r>
            <a:r>
              <a:rPr lang="fr-BE" dirty="0"/>
              <a:t> </a:t>
            </a:r>
            <a:r>
              <a:rPr lang="fr-BE" dirty="0" err="1" smtClean="0"/>
              <a:t>contain</a:t>
            </a:r>
            <a:r>
              <a:rPr lang="fr-BE" dirty="0" smtClean="0"/>
              <a:t> </a:t>
            </a:r>
            <a:r>
              <a:rPr lang="fr-BE" dirty="0" err="1"/>
              <a:t>abestos</a:t>
            </a:r>
            <a:r>
              <a:rPr lang="fr-BE" dirty="0"/>
              <a:t> (</a:t>
            </a:r>
            <a:r>
              <a:rPr lang="fr-BE" dirty="0" err="1"/>
              <a:t>precaution</a:t>
            </a:r>
            <a:r>
              <a:rPr lang="fr-BE" dirty="0"/>
              <a:t> </a:t>
            </a:r>
            <a:r>
              <a:rPr lang="fr-BE" dirty="0" err="1"/>
              <a:t>principle</a:t>
            </a:r>
            <a:r>
              <a:rPr lang="fr-BE" dirty="0"/>
              <a:t>)</a:t>
            </a:r>
          </a:p>
          <a:p>
            <a:r>
              <a:rPr lang="fr-BE" dirty="0" smtClean="0"/>
              <a:t>Works @ ateliers   + Works @ </a:t>
            </a:r>
            <a:r>
              <a:rPr lang="fr-BE" dirty="0" err="1" smtClean="0"/>
              <a:t>operations</a:t>
            </a:r>
            <a:r>
              <a:rPr lang="fr-BE" dirty="0" smtClean="0"/>
              <a:t>/exercices</a:t>
            </a:r>
          </a:p>
          <a:p>
            <a:r>
              <a:rPr lang="fr-BE" dirty="0" err="1" smtClean="0"/>
              <a:t>Registry</a:t>
            </a:r>
            <a:r>
              <a:rPr lang="fr-BE" dirty="0" smtClean="0"/>
              <a:t> @AMT of the possible </a:t>
            </a:r>
            <a:r>
              <a:rPr lang="fr-BE" dirty="0" err="1" smtClean="0"/>
              <a:t>exposure</a:t>
            </a:r>
            <a:r>
              <a:rPr lang="fr-BE" dirty="0" smtClean="0"/>
              <a:t>  of the </a:t>
            </a:r>
            <a:r>
              <a:rPr lang="fr-BE" dirty="0" err="1" smtClean="0"/>
              <a:t>past</a:t>
            </a:r>
            <a:endParaRPr lang="fr-BE" dirty="0" smtClean="0"/>
          </a:p>
          <a:p>
            <a:r>
              <a:rPr lang="fr-BE" dirty="0" smtClean="0"/>
              <a:t>New chances of </a:t>
            </a:r>
            <a:r>
              <a:rPr lang="fr-BE" dirty="0" err="1" smtClean="0"/>
              <a:t>exposure</a:t>
            </a:r>
            <a:r>
              <a:rPr lang="fr-BE" dirty="0" smtClean="0"/>
              <a:t> in a </a:t>
            </a:r>
            <a:r>
              <a:rPr lang="fr-BE" dirty="0" err="1" smtClean="0"/>
              <a:t>process</a:t>
            </a:r>
            <a:r>
              <a:rPr lang="fr-BE" dirty="0" smtClean="0"/>
              <a:t> are FORBIDDEN  </a:t>
            </a:r>
            <a:r>
              <a:rPr lang="fr-BE" dirty="0" err="1" smtClean="0"/>
              <a:t>until</a:t>
            </a:r>
            <a:r>
              <a:rPr lang="fr-BE" dirty="0" smtClean="0"/>
              <a:t> : </a:t>
            </a:r>
          </a:p>
          <a:p>
            <a:pPr lvl="1"/>
            <a:r>
              <a:rPr lang="fr-BE" dirty="0" err="1" smtClean="0"/>
              <a:t>Risk</a:t>
            </a:r>
            <a:r>
              <a:rPr lang="fr-BE" dirty="0" smtClean="0"/>
              <a:t> </a:t>
            </a:r>
            <a:r>
              <a:rPr lang="fr-BE" dirty="0" err="1" smtClean="0"/>
              <a:t>analysis</a:t>
            </a:r>
            <a:endParaRPr lang="fr-BE" dirty="0" smtClean="0"/>
          </a:p>
          <a:p>
            <a:pPr lvl="1"/>
            <a:r>
              <a:rPr lang="fr-BE" dirty="0" err="1" smtClean="0"/>
              <a:t>Following</a:t>
            </a:r>
            <a:r>
              <a:rPr lang="fr-BE" dirty="0" smtClean="0"/>
              <a:t> the </a:t>
            </a:r>
            <a:r>
              <a:rPr lang="fr-BE" dirty="0" err="1" smtClean="0"/>
              <a:t>prevention</a:t>
            </a:r>
            <a:r>
              <a:rPr lang="fr-BE" dirty="0" smtClean="0"/>
              <a:t> check </a:t>
            </a:r>
            <a:r>
              <a:rPr lang="fr-BE" dirty="0" err="1" smtClean="0"/>
              <a:t>lists</a:t>
            </a:r>
            <a:endParaRPr lang="fr-BE" dirty="0" smtClean="0"/>
          </a:p>
          <a:p>
            <a:pPr lvl="1"/>
            <a:r>
              <a:rPr lang="fr-BE" dirty="0" err="1" smtClean="0"/>
              <a:t>Measurements</a:t>
            </a:r>
            <a:r>
              <a:rPr lang="fr-BE" dirty="0" smtClean="0"/>
              <a:t> by ILE</a:t>
            </a:r>
          </a:p>
          <a:p>
            <a:pPr marL="457200" lvl="1" indent="0">
              <a:buNone/>
            </a:pPr>
            <a:endParaRPr lang="fr-BE" b="1" dirty="0" smtClean="0"/>
          </a:p>
          <a:p>
            <a:pPr marL="457200" lvl="1" indent="0">
              <a:buNone/>
            </a:pPr>
            <a:endParaRPr lang="fr-BE" dirty="0" smtClean="0"/>
          </a:p>
          <a:p>
            <a:pPr marL="457200" lvl="1" indent="0">
              <a:buNone/>
            </a:pPr>
            <a:endParaRPr lang="fr-BE" dirty="0" smtClean="0"/>
          </a:p>
          <a:p>
            <a:pPr marL="457200" lvl="1" indent="0">
              <a:buNone/>
            </a:pPr>
            <a:endParaRPr lang="fr-BE" dirty="0" smtClean="0"/>
          </a:p>
          <a:p>
            <a:pPr marL="457200" lvl="1" indent="0">
              <a:buNone/>
            </a:pPr>
            <a:endParaRPr lang="fr-BE" dirty="0" smtClean="0"/>
          </a:p>
        </p:txBody>
      </p:sp>
    </p:spTree>
    <p:extLst>
      <p:ext uri="{BB962C8B-B14F-4D97-AF65-F5344CB8AC3E}">
        <p14:creationId xmlns:p14="http://schemas.microsoft.com/office/powerpoint/2010/main" val="18604032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Actual</a:t>
            </a:r>
            <a:r>
              <a:rPr lang="fr-BE" dirty="0" smtClean="0"/>
              <a:t> situation of 18 </a:t>
            </a:r>
            <a:r>
              <a:rPr lang="fr-BE" dirty="0" err="1" smtClean="0"/>
              <a:t>Bn</a:t>
            </a:r>
            <a:r>
              <a:rPr lang="fr-BE" dirty="0" smtClean="0"/>
              <a:t> Log</a:t>
            </a:r>
            <a:endParaRPr lang="fr-BE" dirty="0"/>
          </a:p>
        </p:txBody>
      </p:sp>
      <p:sp>
        <p:nvSpPr>
          <p:cNvPr id="3" name="Content Placeholder 2"/>
          <p:cNvSpPr>
            <a:spLocks noGrp="1"/>
          </p:cNvSpPr>
          <p:nvPr>
            <p:ph idx="1"/>
          </p:nvPr>
        </p:nvSpPr>
        <p:spPr/>
        <p:txBody>
          <a:bodyPr/>
          <a:lstStyle/>
          <a:p>
            <a:r>
              <a:rPr lang="fr-BE" dirty="0" smtClean="0"/>
              <a:t>06 </a:t>
            </a:r>
            <a:r>
              <a:rPr lang="fr-BE" dirty="0" err="1" smtClean="0"/>
              <a:t>Apr</a:t>
            </a:r>
            <a:r>
              <a:rPr lang="fr-BE" dirty="0" smtClean="0"/>
              <a:t> 22</a:t>
            </a:r>
            <a:endParaRPr lang="fr-BE"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60233" y="2501569"/>
            <a:ext cx="5320684" cy="3990513"/>
          </a:xfrm>
          <a:prstGeom prst="rect">
            <a:avLst/>
          </a:prstGeom>
        </p:spPr>
      </p:pic>
    </p:spTree>
    <p:extLst>
      <p:ext uri="{BB962C8B-B14F-4D97-AF65-F5344CB8AC3E}">
        <p14:creationId xmlns:p14="http://schemas.microsoft.com/office/powerpoint/2010/main" val="28069442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Actual</a:t>
            </a:r>
            <a:r>
              <a:rPr lang="fr-BE" dirty="0" smtClean="0"/>
              <a:t> situation of 18 </a:t>
            </a:r>
            <a:r>
              <a:rPr lang="fr-BE" dirty="0" err="1" smtClean="0"/>
              <a:t>Bn</a:t>
            </a:r>
            <a:r>
              <a:rPr lang="fr-BE" dirty="0" smtClean="0"/>
              <a:t> Log</a:t>
            </a:r>
            <a:endParaRPr lang="fr-BE"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3572" y="88776"/>
            <a:ext cx="9144000" cy="6858000"/>
          </a:xfrm>
          <a:prstGeom prst="rect">
            <a:avLst/>
          </a:prstGeom>
        </p:spPr>
      </p:pic>
    </p:spTree>
    <p:extLst>
      <p:ext uri="{BB962C8B-B14F-4D97-AF65-F5344CB8AC3E}">
        <p14:creationId xmlns:p14="http://schemas.microsoft.com/office/powerpoint/2010/main" val="24127400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Actual</a:t>
            </a:r>
            <a:r>
              <a:rPr lang="fr-BE" dirty="0" smtClean="0"/>
              <a:t> situation of 18 </a:t>
            </a:r>
            <a:r>
              <a:rPr lang="fr-BE" dirty="0" err="1" smtClean="0"/>
              <a:t>Bn</a:t>
            </a:r>
            <a:r>
              <a:rPr lang="fr-BE" dirty="0" smtClean="0"/>
              <a:t> Log</a:t>
            </a:r>
            <a:endParaRPr lang="fr-BE" dirty="0"/>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5716" y="1131903"/>
            <a:ext cx="7469080" cy="5601810"/>
          </a:xfrm>
          <a:prstGeom prst="rect">
            <a:avLst/>
          </a:prstGeom>
        </p:spPr>
      </p:pic>
    </p:spTree>
    <p:extLst>
      <p:ext uri="{BB962C8B-B14F-4D97-AF65-F5344CB8AC3E}">
        <p14:creationId xmlns:p14="http://schemas.microsoft.com/office/powerpoint/2010/main" val="18360151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Actual</a:t>
            </a:r>
            <a:r>
              <a:rPr lang="fr-BE" dirty="0" smtClean="0"/>
              <a:t> situation of 18 </a:t>
            </a:r>
            <a:r>
              <a:rPr lang="fr-BE" dirty="0" err="1" smtClean="0"/>
              <a:t>Bn</a:t>
            </a:r>
            <a:r>
              <a:rPr lang="fr-BE" dirty="0" smtClean="0"/>
              <a:t> Log</a:t>
            </a:r>
            <a:endParaRPr lang="fr-BE" dirty="0"/>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08590" y="0"/>
            <a:ext cx="8943533" cy="6707650"/>
          </a:xfrm>
          <a:prstGeom prst="rect">
            <a:avLst/>
          </a:prstGeom>
        </p:spPr>
      </p:pic>
    </p:spTree>
    <p:extLst>
      <p:ext uri="{BB962C8B-B14F-4D97-AF65-F5344CB8AC3E}">
        <p14:creationId xmlns:p14="http://schemas.microsoft.com/office/powerpoint/2010/main" val="5796182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715947"/>
            <a:ext cx="10972800" cy="4525963"/>
          </a:xfrm>
        </p:spPr>
        <p:txBody>
          <a:bodyPr/>
          <a:lstStyle/>
          <a:p>
            <a:pPr marL="0" indent="0" algn="ctr">
              <a:buNone/>
            </a:pPr>
            <a:r>
              <a:rPr lang="fr-BE" sz="6000" dirty="0" smtClean="0"/>
              <a:t>QUESTIONS ? </a:t>
            </a:r>
            <a:endParaRPr lang="fr-BE" sz="6000" dirty="0"/>
          </a:p>
        </p:txBody>
      </p:sp>
    </p:spTree>
    <p:extLst>
      <p:ext uri="{BB962C8B-B14F-4D97-AF65-F5344CB8AC3E}">
        <p14:creationId xmlns:p14="http://schemas.microsoft.com/office/powerpoint/2010/main" val="3203790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titled_pag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35382" y="113211"/>
            <a:ext cx="8705235" cy="674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520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Generic</a:t>
            </a:r>
            <a:r>
              <a:rPr lang="fr-BE" dirty="0" smtClean="0"/>
              <a:t> </a:t>
            </a:r>
            <a:r>
              <a:rPr lang="fr-BE" dirty="0" err="1" smtClean="0"/>
              <a:t>analysis</a:t>
            </a:r>
            <a:endParaRPr lang="fr-BE" dirty="0"/>
          </a:p>
        </p:txBody>
      </p:sp>
      <p:sp>
        <p:nvSpPr>
          <p:cNvPr id="3" name="Content Placeholder 2"/>
          <p:cNvSpPr>
            <a:spLocks noGrp="1"/>
          </p:cNvSpPr>
          <p:nvPr>
            <p:ph idx="1"/>
          </p:nvPr>
        </p:nvSpPr>
        <p:spPr>
          <a:xfrm>
            <a:off x="609600" y="1669649"/>
            <a:ext cx="10972800" cy="4525963"/>
          </a:xfrm>
        </p:spPr>
        <p:txBody>
          <a:bodyPr/>
          <a:lstStyle/>
          <a:p>
            <a:r>
              <a:rPr lang="fr-BE" dirty="0" smtClean="0"/>
              <a:t>Screening documentaire</a:t>
            </a:r>
          </a:p>
          <a:p>
            <a:pPr lvl="1"/>
            <a:r>
              <a:rPr lang="fr-BE" dirty="0" smtClean="0"/>
              <a:t>INRS + Codex </a:t>
            </a:r>
            <a:r>
              <a:rPr lang="fr-BE" dirty="0" err="1" smtClean="0"/>
              <a:t>welzijn</a:t>
            </a:r>
            <a:r>
              <a:rPr lang="fr-BE" dirty="0" smtClean="0"/>
              <a:t> +Mil Reg</a:t>
            </a:r>
          </a:p>
          <a:p>
            <a:r>
              <a:rPr lang="fr-BE" dirty="0" smtClean="0"/>
              <a:t>STEPS :</a:t>
            </a:r>
          </a:p>
          <a:p>
            <a:pPr lvl="1"/>
            <a:r>
              <a:rPr lang="fr-BE" dirty="0" smtClean="0"/>
              <a:t>Identification (of the danger) : </a:t>
            </a:r>
          </a:p>
          <a:p>
            <a:pPr lvl="1"/>
            <a:r>
              <a:rPr lang="fr-BE" dirty="0" smtClean="0"/>
              <a:t>Inventory of the possible sources of contamination</a:t>
            </a:r>
          </a:p>
          <a:p>
            <a:pPr lvl="1"/>
            <a:r>
              <a:rPr lang="fr-BE" dirty="0" err="1" smtClean="0"/>
              <a:t>Registry</a:t>
            </a:r>
            <a:r>
              <a:rPr lang="fr-BE" dirty="0" smtClean="0"/>
              <a:t> of the suppose contamination of the </a:t>
            </a:r>
            <a:r>
              <a:rPr lang="fr-BE" dirty="0" err="1" smtClean="0"/>
              <a:t>past</a:t>
            </a:r>
            <a:endParaRPr lang="fr-BE" dirty="0" smtClean="0"/>
          </a:p>
          <a:p>
            <a:pPr lvl="1"/>
            <a:r>
              <a:rPr lang="fr-BE" dirty="0" err="1" smtClean="0"/>
              <a:t>Risk</a:t>
            </a:r>
            <a:r>
              <a:rPr lang="fr-BE" dirty="0" smtClean="0"/>
              <a:t> </a:t>
            </a:r>
            <a:r>
              <a:rPr lang="fr-BE" dirty="0" err="1" smtClean="0"/>
              <a:t>evalutation</a:t>
            </a:r>
            <a:r>
              <a:rPr lang="fr-BE" dirty="0" smtClean="0"/>
              <a:t> of the </a:t>
            </a:r>
            <a:r>
              <a:rPr lang="fr-BE" dirty="0" err="1" smtClean="0"/>
              <a:t>actual</a:t>
            </a:r>
            <a:r>
              <a:rPr lang="fr-BE" dirty="0" smtClean="0"/>
              <a:t> contamination (</a:t>
            </a:r>
            <a:r>
              <a:rPr lang="fr-BE" dirty="0" err="1" smtClean="0"/>
              <a:t>exposure</a:t>
            </a:r>
            <a:r>
              <a:rPr lang="fr-BE" dirty="0" smtClean="0"/>
              <a:t> )</a:t>
            </a:r>
          </a:p>
          <a:p>
            <a:pPr lvl="1"/>
            <a:r>
              <a:rPr lang="fr-BE" dirty="0" err="1" smtClean="0"/>
              <a:t>Preventive</a:t>
            </a:r>
            <a:r>
              <a:rPr lang="fr-BE" dirty="0" smtClean="0"/>
              <a:t> </a:t>
            </a:r>
            <a:r>
              <a:rPr lang="fr-BE" dirty="0" err="1" smtClean="0"/>
              <a:t>measures</a:t>
            </a:r>
            <a:r>
              <a:rPr lang="fr-BE" dirty="0" smtClean="0"/>
              <a:t> </a:t>
            </a:r>
          </a:p>
          <a:p>
            <a:pPr lvl="1"/>
            <a:r>
              <a:rPr lang="fr-BE" dirty="0" smtClean="0"/>
              <a:t>Confirmation and </a:t>
            </a:r>
            <a:r>
              <a:rPr lang="fr-BE" dirty="0" err="1" smtClean="0"/>
              <a:t>following</a:t>
            </a:r>
            <a:r>
              <a:rPr lang="fr-BE" dirty="0" smtClean="0"/>
              <a:t> of the contamination by </a:t>
            </a:r>
            <a:r>
              <a:rPr lang="fr-BE" dirty="0" err="1" smtClean="0"/>
              <a:t>measurements</a:t>
            </a:r>
            <a:r>
              <a:rPr lang="fr-BE" dirty="0" smtClean="0"/>
              <a:t> </a:t>
            </a:r>
          </a:p>
          <a:p>
            <a:pPr lvl="1"/>
            <a:endParaRPr lang="fr-BE" dirty="0" smtClean="0"/>
          </a:p>
          <a:p>
            <a:pPr lvl="1"/>
            <a:endParaRPr lang="fr-BE" dirty="0" smtClean="0"/>
          </a:p>
        </p:txBody>
      </p:sp>
    </p:spTree>
    <p:extLst>
      <p:ext uri="{BB962C8B-B14F-4D97-AF65-F5344CB8AC3E}">
        <p14:creationId xmlns:p14="http://schemas.microsoft.com/office/powerpoint/2010/main" val="1425264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Methods</a:t>
            </a:r>
            <a:endParaRPr lang="fr-BE" dirty="0"/>
          </a:p>
        </p:txBody>
      </p:sp>
      <p:sp>
        <p:nvSpPr>
          <p:cNvPr id="3" name="Content Placeholder 2"/>
          <p:cNvSpPr>
            <a:spLocks noGrp="1"/>
          </p:cNvSpPr>
          <p:nvPr>
            <p:ph idx="1"/>
          </p:nvPr>
        </p:nvSpPr>
        <p:spPr/>
        <p:txBody>
          <a:bodyPr/>
          <a:lstStyle/>
          <a:p>
            <a:r>
              <a:rPr lang="fr-BE" u="sng" dirty="0" smtClean="0"/>
              <a:t>Identification</a:t>
            </a:r>
            <a:r>
              <a:rPr lang="fr-BE" dirty="0" smtClean="0"/>
              <a:t> : </a:t>
            </a:r>
          </a:p>
          <a:p>
            <a:pPr lvl="1"/>
            <a:r>
              <a:rPr lang="fr-BE" dirty="0" smtClean="0">
                <a:solidFill>
                  <a:srgbClr val="0070C0"/>
                </a:solidFill>
              </a:rPr>
              <a:t>Directe </a:t>
            </a:r>
            <a:r>
              <a:rPr lang="fr-BE" dirty="0" err="1" smtClean="0">
                <a:solidFill>
                  <a:srgbClr val="0070C0"/>
                </a:solidFill>
              </a:rPr>
              <a:t>staalnaming</a:t>
            </a:r>
            <a:r>
              <a:rPr lang="fr-BE" dirty="0" smtClean="0">
                <a:solidFill>
                  <a:srgbClr val="0070C0"/>
                </a:solidFill>
              </a:rPr>
              <a:t> van </a:t>
            </a:r>
            <a:r>
              <a:rPr lang="fr-BE" dirty="0" err="1" smtClean="0">
                <a:solidFill>
                  <a:srgbClr val="0070C0"/>
                </a:solidFill>
              </a:rPr>
              <a:t>stoffen</a:t>
            </a:r>
            <a:r>
              <a:rPr lang="fr-BE" dirty="0" smtClean="0">
                <a:solidFill>
                  <a:srgbClr val="0070C0"/>
                </a:solidFill>
              </a:rPr>
              <a:t> </a:t>
            </a:r>
            <a:r>
              <a:rPr lang="fr-BE" dirty="0" smtClean="0"/>
              <a:t>(</a:t>
            </a:r>
            <a:r>
              <a:rPr lang="fr-BE" dirty="0" err="1" smtClean="0"/>
              <a:t>afbraakproduct</a:t>
            </a:r>
            <a:r>
              <a:rPr lang="fr-BE" dirty="0" smtClean="0"/>
              <a:t> van de </a:t>
            </a:r>
            <a:r>
              <a:rPr lang="fr-BE" dirty="0" err="1" smtClean="0"/>
              <a:t>remmen</a:t>
            </a:r>
            <a:r>
              <a:rPr lang="fr-BE" dirty="0" smtClean="0"/>
              <a:t>)</a:t>
            </a:r>
          </a:p>
          <a:p>
            <a:pPr lvl="1"/>
            <a:r>
              <a:rPr lang="fr-BE" dirty="0" err="1" smtClean="0"/>
              <a:t>Geen</a:t>
            </a:r>
            <a:r>
              <a:rPr lang="fr-BE" dirty="0" smtClean="0"/>
              <a:t> </a:t>
            </a:r>
            <a:r>
              <a:rPr lang="fr-BE" dirty="0" err="1" smtClean="0"/>
              <a:t>swab</a:t>
            </a:r>
            <a:r>
              <a:rPr lang="fr-BE" dirty="0" smtClean="0"/>
              <a:t> (mix van </a:t>
            </a:r>
            <a:r>
              <a:rPr lang="fr-BE" dirty="0" err="1" smtClean="0"/>
              <a:t>vezels</a:t>
            </a:r>
            <a:r>
              <a:rPr lang="fr-BE" dirty="0" smtClean="0"/>
              <a:t>!)</a:t>
            </a:r>
          </a:p>
          <a:p>
            <a:pPr lvl="1"/>
            <a:r>
              <a:rPr lang="fr-BE" dirty="0" err="1" smtClean="0"/>
              <a:t>Identificatie</a:t>
            </a:r>
            <a:r>
              <a:rPr lang="fr-BE" dirty="0" smtClean="0"/>
              <a:t> </a:t>
            </a:r>
            <a:r>
              <a:rPr lang="fr-BE" dirty="0" err="1" smtClean="0"/>
              <a:t>aan</a:t>
            </a:r>
            <a:r>
              <a:rPr lang="fr-BE" dirty="0" smtClean="0"/>
              <a:t> het labo MAT van KMS/ERM </a:t>
            </a:r>
          </a:p>
          <a:p>
            <a:pPr lvl="1"/>
            <a:r>
              <a:rPr lang="fr-BE" dirty="0" smtClean="0"/>
              <a:t>Difficultés de l’échantillonnage : nécessité d’ouvrir et de déposer le tambour de freins pour accéder à la poussière</a:t>
            </a:r>
          </a:p>
        </p:txBody>
      </p:sp>
    </p:spTree>
    <p:extLst>
      <p:ext uri="{BB962C8B-B14F-4D97-AF65-F5344CB8AC3E}">
        <p14:creationId xmlns:p14="http://schemas.microsoft.com/office/powerpoint/2010/main" val="3297729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Methods</a:t>
            </a:r>
            <a:endParaRPr lang="fr-BE" dirty="0"/>
          </a:p>
        </p:txBody>
      </p:sp>
      <p:sp>
        <p:nvSpPr>
          <p:cNvPr id="3" name="Content Placeholder 2"/>
          <p:cNvSpPr>
            <a:spLocks noGrp="1"/>
          </p:cNvSpPr>
          <p:nvPr>
            <p:ph idx="1"/>
          </p:nvPr>
        </p:nvSpPr>
        <p:spPr/>
        <p:txBody>
          <a:bodyPr/>
          <a:lstStyle/>
          <a:p>
            <a:r>
              <a:rPr lang="fr-BE" dirty="0" err="1" smtClean="0"/>
              <a:t>Identificatie</a:t>
            </a:r>
            <a:r>
              <a:rPr lang="fr-BE" dirty="0" smtClean="0"/>
              <a:t>  </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48595" y="1238487"/>
            <a:ext cx="8589075" cy="5240785"/>
          </a:xfrm>
          <a:prstGeom prst="rect">
            <a:avLst/>
          </a:prstGeom>
        </p:spPr>
      </p:pic>
    </p:spTree>
    <p:extLst>
      <p:ext uri="{BB962C8B-B14F-4D97-AF65-F5344CB8AC3E}">
        <p14:creationId xmlns:p14="http://schemas.microsoft.com/office/powerpoint/2010/main" val="771812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Methods</a:t>
            </a:r>
            <a:endParaRPr lang="fr-BE" dirty="0"/>
          </a:p>
        </p:txBody>
      </p:sp>
      <p:sp>
        <p:nvSpPr>
          <p:cNvPr id="3" name="Content Placeholder 2"/>
          <p:cNvSpPr>
            <a:spLocks noGrp="1"/>
          </p:cNvSpPr>
          <p:nvPr>
            <p:ph idx="1"/>
          </p:nvPr>
        </p:nvSpPr>
        <p:spPr/>
        <p:txBody>
          <a:bodyPr/>
          <a:lstStyle/>
          <a:p>
            <a:r>
              <a:rPr lang="fr-BE" u="sng" dirty="0" err="1" smtClean="0"/>
              <a:t>Inventaris</a:t>
            </a:r>
            <a:r>
              <a:rPr lang="fr-BE" u="sng" dirty="0" smtClean="0"/>
              <a:t> + </a:t>
            </a:r>
            <a:r>
              <a:rPr lang="fr-BE" u="sng" dirty="0" err="1" smtClean="0"/>
              <a:t>beheer</a:t>
            </a:r>
            <a:r>
              <a:rPr lang="fr-BE" u="sng" dirty="0" smtClean="0"/>
              <a:t> programma</a:t>
            </a:r>
            <a:r>
              <a:rPr lang="fr-BE" dirty="0" smtClean="0"/>
              <a:t>:	  </a:t>
            </a:r>
          </a:p>
          <a:p>
            <a:pPr marL="0" indent="0">
              <a:buNone/>
            </a:pPr>
            <a:r>
              <a:rPr lang="fr-BE" i="1" dirty="0" smtClean="0"/>
              <a:t>HOC CWB180 (Mar 12) + CWB 152 (</a:t>
            </a:r>
            <a:r>
              <a:rPr lang="fr-BE" i="1" dirty="0" err="1" smtClean="0"/>
              <a:t>Feb</a:t>
            </a:r>
            <a:r>
              <a:rPr lang="fr-BE" i="1" dirty="0" smtClean="0"/>
              <a:t> 2011)</a:t>
            </a:r>
          </a:p>
          <a:p>
            <a:pPr lvl="1"/>
            <a:r>
              <a:rPr lang="fr-BE" dirty="0" err="1" smtClean="0"/>
              <a:t>Wettelijke</a:t>
            </a:r>
            <a:r>
              <a:rPr lang="fr-BE" dirty="0" smtClean="0"/>
              <a:t> </a:t>
            </a:r>
            <a:r>
              <a:rPr lang="fr-BE" dirty="0" err="1" smtClean="0"/>
              <a:t>verplichting</a:t>
            </a:r>
            <a:r>
              <a:rPr lang="fr-BE" dirty="0" smtClean="0"/>
              <a:t> (Codex Book VI </a:t>
            </a:r>
            <a:r>
              <a:rPr lang="fr-BE" dirty="0" err="1" smtClean="0"/>
              <a:t>Titel</a:t>
            </a:r>
            <a:r>
              <a:rPr lang="fr-BE" dirty="0" smtClean="0"/>
              <a:t> 3) : </a:t>
            </a:r>
          </a:p>
          <a:p>
            <a:pPr lvl="1"/>
            <a:r>
              <a:rPr lang="fr-BE" dirty="0"/>
              <a:t>Directives mil : </a:t>
            </a:r>
            <a:r>
              <a:rPr lang="fr-BE" dirty="0" smtClean="0"/>
              <a:t>DGMR-SPS-PRPER-LXXX-001 du 13 </a:t>
            </a:r>
            <a:r>
              <a:rPr lang="fr-BE" dirty="0" err="1" smtClean="0"/>
              <a:t>Aug</a:t>
            </a:r>
            <a:r>
              <a:rPr lang="fr-BE" dirty="0" smtClean="0"/>
              <a:t> 15 </a:t>
            </a:r>
            <a:endParaRPr lang="fr-BE" dirty="0"/>
          </a:p>
          <a:p>
            <a:pPr lvl="1"/>
            <a:r>
              <a:rPr lang="fr-BE" dirty="0" err="1" smtClean="0"/>
              <a:t>Door</a:t>
            </a:r>
            <a:r>
              <a:rPr lang="fr-BE" dirty="0" smtClean="0"/>
              <a:t> de Mat </a:t>
            </a:r>
            <a:r>
              <a:rPr lang="fr-BE" dirty="0"/>
              <a:t>M</a:t>
            </a:r>
            <a:r>
              <a:rPr lang="fr-BE" dirty="0" smtClean="0"/>
              <a:t>an (MR </a:t>
            </a:r>
            <a:r>
              <a:rPr lang="fr-BE" dirty="0" err="1" smtClean="0"/>
              <a:t>SysL</a:t>
            </a:r>
            <a:r>
              <a:rPr lang="fr-BE" dirty="0" smtClean="0"/>
              <a:t>)</a:t>
            </a:r>
          </a:p>
          <a:p>
            <a:pPr lvl="1"/>
            <a:r>
              <a:rPr lang="fr-BE" dirty="0" err="1" smtClean="0"/>
              <a:t>Shp</a:t>
            </a:r>
            <a:r>
              <a:rPr lang="fr-BE" dirty="0" smtClean="0"/>
              <a:t> (</a:t>
            </a:r>
            <a:r>
              <a:rPr lang="fr-BE" dirty="0" err="1" smtClean="0"/>
              <a:t>calalogus</a:t>
            </a:r>
            <a:r>
              <a:rPr lang="fr-BE" dirty="0" smtClean="0"/>
              <a:t> </a:t>
            </a:r>
            <a:r>
              <a:rPr lang="fr-BE" dirty="0" err="1" smtClean="0"/>
              <a:t>asbest</a:t>
            </a:r>
            <a:r>
              <a:rPr lang="fr-BE" dirty="0" smtClean="0"/>
              <a:t> DG MR) :</a:t>
            </a:r>
            <a:r>
              <a:rPr lang="fr-BE" dirty="0">
                <a:hlinkClick r:id="rId2"/>
              </a:rPr>
              <a:t>Site Pages - </a:t>
            </a:r>
            <a:r>
              <a:rPr lang="fr-BE" dirty="0" err="1">
                <a:hlinkClick r:id="rId2"/>
              </a:rPr>
              <a:t>Cataloog</a:t>
            </a:r>
            <a:r>
              <a:rPr lang="fr-BE" dirty="0">
                <a:hlinkClick r:id="rId2"/>
              </a:rPr>
              <a:t> Asbest (</a:t>
            </a:r>
            <a:r>
              <a:rPr lang="fr-BE" dirty="0" err="1">
                <a:hlinkClick r:id="rId2"/>
              </a:rPr>
              <a:t>mil.intra</a:t>
            </a:r>
            <a:r>
              <a:rPr lang="fr-BE" dirty="0">
                <a:hlinkClick r:id="rId2"/>
              </a:rPr>
              <a:t>)</a:t>
            </a:r>
            <a:endParaRPr lang="fr-BE" dirty="0" smtClean="0"/>
          </a:p>
          <a:p>
            <a:pPr lvl="1"/>
            <a:r>
              <a:rPr lang="fr-BE" dirty="0" smtClean="0"/>
              <a:t>Te </a:t>
            </a:r>
            <a:r>
              <a:rPr lang="fr-BE" dirty="0" err="1" smtClean="0"/>
              <a:t>weinig</a:t>
            </a:r>
            <a:r>
              <a:rPr lang="fr-BE" dirty="0" smtClean="0"/>
              <a:t> </a:t>
            </a:r>
            <a:r>
              <a:rPr lang="fr-BE" dirty="0" err="1" smtClean="0"/>
              <a:t>risicosanalyse</a:t>
            </a:r>
            <a:r>
              <a:rPr lang="fr-BE" dirty="0" smtClean="0"/>
              <a:t> (van </a:t>
            </a:r>
            <a:r>
              <a:rPr lang="fr-BE" dirty="0" err="1" smtClean="0"/>
              <a:t>blootstelling</a:t>
            </a:r>
            <a:r>
              <a:rPr lang="fr-BE" dirty="0" smtClean="0"/>
              <a:t> van het pers)</a:t>
            </a:r>
          </a:p>
        </p:txBody>
      </p:sp>
    </p:spTree>
    <p:extLst>
      <p:ext uri="{BB962C8B-B14F-4D97-AF65-F5344CB8AC3E}">
        <p14:creationId xmlns:p14="http://schemas.microsoft.com/office/powerpoint/2010/main" val="3933103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t>Methods</a:t>
            </a:r>
            <a:endParaRPr lang="fr-BE" dirty="0"/>
          </a:p>
        </p:txBody>
      </p:sp>
      <p:sp>
        <p:nvSpPr>
          <p:cNvPr id="3" name="Content Placeholder 2"/>
          <p:cNvSpPr>
            <a:spLocks noGrp="1"/>
          </p:cNvSpPr>
          <p:nvPr>
            <p:ph idx="1"/>
          </p:nvPr>
        </p:nvSpPr>
        <p:spPr/>
        <p:txBody>
          <a:bodyPr/>
          <a:lstStyle/>
          <a:p>
            <a:r>
              <a:rPr lang="fr-BE" u="sng" dirty="0" err="1" smtClean="0"/>
              <a:t>Risk</a:t>
            </a:r>
            <a:r>
              <a:rPr lang="fr-BE" u="sng" dirty="0" smtClean="0"/>
              <a:t> </a:t>
            </a:r>
            <a:r>
              <a:rPr lang="fr-BE" u="sng" dirty="0" err="1" smtClean="0"/>
              <a:t>evaluation</a:t>
            </a:r>
            <a:r>
              <a:rPr lang="fr-BE" dirty="0" smtClean="0"/>
              <a:t>:</a:t>
            </a:r>
          </a:p>
          <a:p>
            <a:pPr lvl="1"/>
            <a:r>
              <a:rPr lang="fr-BE" dirty="0" smtClean="0"/>
              <a:t>Screening + Observation de la situation </a:t>
            </a:r>
          </a:p>
          <a:p>
            <a:pPr lvl="2"/>
            <a:r>
              <a:rPr lang="fr-BE" dirty="0" err="1"/>
              <a:t>Risico</a:t>
            </a:r>
            <a:r>
              <a:rPr lang="fr-BE" dirty="0"/>
              <a:t> van </a:t>
            </a:r>
            <a:r>
              <a:rPr lang="fr-BE" dirty="0" err="1" smtClean="0"/>
              <a:t>stofontwikkeling</a:t>
            </a:r>
            <a:endParaRPr lang="fr-BE" dirty="0" smtClean="0"/>
          </a:p>
          <a:p>
            <a:pPr lvl="2"/>
            <a:r>
              <a:rPr lang="fr-BE" dirty="0" smtClean="0"/>
              <a:t>Op </a:t>
            </a:r>
            <a:r>
              <a:rPr lang="fr-BE" dirty="0" err="1" smtClean="0"/>
              <a:t>elke</a:t>
            </a:r>
            <a:r>
              <a:rPr lang="fr-BE" dirty="0" smtClean="0"/>
              <a:t> </a:t>
            </a:r>
            <a:r>
              <a:rPr lang="fr-BE" dirty="0" err="1" smtClean="0"/>
              <a:t>technische</a:t>
            </a:r>
            <a:r>
              <a:rPr lang="fr-BE" dirty="0" smtClean="0"/>
              <a:t> </a:t>
            </a:r>
            <a:r>
              <a:rPr lang="fr-BE" dirty="0" err="1" smtClean="0"/>
              <a:t>step</a:t>
            </a:r>
            <a:endParaRPr lang="fr-BE" dirty="0"/>
          </a:p>
          <a:p>
            <a:pPr lvl="1"/>
            <a:r>
              <a:rPr lang="fr-BE" dirty="0" smtClean="0"/>
              <a:t>Als er </a:t>
            </a:r>
            <a:r>
              <a:rPr lang="fr-BE" dirty="0" err="1" smtClean="0"/>
              <a:t>geen</a:t>
            </a:r>
            <a:r>
              <a:rPr lang="fr-BE" dirty="0" smtClean="0"/>
              <a:t> </a:t>
            </a:r>
            <a:r>
              <a:rPr lang="fr-BE" dirty="0" err="1" smtClean="0"/>
              <a:t>stof</a:t>
            </a:r>
            <a:r>
              <a:rPr lang="fr-BE" dirty="0" smtClean="0"/>
              <a:t> </a:t>
            </a:r>
            <a:r>
              <a:rPr lang="fr-BE" dirty="0" err="1" smtClean="0"/>
              <a:t>is</a:t>
            </a:r>
            <a:r>
              <a:rPr lang="fr-BE" dirty="0" smtClean="0"/>
              <a:t> : </a:t>
            </a:r>
            <a:r>
              <a:rPr lang="fr-BE" dirty="0" err="1" smtClean="0"/>
              <a:t>geen</a:t>
            </a:r>
            <a:r>
              <a:rPr lang="fr-BE" dirty="0" smtClean="0"/>
              <a:t> </a:t>
            </a:r>
            <a:r>
              <a:rPr lang="fr-BE" dirty="0" err="1" smtClean="0"/>
              <a:t>mogelijke</a:t>
            </a:r>
            <a:r>
              <a:rPr lang="fr-BE" dirty="0" smtClean="0"/>
              <a:t> </a:t>
            </a:r>
            <a:r>
              <a:rPr lang="fr-BE" dirty="0" err="1" smtClean="0"/>
              <a:t>blootstelling</a:t>
            </a:r>
            <a:endParaRPr lang="fr-BE" dirty="0" smtClean="0"/>
          </a:p>
          <a:p>
            <a:pPr lvl="1"/>
            <a:r>
              <a:rPr lang="fr-BE" dirty="0" smtClean="0"/>
              <a:t>Als er </a:t>
            </a:r>
            <a:r>
              <a:rPr lang="fr-BE" dirty="0" err="1" smtClean="0"/>
              <a:t>stof</a:t>
            </a:r>
            <a:r>
              <a:rPr lang="fr-BE" dirty="0" smtClean="0"/>
              <a:t> </a:t>
            </a:r>
            <a:r>
              <a:rPr lang="fr-BE" dirty="0" err="1" smtClean="0"/>
              <a:t>bestaat</a:t>
            </a:r>
            <a:r>
              <a:rPr lang="fr-BE" dirty="0" smtClean="0"/>
              <a:t>: </a:t>
            </a:r>
            <a:r>
              <a:rPr lang="fr-BE" dirty="0" err="1" smtClean="0"/>
              <a:t>evalutatie</a:t>
            </a:r>
            <a:r>
              <a:rPr lang="fr-BE" dirty="0" smtClean="0"/>
              <a:t> van de </a:t>
            </a:r>
            <a:r>
              <a:rPr lang="fr-BE" dirty="0" err="1" smtClean="0"/>
              <a:t>kansen</a:t>
            </a:r>
            <a:r>
              <a:rPr lang="fr-BE" dirty="0" smtClean="0"/>
              <a:t> op </a:t>
            </a:r>
            <a:r>
              <a:rPr lang="fr-BE" dirty="0" err="1" smtClean="0"/>
              <a:t>inademing</a:t>
            </a:r>
            <a:r>
              <a:rPr lang="fr-BE" dirty="0" smtClean="0"/>
              <a:t> van </a:t>
            </a:r>
            <a:r>
              <a:rPr lang="fr-BE" dirty="0" err="1" smtClean="0"/>
              <a:t>deze</a:t>
            </a:r>
            <a:r>
              <a:rPr lang="fr-BE" dirty="0" smtClean="0"/>
              <a:t> met </a:t>
            </a:r>
            <a:r>
              <a:rPr lang="fr-BE" dirty="0" err="1" smtClean="0"/>
              <a:t>een</a:t>
            </a:r>
            <a:r>
              <a:rPr lang="fr-BE" dirty="0" smtClean="0"/>
              <a:t> </a:t>
            </a:r>
            <a:r>
              <a:rPr lang="nl-NL" dirty="0" smtClean="0"/>
              <a:t>afgeleide </a:t>
            </a:r>
            <a:r>
              <a:rPr lang="nl-NL" dirty="0"/>
              <a:t>van de vereenvoudigde INRS-methode</a:t>
            </a:r>
            <a:endParaRPr lang="fr-BE" dirty="0" smtClean="0"/>
          </a:p>
          <a:p>
            <a:pPr marL="457200" lvl="1" indent="0">
              <a:buNone/>
            </a:pPr>
            <a:endParaRPr lang="fr-BE" dirty="0" smtClean="0"/>
          </a:p>
        </p:txBody>
      </p:sp>
    </p:spTree>
    <p:extLst>
      <p:ext uri="{BB962C8B-B14F-4D97-AF65-F5344CB8AC3E}">
        <p14:creationId xmlns:p14="http://schemas.microsoft.com/office/powerpoint/2010/main" val="4010647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riefing extern defensie">
  <a:themeElements>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iefing extern defens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iefing extern defens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iefing extern defens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iefing extern defens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iefing extern defens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iefing extern defens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iefing extern defens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iefing extern defens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iefing extern defens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iefing extern defens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iefing extern defens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iefing extern defens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20324</TotalTime>
  <Words>1670</Words>
  <Application>Microsoft Office PowerPoint</Application>
  <PresentationFormat>Widescreen</PresentationFormat>
  <Paragraphs>278</Paragraphs>
  <Slides>35</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35</vt:i4>
      </vt:variant>
    </vt:vector>
  </HeadingPairs>
  <TitlesOfParts>
    <vt:vector size="40" baseType="lpstr">
      <vt:lpstr>Arial</vt:lpstr>
      <vt:lpstr>Calibri</vt:lpstr>
      <vt:lpstr>Courier New</vt:lpstr>
      <vt:lpstr>Presentation</vt:lpstr>
      <vt:lpstr>briefing extern defensie</vt:lpstr>
      <vt:lpstr>PowerPoint Presentation</vt:lpstr>
      <vt:lpstr>Notes &amp; Documentation</vt:lpstr>
      <vt:lpstr>Notes &amp; Documentation</vt:lpstr>
      <vt:lpstr>PowerPoint Presentation</vt:lpstr>
      <vt:lpstr>Generic analysis</vt:lpstr>
      <vt:lpstr>Methods</vt:lpstr>
      <vt:lpstr>Methods</vt:lpstr>
      <vt:lpstr>Methods</vt:lpstr>
      <vt:lpstr>Methods</vt:lpstr>
      <vt:lpstr>Screening : Asbest in trommel remmen</vt:lpstr>
      <vt:lpstr>Screening : Asbest in trommel remmen</vt:lpstr>
      <vt:lpstr>Methods</vt:lpstr>
      <vt:lpstr>Méthodologie</vt:lpstr>
      <vt:lpstr>Methods</vt:lpstr>
      <vt:lpstr>Pilot case of evaluation : 4 Bn Log</vt:lpstr>
      <vt:lpstr>Pilot case of evaluation : 4 Bn Log</vt:lpstr>
      <vt:lpstr>Pilot case of evaluation : 4 Bn Log</vt:lpstr>
      <vt:lpstr>Measurements : real-time detection of fine particles (under size of 0,1 um)</vt:lpstr>
      <vt:lpstr>Pilot case of evaluation : 4 Bn Log</vt:lpstr>
      <vt:lpstr>Pilot case of evaluation : 4 Bn Log</vt:lpstr>
      <vt:lpstr>Pilot case of evaluation : 4 Bn Log</vt:lpstr>
      <vt:lpstr>Pilot case of evaluation : 4 Bn Log</vt:lpstr>
      <vt:lpstr>Pilot case : 4 Bn Log PREVENTION MEASURES</vt:lpstr>
      <vt:lpstr>Pilot case : 4 Bn Log PREVENTION MEASURES</vt:lpstr>
      <vt:lpstr>Pilot case : 4 Bn Log PREVENTION MEASURES</vt:lpstr>
      <vt:lpstr>Pilot case : 4 Bn Log PREVENTION MEASURES</vt:lpstr>
      <vt:lpstr>Pilot case : 4 Bn Log</vt:lpstr>
      <vt:lpstr>Types werkzaamheden met asbest</vt:lpstr>
      <vt:lpstr>Vormingsplan</vt:lpstr>
      <vt:lpstr>Rest of the Defense</vt:lpstr>
      <vt:lpstr>Actual situation of 18 Bn Log</vt:lpstr>
      <vt:lpstr>Actual situation of 18 Bn Log</vt:lpstr>
      <vt:lpstr>Actual situation of 18 Bn Log</vt:lpstr>
      <vt:lpstr>Actual situation of 18 Bn Log</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Asbest – amiante freins kVA : WORKFLOW RISICO’S ANALYSE</dc:title>
  <dc:creator>Lejeune Fabian</dc:creator>
  <cp:lastModifiedBy>Finkenflügel Günther</cp:lastModifiedBy>
  <cp:revision>55</cp:revision>
  <dcterms:created xsi:type="dcterms:W3CDTF">2021-11-30T11:03:58Z</dcterms:created>
  <dcterms:modified xsi:type="dcterms:W3CDTF">2022-06-19T20:43:37Z</dcterms:modified>
</cp:coreProperties>
</file>