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31"/>
  </p:notesMasterIdLst>
  <p:handoutMasterIdLst>
    <p:handoutMasterId r:id="rId32"/>
  </p:handoutMasterIdLst>
  <p:sldIdLst>
    <p:sldId id="271" r:id="rId5"/>
    <p:sldId id="259" r:id="rId6"/>
    <p:sldId id="272" r:id="rId7"/>
    <p:sldId id="296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90" r:id="rId23"/>
    <p:sldId id="291" r:id="rId24"/>
    <p:sldId id="288" r:id="rId25"/>
    <p:sldId id="292" r:id="rId26"/>
    <p:sldId id="293" r:id="rId27"/>
    <p:sldId id="294" r:id="rId28"/>
    <p:sldId id="295" r:id="rId29"/>
    <p:sldId id="265" r:id="rId3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652"/>
    <a:srgbClr val="1A4652"/>
    <a:srgbClr val="F5F1E7"/>
    <a:srgbClr val="475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931" autoAdjust="0"/>
  </p:normalViewPr>
  <p:slideViewPr>
    <p:cSldViewPr snapToGrid="0">
      <p:cViewPr varScale="1">
        <p:scale>
          <a:sx n="83" d="100"/>
          <a:sy n="83" d="100"/>
        </p:scale>
        <p:origin x="586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27-06-24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27-06-24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83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  <a:p>
            <a:pPr lvl="4"/>
            <a:endParaRPr lang="en-US" dirty="0"/>
          </a:p>
          <a:p>
            <a:pPr lvl="4"/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erk.belgie.be/sites/default/files/content/documents/Welzijn%20op%20het%20werk/Regelgeving/codex2017.pdf" TargetMode="External"/><Relationship Id="rId2" Type="http://schemas.openxmlformats.org/officeDocument/2006/relationships/hyperlink" Target="https://shpapps.mil.intra/sites/EDR/_layouts/15/WopiFrame.aspx?sourcedoc=/sites/EDR/Publications/ACWB-GID-WRKPR-009_N_E002_R000.docx&amp;action=defaul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erk.belgie.be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>
          <a:xfrm>
            <a:off x="352162" y="5092589"/>
            <a:ext cx="11672876" cy="1463478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fr-BE" sz="5400" dirty="0" err="1"/>
              <a:t>Vorming</a:t>
            </a:r>
            <a:r>
              <a:rPr lang="fr-BE" sz="5400" dirty="0"/>
              <a:t> BOC: D</a:t>
            </a:r>
            <a:r>
              <a:rPr lang="nl-BE" sz="5400" dirty="0" err="1"/>
              <a:t>oel</a:t>
            </a:r>
            <a:r>
              <a:rPr lang="nl-BE" sz="5400" dirty="0"/>
              <a:t> BOC (i.v.m. welzijn) – 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fr-BE" dirty="0"/>
              <a:t>26 Jun 24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/>
              <a:t>HRA-R/RSP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r-BE" dirty="0"/>
              <a:t>Cdt Jurgen camps</a:t>
            </a:r>
          </a:p>
        </p:txBody>
      </p:sp>
    </p:spTree>
    <p:extLst>
      <p:ext uri="{BB962C8B-B14F-4D97-AF65-F5344CB8AC3E}">
        <p14:creationId xmlns:p14="http://schemas.microsoft.com/office/powerpoint/2010/main" val="83146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sz="4000" dirty="0" err="1"/>
              <a:t>Voorafgaand</a:t>
            </a:r>
            <a:r>
              <a:rPr lang="en-US" sz="4000" dirty="0"/>
              <a:t> </a:t>
            </a:r>
            <a:r>
              <a:rPr lang="en-US" sz="4000" dirty="0" err="1"/>
              <a:t>advies</a:t>
            </a:r>
            <a:r>
              <a:rPr lang="en-US" sz="4000" dirty="0"/>
              <a:t> </a:t>
            </a:r>
            <a:r>
              <a:rPr lang="nl-BE" sz="2400" dirty="0"/>
              <a:t>(Art. II.7-.3.)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838200" lvl="1" indent="-381000">
              <a:buFontTx/>
              <a:buAutoNum type="arabicPeriod"/>
            </a:pPr>
            <a:r>
              <a:rPr lang="en-US" sz="2400" dirty="0"/>
              <a:t>over de </a:t>
            </a:r>
            <a:r>
              <a:rPr lang="en-US" sz="2400" dirty="0" err="1"/>
              <a:t>voorstellen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maatregelen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toe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passen</a:t>
            </a:r>
            <a:r>
              <a:rPr lang="en-US" sz="2400" dirty="0"/>
              <a:t> </a:t>
            </a:r>
            <a:r>
              <a:rPr lang="en-US" sz="2400" dirty="0" err="1"/>
              <a:t>middelen</a:t>
            </a:r>
            <a:r>
              <a:rPr lang="en-US" sz="2400" dirty="0"/>
              <a:t> die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gevolg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het </a:t>
            </a:r>
            <a:r>
              <a:rPr lang="en-US" sz="2400" dirty="0" err="1"/>
              <a:t>welzijn</a:t>
            </a:r>
            <a:r>
              <a:rPr lang="en-US" sz="2400" dirty="0"/>
              <a:t> van de </a:t>
            </a:r>
            <a:r>
              <a:rPr lang="en-US" sz="2400" dirty="0" err="1"/>
              <a:t>werknemers</a:t>
            </a:r>
            <a:r>
              <a:rPr lang="en-US" sz="2400" dirty="0"/>
              <a:t>;</a:t>
            </a:r>
          </a:p>
          <a:p>
            <a:pPr marL="838200" lvl="1" indent="-381000">
              <a:buFontTx/>
              <a:buAutoNum type="arabicPeriod"/>
            </a:pPr>
            <a:r>
              <a:rPr lang="en-US" sz="2400" dirty="0"/>
              <a:t>over de </a:t>
            </a:r>
            <a:r>
              <a:rPr lang="en-US" sz="2400" dirty="0" err="1"/>
              <a:t>voorstellen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maatregelen</a:t>
            </a:r>
            <a:r>
              <a:rPr lang="en-US" sz="2400" dirty="0"/>
              <a:t> die </a:t>
            </a:r>
            <a:r>
              <a:rPr lang="en-US" sz="2400" dirty="0" err="1"/>
              <a:t>betrekking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 de planning </a:t>
            </a:r>
            <a:r>
              <a:rPr lang="en-US" sz="2400" dirty="0" err="1"/>
              <a:t>en</a:t>
            </a:r>
            <a:r>
              <a:rPr lang="en-US" sz="2400" dirty="0"/>
              <a:t> de </a:t>
            </a:r>
            <a:r>
              <a:rPr lang="en-US" sz="2400" dirty="0" err="1"/>
              <a:t>invoering</a:t>
            </a:r>
            <a:r>
              <a:rPr lang="en-US" sz="2400" dirty="0"/>
              <a:t> van </a:t>
            </a:r>
            <a:r>
              <a:rPr lang="en-US" sz="2400" dirty="0" err="1"/>
              <a:t>nieuwe</a:t>
            </a:r>
            <a:r>
              <a:rPr lang="en-US" sz="2400" dirty="0"/>
              <a:t> </a:t>
            </a:r>
            <a:r>
              <a:rPr lang="en-US" sz="2400" dirty="0" err="1"/>
              <a:t>technologieën</a:t>
            </a:r>
            <a:r>
              <a:rPr lang="en-US" sz="2400" dirty="0"/>
              <a:t>;</a:t>
            </a:r>
          </a:p>
          <a:p>
            <a:pPr marL="838200" lvl="1" indent="-381000">
              <a:buFontTx/>
              <a:buAutoNum type="arabicPeriod"/>
            </a:pPr>
            <a:r>
              <a:rPr lang="en-US" sz="2400" dirty="0"/>
              <a:t>in </a:t>
            </a:r>
            <a:r>
              <a:rPr lang="en-US" sz="2400" dirty="0" err="1"/>
              <a:t>verband</a:t>
            </a:r>
            <a:r>
              <a:rPr lang="en-US" sz="2400" dirty="0"/>
              <a:t> met het DRBS;</a:t>
            </a:r>
          </a:p>
          <a:p>
            <a:pPr marL="838200" lvl="1" indent="-381000">
              <a:buFontTx/>
              <a:buAutoNum type="arabicPeriod"/>
            </a:pPr>
            <a:r>
              <a:rPr lang="nl-BE" sz="2400" dirty="0"/>
              <a:t>LPP;</a:t>
            </a:r>
            <a:endParaRPr lang="en-US" sz="2400" dirty="0"/>
          </a:p>
          <a:p>
            <a:pPr marL="838200" lvl="1" indent="-381000">
              <a:buFontTx/>
              <a:buAutoNum type="arabicPeriod"/>
            </a:pPr>
            <a:r>
              <a:rPr lang="en-US" sz="2400" dirty="0"/>
              <a:t>de </a:t>
            </a:r>
            <a:r>
              <a:rPr lang="en-US" sz="2400" dirty="0" err="1"/>
              <a:t>maatregelen</a:t>
            </a:r>
            <a:r>
              <a:rPr lang="en-US" sz="2400" dirty="0"/>
              <a:t> in </a:t>
            </a:r>
            <a:r>
              <a:rPr lang="en-US" sz="2400" dirty="0" err="1"/>
              <a:t>verband</a:t>
            </a:r>
            <a:r>
              <a:rPr lang="en-US" sz="2400" dirty="0"/>
              <a:t> met </a:t>
            </a:r>
            <a:r>
              <a:rPr lang="en-US" sz="2400" dirty="0" err="1"/>
              <a:t>ergonomie</a:t>
            </a:r>
            <a:r>
              <a:rPr lang="en-US" sz="2400" dirty="0"/>
              <a:t>; </a:t>
            </a:r>
          </a:p>
          <a:p>
            <a:pPr marL="838200" lvl="1" indent="-381000">
              <a:buFontTx/>
              <a:buAutoNum type="arabicPeriod"/>
            </a:pPr>
            <a:r>
              <a:rPr lang="en-US" sz="2400" dirty="0"/>
              <a:t>de </a:t>
            </a:r>
            <a:r>
              <a:rPr lang="en-US" sz="2400" dirty="0" err="1"/>
              <a:t>inrichting</a:t>
            </a:r>
            <a:r>
              <a:rPr lang="en-US" sz="2400" dirty="0"/>
              <a:t> van de </a:t>
            </a:r>
            <a:r>
              <a:rPr lang="en-US" sz="2400" dirty="0" err="1"/>
              <a:t>arbeidsplaats</a:t>
            </a:r>
            <a:r>
              <a:rPr lang="en-US" sz="2400" dirty="0"/>
              <a:t> (</a:t>
            </a:r>
            <a:r>
              <a:rPr lang="en-US" sz="2400" dirty="0" err="1"/>
              <a:t>mindervaliden</a:t>
            </a:r>
            <a:r>
              <a:rPr lang="en-US" sz="2400" dirty="0"/>
              <a:t>?);</a:t>
            </a:r>
          </a:p>
          <a:p>
            <a:pPr marL="838200" lvl="1" indent="-381000">
              <a:buFontTx/>
              <a:buAutoNum type="arabicPeriod"/>
            </a:pPr>
            <a:r>
              <a:rPr lang="en-US" sz="2400" dirty="0"/>
              <a:t>de procedure van </a:t>
            </a:r>
            <a:r>
              <a:rPr lang="en-US" sz="2400" dirty="0" err="1"/>
              <a:t>lokale</a:t>
            </a:r>
            <a:r>
              <a:rPr lang="en-US" sz="2400" dirty="0"/>
              <a:t> </a:t>
            </a:r>
            <a:r>
              <a:rPr lang="en-US" sz="2400" dirty="0" err="1"/>
              <a:t>aankoop</a:t>
            </a:r>
            <a:r>
              <a:rPr lang="en-US" sz="2400" dirty="0"/>
              <a:t> van </a:t>
            </a:r>
            <a:r>
              <a:rPr lang="en-US" sz="2400" dirty="0" err="1"/>
              <a:t>arbeidsmiddelen</a:t>
            </a:r>
            <a:r>
              <a:rPr lang="en-US" sz="2400" dirty="0"/>
              <a:t>, CBM </a:t>
            </a:r>
            <a:r>
              <a:rPr lang="en-US" sz="2400" dirty="0" err="1"/>
              <a:t>en</a:t>
            </a:r>
            <a:r>
              <a:rPr lang="en-US" sz="2400" dirty="0"/>
              <a:t> PBM;</a:t>
            </a:r>
          </a:p>
          <a:p>
            <a:pPr marL="838200" lvl="1" indent="-381000">
              <a:buFontTx/>
              <a:buAutoNum type="arabicPeriod"/>
            </a:pPr>
            <a:r>
              <a:rPr lang="en-US" sz="2400" dirty="0"/>
              <a:t>de </a:t>
            </a:r>
            <a:r>
              <a:rPr lang="en-US" sz="2400" dirty="0" err="1"/>
              <a:t>keuze</a:t>
            </a:r>
            <a:r>
              <a:rPr lang="en-US" sz="2400" dirty="0"/>
              <a:t> van de </a:t>
            </a:r>
            <a:r>
              <a:rPr lang="en-US" sz="2400" dirty="0" err="1"/>
              <a:t>diensten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deskundigen</a:t>
            </a:r>
            <a:r>
              <a:rPr lang="en-US" sz="2400" dirty="0"/>
              <a:t> </a:t>
            </a:r>
            <a:r>
              <a:rPr lang="en-US" sz="2400" dirty="0" err="1"/>
              <a:t>waarop</a:t>
            </a:r>
            <a:r>
              <a:rPr lang="en-US" sz="2400" dirty="0"/>
              <a:t> door de </a:t>
            </a:r>
            <a:r>
              <a:rPr lang="en-US" sz="2400" dirty="0" err="1"/>
              <a:t>werkgever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beroep</a:t>
            </a:r>
            <a:r>
              <a:rPr lang="en-US" sz="2400" dirty="0"/>
              <a:t> </a:t>
            </a:r>
            <a:r>
              <a:rPr lang="en-US" sz="2400" dirty="0" err="1"/>
              <a:t>wordt</a:t>
            </a:r>
            <a:r>
              <a:rPr lang="en-US" sz="2400" dirty="0"/>
              <a:t> </a:t>
            </a:r>
            <a:r>
              <a:rPr lang="en-US" sz="2400" dirty="0" err="1"/>
              <a:t>gedaan</a:t>
            </a:r>
            <a:r>
              <a:rPr lang="en-US" sz="2400" dirty="0"/>
              <a:t>;</a:t>
            </a:r>
          </a:p>
          <a:p>
            <a:pPr marL="838200" lvl="1" indent="-381000">
              <a:buFontTx/>
              <a:buAutoNum type="arabicPeriod"/>
            </a:pPr>
            <a:r>
              <a:rPr lang="en-US" sz="2400" dirty="0"/>
              <a:t>(</a:t>
            </a:r>
            <a:r>
              <a:rPr lang="en-US" sz="2400" dirty="0" err="1"/>
              <a:t>akkoord</a:t>
            </a:r>
            <a:r>
              <a:rPr lang="en-US" sz="2400" dirty="0"/>
              <a:t>) </a:t>
            </a:r>
            <a:r>
              <a:rPr lang="en-US" sz="2400" dirty="0" err="1"/>
              <a:t>minimumprestatieduur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de </a:t>
            </a:r>
            <a:r>
              <a:rPr lang="en-US" sz="2400" dirty="0" err="1"/>
              <a:t>benoeming</a:t>
            </a:r>
            <a:r>
              <a:rPr lang="en-US" sz="2400" dirty="0"/>
              <a:t>, </a:t>
            </a:r>
            <a:r>
              <a:rPr lang="en-US" sz="2400" dirty="0" err="1"/>
              <a:t>vervanging</a:t>
            </a:r>
            <a:r>
              <a:rPr lang="en-US" sz="2400" dirty="0"/>
              <a:t> of </a:t>
            </a:r>
            <a:r>
              <a:rPr lang="en-US" sz="2400" dirty="0" err="1"/>
              <a:t>verwijdering</a:t>
            </a:r>
            <a:r>
              <a:rPr lang="en-US" sz="2400" dirty="0"/>
              <a:t> </a:t>
            </a:r>
            <a:r>
              <a:rPr lang="en-US" sz="2400" dirty="0" err="1"/>
              <a:t>uit</a:t>
            </a:r>
            <a:r>
              <a:rPr lang="en-US" sz="2400" dirty="0"/>
              <a:t> </a:t>
            </a:r>
            <a:r>
              <a:rPr lang="en-US" sz="2400" dirty="0" err="1"/>
              <a:t>hun</a:t>
            </a:r>
            <a:r>
              <a:rPr lang="en-US" sz="2400" dirty="0"/>
              <a:t> </a:t>
            </a:r>
            <a:r>
              <a:rPr lang="en-US" sz="2400" dirty="0" err="1"/>
              <a:t>functie</a:t>
            </a:r>
            <a:r>
              <a:rPr lang="en-US" sz="2400" dirty="0"/>
              <a:t> van de </a:t>
            </a:r>
            <a:r>
              <a:rPr lang="en-US" sz="2400" dirty="0" err="1"/>
              <a:t>preventieadviseur</a:t>
            </a:r>
            <a:endParaRPr lang="en-US" sz="3600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Algemene opdrachten BOC</a:t>
            </a:r>
          </a:p>
        </p:txBody>
      </p:sp>
    </p:spTree>
    <p:extLst>
      <p:ext uri="{BB962C8B-B14F-4D97-AF65-F5344CB8AC3E}">
        <p14:creationId xmlns:p14="http://schemas.microsoft.com/office/powerpoint/2010/main" val="138847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/>
              <a:t>3. </a:t>
            </a:r>
            <a:r>
              <a:rPr lang="en-US" sz="4000" dirty="0" err="1"/>
              <a:t>Drie</a:t>
            </a:r>
            <a:r>
              <a:rPr lang="en-US" sz="4000" dirty="0"/>
              <a:t> </a:t>
            </a:r>
            <a:r>
              <a:rPr lang="en-US" sz="4000" dirty="0" err="1"/>
              <a:t>specifieke</a:t>
            </a:r>
            <a:r>
              <a:rPr lang="en-US" sz="4000" dirty="0"/>
              <a:t> </a:t>
            </a:r>
            <a:r>
              <a:rPr lang="en-US" sz="4000" dirty="0" err="1"/>
              <a:t>opdrachten</a:t>
            </a:r>
            <a:r>
              <a:rPr lang="en-US" sz="2400" dirty="0"/>
              <a:t> </a:t>
            </a:r>
            <a:r>
              <a:rPr lang="nl-BE" sz="2400" dirty="0"/>
              <a:t>(Art. II.7-.9, -10; -11&amp;-12.)</a:t>
            </a:r>
            <a:endParaRPr lang="en-US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sz="2800" dirty="0"/>
              <a:t>Het </a:t>
            </a:r>
            <a:r>
              <a:rPr lang="en-US" sz="2800" dirty="0" err="1"/>
              <a:t>comité</a:t>
            </a:r>
            <a:r>
              <a:rPr lang="en-US" sz="2800" dirty="0"/>
              <a:t> </a:t>
            </a:r>
            <a:r>
              <a:rPr lang="en-US" sz="2800" dirty="0" err="1"/>
              <a:t>moet</a:t>
            </a:r>
            <a:r>
              <a:rPr lang="en-US" sz="2800" dirty="0"/>
              <a:t> </a:t>
            </a:r>
            <a:r>
              <a:rPr lang="en-US" sz="2800" dirty="0" err="1"/>
              <a:t>een</a:t>
            </a:r>
            <a:r>
              <a:rPr lang="en-US" sz="2800" dirty="0"/>
              <a:t> </a:t>
            </a:r>
            <a:r>
              <a:rPr lang="en-US" sz="2800" dirty="0" err="1"/>
              <a:t>afvaardiging</a:t>
            </a:r>
            <a:r>
              <a:rPr lang="en-US" sz="2800" dirty="0"/>
              <a:t> </a:t>
            </a:r>
            <a:r>
              <a:rPr lang="en-US" sz="2800" dirty="0" err="1"/>
              <a:t>aanwijzen</a:t>
            </a:r>
            <a:r>
              <a:rPr lang="en-US" sz="2800" dirty="0"/>
              <a:t> die </a:t>
            </a:r>
            <a:r>
              <a:rPr lang="en-US" sz="2800" dirty="0" err="1"/>
              <a:t>belast</a:t>
            </a:r>
            <a:r>
              <a:rPr lang="en-US" sz="2800" dirty="0"/>
              <a:t> is met </a:t>
            </a:r>
            <a:r>
              <a:rPr lang="en-US" sz="2800" dirty="0" err="1"/>
              <a:t>drie</a:t>
            </a:r>
            <a:r>
              <a:rPr lang="en-US" sz="2800" dirty="0"/>
              <a:t> </a:t>
            </a:r>
            <a:r>
              <a:rPr lang="en-US" sz="2800" i="1" dirty="0" err="1"/>
              <a:t>specifieke</a:t>
            </a:r>
            <a:r>
              <a:rPr lang="en-US" sz="2800" i="1" dirty="0"/>
              <a:t> </a:t>
            </a:r>
            <a:r>
              <a:rPr lang="en-US" sz="2800" i="1" dirty="0" err="1"/>
              <a:t>opdrachten</a:t>
            </a:r>
            <a:r>
              <a:rPr lang="en-US" sz="2800" dirty="0"/>
              <a:t>:</a:t>
            </a:r>
          </a:p>
          <a:p>
            <a:pPr marL="719138" lvl="1" indent="-277813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ten </a:t>
            </a:r>
            <a:r>
              <a:rPr lang="en-US" sz="2400" dirty="0" err="1"/>
              <a:t>minste</a:t>
            </a:r>
            <a:r>
              <a:rPr lang="en-US" sz="2400" dirty="0"/>
              <a:t> </a:t>
            </a:r>
            <a:r>
              <a:rPr lang="en-US" sz="2400" dirty="0" err="1"/>
              <a:t>éénmaal</a:t>
            </a:r>
            <a:r>
              <a:rPr lang="en-US" sz="2400" dirty="0"/>
              <a:t> per </a:t>
            </a:r>
            <a:r>
              <a:rPr lang="en-US" sz="2400" dirty="0" err="1"/>
              <a:t>jaar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onderzoek</a:t>
            </a:r>
            <a:r>
              <a:rPr lang="en-US" sz="2400" dirty="0"/>
              <a:t> </a:t>
            </a:r>
            <a:r>
              <a:rPr lang="en-US" sz="2400" dirty="0" err="1"/>
              <a:t>doen</a:t>
            </a:r>
            <a:r>
              <a:rPr lang="en-US" sz="2400" dirty="0"/>
              <a:t> van de </a:t>
            </a:r>
            <a:r>
              <a:rPr lang="en-US" sz="2400" dirty="0" err="1"/>
              <a:t>arbeidsplaatsen</a:t>
            </a:r>
            <a:r>
              <a:rPr lang="en-US" sz="2400" dirty="0"/>
              <a:t>; </a:t>
            </a:r>
            <a:endParaRPr lang="en-US" sz="2000" dirty="0"/>
          </a:p>
          <a:p>
            <a:pPr marL="719138" lvl="1" indent="-277813">
              <a:lnSpc>
                <a:spcPct val="90000"/>
              </a:lnSpc>
              <a:buFontTx/>
              <a:buAutoNum type="arabicPeriod"/>
            </a:pPr>
            <a:r>
              <a:rPr lang="en-US" sz="2400" dirty="0" err="1"/>
              <a:t>zich</a:t>
            </a:r>
            <a:r>
              <a:rPr lang="en-US" sz="2400" dirty="0"/>
              <a:t> </a:t>
            </a:r>
            <a:r>
              <a:rPr lang="en-US" sz="2400" dirty="0" err="1"/>
              <a:t>onmiddellijk</a:t>
            </a:r>
            <a:r>
              <a:rPr lang="en-US" sz="2400" dirty="0"/>
              <a:t> </a:t>
            </a:r>
            <a:r>
              <a:rPr lang="en-US" sz="2400" dirty="0" err="1"/>
              <a:t>ter</a:t>
            </a:r>
            <a:r>
              <a:rPr lang="en-US" sz="2400" dirty="0"/>
              <a:t> </a:t>
            </a:r>
            <a:r>
              <a:rPr lang="en-US" sz="2400" dirty="0" err="1"/>
              <a:t>plaatse</a:t>
            </a:r>
            <a:r>
              <a:rPr lang="en-US" sz="2400" dirty="0"/>
              <a:t> </a:t>
            </a:r>
            <a:r>
              <a:rPr lang="en-US" sz="2400" dirty="0" err="1"/>
              <a:t>begeven</a:t>
            </a:r>
            <a:r>
              <a:rPr lang="en-US" sz="2400" dirty="0"/>
              <a:t> </a:t>
            </a:r>
            <a:r>
              <a:rPr lang="en-US" sz="2400" dirty="0" err="1"/>
              <a:t>wanneer</a:t>
            </a:r>
            <a:endParaRPr lang="en-US" sz="2400" dirty="0"/>
          </a:p>
          <a:p>
            <a:pPr marL="1077913" lvl="2" indent="-179388">
              <a:lnSpc>
                <a:spcPct val="90000"/>
              </a:lnSpc>
            </a:pPr>
            <a:r>
              <a:rPr lang="en-US" sz="2000" dirty="0"/>
              <a:t>er </a:t>
            </a:r>
            <a:r>
              <a:rPr lang="en-US" sz="2000" dirty="0" err="1"/>
              <a:t>ernstige</a:t>
            </a:r>
            <a:r>
              <a:rPr lang="en-US" sz="2000" dirty="0"/>
              <a:t> </a:t>
            </a:r>
            <a:r>
              <a:rPr lang="en-US" sz="2000" dirty="0" err="1"/>
              <a:t>risico's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 met </a:t>
            </a:r>
            <a:r>
              <a:rPr lang="en-US" sz="2000" dirty="0" err="1"/>
              <a:t>dreigende</a:t>
            </a:r>
            <a:r>
              <a:rPr lang="en-US" sz="2000" dirty="0"/>
              <a:t> </a:t>
            </a:r>
            <a:r>
              <a:rPr lang="en-US" sz="2000" dirty="0" err="1"/>
              <a:t>schade</a:t>
            </a:r>
            <a:r>
              <a:rPr lang="en-US" sz="2000" dirty="0"/>
              <a:t>; </a:t>
            </a:r>
          </a:p>
          <a:p>
            <a:pPr marL="1077913" lvl="2" indent="-179388">
              <a:lnSpc>
                <a:spcPct val="90000"/>
              </a:lnSpc>
            </a:pPr>
            <a:r>
              <a:rPr lang="en-US" sz="2000" dirty="0" err="1"/>
              <a:t>wanneer</a:t>
            </a:r>
            <a:r>
              <a:rPr lang="en-US" sz="2000" dirty="0"/>
              <a:t> er </a:t>
            </a:r>
            <a:r>
              <a:rPr lang="en-US" sz="2000" dirty="0" err="1"/>
              <a:t>zich</a:t>
            </a:r>
            <a:r>
              <a:rPr lang="en-US" sz="2000" dirty="0"/>
              <a:t>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ernstig</a:t>
            </a:r>
            <a:r>
              <a:rPr lang="en-US" sz="2000" dirty="0"/>
              <a:t> </a:t>
            </a:r>
            <a:r>
              <a:rPr lang="en-US" sz="2000" dirty="0" err="1"/>
              <a:t>ongeval</a:t>
            </a:r>
            <a:r>
              <a:rPr lang="en-US" sz="2000" dirty="0"/>
              <a:t> of incident </a:t>
            </a:r>
            <a:r>
              <a:rPr lang="en-US" sz="2000" dirty="0" err="1"/>
              <a:t>heeft</a:t>
            </a:r>
            <a:r>
              <a:rPr lang="en-US" sz="2000" dirty="0"/>
              <a:t> </a:t>
            </a:r>
            <a:r>
              <a:rPr lang="en-US" sz="2000" dirty="0" err="1"/>
              <a:t>voorgedaan</a:t>
            </a:r>
            <a:r>
              <a:rPr lang="en-US" sz="2000" dirty="0"/>
              <a:t>;</a:t>
            </a:r>
          </a:p>
          <a:p>
            <a:pPr marL="1077913" lvl="2" indent="-179388">
              <a:lnSpc>
                <a:spcPct val="90000"/>
              </a:lnSpc>
            </a:pPr>
            <a:r>
              <a:rPr lang="en-US" sz="2000" dirty="0" err="1"/>
              <a:t>wanneer</a:t>
            </a:r>
            <a:r>
              <a:rPr lang="en-US" sz="2000" dirty="0"/>
              <a:t> </a:t>
            </a:r>
            <a:r>
              <a:rPr lang="en-US" sz="2000" dirty="0" err="1"/>
              <a:t>één</a:t>
            </a:r>
            <a:r>
              <a:rPr lang="en-US" sz="2000" dirty="0"/>
              <a:t> </a:t>
            </a:r>
            <a:r>
              <a:rPr lang="en-US" sz="2000" dirty="0" err="1"/>
              <a:t>derde</a:t>
            </a:r>
            <a:r>
              <a:rPr lang="en-US" sz="2000" dirty="0"/>
              <a:t> van de </a:t>
            </a:r>
            <a:r>
              <a:rPr lang="en-US" sz="2000" dirty="0" err="1"/>
              <a:t>werknemersafvaardiging</a:t>
            </a:r>
            <a:r>
              <a:rPr lang="en-US" sz="2000" dirty="0"/>
              <a:t>* het </a:t>
            </a:r>
            <a:r>
              <a:rPr lang="en-US" sz="2000" dirty="0" err="1"/>
              <a:t>vraagt</a:t>
            </a:r>
            <a:r>
              <a:rPr lang="en-US" sz="2000" dirty="0"/>
              <a:t>;</a:t>
            </a:r>
          </a:p>
          <a:p>
            <a:pPr marL="719138" lvl="1" indent="-277813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het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woord</a:t>
            </a:r>
            <a:r>
              <a:rPr lang="en-US" sz="2400" dirty="0"/>
              <a:t> </a:t>
            </a:r>
            <a:r>
              <a:rPr lang="en-US" sz="2400" dirty="0" err="1"/>
              <a:t>staan</a:t>
            </a:r>
            <a:r>
              <a:rPr lang="en-US" sz="2400" dirty="0"/>
              <a:t> van de met het </a:t>
            </a:r>
            <a:r>
              <a:rPr lang="en-US" sz="2400" dirty="0" err="1"/>
              <a:t>toezicht</a:t>
            </a:r>
            <a:r>
              <a:rPr lang="en-US" sz="2400" dirty="0"/>
              <a:t> </a:t>
            </a:r>
            <a:r>
              <a:rPr lang="en-US" sz="2400" dirty="0" err="1"/>
              <a:t>belaste</a:t>
            </a:r>
            <a:r>
              <a:rPr lang="en-US" sz="2400" dirty="0"/>
              <a:t> </a:t>
            </a:r>
            <a:r>
              <a:rPr lang="en-US" sz="2400" dirty="0" err="1"/>
              <a:t>ambtenaar</a:t>
            </a:r>
            <a:r>
              <a:rPr lang="en-US" sz="2400" dirty="0"/>
              <a:t> (ILE).</a:t>
            </a:r>
          </a:p>
          <a:p>
            <a:pPr marL="719138" lvl="1" indent="-277813">
              <a:lnSpc>
                <a:spcPct val="90000"/>
              </a:lnSpc>
              <a:buFontTx/>
              <a:buAutoNum type="arabicPeriod"/>
            </a:pPr>
            <a:endParaRPr lang="en-US" sz="2400" dirty="0"/>
          </a:p>
          <a:p>
            <a:pPr marL="719138" lvl="1" indent="-277813">
              <a:lnSpc>
                <a:spcPct val="90000"/>
              </a:lnSpc>
              <a:buFontTx/>
              <a:buAutoNum type="arabicPeriod"/>
            </a:pPr>
            <a:endParaRPr lang="en-US" sz="2400" dirty="0"/>
          </a:p>
          <a:p>
            <a:pPr marL="441325" lvl="1" indent="0">
              <a:lnSpc>
                <a:spcPct val="90000"/>
              </a:lnSpc>
              <a:buNone/>
            </a:pPr>
            <a:r>
              <a:rPr lang="en-US" dirty="0"/>
              <a:t>* =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vakbondsafvaardiging</a:t>
            </a:r>
            <a:endParaRPr lang="en-US" sz="2000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Algemene opdrachten BOC</a:t>
            </a:r>
          </a:p>
        </p:txBody>
      </p:sp>
    </p:spTree>
    <p:extLst>
      <p:ext uri="{BB962C8B-B14F-4D97-AF65-F5344CB8AC3E}">
        <p14:creationId xmlns:p14="http://schemas.microsoft.com/office/powerpoint/2010/main" val="4110496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opdrachten</a:t>
            </a:r>
            <a:r>
              <a:rPr lang="en-US" dirty="0"/>
              <a:t> BOC</a:t>
            </a:r>
            <a:r>
              <a:rPr lang="en-US" sz="2400" dirty="0"/>
              <a:t> </a:t>
            </a:r>
            <a:r>
              <a:rPr lang="nl-BE" sz="2400" dirty="0"/>
              <a:t>(Art. II.7-.5 t.e.m. 7-13.)</a:t>
            </a:r>
            <a:endParaRPr lang="en-US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400" dirty="0"/>
              <a:t>Het </a:t>
            </a:r>
            <a:r>
              <a:rPr lang="en-US" sz="2400" dirty="0" err="1"/>
              <a:t>comité</a:t>
            </a:r>
            <a:endParaRPr lang="en-US" sz="2400" dirty="0"/>
          </a:p>
          <a:p>
            <a:pPr marL="533400" indent="-533400">
              <a:lnSpc>
                <a:spcPct val="90000"/>
              </a:lnSpc>
              <a:buFontTx/>
              <a:buAutoNum type="arabicPeriod" startAt="4"/>
            </a:pPr>
            <a:r>
              <a:rPr lang="en-US" sz="2400" dirty="0"/>
              <a:t>Is </a:t>
            </a:r>
            <a:r>
              <a:rPr lang="en-US" sz="2400" dirty="0" err="1"/>
              <a:t>belast</a:t>
            </a:r>
            <a:r>
              <a:rPr lang="en-US" sz="2400" dirty="0"/>
              <a:t> met het </a:t>
            </a:r>
            <a:r>
              <a:rPr lang="en-US" sz="2400" dirty="0" err="1"/>
              <a:t>uitwerken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toepassen</a:t>
            </a:r>
            <a:r>
              <a:rPr lang="en-US" sz="2400" dirty="0"/>
              <a:t> van de </a:t>
            </a:r>
            <a:r>
              <a:rPr lang="en-US" sz="2400" dirty="0" err="1"/>
              <a:t>propagandamiddelen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de </a:t>
            </a:r>
            <a:r>
              <a:rPr lang="en-US" sz="2400" dirty="0" err="1"/>
              <a:t>maatregelen</a:t>
            </a:r>
            <a:r>
              <a:rPr lang="en-US" sz="2400" dirty="0"/>
              <a:t> die </a:t>
            </a:r>
            <a:r>
              <a:rPr lang="en-US" sz="2400" dirty="0" err="1"/>
              <a:t>betrekking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 op </a:t>
            </a:r>
            <a:r>
              <a:rPr lang="en-US" sz="2400" b="1" dirty="0"/>
              <a:t>het </a:t>
            </a:r>
            <a:r>
              <a:rPr lang="en-US" sz="2400" b="1" dirty="0" err="1"/>
              <a:t>onthaal</a:t>
            </a:r>
            <a:r>
              <a:rPr lang="en-US" sz="2400" dirty="0"/>
              <a:t> van de </a:t>
            </a:r>
            <a:r>
              <a:rPr lang="en-US" sz="2400" dirty="0" err="1"/>
              <a:t>werknemers</a:t>
            </a:r>
            <a:r>
              <a:rPr lang="en-US" sz="2400" dirty="0"/>
              <a:t>, </a:t>
            </a:r>
            <a:r>
              <a:rPr lang="en-US" sz="2400" dirty="0" err="1"/>
              <a:t>hun</a:t>
            </a:r>
            <a:r>
              <a:rPr lang="en-US" sz="2400" dirty="0"/>
              <a:t> </a:t>
            </a:r>
            <a:r>
              <a:rPr lang="en-US" sz="2400" dirty="0" err="1"/>
              <a:t>informatie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opleiding</a:t>
            </a:r>
            <a:r>
              <a:rPr lang="en-US" sz="2400" dirty="0"/>
              <a:t>;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4"/>
            </a:pPr>
            <a:r>
              <a:rPr lang="en-US" sz="2400" dirty="0"/>
              <a:t>Moet </a:t>
            </a:r>
            <a:r>
              <a:rPr lang="en-US" sz="2400" dirty="0" err="1"/>
              <a:t>voorstellen</a:t>
            </a:r>
            <a:r>
              <a:rPr lang="en-US" sz="2400" dirty="0"/>
              <a:t> </a:t>
            </a:r>
            <a:r>
              <a:rPr lang="en-US" sz="2400" dirty="0" err="1"/>
              <a:t>doen</a:t>
            </a:r>
            <a:r>
              <a:rPr lang="en-US" sz="2400" dirty="0"/>
              <a:t> met het </a:t>
            </a:r>
            <a:r>
              <a:rPr lang="en-US" sz="2400" dirty="0" err="1"/>
              <a:t>oog</a:t>
            </a:r>
            <a:r>
              <a:rPr lang="en-US" sz="2400" dirty="0"/>
              <a:t> op de </a:t>
            </a:r>
            <a:r>
              <a:rPr lang="en-US" sz="2400" b="1" dirty="0" err="1"/>
              <a:t>verfraaiing</a:t>
            </a:r>
            <a:r>
              <a:rPr lang="en-US" sz="2400" b="1" dirty="0"/>
              <a:t> van de </a:t>
            </a:r>
            <a:r>
              <a:rPr lang="en-US" sz="2400" b="1" dirty="0" err="1"/>
              <a:t>werkplaatsen</a:t>
            </a:r>
            <a:r>
              <a:rPr lang="en-US" sz="2400" dirty="0"/>
              <a:t>;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4"/>
            </a:pPr>
            <a:r>
              <a:rPr lang="en-US" sz="2400" dirty="0" err="1"/>
              <a:t>onderzoekt</a:t>
            </a:r>
            <a:r>
              <a:rPr lang="en-US" sz="2400" dirty="0"/>
              <a:t> de </a:t>
            </a:r>
            <a:r>
              <a:rPr lang="en-US" sz="2400" b="1" dirty="0" err="1"/>
              <a:t>klachten</a:t>
            </a:r>
            <a:r>
              <a:rPr lang="en-US" sz="2400" dirty="0"/>
              <a:t> van de </a:t>
            </a:r>
            <a:r>
              <a:rPr lang="en-US" sz="2400" dirty="0" err="1"/>
              <a:t>werknemers</a:t>
            </a:r>
            <a:r>
              <a:rPr lang="en-US" sz="2400" dirty="0"/>
              <a:t>;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4"/>
            </a:pPr>
            <a:r>
              <a:rPr lang="en-US" sz="2400" dirty="0" err="1"/>
              <a:t>verleent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b="1" dirty="0" err="1"/>
              <a:t>medewerking</a:t>
            </a:r>
            <a:r>
              <a:rPr lang="en-US" sz="2400" b="1" dirty="0"/>
              <a:t> </a:t>
            </a:r>
            <a:r>
              <a:rPr lang="en-US" sz="2400" b="1" dirty="0" err="1"/>
              <a:t>aan</a:t>
            </a:r>
            <a:r>
              <a:rPr lang="en-US" sz="2400" dirty="0"/>
              <a:t> de met het </a:t>
            </a:r>
            <a:r>
              <a:rPr lang="en-US" sz="2400" b="1" dirty="0" err="1"/>
              <a:t>toezicht</a:t>
            </a:r>
            <a:r>
              <a:rPr lang="en-US" sz="2400" b="1" dirty="0"/>
              <a:t> </a:t>
            </a:r>
            <a:r>
              <a:rPr lang="en-US" sz="2400" b="1" dirty="0" err="1"/>
              <a:t>belaste</a:t>
            </a:r>
            <a:r>
              <a:rPr lang="en-US" sz="2400" b="1" dirty="0"/>
              <a:t> </a:t>
            </a:r>
            <a:r>
              <a:rPr lang="en-US" sz="2400" b="1" dirty="0" err="1"/>
              <a:t>ambtenaren</a:t>
            </a:r>
            <a:r>
              <a:rPr lang="en-US" sz="2400" b="1" dirty="0"/>
              <a:t> (ILE)</a:t>
            </a:r>
            <a:r>
              <a:rPr lang="en-US" sz="2400" dirty="0"/>
              <a:t>;</a:t>
            </a:r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467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opdrachten</a:t>
            </a:r>
            <a:r>
              <a:rPr lang="en-US" dirty="0"/>
              <a:t> BOC</a:t>
            </a:r>
            <a:r>
              <a:rPr lang="en-US" sz="2400" dirty="0"/>
              <a:t> </a:t>
            </a:r>
            <a:r>
              <a:rPr lang="nl-BE" sz="2400" dirty="0"/>
              <a:t>(Art. II.7-.5 t.e.m. 7-13.)</a:t>
            </a:r>
            <a:endParaRPr lang="en-US" sz="7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+mj-lt"/>
              <a:buAutoNum type="arabicPeriod" startAt="8"/>
            </a:pPr>
            <a:r>
              <a:rPr lang="nl-BE" sz="2400" dirty="0"/>
              <a:t>Aanvaarding van de </a:t>
            </a:r>
            <a:r>
              <a:rPr lang="nl-BE" sz="2400" b="1" dirty="0"/>
              <a:t>vertrouwenspersonen</a:t>
            </a:r>
            <a:r>
              <a:rPr lang="nl-BE" sz="2400" dirty="0"/>
              <a:t> (VP)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8"/>
            </a:pPr>
            <a:r>
              <a:rPr lang="nl-BE" sz="2400" dirty="0"/>
              <a:t>De </a:t>
            </a:r>
            <a:r>
              <a:rPr lang="nl-BE" sz="2400" b="1" dirty="0"/>
              <a:t>asbestinventaris</a:t>
            </a:r>
            <a:r>
              <a:rPr lang="nl-BE" sz="2400" dirty="0"/>
              <a:t>, het </a:t>
            </a:r>
            <a:r>
              <a:rPr lang="nl-BE" sz="2400" dirty="0" err="1"/>
              <a:t>beheersprogramma</a:t>
            </a:r>
            <a:r>
              <a:rPr lang="nl-BE" sz="2400" dirty="0"/>
              <a:t>, de </a:t>
            </a:r>
            <a:r>
              <a:rPr lang="nl-BE" sz="2400" dirty="0" err="1"/>
              <a:t>risicoevaluatie</a:t>
            </a:r>
            <a:r>
              <a:rPr lang="nl-BE" sz="2400" dirty="0"/>
              <a:t> , de metingen  worden na het schriftelijke advies van de preventieadviseur en de arbeidsgeneesheer voorgelegd aan het comité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8"/>
            </a:pPr>
            <a:r>
              <a:rPr lang="nl-BE" sz="2400" b="1" dirty="0"/>
              <a:t>Instructies</a:t>
            </a:r>
            <a:r>
              <a:rPr lang="nl-BE" sz="2400" dirty="0"/>
              <a:t> voor WN (blootgesteld aan een bepaald risico)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8"/>
            </a:pPr>
            <a:r>
              <a:rPr lang="nl-BE" sz="2400" b="1" dirty="0"/>
              <a:t>Sanitaire installaties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8"/>
            </a:pPr>
            <a:r>
              <a:rPr lang="nl-BE" sz="2400" b="1" dirty="0"/>
              <a:t>Alcohol en drugsbeleidsplan 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8"/>
            </a:pPr>
            <a:r>
              <a:rPr lang="nl-BE" sz="2400" dirty="0"/>
              <a:t>Lijsten i.v.m. </a:t>
            </a:r>
            <a:r>
              <a:rPr lang="nl-BE" sz="2400" b="1" dirty="0"/>
              <a:t>premie onzuiver en gevaarlijk werk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8"/>
            </a:pPr>
            <a:endParaRPr lang="en-US" sz="2400" dirty="0"/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709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opdrachten</a:t>
            </a:r>
            <a:r>
              <a:rPr lang="en-US" dirty="0"/>
              <a:t> BOC</a:t>
            </a:r>
            <a:r>
              <a:rPr lang="en-US" sz="2400" dirty="0"/>
              <a:t> </a:t>
            </a:r>
            <a:r>
              <a:rPr lang="nl-BE" sz="2400" dirty="0"/>
              <a:t>(Art. II.7-.5 t.e.m. 7-13.)</a:t>
            </a:r>
            <a:endParaRPr lang="en-US" sz="7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nl-BE" sz="2400" b="1"/>
              <a:t>Adviezen</a:t>
            </a:r>
            <a:r>
              <a:rPr lang="nl-BE" sz="2400"/>
              <a:t> arbeidsarts </a:t>
            </a:r>
            <a:r>
              <a:rPr lang="nl-BE" sz="2400" dirty="0" err="1"/>
              <a:t>ivm</a:t>
            </a:r>
            <a:r>
              <a:rPr lang="nl-BE" sz="2400" dirty="0"/>
              <a:t> </a:t>
            </a:r>
            <a:r>
              <a:rPr lang="nl-BE" sz="2400" b="1" dirty="0"/>
              <a:t>hinder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nl-BE" sz="2400" dirty="0"/>
              <a:t>Alle resultaten van </a:t>
            </a:r>
            <a:r>
              <a:rPr lang="nl-BE" sz="2400" b="1" dirty="0"/>
              <a:t>metingen, analyses en controles </a:t>
            </a:r>
            <a:r>
              <a:rPr lang="nl-BE" sz="2400" dirty="0"/>
              <a:t>ter bestrijding van hinder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nl-BE" sz="2400" dirty="0"/>
              <a:t>Stimuleert de activiteiten en volgt de </a:t>
            </a:r>
            <a:r>
              <a:rPr lang="nl-BE" sz="2400" b="1" dirty="0"/>
              <a:t>werking</a:t>
            </a:r>
            <a:r>
              <a:rPr lang="nl-BE" sz="2400" dirty="0"/>
              <a:t> op van de </a:t>
            </a:r>
            <a:r>
              <a:rPr lang="nl-BE" sz="2400" b="1" dirty="0"/>
              <a:t>LDPBW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nl-BE" sz="2400" dirty="0"/>
              <a:t>Procedure en  maatregelen bij </a:t>
            </a:r>
            <a:r>
              <a:rPr lang="nl-BE" sz="2400" b="1" dirty="0"/>
              <a:t>extreme temperaturen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nl-BE" sz="2400" dirty="0"/>
              <a:t>Lokaal beleid </a:t>
            </a:r>
            <a:r>
              <a:rPr lang="nl-BE" sz="2400" b="1" dirty="0" err="1"/>
              <a:t>Psy</a:t>
            </a:r>
            <a:r>
              <a:rPr lang="nl-BE" sz="2400" b="1" dirty="0"/>
              <a:t> </a:t>
            </a:r>
            <a:r>
              <a:rPr lang="nl-BE" sz="2400" b="1" dirty="0" err="1"/>
              <a:t>Soc</a:t>
            </a:r>
            <a:r>
              <a:rPr lang="nl-BE" sz="2400" b="1" dirty="0"/>
              <a:t> belasting</a:t>
            </a:r>
          </a:p>
          <a:p>
            <a:pPr marL="533400" indent="-533400">
              <a:lnSpc>
                <a:spcPct val="90000"/>
              </a:lnSpc>
              <a:buFont typeface="+mj-lt"/>
              <a:buAutoNum type="arabicPeriod" startAt="14"/>
            </a:pPr>
            <a:r>
              <a:rPr lang="nl-BE" sz="2000" dirty="0"/>
              <a:t>Tewerkstellen van student werknemers</a:t>
            </a:r>
          </a:p>
          <a:p>
            <a:pPr marL="533400" indent="-533400">
              <a:lnSpc>
                <a:spcPct val="90000"/>
              </a:lnSpc>
              <a:buFontTx/>
              <a:buAutoNum type="arabicPeriod" startAt="14"/>
            </a:pPr>
            <a:endParaRPr lang="en-US" sz="2400" dirty="0"/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357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 err="1"/>
              <a:t>Andere</a:t>
            </a:r>
            <a:r>
              <a:rPr lang="en-US" dirty="0"/>
              <a:t>?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Welk onderwerp agendeer je als het BOC het lokaal welzijnsbeleid wil verbeteren?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Welk onderwerp agendeer je als het BOC de activiteiten en de werking van de LDPBW wil stimuleren? Of de werking van de AMT?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Welke documenten komen hiervoor in aanmerking?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Op basis van welke documenten gaat het BOC de vooruitgang van een DRBS evalueren?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Sommige documenten zijn bij KB (codex) opgelegd als verplichte overleg materie , (het BOC is uiteraard vrij om bijkomende documenten te bespreken).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6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Vaste agendapunten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Verontschuldigden, aanwezigen </a:t>
            </a:r>
            <a:r>
              <a:rPr lang="nl-BE" sz="2400" dirty="0" err="1"/>
              <a:t>enz</a:t>
            </a:r>
            <a:endParaRPr lang="nl-BE" sz="2400" dirty="0"/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Opmerkingen over het verslag van de vorige vergadering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Driemaandelijks-/jaarverslag LDPBW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Bespreking van incidenten, ongevallen,..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Stand van zaken DRBS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Mededelingen van de </a:t>
            </a:r>
            <a:r>
              <a:rPr lang="nl-BE" sz="2400" dirty="0" err="1"/>
              <a:t>Vz</a:t>
            </a:r>
            <a:r>
              <a:rPr lang="nl-BE" sz="2400" dirty="0"/>
              <a:t> (eventueel van HOC)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Volgende vergadering (datum, locatie)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Agendapunten indienen voor …. (datum)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379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 err="1"/>
              <a:t>Concreet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Welke documenten worden er gegenereerd in een DRBS en kunnen/moeten voorgelegd worden aan het BOC?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305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 err="1"/>
              <a:t>Doc</a:t>
            </a:r>
            <a:r>
              <a:rPr lang="nl-BE" dirty="0"/>
              <a:t> in kader van het DRBS: planningsfase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Inventarissen: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nl-BE" sz="2400" dirty="0" err="1"/>
              <a:t>ArbeidsSit</a:t>
            </a:r>
            <a:r>
              <a:rPr lang="nl-BE" sz="2400" dirty="0"/>
              <a:t>, WP, risicoposten,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nl-BE" sz="2400" dirty="0"/>
              <a:t>Opgemaakte </a:t>
            </a:r>
            <a:r>
              <a:rPr lang="nl-BE" sz="2400" dirty="0" err="1"/>
              <a:t>Wpfiches</a:t>
            </a:r>
            <a:r>
              <a:rPr lang="nl-BE" sz="2400" dirty="0"/>
              <a:t> (???), functiefiches.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nl-BE" sz="2400" dirty="0" err="1"/>
              <a:t>Gev</a:t>
            </a:r>
            <a:r>
              <a:rPr lang="nl-BE" sz="2400" dirty="0"/>
              <a:t> </a:t>
            </a:r>
            <a:r>
              <a:rPr lang="nl-BE" sz="2400" dirty="0" err="1"/>
              <a:t>Prod</a:t>
            </a:r>
            <a:r>
              <a:rPr lang="nl-BE" sz="2400" dirty="0"/>
              <a:t> 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nl-BE" sz="2400" dirty="0"/>
              <a:t>Lijst </a:t>
            </a:r>
            <a:r>
              <a:rPr lang="nl-BE" sz="2400" dirty="0" err="1"/>
              <a:t>blootgestelden</a:t>
            </a:r>
            <a:r>
              <a:rPr lang="nl-BE" sz="2400" dirty="0"/>
              <a:t> aan kankerverwekkende en mutagene producten (anonieme collectieve informatie)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nl-BE" sz="2400" dirty="0"/>
              <a:t>Verplichte </a:t>
            </a:r>
            <a:r>
              <a:rPr lang="nl-BE" sz="2400" dirty="0" err="1"/>
              <a:t>Ctl’s</a:t>
            </a:r>
            <a:r>
              <a:rPr lang="nl-BE" sz="2400" dirty="0"/>
              <a:t> en inspecties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Planning van 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nl-BE" sz="2400" dirty="0"/>
              <a:t>de nog uit te voeren RA</a:t>
            </a:r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nl-BE" sz="2400" dirty="0"/>
              <a:t>Rondgangen op de werkplaats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LPP  + elke wijziging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Lijst AMT + elke wijziging</a:t>
            </a:r>
            <a:endParaRPr lang="en-US" sz="2400" dirty="0"/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1DE203EA-FF1F-4F86-4315-6E5ED6506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0995" y="5502576"/>
            <a:ext cx="2749405" cy="36671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dirty="0"/>
              <a:t>Eerste BOC (voor 1 Apr)</a:t>
            </a:r>
            <a:endParaRPr lang="en-US" dirty="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00FFE7B3-C006-5491-B92F-5BAECAEE1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0995" y="5928815"/>
            <a:ext cx="2749405" cy="36933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dirty="0"/>
              <a:t>derde BOC (voor 1 Nov)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360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 err="1"/>
              <a:t>Doc</a:t>
            </a:r>
            <a:r>
              <a:rPr lang="nl-BE" dirty="0"/>
              <a:t> in kader van het DRBS: uitvoeringsfase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Risicoanalyses met aanbevolen </a:t>
            </a:r>
            <a:r>
              <a:rPr lang="nl-BE" sz="2400" dirty="0" err="1"/>
              <a:t>maatR</a:t>
            </a:r>
            <a:endParaRPr lang="nl-BE" sz="2400" dirty="0"/>
          </a:p>
          <a:p>
            <a:pPr marL="1276350" lvl="1" indent="-533400">
              <a:buFont typeface="Wingdings" panose="05000000000000000000" pitchFamily="2" charset="2"/>
              <a:buChar char="q"/>
            </a:pPr>
            <a:r>
              <a:rPr lang="nl-BE" sz="2400" dirty="0" err="1"/>
              <a:t>maw</a:t>
            </a:r>
            <a:r>
              <a:rPr lang="nl-BE" sz="2400" dirty="0"/>
              <a:t> alle risico’s en de voorgestelde </a:t>
            </a:r>
            <a:r>
              <a:rPr lang="nl-BE" sz="2400" dirty="0" err="1"/>
              <a:t>maatR</a:t>
            </a:r>
            <a:endParaRPr lang="nl-BE" sz="2400" dirty="0"/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 err="1"/>
              <a:t>Meetstrategiën</a:t>
            </a:r>
            <a:endParaRPr lang="nl-BE" sz="2400" dirty="0"/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Onthaalprocedure, opleiding en informatie 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EHBO organisatie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Noodplannen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Wijziging in de </a:t>
            </a:r>
            <a:r>
              <a:rPr lang="nl-BE" sz="2400" dirty="0" err="1"/>
              <a:t>arbeidsituatie</a:t>
            </a:r>
            <a:r>
              <a:rPr lang="nl-BE" sz="2400" dirty="0"/>
              <a:t> (Vb. nieuwe arbeidsmiddelen, …)</a:t>
            </a:r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13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615553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fr-BE" sz="4000" dirty="0" err="1"/>
              <a:t>Vorming</a:t>
            </a:r>
            <a:r>
              <a:rPr lang="fr-BE" sz="4000" dirty="0"/>
              <a:t> BOC: D</a:t>
            </a:r>
            <a:r>
              <a:rPr lang="nl-BE" sz="4000" dirty="0" err="1"/>
              <a:t>oel</a:t>
            </a:r>
            <a:r>
              <a:rPr lang="nl-BE" sz="4000" dirty="0"/>
              <a:t> BOC (i.v.m. welzijn) - 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BE"/>
              <a:t>Doel x 2</a:t>
            </a:r>
            <a:endParaRPr lang="fr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BE" dirty="0" err="1"/>
              <a:t>Opdrachten</a:t>
            </a:r>
            <a:endParaRPr lang="fr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BE" dirty="0"/>
              <a:t>Agenda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BE" dirty="0"/>
              <a:t>Tips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r-BE" dirty="0"/>
              <a:t>Q&amp;A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BE" dirty="0"/>
              <a:t>1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BE" dirty="0"/>
              <a:t>2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BE" dirty="0"/>
              <a:t>3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fr-BE" dirty="0"/>
              <a:t>4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fr-BE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26556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 err="1"/>
              <a:t>Doc</a:t>
            </a:r>
            <a:r>
              <a:rPr lang="nl-BE" dirty="0"/>
              <a:t> in kader van het DRBS: evaluatiefase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Uitgevoerde </a:t>
            </a:r>
            <a:r>
              <a:rPr lang="nl-BE" sz="2400" dirty="0" err="1"/>
              <a:t>Ctl</a:t>
            </a:r>
            <a:r>
              <a:rPr lang="nl-BE" sz="2400" dirty="0"/>
              <a:t> en inspecties (ladders, brandmat)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Verslagen rondgangen 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Verslagen ILE!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Verslagen in kader van AO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Klachten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Driemaandelijkse verslagen LDPBW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Jaarverslagen LDPBW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Jaarverslag AMT</a:t>
            </a:r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F089ED49-B199-34E6-6F16-3A8507897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7233" y="3841605"/>
            <a:ext cx="1763712" cy="738664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200" dirty="0"/>
              <a:t>  </a:t>
            </a:r>
          </a:p>
          <a:p>
            <a:r>
              <a:rPr lang="nl-BE" dirty="0"/>
              <a:t>2</a:t>
            </a:r>
            <a:r>
              <a:rPr lang="nl-BE" baseline="30000" dirty="0"/>
              <a:t>de</a:t>
            </a:r>
            <a:r>
              <a:rPr lang="nl-BE" dirty="0"/>
              <a:t> BOC </a:t>
            </a:r>
          </a:p>
          <a:p>
            <a:r>
              <a:rPr lang="nl-BE" sz="1200" dirty="0"/>
              <a:t>  </a:t>
            </a:r>
            <a:endParaRPr lang="en-US" sz="1200" dirty="0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4DAB6C9-9F87-AE79-6830-775199AA6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7233" y="3429000"/>
            <a:ext cx="1763712" cy="36671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dirty="0"/>
              <a:t>elk BOC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802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nl-BE" dirty="0" err="1"/>
              <a:t>Doc</a:t>
            </a:r>
            <a:r>
              <a:rPr lang="nl-BE" dirty="0"/>
              <a:t> in kader van het DRBS: </a:t>
            </a:r>
            <a:br>
              <a:rPr lang="nl-BE" dirty="0"/>
            </a:br>
            <a:r>
              <a:rPr lang="nl-BE" dirty="0"/>
              <a:t>de acties genomen na de evaluatie?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81009" y="2058104"/>
            <a:ext cx="11237400" cy="408947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BE" sz="2400" dirty="0"/>
              <a:t>Acties na de evaluatie geven aanleiding tot aanpassingen in: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Ofwel de planningsfase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Ofwel de uitvoeringsfase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Ofwel de evaluatiefase</a:t>
            </a:r>
          </a:p>
          <a:p>
            <a:pPr>
              <a:lnSpc>
                <a:spcPct val="90000"/>
              </a:lnSpc>
            </a:pPr>
            <a:r>
              <a:rPr lang="nl-BE" sz="2400" dirty="0"/>
              <a:t>Alle maatregelen genomen ter optimalisering van de punten opgenomen in voorgaande worden besproken …(= correctieve </a:t>
            </a:r>
            <a:r>
              <a:rPr lang="nl-BE" sz="2400" dirty="0" err="1"/>
              <a:t>maatR</a:t>
            </a:r>
            <a:r>
              <a:rPr lang="nl-BE" sz="2400" dirty="0"/>
              <a:t>)</a:t>
            </a:r>
          </a:p>
          <a:p>
            <a:pPr marL="441325" lvl="1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5793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Tips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BE" sz="2400" dirty="0"/>
              <a:t>INVENTARIS &amp; PLANNING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Maak een tijdsschema van alle agendapunten die periodiek moeten worden geëvalueerd en geactualiseerd.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Bepaal welke eenheden wanneer welk document moeten voorleggen.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42D264-6047-9B31-2481-20136FC21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0016" y="3972070"/>
            <a:ext cx="7502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sz="2400" dirty="0"/>
              <a:t>(en leg deze planning voor ter goedkeuring op het BOC)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88336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Tips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BE" sz="2400" dirty="0"/>
              <a:t>OPVOLGING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Hou een lijst (tabel) bij van alle  documenten die moeten voorgelegd worden op het BOC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Duidt aan welke eenheid welk document reeds voorgelegd heeft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Bijhouden op DOCCOM BOC</a:t>
            </a:r>
          </a:p>
        </p:txBody>
      </p:sp>
    </p:spTree>
    <p:extLst>
      <p:ext uri="{BB962C8B-B14F-4D97-AF65-F5344CB8AC3E}">
        <p14:creationId xmlns:p14="http://schemas.microsoft.com/office/powerpoint/2010/main" val="1230196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Tips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BE" sz="2400" dirty="0"/>
              <a:t>Teveel détails te bespreken op het BOC?</a:t>
            </a:r>
          </a:p>
          <a:p>
            <a:pPr>
              <a:lnSpc>
                <a:spcPct val="90000"/>
              </a:lnSpc>
            </a:pPr>
            <a:r>
              <a:rPr lang="nl-BE" sz="2400" dirty="0"/>
              <a:t>Organiseer voorvergaderingen of technische vergaderingen zodat op het BOC :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de details reeds uitgeklaard zijn;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enkel de knelpunten / officiële standpunten … naar voor komen </a:t>
            </a:r>
            <a:r>
              <a:rPr lang="nl-BE" sz="2400" dirty="0">
                <a:sym typeface="Wingdings" panose="05000000000000000000" pitchFamily="2" charset="2"/>
              </a:rPr>
              <a:t></a:t>
            </a:r>
            <a:r>
              <a:rPr lang="nl-BE" sz="2400" dirty="0"/>
              <a:t>MROA.</a:t>
            </a:r>
          </a:p>
          <a:p>
            <a:pPr>
              <a:lnSpc>
                <a:spcPct val="90000"/>
              </a:lnSpc>
            </a:pP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10338750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Tips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/>
              <a:t>Niet alle te overleggen materies werden in deze PowerPoint aangehaald.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nl-BE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>
                <a:sym typeface="Wingdings" panose="05000000000000000000" pitchFamily="2" charset="2"/>
              </a:rPr>
              <a:t> </a:t>
            </a:r>
            <a:r>
              <a:rPr lang="nl-BE" sz="2400" dirty="0"/>
              <a:t>ACWB-GID-WRKPR-009: niet limitatieve lijst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BE" sz="2400" dirty="0">
                <a:sym typeface="Wingdings" panose="05000000000000000000" pitchFamily="2" charset="2"/>
              </a:rPr>
              <a:t> Specialist binnen BOC: preventieadviseur en arbeidsarts</a:t>
            </a:r>
            <a:endParaRPr lang="nl-BE" sz="2400" dirty="0"/>
          </a:p>
          <a:p>
            <a:pPr>
              <a:lnSpc>
                <a:spcPct val="90000"/>
              </a:lnSpc>
            </a:pPr>
            <a:endParaRPr lang="nl-BE" sz="2400" dirty="0">
              <a:hlinkClick r:id="rId2"/>
            </a:endParaRPr>
          </a:p>
          <a:p>
            <a:pPr>
              <a:lnSpc>
                <a:spcPct val="90000"/>
              </a:lnSpc>
            </a:pPr>
            <a:r>
              <a:rPr lang="nl-BE" sz="2400" dirty="0">
                <a:hlinkClick r:id="rId2"/>
              </a:rPr>
              <a:t>ACWB-GID-WRKPR-009: Opdrachten, bevoegdheden en agenda van het BOC voor welzijnspunten</a:t>
            </a:r>
            <a:endParaRPr lang="nl-BE" sz="2400" dirty="0"/>
          </a:p>
          <a:p>
            <a:pPr>
              <a:lnSpc>
                <a:spcPct val="90000"/>
              </a:lnSpc>
            </a:pPr>
            <a:endParaRPr lang="nl-BE" sz="2400" dirty="0"/>
          </a:p>
          <a:p>
            <a:pPr>
              <a:lnSpc>
                <a:spcPct val="90000"/>
              </a:lnSpc>
            </a:pPr>
            <a:r>
              <a:rPr lang="nl-BE" sz="2400" dirty="0">
                <a:hlinkClick r:id="rId3"/>
              </a:rPr>
              <a:t>Codex over het welzijn op het werk</a:t>
            </a:r>
            <a:endParaRPr lang="nl-BE" sz="2400" dirty="0"/>
          </a:p>
          <a:p>
            <a:pPr>
              <a:lnSpc>
                <a:spcPct val="90000"/>
              </a:lnSpc>
            </a:pPr>
            <a:endParaRPr lang="nl-BE" sz="2400" dirty="0"/>
          </a:p>
          <a:p>
            <a:pPr>
              <a:lnSpc>
                <a:spcPct val="90000"/>
              </a:lnSpc>
            </a:pPr>
            <a:r>
              <a:rPr lang="fr-BE" sz="2400" dirty="0">
                <a:hlinkClick r:id="rId4"/>
              </a:rPr>
              <a:t>werk.belgie.be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nl-BE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2401177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fr-BE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243497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Doel uiteenzetting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nl-BE" sz="2800" dirty="0"/>
              <a:t>Het syndicaal statuut </a:t>
            </a:r>
            <a:r>
              <a:rPr lang="nl-BE" sz="2800" dirty="0">
                <a:sym typeface="Wingdings" panose="05000000000000000000" pitchFamily="2" charset="2"/>
              </a:rPr>
              <a:t> </a:t>
            </a:r>
            <a:r>
              <a:rPr lang="nl-BE" sz="2800" dirty="0"/>
              <a:t>de spelregels van het overleg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nl-BE" sz="2800" dirty="0"/>
              <a:t>Welzijnswetgeving </a:t>
            </a:r>
            <a:r>
              <a:rPr lang="nl-BE" sz="2800" dirty="0">
                <a:sym typeface="Wingdings" panose="05000000000000000000" pitchFamily="2" charset="2"/>
              </a:rPr>
              <a:t> de inhoud</a:t>
            </a:r>
          </a:p>
          <a:p>
            <a:endParaRPr lang="nl-BE" sz="2800" dirty="0"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endParaRPr lang="nl-BE" sz="2600" dirty="0"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endParaRPr lang="nl-BE" sz="2600" dirty="0"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endParaRPr lang="nl-BE" sz="2600" dirty="0"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r>
              <a:rPr lang="nl-BE" sz="2600" dirty="0">
                <a:sym typeface="Wingdings" panose="05000000000000000000" pitchFamily="2" charset="2"/>
              </a:rPr>
              <a:t>					De preventieadviseur(-arbeidsarts)</a:t>
            </a:r>
            <a:endParaRPr lang="nl-BE" sz="2600" dirty="0"/>
          </a:p>
        </p:txBody>
      </p:sp>
      <p:sp>
        <p:nvSpPr>
          <p:cNvPr id="4" name="Arrow: Bent-Up 3">
            <a:extLst>
              <a:ext uri="{FF2B5EF4-FFF2-40B4-BE49-F238E27FC236}">
                <a16:creationId xmlns:a16="http://schemas.microsoft.com/office/drawing/2014/main" id="{2AF8DD79-A753-3149-6A38-3805142FC23C}"/>
              </a:ext>
            </a:extLst>
          </p:cNvPr>
          <p:cNvSpPr/>
          <p:nvPr/>
        </p:nvSpPr>
        <p:spPr>
          <a:xfrm rot="10800000" flipH="1">
            <a:off x="6271492" y="2239819"/>
            <a:ext cx="1971962" cy="1884218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085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nl-BE" dirty="0"/>
              <a:t>BOC – i.v.m. Welzijn </a:t>
            </a:r>
            <a:r>
              <a:rPr lang="nl-BE" sz="2000" dirty="0"/>
              <a:t>(Codex over het welzijn op het werk, Boek II, titel 7)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58775" indent="-358775"/>
            <a:r>
              <a:rPr lang="nl-BE" sz="2800" dirty="0"/>
              <a:t>Doel:	</a:t>
            </a:r>
            <a:r>
              <a:rPr lang="nl-BE" sz="2000" dirty="0"/>
              <a:t>(Art. II.7-.2.)*</a:t>
            </a:r>
            <a:r>
              <a:rPr lang="nl-BE" sz="2800" dirty="0"/>
              <a:t>	</a:t>
            </a:r>
            <a:endParaRPr lang="nl-BE" sz="2000" dirty="0"/>
          </a:p>
          <a:p>
            <a:pPr marL="1158875" lvl="1" indent="-620713">
              <a:buFontTx/>
              <a:buAutoNum type="arabicPeriod"/>
            </a:pPr>
            <a:r>
              <a:rPr lang="nl-BE" sz="2400" dirty="0"/>
              <a:t>Adviezen uitbrengen en voorstellen formuleren</a:t>
            </a:r>
          </a:p>
          <a:p>
            <a:pPr marL="1566863" lvl="2"/>
            <a:r>
              <a:rPr lang="nl-BE" sz="2000" dirty="0"/>
              <a:t>omtrent het lokaal beleid inzake welzijn van de werknemers bij uitvoering  van hun werk;</a:t>
            </a:r>
          </a:p>
          <a:p>
            <a:pPr marL="1566863" lvl="2"/>
            <a:r>
              <a:rPr lang="nl-BE" sz="2000" dirty="0"/>
              <a:t>omtrent het lokaal preventieplan (LPP), de wijzigingen, de uitvoering en de resultaten ervan.</a:t>
            </a:r>
          </a:p>
          <a:p>
            <a:pPr marL="1158875" lvl="1" indent="-620713">
              <a:buFontTx/>
              <a:buAutoNum type="arabicPeriod" startAt="2"/>
            </a:pPr>
            <a:r>
              <a:rPr lang="nl-BE" sz="2400" dirty="0"/>
              <a:t>Het Comité wordt tevens betrokken bij het beheer en de werkzaamheden van het Dept belast met medisch toezicht (minimaal twee keer per jaar).</a:t>
            </a:r>
            <a:endParaRPr lang="en-US" sz="2400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r>
              <a:rPr lang="nl-BE" dirty="0"/>
              <a:t>* Art. II.7-xx. = Boek 2, titel 7, artikel xx</a:t>
            </a:r>
          </a:p>
        </p:txBody>
      </p:sp>
    </p:spTree>
    <p:extLst>
      <p:ext uri="{BB962C8B-B14F-4D97-AF65-F5344CB8AC3E}">
        <p14:creationId xmlns:p14="http://schemas.microsoft.com/office/powerpoint/2010/main" val="942634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BOC – i.v.m. Welzijn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nl-BE" sz="2400" dirty="0"/>
              <a:t> Doel personeelsafvaardiging BOC?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BE" sz="2400" dirty="0"/>
              <a:t> Doel overheid BOC?</a:t>
            </a:r>
          </a:p>
          <a:p>
            <a:pPr>
              <a:spcBef>
                <a:spcPct val="50000"/>
              </a:spcBef>
            </a:pPr>
            <a:r>
              <a:rPr lang="nl-BE" sz="2400" dirty="0"/>
              <a:t>Doel = Welzijn van het personeel + </a:t>
            </a:r>
            <a:r>
              <a:rPr lang="nl-BE" sz="2400" dirty="0" err="1"/>
              <a:t>operationaliteit</a:t>
            </a:r>
            <a:r>
              <a:rPr lang="nl-BE" sz="2400" dirty="0"/>
              <a:t> behouden of verhogen</a:t>
            </a:r>
          </a:p>
          <a:p>
            <a:pPr>
              <a:spcBef>
                <a:spcPct val="50000"/>
              </a:spcBef>
            </a:pPr>
            <a:r>
              <a:rPr lang="nl-BE" sz="2800" dirty="0">
                <a:sym typeface="Wingdings" panose="05000000000000000000" pitchFamily="2" charset="2"/>
              </a:rPr>
              <a:t></a:t>
            </a:r>
            <a:endParaRPr lang="nl-BE" sz="2800" dirty="0"/>
          </a:p>
          <a:p>
            <a:pPr marL="457200" lvl="1" indent="0">
              <a:buNone/>
            </a:pPr>
            <a:r>
              <a:rPr lang="nl-BE" sz="2800" dirty="0"/>
              <a:t>= allen met hetzelfde doel</a:t>
            </a:r>
          </a:p>
          <a:p>
            <a:pPr marL="457200" lvl="1" indent="0">
              <a:buNone/>
            </a:pPr>
            <a:r>
              <a:rPr lang="nl-BE" sz="2800" dirty="0"/>
              <a:t>= samenwerken</a:t>
            </a:r>
          </a:p>
          <a:p>
            <a:pPr marL="457200" lvl="1" indent="0">
              <a:buNone/>
            </a:pPr>
            <a:r>
              <a:rPr lang="nl-BE" sz="2800" dirty="0"/>
              <a:t>= overleg</a:t>
            </a:r>
          </a:p>
          <a:p>
            <a:pPr marL="457200" lvl="1" indent="0">
              <a:buNone/>
            </a:pPr>
            <a:r>
              <a:rPr lang="nl-BE" sz="2800" dirty="0"/>
              <a:t>= constructieve houding</a:t>
            </a:r>
          </a:p>
          <a:p>
            <a:endParaRPr lang="en-US" sz="4400" dirty="0"/>
          </a:p>
          <a:p>
            <a:pPr>
              <a:spcBef>
                <a:spcPct val="500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27318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Algemene opdrachten BOC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533400" indent="-533400">
              <a:buFontTx/>
              <a:buNone/>
            </a:pPr>
            <a:r>
              <a:rPr lang="en-US" sz="2800" dirty="0"/>
              <a:t>Het </a:t>
            </a:r>
            <a:r>
              <a:rPr lang="en-US" sz="2800" dirty="0" err="1"/>
              <a:t>comité</a:t>
            </a:r>
            <a:r>
              <a:rPr lang="en-US" sz="2800" dirty="0"/>
              <a:t>:</a:t>
            </a:r>
          </a:p>
          <a:p>
            <a:pPr marL="533400" indent="-533400">
              <a:buFontTx/>
              <a:buAutoNum type="arabicPeriod"/>
            </a:pPr>
            <a:r>
              <a:rPr lang="en-US" sz="2800" u="sng" dirty="0" err="1"/>
              <a:t>recht</a:t>
            </a:r>
            <a:r>
              <a:rPr lang="en-US" sz="2800" u="sng" dirty="0"/>
              <a:t> op</a:t>
            </a:r>
            <a:r>
              <a:rPr lang="en-US" sz="2800" dirty="0"/>
              <a:t> </a:t>
            </a:r>
            <a:r>
              <a:rPr lang="en-US" sz="2800" i="1" dirty="0" err="1"/>
              <a:t>informatie</a:t>
            </a:r>
            <a:r>
              <a:rPr lang="en-US" sz="2800" i="1" dirty="0"/>
              <a:t> </a:t>
            </a:r>
            <a:r>
              <a:rPr lang="nl-BE" sz="2000" dirty="0"/>
              <a:t>(Art. II.7-.14. &amp;-.15.)</a:t>
            </a:r>
            <a:endParaRPr lang="en-US" sz="2000" i="1" dirty="0"/>
          </a:p>
          <a:p>
            <a:pPr marL="914400" lvl="1" indent="-457200">
              <a:buFontTx/>
              <a:buAutoNum type="alphaLcParenR"/>
            </a:pPr>
            <a:r>
              <a:rPr lang="en-US" sz="2400" dirty="0" err="1"/>
              <a:t>Enerzijds</a:t>
            </a:r>
            <a:r>
              <a:rPr lang="en-US" sz="2400" dirty="0"/>
              <a:t> </a:t>
            </a:r>
            <a:r>
              <a:rPr lang="en-US" sz="2400" dirty="0" err="1"/>
              <a:t>moet</a:t>
            </a:r>
            <a:r>
              <a:rPr lang="en-US" sz="2400" dirty="0"/>
              <a:t> de </a:t>
            </a:r>
            <a:r>
              <a:rPr lang="en-US" sz="2400" dirty="0" err="1"/>
              <a:t>werkgever</a:t>
            </a:r>
            <a:r>
              <a:rPr lang="en-US" sz="2400" dirty="0"/>
              <a:t> </a:t>
            </a:r>
            <a:r>
              <a:rPr lang="en-US" sz="2400" dirty="0" err="1"/>
              <a:t>documentatie</a:t>
            </a:r>
            <a:r>
              <a:rPr lang="en-US" sz="2400" dirty="0"/>
              <a:t> </a:t>
            </a:r>
            <a:r>
              <a:rPr lang="en-US" sz="2400" dirty="0" err="1"/>
              <a:t>ter</a:t>
            </a:r>
            <a:r>
              <a:rPr lang="en-US" sz="2400" dirty="0"/>
              <a:t> </a:t>
            </a:r>
            <a:r>
              <a:rPr lang="en-US" sz="2400" dirty="0" err="1"/>
              <a:t>beschikking</a:t>
            </a:r>
            <a:r>
              <a:rPr lang="en-US" sz="2400" dirty="0"/>
              <a:t> </a:t>
            </a:r>
            <a:r>
              <a:rPr lang="en-US" sz="2400" dirty="0" err="1"/>
              <a:t>houden</a:t>
            </a:r>
            <a:r>
              <a:rPr lang="en-US" sz="2400" dirty="0"/>
              <a:t> van het </a:t>
            </a:r>
            <a:r>
              <a:rPr lang="en-US" sz="2400" dirty="0" err="1"/>
              <a:t>comité</a:t>
            </a:r>
            <a:r>
              <a:rPr lang="en-US" sz="2400" dirty="0"/>
              <a:t>;</a:t>
            </a:r>
          </a:p>
          <a:p>
            <a:pPr marL="914400" lvl="1" indent="-457200">
              <a:buFontTx/>
              <a:buAutoNum type="alphaLcParenR"/>
            </a:pPr>
            <a:r>
              <a:rPr lang="en-US" sz="2400" dirty="0" err="1"/>
              <a:t>Anderzijds</a:t>
            </a:r>
            <a:r>
              <a:rPr lang="en-US" sz="2400" dirty="0"/>
              <a:t> </a:t>
            </a:r>
            <a:r>
              <a:rPr lang="en-US" sz="2400" dirty="0" err="1"/>
              <a:t>moet</a:t>
            </a:r>
            <a:r>
              <a:rPr lang="en-US" sz="2400" dirty="0"/>
              <a:t> de </a:t>
            </a:r>
            <a:r>
              <a:rPr lang="en-US" sz="2400" dirty="0" err="1"/>
              <a:t>werkgever</a:t>
            </a:r>
            <a:r>
              <a:rPr lang="en-US" sz="2400" dirty="0"/>
              <a:t> </a:t>
            </a:r>
            <a:r>
              <a:rPr lang="en-US" sz="2400" dirty="0" err="1"/>
              <a:t>aan</a:t>
            </a:r>
            <a:r>
              <a:rPr lang="en-US" sz="2400" dirty="0"/>
              <a:t> het </a:t>
            </a:r>
            <a:r>
              <a:rPr lang="en-US" sz="2400" dirty="0" err="1"/>
              <a:t>comité</a:t>
            </a:r>
            <a:r>
              <a:rPr lang="en-US" sz="2400" dirty="0"/>
              <a:t> </a:t>
            </a:r>
            <a:r>
              <a:rPr lang="en-US" sz="2400" dirty="0" err="1"/>
              <a:t>informatie</a:t>
            </a:r>
            <a:r>
              <a:rPr lang="en-US" sz="2400" dirty="0"/>
              <a:t> </a:t>
            </a:r>
            <a:r>
              <a:rPr lang="en-US" sz="2400" dirty="0" err="1"/>
              <a:t>verstrekken</a:t>
            </a:r>
            <a:r>
              <a:rPr lang="en-US" sz="2400" dirty="0"/>
              <a:t>;</a:t>
            </a:r>
            <a:endParaRPr lang="en-US" sz="1800" dirty="0"/>
          </a:p>
          <a:p>
            <a:pPr marL="533400" indent="-533400">
              <a:buFontTx/>
              <a:buAutoNum type="arabicPeriod"/>
            </a:pPr>
            <a:r>
              <a:rPr lang="en-US" sz="2800" dirty="0" err="1"/>
              <a:t>Verstrekken</a:t>
            </a:r>
            <a:r>
              <a:rPr lang="en-US" sz="2800" dirty="0"/>
              <a:t> </a:t>
            </a:r>
            <a:r>
              <a:rPr lang="en-US" sz="2800" i="1" u="sng" dirty="0" err="1"/>
              <a:t>voorafgaand</a:t>
            </a:r>
            <a:r>
              <a:rPr lang="en-US" sz="2800" i="1" u="sng" dirty="0"/>
              <a:t> </a:t>
            </a:r>
            <a:r>
              <a:rPr lang="en-US" sz="2800" i="1" u="sng" dirty="0" err="1"/>
              <a:t>advies</a:t>
            </a:r>
            <a:r>
              <a:rPr lang="en-US" sz="2800" dirty="0"/>
              <a:t> </a:t>
            </a:r>
            <a:r>
              <a:rPr lang="nl-BE" sz="2000" dirty="0"/>
              <a:t>(Art. II.7-.3.)</a:t>
            </a:r>
            <a:r>
              <a:rPr lang="en-US" sz="2800" dirty="0"/>
              <a:t>;</a:t>
            </a:r>
          </a:p>
          <a:p>
            <a:pPr marL="533400" indent="-533400">
              <a:buFontTx/>
              <a:buAutoNum type="arabicPeriod"/>
            </a:pPr>
            <a:r>
              <a:rPr lang="en-US" sz="2800" dirty="0" err="1"/>
              <a:t>aanwijzen</a:t>
            </a:r>
            <a:r>
              <a:rPr lang="en-US" sz="2800" dirty="0"/>
              <a:t> </a:t>
            </a:r>
            <a:r>
              <a:rPr lang="en-US" sz="2800" u="sng" dirty="0" err="1"/>
              <a:t>afvaardiging</a:t>
            </a:r>
            <a:r>
              <a:rPr lang="en-US" sz="2800" dirty="0"/>
              <a:t> </a:t>
            </a:r>
            <a:r>
              <a:rPr lang="en-US" sz="2800" dirty="0" err="1"/>
              <a:t>belast</a:t>
            </a:r>
            <a:r>
              <a:rPr lang="en-US" sz="2800" dirty="0"/>
              <a:t> met </a:t>
            </a:r>
            <a:r>
              <a:rPr lang="en-US" sz="2800" dirty="0" err="1"/>
              <a:t>drie</a:t>
            </a:r>
            <a:r>
              <a:rPr lang="en-US" sz="2800" dirty="0"/>
              <a:t> </a:t>
            </a:r>
            <a:r>
              <a:rPr lang="en-US" sz="2800" i="1" dirty="0" err="1"/>
              <a:t>specifieke</a:t>
            </a:r>
            <a:r>
              <a:rPr lang="en-US" sz="2800" i="1" dirty="0"/>
              <a:t> </a:t>
            </a:r>
            <a:r>
              <a:rPr lang="en-US" sz="2800" i="1" dirty="0" err="1"/>
              <a:t>opdrachten</a:t>
            </a:r>
            <a:br>
              <a:rPr lang="en-US" sz="2800" i="1" dirty="0"/>
            </a:br>
            <a:r>
              <a:rPr lang="nl-BE" sz="1800" dirty="0"/>
              <a:t>(Art. II.7-.9, -10; -11&amp;-12.)</a:t>
            </a:r>
            <a:r>
              <a:rPr lang="en-US" sz="2400" dirty="0"/>
              <a:t>;</a:t>
            </a:r>
          </a:p>
          <a:p>
            <a:pPr marL="533400" indent="-533400">
              <a:buFontTx/>
              <a:buAutoNum type="arabicPeriod"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9184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4000" dirty="0"/>
              <a:t>1. a. </a:t>
            </a:r>
            <a:r>
              <a:rPr lang="en-US" sz="4000" dirty="0" err="1"/>
              <a:t>Documentatie</a:t>
            </a:r>
            <a:r>
              <a:rPr lang="en-US" sz="4000" dirty="0"/>
              <a:t> </a:t>
            </a:r>
            <a:r>
              <a:rPr lang="en-US" sz="4000" dirty="0" err="1"/>
              <a:t>ter</a:t>
            </a:r>
            <a:r>
              <a:rPr lang="en-US" sz="4000" dirty="0"/>
              <a:t> </a:t>
            </a:r>
            <a:r>
              <a:rPr lang="en-US" sz="4000" dirty="0" err="1"/>
              <a:t>beschikking</a:t>
            </a:r>
            <a:r>
              <a:rPr lang="en-US" sz="4000" dirty="0"/>
              <a:t> </a:t>
            </a:r>
            <a:r>
              <a:rPr lang="en-US" sz="4000" dirty="0" err="1"/>
              <a:t>houden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442913" lvl="1" indent="-381000">
              <a:lnSpc>
                <a:spcPct val="90000"/>
              </a:lnSpc>
              <a:buFontTx/>
              <a:buAutoNum type="arabicPeriod"/>
            </a:pPr>
            <a:r>
              <a:rPr lang="en-US" sz="2000" dirty="0"/>
              <a:t>de </a:t>
            </a:r>
            <a:r>
              <a:rPr lang="en-US" sz="2000" dirty="0" err="1"/>
              <a:t>documenten</a:t>
            </a:r>
            <a:r>
              <a:rPr lang="en-US" sz="2000" dirty="0"/>
              <a:t> </a:t>
            </a:r>
            <a:r>
              <a:rPr lang="en-US" sz="2000" dirty="0" err="1"/>
              <a:t>opgelegd</a:t>
            </a:r>
            <a:r>
              <a:rPr lang="en-US" sz="2000" dirty="0"/>
              <a:t> door die </a:t>
            </a:r>
            <a:r>
              <a:rPr lang="en-US" sz="2000" dirty="0" err="1"/>
              <a:t>wetgeving</a:t>
            </a:r>
            <a:r>
              <a:rPr lang="en-US" sz="2000" dirty="0"/>
              <a:t>, (</a:t>
            </a:r>
            <a:r>
              <a:rPr lang="nl-BE" sz="2000" dirty="0"/>
              <a:t>Bijl II.1-1)</a:t>
            </a:r>
            <a:endParaRPr lang="en-US" sz="2000" dirty="0"/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nl-BE" sz="2000" dirty="0"/>
              <a:t>de wettelijke bepalingen en overeenkomsten betreffende het welzijn van de werknemers bij de uitvoering van hun werk, van toepassing in Defensie;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nl-BE" sz="2000" dirty="0"/>
              <a:t>de akten en documenten bij diezelfde wettelijke bepalingen en overeenkomsten opgelegd;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en-US" sz="2000" dirty="0"/>
              <a:t>de </a:t>
            </a:r>
            <a:r>
              <a:rPr lang="en-US" sz="2000" dirty="0" err="1"/>
              <a:t>documenten</a:t>
            </a:r>
            <a:r>
              <a:rPr lang="en-US" sz="2000" dirty="0"/>
              <a:t> eigen </a:t>
            </a:r>
            <a:r>
              <a:rPr lang="en-US" sz="2000" dirty="0" err="1"/>
              <a:t>aan</a:t>
            </a:r>
            <a:r>
              <a:rPr lang="en-US" sz="2000" dirty="0"/>
              <a:t> </a:t>
            </a:r>
            <a:r>
              <a:rPr lang="en-US" sz="2000" dirty="0" err="1"/>
              <a:t>Defensie</a:t>
            </a:r>
            <a:r>
              <a:rPr lang="en-US" sz="2000" dirty="0"/>
              <a:t> </a:t>
            </a:r>
            <a:r>
              <a:rPr lang="nl-BE" sz="2000" dirty="0"/>
              <a:t>om het welzijn van de werknemers bij de uitvoering van hun werk evenals de interne en externe milieuzorg te verzekeren;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nl-BE" sz="2000" dirty="0"/>
              <a:t>inventaris toestellen &amp; machines die door de </a:t>
            </a:r>
            <a:r>
              <a:rPr lang="nl-BE" sz="2000" dirty="0" err="1"/>
              <a:t>EDTC’s</a:t>
            </a:r>
            <a:r>
              <a:rPr lang="nl-BE" sz="2000" dirty="0"/>
              <a:t> (Externe Diensten Voor Technische Controles op de werkplaats) moeten gecontroleerd worden;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nl-BE" sz="2000" dirty="0"/>
              <a:t>lijst / lokalisatie </a:t>
            </a:r>
            <a:r>
              <a:rPr lang="nl-BE" sz="2000" dirty="0" err="1"/>
              <a:t>vd</a:t>
            </a:r>
            <a:r>
              <a:rPr lang="nl-BE" sz="2000" dirty="0"/>
              <a:t> gebruikte gevaarlijke </a:t>
            </a:r>
            <a:r>
              <a:rPr lang="en-US" sz="2000" dirty="0" err="1"/>
              <a:t>producten</a:t>
            </a:r>
            <a:r>
              <a:rPr lang="nl-BE" sz="2000" dirty="0"/>
              <a:t>;</a:t>
            </a:r>
          </a:p>
          <a:p>
            <a:pPr marL="803275" lvl="2" indent="-360363">
              <a:lnSpc>
                <a:spcPct val="90000"/>
              </a:lnSpc>
              <a:buFontTx/>
              <a:buAutoNum type="alphaLcParenR"/>
            </a:pPr>
            <a:r>
              <a:rPr lang="nl-BE" sz="2000" dirty="0"/>
              <a:t>lijst / gegevens </a:t>
            </a:r>
            <a:r>
              <a:rPr lang="nl-BE" sz="2000" dirty="0" err="1"/>
              <a:t>vd</a:t>
            </a:r>
            <a:r>
              <a:rPr lang="nl-BE" sz="2000" dirty="0"/>
              <a:t> emissiepunten </a:t>
            </a:r>
            <a:r>
              <a:rPr lang="nl-BE" sz="2000" dirty="0" err="1"/>
              <a:t>mbt</a:t>
            </a:r>
            <a:r>
              <a:rPr lang="nl-BE" sz="2000" dirty="0"/>
              <a:t> lucht- en waterverontreiniging.</a:t>
            </a:r>
            <a:endParaRPr lang="en-US" sz="2000" dirty="0"/>
          </a:p>
          <a:p>
            <a:pPr marL="442913" lvl="1" indent="-381000">
              <a:lnSpc>
                <a:spcPct val="90000"/>
              </a:lnSpc>
              <a:buFontTx/>
              <a:buAutoNum type="arabicPeriod"/>
            </a:pPr>
            <a:r>
              <a:rPr lang="en-US" sz="2000" dirty="0"/>
              <a:t>de </a:t>
            </a:r>
            <a:r>
              <a:rPr lang="en-US" sz="2000" dirty="0" err="1"/>
              <a:t>documenten</a:t>
            </a:r>
            <a:r>
              <a:rPr lang="en-US" sz="2000" dirty="0"/>
              <a:t> </a:t>
            </a:r>
            <a:r>
              <a:rPr lang="en-US" sz="2000" dirty="0" err="1"/>
              <a:t>waarin</a:t>
            </a:r>
            <a:r>
              <a:rPr lang="en-US" sz="2000" dirty="0"/>
              <a:t> de </a:t>
            </a:r>
            <a:r>
              <a:rPr lang="en-US" sz="2000" dirty="0" err="1"/>
              <a:t>werkgever</a:t>
            </a:r>
            <a:r>
              <a:rPr lang="en-US" sz="2000" dirty="0"/>
              <a:t> </a:t>
            </a:r>
            <a:r>
              <a:rPr lang="en-US" sz="2000" dirty="0" err="1"/>
              <a:t>inzagerecht</a:t>
            </a:r>
            <a:r>
              <a:rPr lang="en-US" sz="2000" dirty="0"/>
              <a:t> </a:t>
            </a:r>
            <a:r>
              <a:rPr lang="en-US" sz="2000" dirty="0" err="1"/>
              <a:t>heeft</a:t>
            </a:r>
            <a:r>
              <a:rPr lang="en-US" sz="2000" dirty="0"/>
              <a:t> of die de </a:t>
            </a:r>
            <a:r>
              <a:rPr lang="en-US" sz="2000" dirty="0" err="1"/>
              <a:t>werkgever</a:t>
            </a:r>
            <a:r>
              <a:rPr lang="en-US" sz="2000" dirty="0"/>
              <a:t> </a:t>
            </a:r>
            <a:r>
              <a:rPr lang="en-US" sz="2000" dirty="0" err="1"/>
              <a:t>zelf</a:t>
            </a:r>
            <a:r>
              <a:rPr lang="en-US" sz="2000" dirty="0"/>
              <a:t> </a:t>
            </a:r>
            <a:r>
              <a:rPr lang="en-US" sz="2000" dirty="0" err="1"/>
              <a:t>moet</a:t>
            </a:r>
            <a:r>
              <a:rPr lang="en-US" sz="2000" dirty="0"/>
              <a:t> </a:t>
            </a:r>
            <a:r>
              <a:rPr lang="en-US" sz="2000" dirty="0" err="1"/>
              <a:t>bijhouden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/of </a:t>
            </a:r>
            <a:r>
              <a:rPr lang="en-US" sz="2000" dirty="0" err="1"/>
              <a:t>documenten</a:t>
            </a:r>
            <a:r>
              <a:rPr lang="en-US" sz="2000" dirty="0"/>
              <a:t> van </a:t>
            </a:r>
            <a:r>
              <a:rPr lang="en-US" sz="2000" dirty="0" err="1"/>
              <a:t>derden</a:t>
            </a:r>
            <a:r>
              <a:rPr lang="en-US" sz="2000" dirty="0"/>
              <a:t>.</a:t>
            </a:r>
          </a:p>
          <a:p>
            <a:pPr marL="442913" lvl="1" indent="-381000">
              <a:lnSpc>
                <a:spcPct val="90000"/>
              </a:lnSpc>
              <a:buFontTx/>
              <a:buAutoNum type="arabicPeriod"/>
            </a:pPr>
            <a:r>
              <a:rPr lang="en-US" sz="2000" dirty="0"/>
              <a:t>de </a:t>
            </a:r>
            <a:r>
              <a:rPr lang="en-US" sz="2000" dirty="0" err="1"/>
              <a:t>wijzigingen</a:t>
            </a:r>
            <a:r>
              <a:rPr lang="en-US" sz="2000" dirty="0"/>
              <a:t> </a:t>
            </a:r>
            <a:r>
              <a:rPr lang="en-US" sz="2000" dirty="0" err="1"/>
              <a:t>vd</a:t>
            </a:r>
            <a:r>
              <a:rPr lang="en-US" sz="2000" dirty="0"/>
              <a:t> </a:t>
            </a:r>
            <a:r>
              <a:rPr lang="en-US" sz="2000" dirty="0" err="1"/>
              <a:t>fabricageprocedés</a:t>
            </a:r>
            <a:r>
              <a:rPr lang="en-US" sz="2000" dirty="0"/>
              <a:t>, </a:t>
            </a:r>
            <a:r>
              <a:rPr lang="en-US" sz="2000" dirty="0" err="1"/>
              <a:t>werkmethodes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installaties</a:t>
            </a:r>
            <a:r>
              <a:rPr lang="en-US" sz="2000" dirty="0"/>
              <a:t>.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Algemene opdrachten BOC</a:t>
            </a:r>
          </a:p>
        </p:txBody>
      </p:sp>
    </p:spTree>
    <p:extLst>
      <p:ext uri="{BB962C8B-B14F-4D97-AF65-F5344CB8AC3E}">
        <p14:creationId xmlns:p14="http://schemas.microsoft.com/office/powerpoint/2010/main" val="1666029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en-US" sz="4000" dirty="0"/>
              <a:t>1. a. </a:t>
            </a:r>
            <a:r>
              <a:rPr lang="en-US" sz="4000" dirty="0" err="1"/>
              <a:t>Documentatie</a:t>
            </a:r>
            <a:r>
              <a:rPr lang="en-US" sz="4000" dirty="0"/>
              <a:t> </a:t>
            </a:r>
            <a:r>
              <a:rPr lang="en-US" sz="4000" dirty="0" err="1"/>
              <a:t>ter</a:t>
            </a:r>
            <a:r>
              <a:rPr lang="en-US" sz="4000" dirty="0"/>
              <a:t> </a:t>
            </a:r>
            <a:r>
              <a:rPr lang="en-US" sz="4000" dirty="0" err="1"/>
              <a:t>beschikking</a:t>
            </a:r>
            <a:r>
              <a:rPr lang="en-US" sz="4000" dirty="0"/>
              <a:t> </a:t>
            </a:r>
            <a:r>
              <a:rPr lang="en-US" sz="4000" dirty="0" err="1"/>
              <a:t>houden</a:t>
            </a:r>
            <a:r>
              <a:rPr lang="en-US" sz="4000" dirty="0"/>
              <a:t> –</a:t>
            </a:r>
            <a:br>
              <a:rPr lang="en-US" sz="4000" dirty="0"/>
            </a:br>
            <a:r>
              <a:rPr lang="en-US" sz="4000" dirty="0"/>
              <a:t>	</a:t>
            </a:r>
            <a:r>
              <a:rPr lang="en-US" sz="4000" dirty="0" err="1"/>
              <a:t>concreet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1"/>
            <a:endParaRPr lang="en-US" sz="2400" dirty="0"/>
          </a:p>
          <a:p>
            <a:pPr lvl="1"/>
            <a:r>
              <a:rPr lang="en-US" sz="2400" dirty="0" err="1"/>
              <a:t>Werkpostfiche</a:t>
            </a:r>
            <a:r>
              <a:rPr lang="en-US" sz="2400" dirty="0"/>
              <a:t> (*)</a:t>
            </a:r>
          </a:p>
          <a:p>
            <a:pPr lvl="1"/>
            <a:r>
              <a:rPr lang="en-US" sz="2400" dirty="0" err="1"/>
              <a:t>Veiligheidsinformatiebladen</a:t>
            </a:r>
            <a:r>
              <a:rPr lang="en-US" sz="2400" dirty="0"/>
              <a:t> </a:t>
            </a:r>
            <a:r>
              <a:rPr lang="en-US" dirty="0"/>
              <a:t>(Art. VI.1-27, 4°)</a:t>
            </a:r>
            <a:endParaRPr lang="en-US" sz="2400" dirty="0"/>
          </a:p>
          <a:p>
            <a:pPr lvl="1"/>
            <a:r>
              <a:rPr lang="en-US" sz="2400" dirty="0" err="1"/>
              <a:t>Indienststellingsverslagen</a:t>
            </a:r>
            <a:r>
              <a:rPr lang="en-US" sz="2000" dirty="0"/>
              <a:t> (Art. II.7-14)</a:t>
            </a:r>
          </a:p>
          <a:p>
            <a:pPr lvl="1"/>
            <a:r>
              <a:rPr lang="en-US" sz="2400" dirty="0" err="1"/>
              <a:t>Bestelbonnen</a:t>
            </a:r>
            <a:r>
              <a:rPr lang="en-US" sz="2400" dirty="0"/>
              <a:t>, </a:t>
            </a:r>
            <a:r>
              <a:rPr lang="en-US" sz="2400" dirty="0" err="1"/>
              <a:t>leveringsdocumenten</a:t>
            </a:r>
            <a:r>
              <a:rPr lang="en-US" sz="2400" dirty="0"/>
              <a:t> </a:t>
            </a:r>
            <a:r>
              <a:rPr lang="en-US" sz="2400" dirty="0" err="1"/>
              <a:t>lokaal</a:t>
            </a:r>
            <a:r>
              <a:rPr lang="en-US" sz="2400" dirty="0"/>
              <a:t> </a:t>
            </a:r>
            <a:r>
              <a:rPr lang="en-US" sz="2400" dirty="0" err="1"/>
              <a:t>aangekochte</a:t>
            </a:r>
            <a:r>
              <a:rPr lang="en-US" sz="2400" dirty="0"/>
              <a:t> </a:t>
            </a:r>
            <a:r>
              <a:rPr lang="en-US" sz="2400" dirty="0" err="1"/>
              <a:t>arbeidsmiddelen</a:t>
            </a:r>
            <a:r>
              <a:rPr lang="en-US" sz="2400" dirty="0"/>
              <a:t>, PBM </a:t>
            </a:r>
            <a:r>
              <a:rPr lang="en-US" sz="2400" dirty="0" err="1"/>
              <a:t>en</a:t>
            </a:r>
            <a:r>
              <a:rPr lang="en-US" sz="2400" dirty="0"/>
              <a:t> CBM</a:t>
            </a:r>
            <a:r>
              <a:rPr lang="en-US" sz="2000" dirty="0"/>
              <a:t> (Art. II.7-14)</a:t>
            </a:r>
            <a:endParaRPr lang="en-US" sz="2400" dirty="0"/>
          </a:p>
          <a:p>
            <a:pPr lvl="1"/>
            <a:r>
              <a:rPr lang="en-US" sz="2400" dirty="0" err="1"/>
              <a:t>Asbestregister</a:t>
            </a:r>
            <a:r>
              <a:rPr lang="en-US" sz="2400" dirty="0"/>
              <a:t> van </a:t>
            </a:r>
            <a:r>
              <a:rPr lang="en-US" sz="2400" dirty="0" err="1"/>
              <a:t>blootgestelden</a:t>
            </a:r>
            <a:r>
              <a:rPr lang="en-US" sz="2400" dirty="0"/>
              <a:t> </a:t>
            </a:r>
            <a:r>
              <a:rPr lang="en-US" dirty="0"/>
              <a:t>(Art. VI.3-29)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…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Algemene opdrachten BOC</a:t>
            </a:r>
          </a:p>
        </p:txBody>
      </p:sp>
    </p:spTree>
    <p:extLst>
      <p:ext uri="{BB962C8B-B14F-4D97-AF65-F5344CB8AC3E}">
        <p14:creationId xmlns:p14="http://schemas.microsoft.com/office/powerpoint/2010/main" val="361119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852F87-9704-3452-0CFD-5FF90937BA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707886"/>
          </a:xfrm>
        </p:spPr>
        <p:txBody>
          <a:bodyPr/>
          <a:lstStyle/>
          <a:p>
            <a:r>
              <a:rPr lang="en-US" dirty="0"/>
              <a:t>1. b.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verstrekken</a:t>
            </a:r>
            <a:r>
              <a:rPr lang="en-US" sz="2400" dirty="0"/>
              <a:t> </a:t>
            </a:r>
            <a:r>
              <a:rPr lang="nl-BE" sz="2400" dirty="0"/>
              <a:t>(Art. II.7-.14. &amp;-.15.)</a:t>
            </a:r>
            <a:endParaRPr lang="en-US" sz="4000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9D680-C1D1-D020-19D9-12E8D77E0AA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1">
              <a:buFontTx/>
              <a:buChar char="-"/>
            </a:pPr>
            <a:r>
              <a:rPr lang="nl-BE" sz="2400" dirty="0"/>
              <a:t>Over de wijzigingen van de fabricageprocedés, werkmethodes en installaties;</a:t>
            </a:r>
          </a:p>
          <a:p>
            <a:pPr lvl="1">
              <a:buFontTx/>
              <a:buChar char="-"/>
            </a:pPr>
            <a:r>
              <a:rPr lang="en-US" sz="2400" dirty="0"/>
              <a:t>over de </a:t>
            </a:r>
            <a:r>
              <a:rPr lang="en-US" sz="2400" dirty="0" err="1"/>
              <a:t>resultaten</a:t>
            </a:r>
            <a:r>
              <a:rPr lang="en-US" sz="2400" dirty="0"/>
              <a:t> van de </a:t>
            </a:r>
            <a:r>
              <a:rPr lang="en-US" sz="2400" dirty="0" err="1"/>
              <a:t>risicoanalyses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de </a:t>
            </a:r>
            <a:r>
              <a:rPr lang="en-US" sz="2400" dirty="0" err="1"/>
              <a:t>preventiemaatregelen</a:t>
            </a:r>
            <a:r>
              <a:rPr lang="en-US" sz="2400" dirty="0"/>
              <a:t>;</a:t>
            </a:r>
          </a:p>
          <a:p>
            <a:pPr lvl="1">
              <a:buFontTx/>
              <a:buChar char="-"/>
            </a:pPr>
            <a:r>
              <a:rPr lang="nl-BE" sz="2400" dirty="0"/>
              <a:t>over de maatregelen inzake EHBO, Brandbestrijding en evacuatie;</a:t>
            </a:r>
            <a:endParaRPr lang="en-US" sz="2400" dirty="0"/>
          </a:p>
          <a:p>
            <a:pPr lvl="1">
              <a:buFontTx/>
              <a:buChar char="-"/>
            </a:pP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toelichting</a:t>
            </a:r>
            <a:r>
              <a:rPr lang="en-US" sz="2400" dirty="0"/>
              <a:t> </a:t>
            </a:r>
            <a:r>
              <a:rPr lang="en-US" sz="2400" dirty="0" err="1"/>
              <a:t>verstrekken</a:t>
            </a:r>
            <a:r>
              <a:rPr lang="en-US" sz="2400" dirty="0"/>
              <a:t> over het </a:t>
            </a:r>
            <a:r>
              <a:rPr lang="en-US" sz="2400" dirty="0" err="1"/>
              <a:t>milieubeleid</a:t>
            </a:r>
            <a:r>
              <a:rPr lang="en-US" sz="2400" dirty="0"/>
              <a:t> van de </a:t>
            </a:r>
            <a:r>
              <a:rPr lang="en-US" sz="2400" dirty="0" err="1"/>
              <a:t>onderneming</a:t>
            </a:r>
            <a:r>
              <a:rPr lang="en-US" sz="2400" dirty="0"/>
              <a:t> ten </a:t>
            </a:r>
            <a:r>
              <a:rPr lang="en-US" sz="2400" dirty="0" err="1"/>
              <a:t>minste</a:t>
            </a:r>
            <a:r>
              <a:rPr lang="en-US" sz="2400" dirty="0"/>
              <a:t> </a:t>
            </a:r>
            <a:r>
              <a:rPr lang="en-US" sz="2400" dirty="0" err="1"/>
              <a:t>éénmaal</a:t>
            </a:r>
            <a:r>
              <a:rPr lang="en-US" sz="2400" dirty="0"/>
              <a:t> per </a:t>
            </a:r>
            <a:r>
              <a:rPr lang="en-US" sz="2400" dirty="0" err="1"/>
              <a:t>jaar</a:t>
            </a:r>
            <a:r>
              <a:rPr lang="en-US" sz="2400" dirty="0"/>
              <a:t> </a:t>
            </a:r>
          </a:p>
          <a:p>
            <a:pPr lvl="1"/>
            <a:endParaRPr lang="en-US" sz="2400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6E9A18-D634-FB6C-4266-876374E36FC7}"/>
              </a:ext>
            </a:extLst>
          </p:cNvPr>
          <p:cNvSpPr txBox="1">
            <a:spLocks/>
          </p:cNvSpPr>
          <p:nvPr/>
        </p:nvSpPr>
        <p:spPr>
          <a:xfrm>
            <a:off x="433409" y="11546"/>
            <a:ext cx="11293675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12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2000" dirty="0"/>
              <a:t>Algemene opdrachten BOC</a:t>
            </a:r>
          </a:p>
        </p:txBody>
      </p:sp>
    </p:spTree>
    <p:extLst>
      <p:ext uri="{BB962C8B-B14F-4D97-AF65-F5344CB8AC3E}">
        <p14:creationId xmlns:p14="http://schemas.microsoft.com/office/powerpoint/2010/main" val="82335795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0B6DE016680F674DBC9DAEE4783B6637" ma:contentTypeVersion="3" ma:contentTypeDescription="Upload an image." ma:contentTypeScope="" ma:versionID="0161e275c92e5df4f53d46597c9c8080">
  <xsd:schema xmlns:xsd="http://www.w3.org/2001/XMLSchema" xmlns:xs="http://www.w3.org/2001/XMLSchema" xmlns:p="http://schemas.microsoft.com/office/2006/metadata/properties" xmlns:ns1="http://schemas.microsoft.com/sharepoint/v3" xmlns:ns2="C64C079A-ABBC-4A11-A430-DE1D177D1884" xmlns:ns3="6aaf9d74-94c3-42e3-8811-9db25e5c3289" xmlns:ns4="http://schemas.microsoft.com/sharepoint/v3/fields" xmlns:ns5="c64c079a-abbc-4a11-a430-de1d177d1884" targetNamespace="http://schemas.microsoft.com/office/2006/metadata/properties" ma:root="true" ma:fieldsID="58ce0466a3f6a43d641e35b8c9f7f0a1" ns1:_="" ns2:_="" ns3:_="" ns4:_="" ns5:_="">
    <xsd:import namespace="http://schemas.microsoft.com/sharepoint/v3"/>
    <xsd:import namespace="C64C079A-ABBC-4A11-A430-DE1D177D1884"/>
    <xsd:import namespace="6aaf9d74-94c3-42e3-8811-9db25e5c3289"/>
    <xsd:import namespace="http://schemas.microsoft.com/sharepoint/v3/fields"/>
    <xsd:import namespace="c64c079a-abbc-4a11-a430-de1d177d1884"/>
    <xsd:element name="properties">
      <xsd:complexType>
        <xsd:sequence>
          <xsd:element name="documentManagement">
            <xsd:complexType>
              <xsd:all>
                <xsd:element ref="ns3:lang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4:wic_System_Copyright" minOccurs="0"/>
                <xsd:element ref="ns5:Category" minOccurs="0"/>
                <xsd:element ref="ns5:Sub_x002d_Category" minOccurs="0"/>
                <xsd:element ref="ns5:Layout_x0020_Fi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9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10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1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2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ThumbnailExists" ma:index="19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0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1" nillable="true" ma:displayName="Width" ma:internalName="ImageWidth" ma:readOnly="true">
      <xsd:simpleType>
        <xsd:restriction base="dms:Unknown"/>
      </xsd:simpleType>
    </xsd:element>
    <xsd:element name="ImageHeight" ma:index="23" nillable="true" ma:displayName="Height" ma:internalName="ImageHeight" ma:readOnly="true">
      <xsd:simpleType>
        <xsd:restriction base="dms:Unknown"/>
      </xsd:simpleType>
    </xsd:element>
    <xsd:element name="ImageCreateDate" ma:index="24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af9d74-94c3-42e3-8811-9db25e5c3289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RadioButtons" ma:internalName="lang">
      <xsd:simpleType>
        <xsd:restriction base="dms:Choice">
          <xsd:enumeration value="N"/>
          <xsd:enumeration value="F"/>
          <xsd:enumeration value="NF"/>
          <xsd:enumeration value="D"/>
          <xsd:enumeration value="E"/>
          <xsd:enumeration value="-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5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Category" ma:index="26" nillable="true" ma:displayName="Category" ma:format="RadioButtons" ma:internalName="Category">
      <xsd:simpleType>
        <xsd:restriction base="dms:Choice">
          <xsd:enumeration value="Logo"/>
          <xsd:enumeration value="Asset"/>
          <xsd:enumeration value="Powerpoint"/>
        </xsd:restriction>
      </xsd:simpleType>
    </xsd:element>
    <xsd:element name="Sub_x002d_Category" ma:index="27" nillable="true" ma:displayName="Sub-Category" ma:format="RadioButtons" ma:internalName="Sub_x002d_Category">
      <xsd:simpleType>
        <xsd:restriction base="dms:Choice">
          <xsd:enumeration value="Components"/>
          <xsd:enumeration value="Defence"/>
          <xsd:enumeration value="Employer Branding"/>
          <xsd:enumeration value="Other Government assets"/>
          <xsd:enumeration value="------------------------------"/>
          <xsd:enumeration value="Defence 0800 Number"/>
          <xsd:enumeration value="Icons"/>
          <xsd:enumeration value="Patterns"/>
          <xsd:enumeration value="QR-Code"/>
          <xsd:enumeration value="Signature banner"/>
        </xsd:restriction>
      </xsd:simpleType>
    </xsd:element>
    <xsd:element name="Layout_x0020_Files" ma:index="28" nillable="true" ma:displayName="Layout Files" ma:default="0" ma:internalName="Layout_x0020_File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CreateDate xmlns="C64C079A-ABBC-4A11-A430-DE1D177D1884" xsi:nil="true"/>
    <lang xmlns="6aaf9d74-94c3-42e3-8811-9db25e5c3289">NF</lang>
    <Category xmlns="c64c079a-abbc-4a11-a430-de1d177d1884">Powerpoint</Category>
    <Sub_x002d_Category xmlns="c64c079a-abbc-4a11-a430-de1d177d1884">Defence</Sub_x002d_Category>
    <wic_System_Copyright xmlns="http://schemas.microsoft.com/sharepoint/v3/fields" xsi:nil="true"/>
    <Layout_x0020_Files xmlns="c64c079a-abbc-4a11-a430-de1d177d1884">false</Layout_x0020_Files>
  </documentManagement>
</p:properties>
</file>

<file path=customXml/itemProps1.xml><?xml version="1.0" encoding="utf-8"?>
<ds:datastoreItem xmlns:ds="http://schemas.openxmlformats.org/officeDocument/2006/customXml" ds:itemID="{49878537-B9A3-4EF0-AAB4-30C4ECFD62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E590EE-E408-4190-AD81-B4294F8193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64C079A-ABBC-4A11-A430-DE1D177D1884"/>
    <ds:schemaRef ds:uri="6aaf9d74-94c3-42e3-8811-9db25e5c3289"/>
    <ds:schemaRef ds:uri="http://schemas.microsoft.com/sharepoint/v3/fields"/>
    <ds:schemaRef ds:uri="c64c079a-abbc-4a11-a430-de1d177d18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F3C0E8-E326-430D-8731-B44C323F7E76}">
  <ds:schemaRefs>
    <ds:schemaRef ds:uri="http://schemas.microsoft.com/office/infopath/2007/PartnerControls"/>
    <ds:schemaRef ds:uri="http://schemas.openxmlformats.org/package/2006/metadata/core-properties"/>
    <ds:schemaRef ds:uri="http://purl.org/dc/terms/"/>
    <ds:schemaRef ds:uri="6aaf9d74-94c3-42e3-8811-9db25e5c3289"/>
    <ds:schemaRef ds:uri="c64c079a-abbc-4a11-a430-de1d177d1884"/>
    <ds:schemaRef ds:uri="http://purl.org/dc/dcmitype/"/>
    <ds:schemaRef ds:uri="http://schemas.microsoft.com/sharepoint/v3/fields"/>
    <ds:schemaRef ds:uri="C64C079A-ABBC-4A11-A430-DE1D177D1884"/>
    <ds:schemaRef ds:uri="http://schemas.microsoft.com/office/2006/documentManagement/types"/>
    <ds:schemaRef ds:uri="http://purl.org/dc/elements/1.1/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2974</TotalTime>
  <Words>1578</Words>
  <Application>Microsoft Office PowerPoint</Application>
  <PresentationFormat>Widescreen</PresentationFormat>
  <Paragraphs>204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Palanquin</vt:lpstr>
      <vt:lpstr>Palanquin Bold</vt:lpstr>
      <vt:lpstr>Palanquin Regular</vt:lpstr>
      <vt:lpstr>Wingdings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Delbouille Julie</dc:creator>
  <cp:keywords/>
  <cp:lastModifiedBy>Camps Jurgen</cp:lastModifiedBy>
  <cp:revision>82</cp:revision>
  <dcterms:created xsi:type="dcterms:W3CDTF">2021-07-19T11:03:08Z</dcterms:created>
  <dcterms:modified xsi:type="dcterms:W3CDTF">2024-06-27T19:19:19Z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0x0101009148F5A04DDD49CBA7127AADA5FB792B00AADE34325A8B49CDA8BB4DB53328F214000B6DE016680F674DBC9DAEE4783B6637</vt:lpwstr>
  </property>
  <property fmtid="{D5CDD505-2E9C-101B-9397-08002B2CF9AE}" pid="3" name="Order">
    <vt:r8>13100</vt:r8>
  </property>
</Properties>
</file>