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42"/>
  </p:notesMasterIdLst>
  <p:handoutMasterIdLst>
    <p:handoutMasterId r:id="rId43"/>
  </p:handoutMasterIdLst>
  <p:sldIdLst>
    <p:sldId id="271" r:id="rId5"/>
    <p:sldId id="259" r:id="rId6"/>
    <p:sldId id="269" r:id="rId7"/>
    <p:sldId id="273" r:id="rId8"/>
    <p:sldId id="274" r:id="rId9"/>
    <p:sldId id="275" r:id="rId10"/>
    <p:sldId id="277" r:id="rId11"/>
    <p:sldId id="278" r:id="rId12"/>
    <p:sldId id="276" r:id="rId13"/>
    <p:sldId id="272" r:id="rId14"/>
    <p:sldId id="283" r:id="rId15"/>
    <p:sldId id="288" r:id="rId16"/>
    <p:sldId id="289" r:id="rId17"/>
    <p:sldId id="296" r:id="rId18"/>
    <p:sldId id="291" r:id="rId19"/>
    <p:sldId id="297" r:id="rId20"/>
    <p:sldId id="298" r:id="rId21"/>
    <p:sldId id="299" r:id="rId22"/>
    <p:sldId id="300" r:id="rId23"/>
    <p:sldId id="292" r:id="rId24"/>
    <p:sldId id="329" r:id="rId25"/>
    <p:sldId id="330" r:id="rId26"/>
    <p:sldId id="331" r:id="rId27"/>
    <p:sldId id="332" r:id="rId28"/>
    <p:sldId id="333" r:id="rId29"/>
    <p:sldId id="334" r:id="rId30"/>
    <p:sldId id="338" r:id="rId31"/>
    <p:sldId id="335" r:id="rId32"/>
    <p:sldId id="343" r:id="rId33"/>
    <p:sldId id="336" r:id="rId34"/>
    <p:sldId id="340" r:id="rId35"/>
    <p:sldId id="337" r:id="rId36"/>
    <p:sldId id="339" r:id="rId37"/>
    <p:sldId id="295" r:id="rId38"/>
    <p:sldId id="341" r:id="rId39"/>
    <p:sldId id="342" r:id="rId40"/>
    <p:sldId id="265" r:id="rId4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652"/>
    <a:srgbClr val="1A4652"/>
    <a:srgbClr val="F5F1E7"/>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6931" autoAdjust="0"/>
  </p:normalViewPr>
  <p:slideViewPr>
    <p:cSldViewPr snapToGrid="0">
      <p:cViewPr varScale="1">
        <p:scale>
          <a:sx n="83" d="100"/>
          <a:sy n="83" d="100"/>
        </p:scale>
        <p:origin x="586"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28-06-24</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28-06-24</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51835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12</a:t>
            </a:fld>
            <a:endParaRPr lang="fr-BE"/>
          </a:p>
        </p:txBody>
      </p:sp>
    </p:spTree>
    <p:extLst>
      <p:ext uri="{BB962C8B-B14F-4D97-AF65-F5344CB8AC3E}">
        <p14:creationId xmlns:p14="http://schemas.microsoft.com/office/powerpoint/2010/main" val="3058543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13</a:t>
            </a:fld>
            <a:endParaRPr lang="fr-BE"/>
          </a:p>
        </p:txBody>
      </p:sp>
    </p:spTree>
    <p:extLst>
      <p:ext uri="{BB962C8B-B14F-4D97-AF65-F5344CB8AC3E}">
        <p14:creationId xmlns:p14="http://schemas.microsoft.com/office/powerpoint/2010/main" val="50549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2972944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3023624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3207853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1802421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2833831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67527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1175702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3412536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a:t>
            </a:fld>
            <a:endParaRPr lang="fr-BE"/>
          </a:p>
        </p:txBody>
      </p:sp>
    </p:spTree>
    <p:extLst>
      <p:ext uri="{BB962C8B-B14F-4D97-AF65-F5344CB8AC3E}">
        <p14:creationId xmlns:p14="http://schemas.microsoft.com/office/powerpoint/2010/main" val="9450082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22</a:t>
            </a:fld>
            <a:endParaRPr lang="fr-BE"/>
          </a:p>
        </p:txBody>
      </p:sp>
    </p:spTree>
    <p:extLst>
      <p:ext uri="{BB962C8B-B14F-4D97-AF65-F5344CB8AC3E}">
        <p14:creationId xmlns:p14="http://schemas.microsoft.com/office/powerpoint/2010/main" val="677236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2572824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647694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25</a:t>
            </a:fld>
            <a:endParaRPr lang="fr-BE"/>
          </a:p>
        </p:txBody>
      </p:sp>
    </p:spTree>
    <p:extLst>
      <p:ext uri="{BB962C8B-B14F-4D97-AF65-F5344CB8AC3E}">
        <p14:creationId xmlns:p14="http://schemas.microsoft.com/office/powerpoint/2010/main" val="1720865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4142737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27</a:t>
            </a:fld>
            <a:endParaRPr lang="fr-BE"/>
          </a:p>
        </p:txBody>
      </p:sp>
    </p:spTree>
    <p:extLst>
      <p:ext uri="{BB962C8B-B14F-4D97-AF65-F5344CB8AC3E}">
        <p14:creationId xmlns:p14="http://schemas.microsoft.com/office/powerpoint/2010/main" val="3899549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4559196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30943746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30</a:t>
            </a:fld>
            <a:endParaRPr lang="fr-BE"/>
          </a:p>
        </p:txBody>
      </p:sp>
    </p:spTree>
    <p:extLst>
      <p:ext uri="{BB962C8B-B14F-4D97-AF65-F5344CB8AC3E}">
        <p14:creationId xmlns:p14="http://schemas.microsoft.com/office/powerpoint/2010/main" val="771389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133639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14373656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32</a:t>
            </a:fld>
            <a:endParaRPr lang="fr-BE"/>
          </a:p>
        </p:txBody>
      </p:sp>
    </p:spTree>
    <p:extLst>
      <p:ext uri="{BB962C8B-B14F-4D97-AF65-F5344CB8AC3E}">
        <p14:creationId xmlns:p14="http://schemas.microsoft.com/office/powerpoint/2010/main" val="10722427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33</a:t>
            </a:fld>
            <a:endParaRPr lang="fr-BE"/>
          </a:p>
        </p:txBody>
      </p:sp>
    </p:spTree>
    <p:extLst>
      <p:ext uri="{BB962C8B-B14F-4D97-AF65-F5344CB8AC3E}">
        <p14:creationId xmlns:p14="http://schemas.microsoft.com/office/powerpoint/2010/main" val="15089720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32550236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a:p>
        </p:txBody>
      </p:sp>
    </p:spTree>
    <p:extLst>
      <p:ext uri="{BB962C8B-B14F-4D97-AF65-F5344CB8AC3E}">
        <p14:creationId xmlns:p14="http://schemas.microsoft.com/office/powerpoint/2010/main" val="530935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36</a:t>
            </a:fld>
            <a:endParaRPr lang="fr-BE"/>
          </a:p>
        </p:txBody>
      </p:sp>
    </p:spTree>
    <p:extLst>
      <p:ext uri="{BB962C8B-B14F-4D97-AF65-F5344CB8AC3E}">
        <p14:creationId xmlns:p14="http://schemas.microsoft.com/office/powerpoint/2010/main" val="1405751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3391670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6</a:t>
            </a:fld>
            <a:endParaRPr lang="fr-BE"/>
          </a:p>
        </p:txBody>
      </p:sp>
    </p:spTree>
    <p:extLst>
      <p:ext uri="{BB962C8B-B14F-4D97-AF65-F5344CB8AC3E}">
        <p14:creationId xmlns:p14="http://schemas.microsoft.com/office/powerpoint/2010/main" val="129414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1646364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3314533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4010990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3436350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name</a:t>
            </a:r>
            <a:endParaRPr lang="fr-BE" dirty="0"/>
          </a:p>
        </p:txBody>
      </p:sp>
      <p:pic>
        <p:nvPicPr>
          <p:cNvPr id="12"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Defense_Horizontal_RGB_White_BIL.png" descr="Defense_Horizontal_RGB_White_BIL.png">
            <a:extLst>
              <a:ext uri="{FF2B5EF4-FFF2-40B4-BE49-F238E27FC236}">
                <a16:creationId xmlns:a16="http://schemas.microsoft.com/office/drawing/2014/main" id="{D8FAB150-B09E-444B-8978-C8155073906F}"/>
              </a:ext>
            </a:extLst>
          </p:cNvPr>
          <p:cNvPicPr>
            <a:picLocks noChangeAspect="1"/>
          </p:cNvPicPr>
          <p:nvPr userDrawn="1"/>
        </p:nvPicPr>
        <p:blipFill>
          <a:blip r:embed="rId3"/>
          <a:srcRect t="19582" r="5423" b="18282"/>
          <a:stretch>
            <a:fillRect/>
          </a:stretch>
        </p:blipFill>
        <p:spPr>
          <a:xfrm>
            <a:off x="9621821" y="454914"/>
            <a:ext cx="2285582"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17550" y="304532"/>
            <a:ext cx="2426405" cy="746913"/>
          </a:xfrm>
          <a:prstGeom prst="rect">
            <a:avLst/>
          </a:prstGeom>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1743" y="5899051"/>
            <a:ext cx="2426405" cy="746913"/>
          </a:xfrm>
          <a:prstGeom prst="rect">
            <a:avLst/>
          </a:prstGeom>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1" name="Defense_Horizontal_RGB_White_BIL.png" descr="Defense_Horizontal_RGB_White_BIL.png"/>
          <p:cNvPicPr>
            <a:picLocks noChangeAspect="1"/>
          </p:cNvPicPr>
          <p:nvPr userDrawn="1"/>
        </p:nvPicPr>
        <p:blipFill>
          <a:blip r:embed="rId2"/>
          <a:srcRect t="19582" r="5423" b="18282"/>
          <a:stretch>
            <a:fillRect/>
          </a:stretch>
        </p:blipFill>
        <p:spPr>
          <a:xfrm>
            <a:off x="9621821" y="6038660"/>
            <a:ext cx="2285582"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doccom.mil.be/" TargetMode="External"/><Relationship Id="rId7" Type="http://schemas.openxmlformats.org/officeDocument/2006/relationships/hyperlink" Target="https://werk.belgie.be/sites/default/files/content/documents/Welzijn%20op%20het%20werk/Regelgeving/codex2017.pdf"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hyperlink" Target="https://hrmreports.idcn.mil.intra/analytics/saw.dll?Dashboard&amp;PortalPath=%2fshared%2fDEF%20Human%20Capital%20Management%2f_portal%2f08.Administratief%20beheer%20-%20Gestion%20administrative&amp;Done=Dashboard%26PortalPath%3d%252fshared%252fDEF%252f_portal%252fHOME%26Page%3dL1,L2,L3%26ViewState%3da76irukhnpjv8n4ph7dde9h55e" TargetMode="External"/><Relationship Id="rId5" Type="http://schemas.openxmlformats.org/officeDocument/2006/relationships/hyperlink" Target="https://units.mil.intra/sites/DGHWB/Pages/HWB_Prev.aspx" TargetMode="External"/><Relationship Id="rId4" Type="http://schemas.openxmlformats.org/officeDocument/2006/relationships/hyperlink" Target="https://boc-ccb.mil.be/"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pPr algn="ctr"/>
            <a:r>
              <a:rPr lang="fr-BE" sz="5400" dirty="0" err="1"/>
              <a:t>Vorming</a:t>
            </a:r>
            <a:r>
              <a:rPr lang="fr-BE" sz="5400" dirty="0"/>
              <a:t> BOC: </a:t>
            </a:r>
            <a:r>
              <a:rPr lang="fr-BE" sz="5400" dirty="0" err="1"/>
              <a:t>Werking</a:t>
            </a:r>
            <a:r>
              <a:rPr lang="fr-BE" sz="5400" dirty="0"/>
              <a:t> BOC</a:t>
            </a:r>
          </a:p>
        </p:txBody>
      </p:sp>
      <p:sp>
        <p:nvSpPr>
          <p:cNvPr id="3" name="Text Placeholder 2"/>
          <p:cNvSpPr>
            <a:spLocks noGrp="1"/>
          </p:cNvSpPr>
          <p:nvPr>
            <p:ph type="body" sz="quarter" idx="16"/>
          </p:nvPr>
        </p:nvSpPr>
        <p:spPr/>
        <p:txBody>
          <a:bodyPr>
            <a:normAutofit lnSpcReduction="10000"/>
          </a:bodyPr>
          <a:lstStyle/>
          <a:p>
            <a:r>
              <a:rPr lang="fr-BE"/>
              <a:t>26 Jun 24</a:t>
            </a:r>
            <a:endParaRPr lang="fr-BE" dirty="0"/>
          </a:p>
        </p:txBody>
      </p:sp>
      <p:sp>
        <p:nvSpPr>
          <p:cNvPr id="4" name="Text Placeholder 3"/>
          <p:cNvSpPr>
            <a:spLocks noGrp="1"/>
          </p:cNvSpPr>
          <p:nvPr>
            <p:ph type="body" sz="quarter" idx="17"/>
          </p:nvPr>
        </p:nvSpPr>
        <p:spPr/>
        <p:txBody>
          <a:bodyPr/>
          <a:lstStyle/>
          <a:p>
            <a:r>
              <a:rPr lang="fr-BE" dirty="0"/>
              <a:t>HRA-R/RSP</a:t>
            </a:r>
          </a:p>
        </p:txBody>
      </p:sp>
      <p:sp>
        <p:nvSpPr>
          <p:cNvPr id="5" name="Text Placeholder 4"/>
          <p:cNvSpPr>
            <a:spLocks noGrp="1"/>
          </p:cNvSpPr>
          <p:nvPr>
            <p:ph type="body" sz="quarter" idx="18"/>
          </p:nvPr>
        </p:nvSpPr>
        <p:spPr/>
        <p:txBody>
          <a:bodyPr/>
          <a:lstStyle/>
          <a:p>
            <a:r>
              <a:rPr lang="fr-BE" dirty="0" err="1"/>
              <a:t>cdt</a:t>
            </a:r>
            <a:r>
              <a:rPr lang="fr-BE" dirty="0"/>
              <a:t> – Jurgen Camps</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8EEB09-0FCA-DA4C-5A1C-97D627C09329}"/>
              </a:ext>
            </a:extLst>
          </p:cNvPr>
          <p:cNvSpPr>
            <a:spLocks noGrp="1"/>
          </p:cNvSpPr>
          <p:nvPr>
            <p:ph type="body" sz="quarter" idx="13"/>
          </p:nvPr>
        </p:nvSpPr>
        <p:spPr/>
        <p:txBody>
          <a:bodyPr/>
          <a:lstStyle/>
          <a:p>
            <a:r>
              <a:rPr lang="nl-BE" dirty="0"/>
              <a:t>2.c. Sociale partners</a:t>
            </a:r>
          </a:p>
        </p:txBody>
      </p:sp>
      <p:sp>
        <p:nvSpPr>
          <p:cNvPr id="3" name="Text Placeholder 2">
            <a:extLst>
              <a:ext uri="{FF2B5EF4-FFF2-40B4-BE49-F238E27FC236}">
                <a16:creationId xmlns:a16="http://schemas.microsoft.com/office/drawing/2014/main" id="{8758EF9E-A9B3-7E08-4EE7-345E26125DD0}"/>
              </a:ext>
            </a:extLst>
          </p:cNvPr>
          <p:cNvSpPr>
            <a:spLocks noGrp="1"/>
          </p:cNvSpPr>
          <p:nvPr>
            <p:ph type="body" sz="quarter" idx="27"/>
          </p:nvPr>
        </p:nvSpPr>
        <p:spPr>
          <a:xfrm>
            <a:off x="281009" y="1530440"/>
            <a:ext cx="11237400" cy="4089476"/>
          </a:xfrm>
        </p:spPr>
        <p:txBody>
          <a:bodyPr/>
          <a:lstStyle/>
          <a:p>
            <a:endParaRPr lang="nl-BE" dirty="0"/>
          </a:p>
        </p:txBody>
      </p:sp>
      <p:graphicFrame>
        <p:nvGraphicFramePr>
          <p:cNvPr id="4" name="Table 4">
            <a:extLst>
              <a:ext uri="{FF2B5EF4-FFF2-40B4-BE49-F238E27FC236}">
                <a16:creationId xmlns:a16="http://schemas.microsoft.com/office/drawing/2014/main" id="{9A8FE0A2-DE81-B99B-24F2-35B5EF5A9587}"/>
              </a:ext>
            </a:extLst>
          </p:cNvPr>
          <p:cNvGraphicFramePr>
            <a:graphicFrameLocks noGrp="1"/>
          </p:cNvGraphicFramePr>
          <p:nvPr>
            <p:extLst>
              <p:ext uri="{D42A27DB-BD31-4B8C-83A1-F6EECF244321}">
                <p14:modId xmlns:p14="http://schemas.microsoft.com/office/powerpoint/2010/main" val="3631484552"/>
              </p:ext>
            </p:extLst>
          </p:nvPr>
        </p:nvGraphicFramePr>
        <p:xfrm>
          <a:off x="281009" y="1477374"/>
          <a:ext cx="11629981" cy="5369809"/>
        </p:xfrm>
        <a:graphic>
          <a:graphicData uri="http://schemas.openxmlformats.org/drawingml/2006/table">
            <a:tbl>
              <a:tblPr firstRow="1" bandRow="1">
                <a:tableStyleId>{5C22544A-7EE6-4342-B048-85BDC9FD1C3A}</a:tableStyleId>
              </a:tblPr>
              <a:tblGrid>
                <a:gridCol w="2034533">
                  <a:extLst>
                    <a:ext uri="{9D8B030D-6E8A-4147-A177-3AD203B41FA5}">
                      <a16:colId xmlns:a16="http://schemas.microsoft.com/office/drawing/2014/main" val="2890696140"/>
                    </a:ext>
                  </a:extLst>
                </a:gridCol>
                <a:gridCol w="4975136">
                  <a:extLst>
                    <a:ext uri="{9D8B030D-6E8A-4147-A177-3AD203B41FA5}">
                      <a16:colId xmlns:a16="http://schemas.microsoft.com/office/drawing/2014/main" val="3507886822"/>
                    </a:ext>
                  </a:extLst>
                </a:gridCol>
                <a:gridCol w="550995">
                  <a:extLst>
                    <a:ext uri="{9D8B030D-6E8A-4147-A177-3AD203B41FA5}">
                      <a16:colId xmlns:a16="http://schemas.microsoft.com/office/drawing/2014/main" val="1613410870"/>
                    </a:ext>
                  </a:extLst>
                </a:gridCol>
                <a:gridCol w="646545">
                  <a:extLst>
                    <a:ext uri="{9D8B030D-6E8A-4147-A177-3AD203B41FA5}">
                      <a16:colId xmlns:a16="http://schemas.microsoft.com/office/drawing/2014/main" val="3780160961"/>
                    </a:ext>
                  </a:extLst>
                </a:gridCol>
                <a:gridCol w="1801091">
                  <a:extLst>
                    <a:ext uri="{9D8B030D-6E8A-4147-A177-3AD203B41FA5}">
                      <a16:colId xmlns:a16="http://schemas.microsoft.com/office/drawing/2014/main" val="1671883294"/>
                    </a:ext>
                  </a:extLst>
                </a:gridCol>
                <a:gridCol w="1621681">
                  <a:extLst>
                    <a:ext uri="{9D8B030D-6E8A-4147-A177-3AD203B41FA5}">
                      <a16:colId xmlns:a16="http://schemas.microsoft.com/office/drawing/2014/main" val="3898523095"/>
                    </a:ext>
                  </a:extLst>
                </a:gridCol>
              </a:tblGrid>
              <a:tr h="370840">
                <a:tc>
                  <a:txBody>
                    <a:bodyPr/>
                    <a:lstStyle/>
                    <a:p>
                      <a:pPr algn="ctr"/>
                      <a:endParaRPr lang="en-US" sz="1800" dirty="0"/>
                    </a:p>
                  </a:txBody>
                  <a:tcPr marL="91451" marR="91451" marT="45724" marB="45724"/>
                </a:tc>
                <a:tc>
                  <a:txBody>
                    <a:bodyPr/>
                    <a:lstStyle/>
                    <a:p>
                      <a:pPr algn="ctr"/>
                      <a:r>
                        <a:rPr lang="fr-BE" sz="1800" dirty="0" err="1"/>
                        <a:t>Vakorganisatie</a:t>
                      </a:r>
                      <a:endParaRPr lang="en-US" sz="1800" dirty="0"/>
                    </a:p>
                  </a:txBody>
                  <a:tcPr marL="91451" marR="91451" marT="45724" marB="45724"/>
                </a:tc>
                <a:tc>
                  <a:txBody>
                    <a:bodyPr/>
                    <a:lstStyle/>
                    <a:p>
                      <a:pPr algn="ctr"/>
                      <a:r>
                        <a:rPr lang="fr-BE" sz="1800" dirty="0"/>
                        <a:t>Mil</a:t>
                      </a:r>
                      <a:endParaRPr lang="en-US" sz="1800" dirty="0"/>
                    </a:p>
                  </a:txBody>
                  <a:tcPr marL="91451" marR="91451" marT="45724" marB="45724"/>
                </a:tc>
                <a:tc>
                  <a:txBody>
                    <a:bodyPr/>
                    <a:lstStyle/>
                    <a:p>
                      <a:pPr algn="ctr"/>
                      <a:r>
                        <a:rPr lang="fr-BE" sz="1800" dirty="0" err="1"/>
                        <a:t>Civ</a:t>
                      </a:r>
                      <a:endParaRPr lang="en-US" sz="1800" dirty="0"/>
                    </a:p>
                  </a:txBody>
                  <a:tcPr marL="91451" marR="91451" marT="45724" marB="45724"/>
                </a:tc>
                <a:tc>
                  <a:txBody>
                    <a:bodyPr/>
                    <a:lstStyle/>
                    <a:p>
                      <a:pPr algn="ctr"/>
                      <a:r>
                        <a:rPr lang="fr-BE" sz="1800" dirty="0" err="1"/>
                        <a:t>Rep</a:t>
                      </a:r>
                      <a:endParaRPr lang="en-US" sz="1800" dirty="0"/>
                    </a:p>
                  </a:txBody>
                  <a:tcPr marL="91451" marR="91451" marT="45724" marB="45724"/>
                </a:tc>
                <a:tc>
                  <a:txBody>
                    <a:bodyPr/>
                    <a:lstStyle/>
                    <a:p>
                      <a:pPr algn="ctr"/>
                      <a:endParaRPr lang="en-US" sz="1800" dirty="0"/>
                    </a:p>
                  </a:txBody>
                  <a:tcPr marL="91451" marR="91451" marT="45724" marB="45724"/>
                </a:tc>
                <a:extLst>
                  <a:ext uri="{0D108BD9-81ED-4DB2-BD59-A6C34878D82A}">
                    <a16:rowId xmlns:a16="http://schemas.microsoft.com/office/drawing/2014/main" val="1026061169"/>
                  </a:ext>
                </a:extLst>
              </a:tr>
              <a:tr h="635675">
                <a:tc>
                  <a:txBody>
                    <a:bodyPr/>
                    <a:lstStyle/>
                    <a:p>
                      <a:pPr algn="ctr"/>
                      <a:endParaRPr lang="en-US" sz="1800" dirty="0"/>
                    </a:p>
                  </a:txBody>
                  <a:tcPr marL="91451" marR="91451" marT="45724" marB="45724"/>
                </a:tc>
                <a:tc>
                  <a:txBody>
                    <a:bodyPr/>
                    <a:lstStyle/>
                    <a:p>
                      <a:pPr algn="ctr"/>
                      <a:r>
                        <a:rPr lang="fr-BE" sz="1800" dirty="0"/>
                        <a:t>Action et Liberté / </a:t>
                      </a:r>
                      <a:r>
                        <a:rPr lang="fr-BE" sz="1800" dirty="0" err="1"/>
                        <a:t>Actie</a:t>
                      </a:r>
                      <a:r>
                        <a:rPr lang="fr-BE" sz="1800" dirty="0"/>
                        <a:t> en </a:t>
                      </a:r>
                      <a:r>
                        <a:rPr lang="fr-BE" sz="1800" dirty="0" err="1"/>
                        <a:t>Vrijheid</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b="1" dirty="0"/>
                        <a:t>&lt;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880418715"/>
                  </a:ext>
                </a:extLst>
              </a:tr>
              <a:tr h="486126">
                <a:tc>
                  <a:txBody>
                    <a:bodyPr/>
                    <a:lstStyle/>
                    <a:p>
                      <a:pPr algn="ctr"/>
                      <a:endParaRPr lang="fr-BE" sz="1800" baseline="0" dirty="0"/>
                    </a:p>
                  </a:txBody>
                  <a:tcPr marL="91451" marR="91451" marT="45724" marB="45724" anchor="ctr"/>
                </a:tc>
                <a:tc>
                  <a:txBody>
                    <a:bodyPr/>
                    <a:lstStyle/>
                    <a:p>
                      <a:pPr algn="ctr"/>
                      <a:r>
                        <a:rPr lang="fr-BE" sz="1800" dirty="0"/>
                        <a:t>Centrale Générale</a:t>
                      </a:r>
                      <a:r>
                        <a:rPr lang="fr-BE" sz="1800" baseline="0" dirty="0"/>
                        <a:t> du Personnel Militaire</a:t>
                      </a:r>
                    </a:p>
                    <a:p>
                      <a:pPr algn="ctr"/>
                      <a:r>
                        <a:rPr lang="fr-BE" sz="1800" baseline="0" dirty="0" err="1"/>
                        <a:t>Algemene</a:t>
                      </a:r>
                      <a:r>
                        <a:rPr lang="fr-BE" sz="1800" baseline="0" dirty="0"/>
                        <a:t> Centrale van </a:t>
                      </a:r>
                      <a:r>
                        <a:rPr lang="fr-BE" sz="1800" baseline="0" dirty="0" err="1"/>
                        <a:t>het</a:t>
                      </a:r>
                      <a:r>
                        <a:rPr lang="fr-BE" sz="1800" baseline="0" dirty="0"/>
                        <a:t> Militaire </a:t>
                      </a:r>
                      <a:r>
                        <a:rPr lang="fr-BE" sz="1800" baseline="0" dirty="0" err="1"/>
                        <a:t>Personeel</a:t>
                      </a:r>
                      <a:endParaRPr lang="fr-BE" sz="1800" baseline="0" dirty="0"/>
                    </a:p>
                  </a:txBody>
                  <a:tcPr marL="91451" marR="91451" marT="45724" marB="45724" anchor="ctr"/>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&gt;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6110937"/>
                  </a:ext>
                </a:extLst>
              </a:tr>
              <a:tr h="482142">
                <a:tc>
                  <a:txBody>
                    <a:bodyPr/>
                    <a:lstStyle/>
                    <a:p>
                      <a:pPr algn="ctr"/>
                      <a:endParaRPr lang="en-US" sz="1800" dirty="0"/>
                    </a:p>
                  </a:txBody>
                  <a:tcPr marL="91451" marR="91451" marT="45724" marB="45724" anchor="ctr"/>
                </a:tc>
                <a:tc>
                  <a:txBody>
                    <a:bodyPr/>
                    <a:lstStyle/>
                    <a:p>
                      <a:pPr algn="ctr"/>
                      <a:r>
                        <a:rPr lang="fr-BE" sz="1800" dirty="0"/>
                        <a:t>Centrale Générale des</a:t>
                      </a:r>
                      <a:r>
                        <a:rPr lang="fr-BE" sz="1800" baseline="0" dirty="0"/>
                        <a:t> Services Publics</a:t>
                      </a:r>
                    </a:p>
                    <a:p>
                      <a:pPr algn="ctr"/>
                      <a:r>
                        <a:rPr lang="fr-BE" sz="1800" baseline="0" dirty="0" err="1"/>
                        <a:t>Algemene</a:t>
                      </a:r>
                      <a:r>
                        <a:rPr lang="fr-BE" sz="1800" baseline="0" dirty="0"/>
                        <a:t> Centrale van de </a:t>
                      </a:r>
                      <a:r>
                        <a:rPr lang="fr-BE" sz="1800" baseline="0" dirty="0" err="1"/>
                        <a:t>Openbare</a:t>
                      </a:r>
                      <a:r>
                        <a:rPr lang="fr-BE" sz="1800" baseline="0" dirty="0"/>
                        <a:t> </a:t>
                      </a:r>
                      <a:r>
                        <a:rPr lang="fr-BE" sz="1800" baseline="0" dirty="0" err="1"/>
                        <a:t>Diensten</a:t>
                      </a:r>
                      <a:endParaRPr lang="en-US" sz="1800" dirty="0"/>
                    </a:p>
                  </a:txBody>
                  <a:tcPr marL="91451" marR="91451" marT="45724" marB="45724" anchor="ctr"/>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NAR</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2849608213"/>
                  </a:ext>
                </a:extLst>
              </a:tr>
              <a:tr h="370840">
                <a:tc>
                  <a:txBody>
                    <a:bodyPr/>
                    <a:lstStyle/>
                    <a:p>
                      <a:pPr algn="ctr"/>
                      <a:endParaRPr lang="fr-BE" sz="1800" dirty="0"/>
                    </a:p>
                  </a:txBody>
                  <a:tcPr marL="91451" marR="91451" marT="45724" marB="45724"/>
                </a:tc>
                <a:tc>
                  <a:txBody>
                    <a:bodyPr/>
                    <a:lstStyle/>
                    <a:p>
                      <a:pPr algn="ctr"/>
                      <a:r>
                        <a:rPr lang="fr-BE" sz="1800" dirty="0"/>
                        <a:t>Confédération</a:t>
                      </a:r>
                      <a:r>
                        <a:rPr lang="fr-BE" sz="1800" baseline="0" dirty="0"/>
                        <a:t> des Syndicats Chrétiens services publics</a:t>
                      </a:r>
                    </a:p>
                    <a:p>
                      <a:pPr algn="ctr"/>
                      <a:r>
                        <a:rPr lang="fr-BE" sz="1800" dirty="0" err="1"/>
                        <a:t>Algemene</a:t>
                      </a:r>
                      <a:r>
                        <a:rPr lang="fr-BE" sz="1800" dirty="0"/>
                        <a:t> </a:t>
                      </a:r>
                      <a:r>
                        <a:rPr lang="fr-BE" sz="1800" dirty="0" err="1"/>
                        <a:t>Christelijke</a:t>
                      </a:r>
                      <a:r>
                        <a:rPr lang="fr-BE" sz="1800" dirty="0"/>
                        <a:t> </a:t>
                      </a:r>
                      <a:r>
                        <a:rPr lang="fr-BE" sz="1800" dirty="0" err="1"/>
                        <a:t>Vakverbond</a:t>
                      </a:r>
                      <a:r>
                        <a:rPr lang="fr-BE" sz="1800" dirty="0"/>
                        <a:t> </a:t>
                      </a:r>
                      <a:r>
                        <a:rPr lang="fr-BE" sz="1800" dirty="0" err="1"/>
                        <a:t>openbare</a:t>
                      </a:r>
                      <a:r>
                        <a:rPr lang="fr-BE" sz="1800" dirty="0"/>
                        <a:t> </a:t>
                      </a:r>
                      <a:r>
                        <a:rPr lang="fr-BE" sz="1800" dirty="0" err="1"/>
                        <a:t>diensten</a:t>
                      </a:r>
                      <a:endParaRPr lang="fr-BE"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NAR</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4071852827"/>
                  </a:ext>
                </a:extLst>
              </a:tr>
              <a:tr h="614214">
                <a:tc>
                  <a:txBody>
                    <a:bodyPr/>
                    <a:lstStyle/>
                    <a:p>
                      <a:pPr algn="ctr"/>
                      <a:endParaRPr lang="en-US" sz="1800" dirty="0"/>
                    </a:p>
                  </a:txBody>
                  <a:tcPr marL="91451" marR="91451" marT="45724" marB="45724"/>
                </a:tc>
                <a:tc>
                  <a:txBody>
                    <a:bodyPr/>
                    <a:lstStyle/>
                    <a:p>
                      <a:pPr algn="ctr"/>
                      <a:r>
                        <a:rPr lang="en-US" sz="1800" dirty="0"/>
                        <a:t>PROdef.be</a:t>
                      </a:r>
                    </a:p>
                  </a:txBody>
                  <a:tcPr marL="91451" marR="91451" marT="45724" marB="45724"/>
                </a:tc>
                <a:tc>
                  <a:txBody>
                    <a:bodyPr/>
                    <a:lstStyle/>
                    <a:p>
                      <a:pPr algn="ctr"/>
                      <a:r>
                        <a:rPr lang="en-US" sz="1800" dirty="0"/>
                        <a:t>+</a:t>
                      </a:r>
                    </a:p>
                  </a:txBody>
                  <a:tcPr marL="91451" marR="91451" marT="45724" marB="45724"/>
                </a:tc>
                <a:tc>
                  <a:txBody>
                    <a:bodyPr/>
                    <a:lstStyle/>
                    <a:p>
                      <a:pPr algn="ctr"/>
                      <a:r>
                        <a:rPr lang="en-US" sz="1800" dirty="0"/>
                        <a:t>-</a:t>
                      </a:r>
                    </a:p>
                  </a:txBody>
                  <a:tcPr marL="91451" marR="91451"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800" b="1" dirty="0"/>
                        <a:t>&lt;</a:t>
                      </a:r>
                      <a:r>
                        <a:rPr lang="fr-BE" sz="1800" b="1" baseline="0" dirty="0"/>
                        <a:t> 5%</a:t>
                      </a:r>
                      <a:endParaRPr lang="en-US" sz="1800" b="1" dirty="0"/>
                    </a:p>
                  </a:txBody>
                  <a:tcPr marL="91451" marR="91451"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a:p>
                  </a:txBody>
                  <a:tcPr marL="91451" marR="91451" marT="45724" marB="45724"/>
                </a:tc>
                <a:extLst>
                  <a:ext uri="{0D108BD9-81ED-4DB2-BD59-A6C34878D82A}">
                    <a16:rowId xmlns:a16="http://schemas.microsoft.com/office/drawing/2014/main" val="2957595628"/>
                  </a:ext>
                </a:extLst>
              </a:tr>
              <a:tr h="370840">
                <a:tc>
                  <a:txBody>
                    <a:bodyPr/>
                    <a:lstStyle/>
                    <a:p>
                      <a:pPr algn="ctr"/>
                      <a:endParaRPr lang="en-US" sz="1800" dirty="0"/>
                    </a:p>
                  </a:txBody>
                  <a:tcPr marL="91451" marR="91451" marT="45724" marB="45724"/>
                </a:tc>
                <a:tc>
                  <a:txBody>
                    <a:bodyPr/>
                    <a:lstStyle/>
                    <a:p>
                      <a:pPr algn="ctr"/>
                      <a:r>
                        <a:rPr lang="fr-BE" sz="1800" dirty="0"/>
                        <a:t>Syndicat</a:t>
                      </a:r>
                      <a:r>
                        <a:rPr lang="fr-BE" sz="1800" baseline="0" dirty="0"/>
                        <a:t> Libre de la Fonction Publique</a:t>
                      </a:r>
                    </a:p>
                    <a:p>
                      <a:pPr algn="ctr"/>
                      <a:r>
                        <a:rPr lang="fr-BE" sz="1800" dirty="0" err="1"/>
                        <a:t>Vrij</a:t>
                      </a:r>
                      <a:r>
                        <a:rPr lang="fr-BE" sz="1800" dirty="0"/>
                        <a:t> </a:t>
                      </a:r>
                      <a:r>
                        <a:rPr lang="fr-BE" sz="1800" dirty="0" err="1"/>
                        <a:t>Syndicaat</a:t>
                      </a:r>
                      <a:r>
                        <a:rPr lang="fr-BE" sz="1800" dirty="0"/>
                        <a:t> </a:t>
                      </a:r>
                      <a:r>
                        <a:rPr lang="fr-BE" sz="1800" dirty="0" err="1"/>
                        <a:t>voor</a:t>
                      </a:r>
                      <a:r>
                        <a:rPr lang="fr-BE" sz="1800" dirty="0"/>
                        <a:t> </a:t>
                      </a:r>
                      <a:r>
                        <a:rPr lang="fr-BE" sz="1800" dirty="0" err="1"/>
                        <a:t>het</a:t>
                      </a:r>
                      <a:r>
                        <a:rPr lang="fr-BE" sz="1800" dirty="0"/>
                        <a:t> </a:t>
                      </a:r>
                      <a:r>
                        <a:rPr lang="fr-BE" sz="1800" dirty="0" err="1"/>
                        <a:t>Openbaar</a:t>
                      </a:r>
                      <a:r>
                        <a:rPr lang="fr-BE" sz="1800" dirty="0"/>
                        <a:t> </a:t>
                      </a:r>
                      <a:r>
                        <a:rPr lang="fr-BE" sz="1800" dirty="0" err="1"/>
                        <a:t>Ambt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endParaRPr lang="fr-BE" sz="1800" dirty="0"/>
                    </a:p>
                    <a:p>
                      <a:pPr algn="ctr"/>
                      <a:r>
                        <a:rPr lang="fr-BE" sz="1800" dirty="0"/>
                        <a:t>++</a:t>
                      </a:r>
                      <a:endParaRPr lang="en-US" sz="1800" dirty="0"/>
                    </a:p>
                  </a:txBody>
                  <a:tcPr marL="91451" marR="91451" marT="45724" marB="45724"/>
                </a:tc>
                <a:tc>
                  <a:txBody>
                    <a:bodyPr/>
                    <a:lstStyle/>
                    <a:p>
                      <a:pPr algn="ctr"/>
                      <a:r>
                        <a:rPr lang="fr-BE" sz="1800" b="1" dirty="0"/>
                        <a:t>NAR</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421854009"/>
                  </a:ext>
                </a:extLst>
              </a:tr>
              <a:tr h="370840">
                <a:tc>
                  <a:txBody>
                    <a:bodyPr/>
                    <a:lstStyle/>
                    <a:p>
                      <a:pPr algn="ctr"/>
                      <a:endParaRPr lang="en-US" sz="1800" dirty="0"/>
                    </a:p>
                  </a:txBody>
                  <a:tcPr marL="91451" marR="91451" marT="45724" marB="45724"/>
                </a:tc>
                <a:tc>
                  <a:txBody>
                    <a:bodyPr/>
                    <a:lstStyle/>
                    <a:p>
                      <a:pPr algn="ctr"/>
                      <a:r>
                        <a:rPr lang="fr-BE" sz="1800" dirty="0"/>
                        <a:t>Syndicat National des Militaires</a:t>
                      </a:r>
                      <a:endParaRPr lang="en-US" sz="1800" dirty="0"/>
                    </a:p>
                    <a:p>
                      <a:pPr algn="ctr"/>
                      <a:r>
                        <a:rPr lang="fr-BE" sz="1800" dirty="0" err="1"/>
                        <a:t>Nationaal</a:t>
                      </a:r>
                      <a:r>
                        <a:rPr lang="fr-BE" sz="1800" dirty="0"/>
                        <a:t> </a:t>
                      </a:r>
                      <a:r>
                        <a:rPr lang="fr-BE" sz="1800" dirty="0" err="1"/>
                        <a:t>Syndicaat</a:t>
                      </a:r>
                      <a:r>
                        <a:rPr lang="fr-BE" sz="1800" dirty="0"/>
                        <a:t> der </a:t>
                      </a:r>
                      <a:r>
                        <a:rPr lang="fr-BE" sz="1800" dirty="0" err="1"/>
                        <a:t>Militairen</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dirty="0"/>
                        <a:t>-</a:t>
                      </a:r>
                      <a:endParaRPr lang="en-US" sz="1800" dirty="0"/>
                    </a:p>
                  </a:txBody>
                  <a:tcPr marL="91451" marR="91451" marT="45724" marB="45724"/>
                </a:tc>
                <a:tc>
                  <a:txBody>
                    <a:bodyPr/>
                    <a:lstStyle/>
                    <a:p>
                      <a:pPr algn="ctr"/>
                      <a:r>
                        <a:rPr lang="fr-BE" sz="1800" b="1" dirty="0"/>
                        <a:t>&lt;</a:t>
                      </a:r>
                      <a:r>
                        <a:rPr lang="fr-BE" sz="1800" b="1" baseline="0" dirty="0"/>
                        <a:t> 5%</a:t>
                      </a:r>
                      <a:endParaRPr lang="en-US" sz="1800" b="1" dirty="0"/>
                    </a:p>
                  </a:txBody>
                  <a:tcPr marL="91451" marR="91451" marT="45724" marB="45724"/>
                </a:tc>
                <a:tc>
                  <a:txBody>
                    <a:bodyPr/>
                    <a:lstStyle/>
                    <a:p>
                      <a:pPr algn="ctr"/>
                      <a:endParaRPr lang="en-US" sz="1800" b="1" dirty="0"/>
                    </a:p>
                  </a:txBody>
                  <a:tcPr marL="91451" marR="91451" marT="45724" marB="45724"/>
                </a:tc>
                <a:extLst>
                  <a:ext uri="{0D108BD9-81ED-4DB2-BD59-A6C34878D82A}">
                    <a16:rowId xmlns:a16="http://schemas.microsoft.com/office/drawing/2014/main" val="10109206"/>
                  </a:ext>
                </a:extLst>
              </a:tr>
            </a:tbl>
          </a:graphicData>
        </a:graphic>
      </p:graphicFrame>
      <p:pic>
        <p:nvPicPr>
          <p:cNvPr id="6" name="Picture 14">
            <a:extLst>
              <a:ext uri="{FF2B5EF4-FFF2-40B4-BE49-F238E27FC236}">
                <a16:creationId xmlns:a16="http://schemas.microsoft.com/office/drawing/2014/main" id="{C174C115-F119-6FB9-A87A-371AFDED574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93376" y="3281064"/>
            <a:ext cx="1160462"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Site">
            <a:extLst>
              <a:ext uri="{FF2B5EF4-FFF2-40B4-BE49-F238E27FC236}">
                <a16:creationId xmlns:a16="http://schemas.microsoft.com/office/drawing/2014/main" id="{F1EA8923-BF7A-404F-A4A7-1F5564D8AA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5046" y="3990840"/>
            <a:ext cx="7334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http://www.aclvb.be/fileadmin/template/main/images/logo_aclvb.png">
            <a:extLst>
              <a:ext uri="{FF2B5EF4-FFF2-40B4-BE49-F238E27FC236}">
                <a16:creationId xmlns:a16="http://schemas.microsoft.com/office/drawing/2014/main" id="{D566B7C1-0AC4-81B5-4C86-015FBE27AA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88834" y="5182595"/>
            <a:ext cx="108585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a:extLst>
              <a:ext uri="{FF2B5EF4-FFF2-40B4-BE49-F238E27FC236}">
                <a16:creationId xmlns:a16="http://schemas.microsoft.com/office/drawing/2014/main" id="{037A1844-0830-4824-6797-D15B2F57E31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897" y="6306749"/>
            <a:ext cx="474662" cy="4778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8" descr="nl versie : acod-defensie">
            <a:extLst>
              <a:ext uri="{FF2B5EF4-FFF2-40B4-BE49-F238E27FC236}">
                <a16:creationId xmlns:a16="http://schemas.microsoft.com/office/drawing/2014/main" id="{24BE6CDF-4910-326E-EB5E-274948B1B95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7381" y="3126283"/>
            <a:ext cx="1215309" cy="63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logo_openbare_diensten">
            <a:extLst>
              <a:ext uri="{FF2B5EF4-FFF2-40B4-BE49-F238E27FC236}">
                <a16:creationId xmlns:a16="http://schemas.microsoft.com/office/drawing/2014/main" id="{3D5A887D-A4FD-C8F5-6A61-78D2D35E916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7381" y="3955914"/>
            <a:ext cx="1215309" cy="664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4" descr="inlineImage0">
            <a:extLst>
              <a:ext uri="{FF2B5EF4-FFF2-40B4-BE49-F238E27FC236}">
                <a16:creationId xmlns:a16="http://schemas.microsoft.com/office/drawing/2014/main" id="{4563CA86-965F-2B13-B00A-0C06EC31653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2606" y="4993849"/>
            <a:ext cx="7127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 descr="SLFPVSOA_Defensie_Bilingue_POS">
            <a:extLst>
              <a:ext uri="{FF2B5EF4-FFF2-40B4-BE49-F238E27FC236}">
                <a16:creationId xmlns:a16="http://schemas.microsoft.com/office/drawing/2014/main" id="{8AD1BF4F-8116-90B3-C71A-1EC24BE1ACA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2606" y="5607993"/>
            <a:ext cx="765175" cy="541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22" descr="http://www.actelaffinity.be/vah.nsf/Affinities/ACMP-CGPM/$file/ACMP-CGPM%20logo_klein.gif">
            <a:extLst>
              <a:ext uri="{FF2B5EF4-FFF2-40B4-BE49-F238E27FC236}">
                <a16:creationId xmlns:a16="http://schemas.microsoft.com/office/drawing/2014/main" id="{6602FCA9-F747-6E6C-6114-08C14B35B9E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2606" y="2430096"/>
            <a:ext cx="547687" cy="661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5" name="Picture 5">
            <a:extLst>
              <a:ext uri="{FF2B5EF4-FFF2-40B4-BE49-F238E27FC236}">
                <a16:creationId xmlns:a16="http://schemas.microsoft.com/office/drawing/2014/main" id="{B540609E-1EEE-4FD4-54E7-CB0C7B21D33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5897" y="1910158"/>
            <a:ext cx="828675" cy="411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6261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	</a:t>
            </a:r>
            <a:r>
              <a:rPr lang="nl-BE" sz="4000" dirty="0"/>
              <a:t>Het BOC</a:t>
            </a:r>
          </a:p>
        </p:txBody>
      </p:sp>
      <p:sp>
        <p:nvSpPr>
          <p:cNvPr id="3" name="Text Placeholder 2"/>
          <p:cNvSpPr>
            <a:spLocks noGrp="1"/>
          </p:cNvSpPr>
          <p:nvPr>
            <p:ph type="body" sz="quarter" idx="27"/>
          </p:nvPr>
        </p:nvSpPr>
        <p:spPr/>
        <p:txBody>
          <a:bodyPr/>
          <a:lstStyle/>
          <a:p>
            <a:pPr marL="457200" indent="-457200">
              <a:spcBef>
                <a:spcPts val="300"/>
              </a:spcBef>
              <a:spcAft>
                <a:spcPts val="300"/>
              </a:spcAft>
              <a:buFont typeface="+mj-lt"/>
              <a:buAutoNum type="alphaLcPeriod"/>
            </a:pPr>
            <a:r>
              <a:rPr lang="nl-BE" sz="2000" dirty="0"/>
              <a:t>Doelstelling BOC</a:t>
            </a:r>
          </a:p>
          <a:p>
            <a:pPr marL="457200" indent="-457200">
              <a:spcBef>
                <a:spcPts val="300"/>
              </a:spcBef>
              <a:spcAft>
                <a:spcPts val="300"/>
              </a:spcAft>
              <a:buFont typeface="+mj-lt"/>
              <a:buAutoNum type="alphaLcPeriod"/>
            </a:pPr>
            <a:r>
              <a:rPr lang="nl-BE" sz="2000" dirty="0"/>
              <a:t>Bevoegdheden BOC</a:t>
            </a:r>
          </a:p>
          <a:p>
            <a:pPr marL="457200" indent="-457200">
              <a:spcBef>
                <a:spcPts val="300"/>
              </a:spcBef>
              <a:spcAft>
                <a:spcPts val="300"/>
              </a:spcAft>
              <a:buFont typeface="+mj-lt"/>
              <a:buAutoNum type="alphaLcPeriod"/>
            </a:pPr>
            <a:r>
              <a:rPr lang="nl-BE" sz="2000" dirty="0"/>
              <a:t>Samenstelling BOC</a:t>
            </a:r>
          </a:p>
          <a:p>
            <a:pPr marL="457200" indent="-457200">
              <a:spcBef>
                <a:spcPts val="300"/>
              </a:spcBef>
              <a:spcAft>
                <a:spcPts val="300"/>
              </a:spcAft>
              <a:buFont typeface="+mj-lt"/>
              <a:buAutoNum type="alphaLcPeriod"/>
            </a:pPr>
            <a:r>
              <a:rPr lang="nl-BE" sz="2000" dirty="0"/>
              <a:t>Agendapunten BOC</a:t>
            </a:r>
          </a:p>
          <a:p>
            <a:pPr marL="457200" indent="-457200">
              <a:spcBef>
                <a:spcPts val="300"/>
              </a:spcBef>
              <a:spcAft>
                <a:spcPts val="300"/>
              </a:spcAft>
              <a:buFont typeface="+mj-lt"/>
              <a:buAutoNum type="alphaLcPeriod"/>
            </a:pPr>
            <a:r>
              <a:rPr lang="nl-BE" sz="2000" dirty="0"/>
              <a:t>Werking BOC</a:t>
            </a:r>
          </a:p>
          <a:p>
            <a:pPr marL="457200" indent="-457200">
              <a:spcBef>
                <a:spcPts val="300"/>
              </a:spcBef>
              <a:spcAft>
                <a:spcPts val="300"/>
              </a:spcAft>
              <a:buFont typeface="+mj-lt"/>
              <a:buAutoNum type="alphaLcPeriod"/>
            </a:pPr>
            <a:r>
              <a:rPr lang="nl-BE" sz="2000" dirty="0"/>
              <a:t>Doorverwijzing HOC Welzijn</a:t>
            </a:r>
          </a:p>
          <a:p>
            <a:pPr marL="457200" indent="-457200">
              <a:spcBef>
                <a:spcPts val="300"/>
              </a:spcBef>
              <a:spcAft>
                <a:spcPts val="300"/>
              </a:spcAft>
              <a:buFont typeface="+mj-lt"/>
              <a:buAutoNum type="alphaLcPeriod"/>
            </a:pPr>
            <a:r>
              <a:rPr lang="nl-BE" sz="2000" dirty="0"/>
              <a:t>Knelpunten</a:t>
            </a:r>
          </a:p>
          <a:p>
            <a:pPr marL="457200" indent="-457200">
              <a:spcBef>
                <a:spcPts val="300"/>
              </a:spcBef>
              <a:spcAft>
                <a:spcPts val="300"/>
              </a:spcAft>
              <a:buFont typeface="+mj-lt"/>
              <a:buAutoNum type="alphaLcPeriod"/>
            </a:pPr>
            <a:endParaRPr lang="nl-BE" sz="2000" dirty="0"/>
          </a:p>
          <a:p>
            <a:endParaRPr lang="nl-BE" sz="2000" dirty="0"/>
          </a:p>
          <a:p>
            <a:endParaRPr lang="nl-BE" sz="2000" dirty="0"/>
          </a:p>
        </p:txBody>
      </p:sp>
    </p:spTree>
    <p:extLst>
      <p:ext uri="{BB962C8B-B14F-4D97-AF65-F5344CB8AC3E}">
        <p14:creationId xmlns:p14="http://schemas.microsoft.com/office/powerpoint/2010/main" val="253518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3.a.	</a:t>
            </a:r>
            <a:r>
              <a:rPr lang="nl-BE" sz="4000" dirty="0"/>
              <a:t>Doelstelling BOC</a:t>
            </a:r>
          </a:p>
        </p:txBody>
      </p:sp>
      <p:sp>
        <p:nvSpPr>
          <p:cNvPr id="3" name="Text Placeholder 2"/>
          <p:cNvSpPr>
            <a:spLocks noGrp="1"/>
          </p:cNvSpPr>
          <p:nvPr>
            <p:ph type="body" sz="quarter" idx="27"/>
          </p:nvPr>
        </p:nvSpPr>
        <p:spPr/>
        <p:txBody>
          <a:bodyPr/>
          <a:lstStyle/>
          <a:p>
            <a:pPr marL="450850" indent="-450850" eaLnBrk="1" hangingPunct="1">
              <a:buFont typeface="Arial" panose="020B0604020202020204" pitchFamily="34" charset="0"/>
              <a:buChar char="•"/>
            </a:pPr>
            <a:r>
              <a:rPr lang="en-US" sz="2000" dirty="0" err="1"/>
              <a:t>Overleg</a:t>
            </a:r>
            <a:r>
              <a:rPr lang="en-US" sz="2000" dirty="0"/>
              <a:t> </a:t>
            </a:r>
            <a:r>
              <a:rPr lang="en-US" sz="2000" dirty="0" err="1"/>
              <a:t>welzijn</a:t>
            </a:r>
            <a:r>
              <a:rPr lang="en-US" sz="2000" dirty="0"/>
              <a:t> op </a:t>
            </a:r>
            <a:r>
              <a:rPr lang="en-US" sz="2000" dirty="0" err="1"/>
              <a:t>lokaal</a:t>
            </a:r>
            <a:r>
              <a:rPr lang="en-US" sz="2000" dirty="0"/>
              <a:t> </a:t>
            </a:r>
            <a:r>
              <a:rPr lang="en-US" sz="2000" dirty="0" err="1"/>
              <a:t>vlak</a:t>
            </a:r>
            <a:endParaRPr lang="en-US" sz="2000" dirty="0"/>
          </a:p>
          <a:p>
            <a:pPr marL="450850" indent="-450850" eaLnBrk="1" hangingPunct="1">
              <a:buFont typeface="Arial" panose="020B0604020202020204" pitchFamily="34" charset="0"/>
              <a:buChar char="•"/>
            </a:pPr>
            <a:r>
              <a:rPr lang="nl-BE" sz="2000" dirty="0"/>
              <a:t>Samenwerking actoren:</a:t>
            </a:r>
          </a:p>
          <a:p>
            <a:pPr marL="1254125" lvl="1" indent="-533400" eaLnBrk="1" hangingPunct="1">
              <a:buFont typeface="Courier New" panose="02070309020205020404" pitchFamily="49" charset="0"/>
              <a:buChar char="o"/>
            </a:pPr>
            <a:r>
              <a:rPr lang="nl-BE" sz="1800" dirty="0"/>
              <a:t>HL</a:t>
            </a:r>
          </a:p>
          <a:p>
            <a:pPr marL="1254125" lvl="1" indent="-533400" eaLnBrk="1" hangingPunct="1">
              <a:buFont typeface="Courier New" panose="02070309020205020404" pitchFamily="49" charset="0"/>
              <a:buChar char="o"/>
            </a:pPr>
            <a:r>
              <a:rPr lang="nl-BE" sz="1800" dirty="0"/>
              <a:t>Lokale autoriteiten,</a:t>
            </a:r>
          </a:p>
          <a:p>
            <a:pPr marL="1254125" lvl="1" indent="-533400" eaLnBrk="1" hangingPunct="1">
              <a:buFont typeface="Courier New" panose="02070309020205020404" pitchFamily="49" charset="0"/>
              <a:buChar char="o"/>
            </a:pPr>
            <a:r>
              <a:rPr lang="nl-BE" sz="1800" dirty="0"/>
              <a:t>LDPBW</a:t>
            </a:r>
          </a:p>
          <a:p>
            <a:pPr marL="1254125" lvl="1" indent="-533400" eaLnBrk="1" hangingPunct="1">
              <a:buFont typeface="Courier New" panose="02070309020205020404" pitchFamily="49" charset="0"/>
              <a:buChar char="o"/>
            </a:pPr>
            <a:r>
              <a:rPr lang="nl-BE" sz="1800" dirty="0"/>
              <a:t>Arbeidsarts</a:t>
            </a:r>
          </a:p>
          <a:p>
            <a:pPr marL="1254125" lvl="1" indent="-533400" eaLnBrk="1" hangingPunct="1">
              <a:buFont typeface="Courier New" panose="02070309020205020404" pitchFamily="49" charset="0"/>
              <a:buChar char="o"/>
            </a:pPr>
            <a:r>
              <a:rPr lang="nl-BE" sz="1800" dirty="0"/>
              <a:t>lokale vakbondsafgevaardigden</a:t>
            </a:r>
          </a:p>
          <a:p>
            <a:pPr marL="1254125" lvl="1" indent="-533400" eaLnBrk="1" hangingPunct="1">
              <a:buFontTx/>
              <a:buNone/>
            </a:pPr>
            <a:r>
              <a:rPr lang="nl-BE" sz="1800" dirty="0">
                <a:sym typeface="Wingdings" pitchFamily="2" charset="2"/>
              </a:rPr>
              <a:t></a:t>
            </a:r>
            <a:r>
              <a:rPr lang="nl-BE" sz="1800" dirty="0"/>
              <a:t> constructief</a:t>
            </a:r>
            <a:endParaRPr lang="en-US" sz="1800" dirty="0"/>
          </a:p>
          <a:p>
            <a:pPr marL="450850" indent="-450850" eaLnBrk="1" hangingPunct="1">
              <a:buFont typeface="Arial" panose="020B0604020202020204" pitchFamily="34" charset="0"/>
              <a:buChar char="•"/>
            </a:pPr>
            <a:r>
              <a:rPr lang="nl-BE" sz="2000" dirty="0"/>
              <a:t>Lokale problemen lokaal oplossen</a:t>
            </a:r>
          </a:p>
          <a:p>
            <a:pPr marL="450850" indent="-450850" eaLnBrk="1" hangingPunct="1">
              <a:buFont typeface="Arial" panose="020B0604020202020204" pitchFamily="34" charset="0"/>
              <a:buChar char="•"/>
            </a:pPr>
            <a:r>
              <a:rPr lang="nl-BE" sz="2000" dirty="0"/>
              <a:t>Detecteren en signaleren globale welzijnsproblemen</a:t>
            </a:r>
            <a:endParaRPr lang="en-US" sz="2000" dirty="0"/>
          </a:p>
        </p:txBody>
      </p:sp>
    </p:spTree>
    <p:extLst>
      <p:ext uri="{BB962C8B-B14F-4D97-AF65-F5344CB8AC3E}">
        <p14:creationId xmlns:p14="http://schemas.microsoft.com/office/powerpoint/2010/main" val="2475932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3.b.	</a:t>
            </a:r>
            <a:r>
              <a:rPr lang="nl-BE" sz="4000" dirty="0"/>
              <a:t>Bevoegdheden BOC</a:t>
            </a:r>
          </a:p>
        </p:txBody>
      </p:sp>
      <p:sp>
        <p:nvSpPr>
          <p:cNvPr id="3" name="Text Placeholder 2"/>
          <p:cNvSpPr>
            <a:spLocks noGrp="1"/>
          </p:cNvSpPr>
          <p:nvPr>
            <p:ph type="body" sz="quarter" idx="27"/>
          </p:nvPr>
        </p:nvSpPr>
        <p:spPr/>
        <p:txBody>
          <a:bodyPr/>
          <a:lstStyle/>
          <a:p>
            <a:pPr marL="342900" indent="-342900" eaLnBrk="1" hangingPunct="1">
              <a:lnSpc>
                <a:spcPct val="80000"/>
              </a:lnSpc>
              <a:buFont typeface="Arial" panose="020B0604020202020204" pitchFamily="34" charset="0"/>
              <a:buChar char="•"/>
            </a:pPr>
            <a:r>
              <a:rPr lang="en-US" sz="2000" dirty="0" err="1"/>
              <a:t>Welzijnsmateries</a:t>
            </a:r>
            <a:r>
              <a:rPr lang="en-US" sz="2000" dirty="0"/>
              <a:t> (7 </a:t>
            </a:r>
            <a:r>
              <a:rPr lang="en-US" sz="2000" dirty="0" err="1"/>
              <a:t>domeinen</a:t>
            </a:r>
            <a:r>
              <a:rPr lang="en-US" sz="2000" dirty="0"/>
              <a:t>) = taken CPBW</a:t>
            </a:r>
          </a:p>
          <a:p>
            <a:pPr lvl="1" eaLnBrk="1" hangingPunct="1">
              <a:lnSpc>
                <a:spcPct val="80000"/>
              </a:lnSpc>
              <a:buFont typeface="Courier New" panose="02070309020205020404" pitchFamily="49" charset="0"/>
              <a:buChar char="o"/>
            </a:pPr>
            <a:r>
              <a:rPr lang="nl-NL" sz="1800" dirty="0"/>
              <a:t>de arbeidsveiligheid</a:t>
            </a:r>
          </a:p>
          <a:p>
            <a:pPr lvl="1" eaLnBrk="1" hangingPunct="1">
              <a:lnSpc>
                <a:spcPct val="80000"/>
              </a:lnSpc>
              <a:buFont typeface="Courier New" panose="02070309020205020404" pitchFamily="49" charset="0"/>
              <a:buChar char="o"/>
            </a:pPr>
            <a:r>
              <a:rPr lang="nl-NL" sz="1800" dirty="0"/>
              <a:t>de bescherming van de gezondheid van de werknemer op het werk, </a:t>
            </a:r>
          </a:p>
          <a:p>
            <a:pPr lvl="1" eaLnBrk="1" hangingPunct="1">
              <a:lnSpc>
                <a:spcPct val="80000"/>
              </a:lnSpc>
              <a:buFont typeface="Courier New" panose="02070309020205020404" pitchFamily="49" charset="0"/>
              <a:buChar char="o"/>
            </a:pPr>
            <a:r>
              <a:rPr lang="nl-NL" sz="1800" dirty="0"/>
              <a:t>de arbeidshygiëne</a:t>
            </a:r>
          </a:p>
          <a:p>
            <a:pPr lvl="1" eaLnBrk="1" hangingPunct="1">
              <a:lnSpc>
                <a:spcPct val="80000"/>
              </a:lnSpc>
              <a:buFont typeface="Courier New" panose="02070309020205020404" pitchFamily="49" charset="0"/>
              <a:buChar char="o"/>
            </a:pPr>
            <a:r>
              <a:rPr lang="nl-NL" sz="1800" dirty="0"/>
              <a:t>de psychosociale belasting, waaronder inzonderheid geweld, pesterijen en ongewenst seksueel gedrag op het werk</a:t>
            </a:r>
          </a:p>
          <a:p>
            <a:pPr lvl="1" eaLnBrk="1" hangingPunct="1">
              <a:lnSpc>
                <a:spcPct val="80000"/>
              </a:lnSpc>
              <a:buFont typeface="Courier New" panose="02070309020205020404" pitchFamily="49" charset="0"/>
              <a:buChar char="o"/>
            </a:pPr>
            <a:r>
              <a:rPr lang="nl-NL" sz="1800" dirty="0"/>
              <a:t>de ergonomie;</a:t>
            </a:r>
          </a:p>
          <a:p>
            <a:pPr lvl="1" eaLnBrk="1" hangingPunct="1">
              <a:lnSpc>
                <a:spcPct val="80000"/>
              </a:lnSpc>
              <a:buFont typeface="Courier New" panose="02070309020205020404" pitchFamily="49" charset="0"/>
              <a:buChar char="o"/>
            </a:pPr>
            <a:r>
              <a:rPr lang="nl-NL" sz="1800" dirty="0"/>
              <a:t>de verfraaiing van de arbeidsplaatsen;</a:t>
            </a:r>
          </a:p>
          <a:p>
            <a:pPr lvl="1" eaLnBrk="1" hangingPunct="1">
              <a:lnSpc>
                <a:spcPct val="80000"/>
              </a:lnSpc>
              <a:buFont typeface="Courier New" panose="02070309020205020404" pitchFamily="49" charset="0"/>
              <a:buChar char="o"/>
            </a:pPr>
            <a:r>
              <a:rPr lang="nl-NL" sz="1800" dirty="0"/>
              <a:t>de maatregelen van de onderneming m.b.t. leefmilieu, wat betreft hun invloed op de voorgaande punten.</a:t>
            </a:r>
          </a:p>
          <a:p>
            <a:pPr marL="342900" indent="-342900" eaLnBrk="1" hangingPunct="1">
              <a:lnSpc>
                <a:spcPct val="80000"/>
              </a:lnSpc>
              <a:buFont typeface="Arial" panose="020B0604020202020204" pitchFamily="34" charset="0"/>
              <a:buChar char="•"/>
            </a:pPr>
            <a:r>
              <a:rPr lang="en-US" sz="2000" dirty="0" err="1"/>
              <a:t>Bijkomend</a:t>
            </a:r>
            <a:r>
              <a:rPr lang="en-US" sz="2000" dirty="0"/>
              <a:t> </a:t>
            </a:r>
            <a:r>
              <a:rPr lang="en-US" sz="2000" dirty="0" err="1"/>
              <a:t>bevoegdheden</a:t>
            </a:r>
            <a:r>
              <a:rPr lang="en-US" sz="2000" dirty="0"/>
              <a:t> </a:t>
            </a:r>
            <a:r>
              <a:rPr lang="en-US" sz="2000" dirty="0" err="1"/>
              <a:t>toegewezen</a:t>
            </a:r>
            <a:r>
              <a:rPr lang="en-US" sz="2000" dirty="0"/>
              <a:t> </a:t>
            </a:r>
            <a:r>
              <a:rPr lang="en-US" sz="2000" dirty="0" err="1"/>
              <a:t>aan</a:t>
            </a:r>
            <a:r>
              <a:rPr lang="en-US" sz="2000" dirty="0"/>
              <a:t> BOC </a:t>
            </a:r>
            <a:r>
              <a:rPr lang="en-US" sz="2000" dirty="0" err="1"/>
              <a:t>en</a:t>
            </a:r>
            <a:r>
              <a:rPr lang="en-US" sz="2000" dirty="0"/>
              <a:t>/of CPBW</a:t>
            </a:r>
            <a:endParaRPr lang="en-US" sz="1600" dirty="0"/>
          </a:p>
          <a:p>
            <a:pPr lvl="1" eaLnBrk="1" hangingPunct="1">
              <a:lnSpc>
                <a:spcPct val="80000"/>
              </a:lnSpc>
              <a:buFont typeface="Courier New" panose="02070309020205020404" pitchFamily="49" charset="0"/>
              <a:buChar char="o"/>
            </a:pPr>
            <a:r>
              <a:rPr lang="en-US" sz="1800" dirty="0" err="1"/>
              <a:t>Glijtijden</a:t>
            </a:r>
            <a:r>
              <a:rPr lang="en-US" sz="1800" dirty="0"/>
              <a:t> DGHR-REG-TRAVARB</a:t>
            </a:r>
          </a:p>
          <a:p>
            <a:pPr lvl="1">
              <a:lnSpc>
                <a:spcPct val="80000"/>
              </a:lnSpc>
              <a:buFont typeface="Courier New" panose="02070309020205020404" pitchFamily="49" charset="0"/>
              <a:buChar char="o"/>
            </a:pPr>
            <a:r>
              <a:rPr lang="en-US" sz="1800" dirty="0" err="1"/>
              <a:t>Gerichte</a:t>
            </a:r>
            <a:r>
              <a:rPr lang="en-US" sz="1800" dirty="0"/>
              <a:t> </a:t>
            </a:r>
            <a:r>
              <a:rPr lang="en-US" sz="1800" dirty="0" err="1"/>
              <a:t>Ctl</a:t>
            </a:r>
            <a:r>
              <a:rPr lang="en-US" sz="1800" dirty="0"/>
              <a:t> </a:t>
            </a:r>
            <a:r>
              <a:rPr lang="en-US" sz="1800" dirty="0" err="1"/>
              <a:t>gebruik</a:t>
            </a:r>
            <a:r>
              <a:rPr lang="en-US" sz="1800" dirty="0"/>
              <a:t> </a:t>
            </a:r>
            <a:r>
              <a:rPr lang="en-US" sz="1800" dirty="0" err="1"/>
              <a:t>informaticamaterieel</a:t>
            </a:r>
            <a:r>
              <a:rPr lang="en-US" sz="1800" dirty="0"/>
              <a:t> (</a:t>
            </a:r>
            <a:r>
              <a:rPr lang="nl-BE" dirty="0"/>
              <a:t>DGMR-SPS-DISPCIS-CCNX-001</a:t>
            </a:r>
            <a:r>
              <a:rPr lang="en-US" sz="1800" dirty="0"/>
              <a:t>)</a:t>
            </a:r>
          </a:p>
          <a:p>
            <a:pPr lvl="1" eaLnBrk="1" hangingPunct="1">
              <a:lnSpc>
                <a:spcPct val="80000"/>
              </a:lnSpc>
              <a:buFont typeface="Courier New" panose="02070309020205020404" pitchFamily="49" charset="0"/>
              <a:buChar char="o"/>
            </a:pPr>
            <a:r>
              <a:rPr lang="fr-BE" sz="1800" dirty="0"/>
              <a:t>...</a:t>
            </a:r>
            <a:endParaRPr lang="en-US" sz="1800" dirty="0"/>
          </a:p>
          <a:p>
            <a:pPr marL="342900" indent="-342900" eaLnBrk="1" hangingPunct="1">
              <a:lnSpc>
                <a:spcPct val="80000"/>
              </a:lnSpc>
              <a:buFont typeface="Arial" panose="020B0604020202020204" pitchFamily="34" charset="0"/>
              <a:buChar char="•"/>
            </a:pPr>
            <a:r>
              <a:rPr lang="fr-BE" sz="2000" dirty="0" err="1"/>
              <a:t>Lokale</a:t>
            </a:r>
            <a:r>
              <a:rPr lang="fr-BE" sz="2000" dirty="0"/>
              <a:t> </a:t>
            </a:r>
            <a:r>
              <a:rPr lang="fr-BE" sz="2000" dirty="0" err="1"/>
              <a:t>personeelsaangelegenheden</a:t>
            </a:r>
            <a:r>
              <a:rPr lang="fr-BE" sz="2000" dirty="0"/>
              <a:t> (</a:t>
            </a:r>
            <a:r>
              <a:rPr lang="fr-BE" sz="2000" dirty="0" err="1"/>
              <a:t>enkel</a:t>
            </a:r>
            <a:r>
              <a:rPr lang="fr-BE" sz="2000" dirty="0"/>
              <a:t> BOC </a:t>
            </a:r>
            <a:r>
              <a:rPr lang="fr-BE" sz="2000" dirty="0" err="1"/>
              <a:t>Civ</a:t>
            </a:r>
            <a:r>
              <a:rPr lang="fr-BE" sz="2000" dirty="0"/>
              <a:t>)</a:t>
            </a:r>
          </a:p>
          <a:p>
            <a:pPr lvl="1" eaLnBrk="1" hangingPunct="1">
              <a:lnSpc>
                <a:spcPct val="80000"/>
              </a:lnSpc>
              <a:buFont typeface="Courier New" panose="02070309020205020404" pitchFamily="49" charset="0"/>
              <a:buChar char="o"/>
            </a:pPr>
            <a:r>
              <a:rPr lang="nl-NL" sz="1800" dirty="0"/>
              <a:t>voorstellen met het oog op een productieverhoging</a:t>
            </a:r>
          </a:p>
          <a:p>
            <a:pPr lvl="1" eaLnBrk="1" hangingPunct="1">
              <a:lnSpc>
                <a:spcPct val="80000"/>
              </a:lnSpc>
              <a:buFont typeface="Courier New" panose="02070309020205020404" pitchFamily="49" charset="0"/>
              <a:buChar char="o"/>
            </a:pPr>
            <a:r>
              <a:rPr lang="nl-NL" sz="1800" dirty="0"/>
              <a:t>maatregelen i.v.m. arbeidsduur en de werktijdregeling</a:t>
            </a:r>
          </a:p>
          <a:p>
            <a:pPr lvl="1" eaLnBrk="1" hangingPunct="1">
              <a:lnSpc>
                <a:spcPct val="80000"/>
              </a:lnSpc>
              <a:buFont typeface="Courier New" panose="02070309020205020404" pitchFamily="49" charset="0"/>
              <a:buChar char="o"/>
            </a:pPr>
            <a:r>
              <a:rPr lang="nl-NL" sz="1800" dirty="0"/>
              <a:t>maatregelen i.v.m. de organisatie van het werk</a:t>
            </a:r>
          </a:p>
          <a:p>
            <a:pPr lvl="1" eaLnBrk="1" hangingPunct="1">
              <a:lnSpc>
                <a:spcPct val="80000"/>
              </a:lnSpc>
              <a:buFont typeface="Courier New" panose="02070309020205020404" pitchFamily="49" charset="0"/>
              <a:buChar char="o"/>
            </a:pPr>
            <a:r>
              <a:rPr lang="nl-NL" sz="1800" dirty="0"/>
              <a:t>voorstellen met het oog op het verbeteren van menselijke betrekkingen</a:t>
            </a:r>
            <a:endParaRPr lang="en-US" sz="1800" dirty="0"/>
          </a:p>
        </p:txBody>
      </p:sp>
    </p:spTree>
    <p:extLst>
      <p:ext uri="{BB962C8B-B14F-4D97-AF65-F5344CB8AC3E}">
        <p14:creationId xmlns:p14="http://schemas.microsoft.com/office/powerpoint/2010/main" val="2664056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3.b.	</a:t>
            </a:r>
            <a:r>
              <a:rPr lang="nl-BE" sz="4000" dirty="0"/>
              <a:t>Bevoegdheden BOC</a:t>
            </a:r>
          </a:p>
        </p:txBody>
      </p:sp>
      <p:sp>
        <p:nvSpPr>
          <p:cNvPr id="3" name="Text Placeholder 2"/>
          <p:cNvSpPr>
            <a:spLocks noGrp="1"/>
          </p:cNvSpPr>
          <p:nvPr>
            <p:ph type="body" sz="quarter" idx="27"/>
          </p:nvPr>
        </p:nvSpPr>
        <p:spPr/>
        <p:txBody>
          <a:bodyPr/>
          <a:lstStyle/>
          <a:p>
            <a:pPr marL="342900" indent="-342900" eaLnBrk="1" hangingPunct="1">
              <a:buFont typeface="Arial" panose="020B0604020202020204" pitchFamily="34" charset="0"/>
              <a:buChar char="•"/>
            </a:pPr>
            <a:r>
              <a:rPr lang="nl-NL" sz="2000" dirty="0"/>
              <a:t>Geen overleg over materies die betrekking hebben op :</a:t>
            </a:r>
          </a:p>
          <a:p>
            <a:pPr lvl="1" eaLnBrk="1" hangingPunct="1">
              <a:buFont typeface="Courier New" panose="02070309020205020404" pitchFamily="49" charset="0"/>
              <a:buChar char="o"/>
            </a:pPr>
            <a:r>
              <a:rPr lang="nl-NL" sz="2000" dirty="0"/>
              <a:t>de </a:t>
            </a:r>
            <a:r>
              <a:rPr lang="nl-NL" sz="2000" dirty="0" err="1"/>
              <a:t>paraatsstelling</a:t>
            </a:r>
            <a:r>
              <a:rPr lang="nl-NL" sz="2000" dirty="0"/>
              <a:t> en de aanwending van de krijgsmacht  (Mil);</a:t>
            </a:r>
          </a:p>
          <a:p>
            <a:pPr lvl="1" eaLnBrk="1" hangingPunct="1">
              <a:buFont typeface="Courier New" panose="02070309020205020404" pitchFamily="49" charset="0"/>
              <a:buChar char="o"/>
            </a:pPr>
            <a:r>
              <a:rPr lang="nl-NL" sz="2000" dirty="0"/>
              <a:t>de organisatie van ’s lands veiligheid of defensie (Mil + </a:t>
            </a:r>
            <a:r>
              <a:rPr lang="nl-NL" sz="2000" dirty="0" err="1"/>
              <a:t>Civ</a:t>
            </a:r>
            <a:r>
              <a:rPr lang="nl-NL" sz="2000" dirty="0"/>
              <a:t>);</a:t>
            </a:r>
          </a:p>
          <a:p>
            <a:pPr lvl="1" eaLnBrk="1" hangingPunct="1">
              <a:buFont typeface="Courier New" panose="02070309020205020404" pitchFamily="49" charset="0"/>
              <a:buChar char="o"/>
            </a:pPr>
            <a:r>
              <a:rPr lang="nl-NL" sz="2000" dirty="0"/>
              <a:t>natuurrampen (wet van 12 juli 1976, Art 2) (Mil + </a:t>
            </a:r>
            <a:r>
              <a:rPr lang="nl-NL" sz="2000" dirty="0" err="1"/>
              <a:t>Civ</a:t>
            </a:r>
            <a:r>
              <a:rPr lang="nl-NL" sz="2000" dirty="0"/>
              <a:t>).</a:t>
            </a:r>
          </a:p>
          <a:p>
            <a:pPr eaLnBrk="1" hangingPunct="1">
              <a:buFontTx/>
              <a:buNone/>
            </a:pPr>
            <a:endParaRPr lang="nl-NL" sz="2400" dirty="0"/>
          </a:p>
          <a:p>
            <a:pPr marL="342900" indent="-342900" eaLnBrk="1" hangingPunct="1">
              <a:buFont typeface="Arial" panose="020B0604020202020204" pitchFamily="34" charset="0"/>
              <a:buChar char="•"/>
            </a:pPr>
            <a:r>
              <a:rPr lang="nl-NL" sz="2400" dirty="0"/>
              <a:t>Bijkomend</a:t>
            </a:r>
          </a:p>
          <a:p>
            <a:pPr lvl="1" eaLnBrk="1" hangingPunct="1">
              <a:buFont typeface="Courier New" panose="02070309020205020404" pitchFamily="49" charset="0"/>
              <a:buChar char="o"/>
            </a:pPr>
            <a:r>
              <a:rPr lang="nl-NL" sz="2000" dirty="0"/>
              <a:t>Punten overlegd op HOC Welzijn, niet opnieuw overleggen op BOC</a:t>
            </a:r>
          </a:p>
          <a:p>
            <a:pPr marL="342900" indent="-342900" eaLnBrk="1" hangingPunct="1">
              <a:lnSpc>
                <a:spcPct val="80000"/>
              </a:lnSpc>
              <a:buFont typeface="Arial" panose="020B0604020202020204" pitchFamily="34" charset="0"/>
              <a:buChar char="•"/>
            </a:pPr>
            <a:endParaRPr lang="en-US" sz="1800" dirty="0"/>
          </a:p>
        </p:txBody>
      </p:sp>
    </p:spTree>
    <p:extLst>
      <p:ext uri="{BB962C8B-B14F-4D97-AF65-F5344CB8AC3E}">
        <p14:creationId xmlns:p14="http://schemas.microsoft.com/office/powerpoint/2010/main" val="1424275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Samenstelling BOC</a:t>
            </a:r>
          </a:p>
        </p:txBody>
      </p:sp>
      <p:sp>
        <p:nvSpPr>
          <p:cNvPr id="3" name="Text Placeholder 2"/>
          <p:cNvSpPr>
            <a:spLocks noGrp="1"/>
          </p:cNvSpPr>
          <p:nvPr>
            <p:ph type="body" sz="quarter" idx="27"/>
          </p:nvPr>
        </p:nvSpPr>
        <p:spPr/>
        <p:txBody>
          <a:bodyPr/>
          <a:lstStyle/>
          <a:p>
            <a:pPr marL="342900" indent="-342900" eaLnBrk="1" hangingPunct="1">
              <a:lnSpc>
                <a:spcPct val="90000"/>
              </a:lnSpc>
              <a:buFont typeface="Arial" panose="020B0604020202020204" pitchFamily="34" charset="0"/>
              <a:buChar char="•"/>
            </a:pPr>
            <a:r>
              <a:rPr lang="nl-NL" sz="2000" dirty="0"/>
              <a:t>Voorzitter en plaatsvervangend voorzitter</a:t>
            </a:r>
          </a:p>
          <a:p>
            <a:pPr marL="342900" indent="-342900" eaLnBrk="1" hangingPunct="1">
              <a:lnSpc>
                <a:spcPct val="90000"/>
              </a:lnSpc>
              <a:buFont typeface="Arial" panose="020B0604020202020204" pitchFamily="34" charset="0"/>
              <a:buChar char="•"/>
            </a:pPr>
            <a:r>
              <a:rPr lang="nl-NL" sz="2000" dirty="0"/>
              <a:t>Overheidsafvaardiging</a:t>
            </a:r>
          </a:p>
          <a:p>
            <a:pPr marL="342900" indent="-342900" eaLnBrk="1" hangingPunct="1">
              <a:lnSpc>
                <a:spcPct val="90000"/>
              </a:lnSpc>
              <a:buFont typeface="Arial" panose="020B0604020202020204" pitchFamily="34" charset="0"/>
              <a:buChar char="•"/>
            </a:pPr>
            <a:r>
              <a:rPr lang="nl-NL" sz="2000" dirty="0"/>
              <a:t>De representatieve vakorganisaties </a:t>
            </a:r>
          </a:p>
          <a:p>
            <a:pPr marL="342900" indent="-342900" eaLnBrk="1" hangingPunct="1">
              <a:lnSpc>
                <a:spcPct val="90000"/>
              </a:lnSpc>
              <a:buFont typeface="Arial" panose="020B0604020202020204" pitchFamily="34" charset="0"/>
              <a:buChar char="•"/>
            </a:pPr>
            <a:r>
              <a:rPr lang="nl-NL" sz="2000" dirty="0"/>
              <a:t>Secretariaat</a:t>
            </a:r>
          </a:p>
          <a:p>
            <a:pPr marL="342900" indent="-342900" eaLnBrk="1" hangingPunct="1">
              <a:lnSpc>
                <a:spcPct val="90000"/>
              </a:lnSpc>
              <a:buFont typeface="Arial" panose="020B0604020202020204" pitchFamily="34" charset="0"/>
              <a:buChar char="•"/>
            </a:pPr>
            <a:r>
              <a:rPr lang="nl-NL" sz="2000" dirty="0"/>
              <a:t>Preventieadviseur en preventieadviseur-arbeidsarts</a:t>
            </a:r>
          </a:p>
          <a:p>
            <a:pPr marL="342900" indent="-342900" eaLnBrk="1" hangingPunct="1">
              <a:lnSpc>
                <a:spcPct val="90000"/>
              </a:lnSpc>
              <a:buFont typeface="Arial" panose="020B0604020202020204" pitchFamily="34" charset="0"/>
              <a:buChar char="•"/>
            </a:pPr>
            <a:r>
              <a:rPr lang="nl-NL" sz="2000" dirty="0"/>
              <a:t>Technici</a:t>
            </a:r>
            <a:endParaRPr lang="en-US" sz="2000" dirty="0"/>
          </a:p>
          <a:p>
            <a:endParaRPr lang="nl-BE" sz="2000" dirty="0"/>
          </a:p>
          <a:p>
            <a:endParaRPr lang="nl-BE" sz="2000" dirty="0"/>
          </a:p>
        </p:txBody>
      </p:sp>
    </p:spTree>
    <p:extLst>
      <p:ext uri="{BB962C8B-B14F-4D97-AF65-F5344CB8AC3E}">
        <p14:creationId xmlns:p14="http://schemas.microsoft.com/office/powerpoint/2010/main" val="1370334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Samenstelling BOC</a:t>
            </a:r>
          </a:p>
        </p:txBody>
      </p:sp>
      <p:sp>
        <p:nvSpPr>
          <p:cNvPr id="3" name="Text Placeholder 2"/>
          <p:cNvSpPr>
            <a:spLocks noGrp="1"/>
          </p:cNvSpPr>
          <p:nvPr>
            <p:ph type="body" sz="quarter" idx="27"/>
          </p:nvPr>
        </p:nvSpPr>
        <p:spPr/>
        <p:txBody>
          <a:bodyPr/>
          <a:lstStyle/>
          <a:p>
            <a:pPr marL="342900" indent="-342900" eaLnBrk="1" hangingPunct="1">
              <a:lnSpc>
                <a:spcPct val="90000"/>
              </a:lnSpc>
              <a:buFont typeface="Arial" panose="020B0604020202020204" pitchFamily="34" charset="0"/>
              <a:buChar char="•"/>
            </a:pPr>
            <a:r>
              <a:rPr lang="nl-NL" sz="2000" dirty="0"/>
              <a:t>Voorzitter en plaatsvervangend voorzitter</a:t>
            </a:r>
          </a:p>
          <a:p>
            <a:pPr lvl="1" eaLnBrk="1" hangingPunct="1">
              <a:lnSpc>
                <a:spcPct val="90000"/>
              </a:lnSpc>
              <a:buFont typeface="Courier New" panose="02070309020205020404" pitchFamily="49" charset="0"/>
              <a:buChar char="o"/>
            </a:pPr>
            <a:r>
              <a:rPr lang="nl-NL" sz="1800" dirty="0"/>
              <a:t>Door MOD aangewezen</a:t>
            </a:r>
          </a:p>
          <a:p>
            <a:pPr lvl="1" eaLnBrk="1" hangingPunct="1">
              <a:lnSpc>
                <a:spcPct val="90000"/>
              </a:lnSpc>
              <a:buFont typeface="Courier New" panose="02070309020205020404" pitchFamily="49" charset="0"/>
              <a:buChar char="o"/>
            </a:pPr>
            <a:r>
              <a:rPr lang="nl-NL" sz="1800" dirty="0"/>
              <a:t>Plaatsvervangend voorzitter = lid van de afvaardiging van de overheid.</a:t>
            </a:r>
          </a:p>
          <a:p>
            <a:pPr lvl="1" eaLnBrk="1" hangingPunct="1">
              <a:lnSpc>
                <a:spcPct val="90000"/>
              </a:lnSpc>
              <a:buFont typeface="Courier New" panose="02070309020205020404" pitchFamily="49" charset="0"/>
              <a:buChar char="o"/>
            </a:pPr>
            <a:r>
              <a:rPr lang="nl-NL" sz="1800" dirty="0"/>
              <a:t>Voorzitter BOC Mil = voorzitter BOC </a:t>
            </a:r>
            <a:r>
              <a:rPr lang="nl-NL" sz="1800" dirty="0" err="1"/>
              <a:t>Civ</a:t>
            </a:r>
            <a:endParaRPr lang="nl-NL" sz="1800" dirty="0"/>
          </a:p>
          <a:p>
            <a:pPr lvl="1" eaLnBrk="1" hangingPunct="1">
              <a:lnSpc>
                <a:spcPct val="90000"/>
              </a:lnSpc>
              <a:buFont typeface="Courier New" panose="02070309020205020404" pitchFamily="49" charset="0"/>
              <a:buChar char="o"/>
            </a:pPr>
            <a:r>
              <a:rPr lang="nl-NL" sz="1800" dirty="0"/>
              <a:t>Voorzitter: hiërarchische of functionele meerdere </a:t>
            </a:r>
            <a:r>
              <a:rPr lang="nl-NL" sz="1800" dirty="0" err="1"/>
              <a:t>KwGpg</a:t>
            </a:r>
            <a:r>
              <a:rPr lang="nl-NL" sz="1800" dirty="0"/>
              <a:t>?</a:t>
            </a:r>
          </a:p>
          <a:p>
            <a:pPr marL="342900" indent="-342900" eaLnBrk="1" hangingPunct="1">
              <a:lnSpc>
                <a:spcPct val="90000"/>
              </a:lnSpc>
              <a:buFont typeface="Arial" panose="020B0604020202020204" pitchFamily="34" charset="0"/>
              <a:buChar char="•"/>
            </a:pPr>
            <a:r>
              <a:rPr lang="nl-NL" sz="2000" dirty="0"/>
              <a:t>Taken:</a:t>
            </a:r>
          </a:p>
          <a:p>
            <a:pPr lvl="1" eaLnBrk="1" hangingPunct="1">
              <a:lnSpc>
                <a:spcPct val="90000"/>
              </a:lnSpc>
              <a:buFont typeface="Courier New" panose="02070309020205020404" pitchFamily="49" charset="0"/>
              <a:buChar char="o"/>
            </a:pPr>
            <a:r>
              <a:rPr lang="nl-NL" sz="1800" dirty="0"/>
              <a:t>Coördinatie van de maatregelen en de activiteiten m.b.t. preventie en bescherming op het werk binnen het gebied van de </a:t>
            </a:r>
            <a:r>
              <a:rPr lang="nl-NL" sz="1800" dirty="0" err="1"/>
              <a:t>Kw</a:t>
            </a:r>
            <a:r>
              <a:rPr lang="nl-NL" sz="1800" dirty="0"/>
              <a:t> </a:t>
            </a:r>
            <a:r>
              <a:rPr lang="nl-NL" sz="1800" dirty="0" err="1"/>
              <a:t>Gpg</a:t>
            </a:r>
            <a:endParaRPr lang="nl-NL" sz="1800" dirty="0"/>
          </a:p>
          <a:p>
            <a:pPr lvl="1" eaLnBrk="1" hangingPunct="1">
              <a:lnSpc>
                <a:spcPct val="90000"/>
              </a:lnSpc>
              <a:buFont typeface="Courier New" panose="02070309020205020404" pitchFamily="49" charset="0"/>
              <a:buChar char="o"/>
            </a:pPr>
            <a:r>
              <a:rPr lang="nl-NL" sz="1800" dirty="0"/>
              <a:t>Goede werking BOC</a:t>
            </a:r>
          </a:p>
        </p:txBody>
      </p:sp>
    </p:spTree>
    <p:extLst>
      <p:ext uri="{BB962C8B-B14F-4D97-AF65-F5344CB8AC3E}">
        <p14:creationId xmlns:p14="http://schemas.microsoft.com/office/powerpoint/2010/main" val="2863004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Samenstelling BOC</a:t>
            </a:r>
          </a:p>
        </p:txBody>
      </p:sp>
      <p:sp>
        <p:nvSpPr>
          <p:cNvPr id="3" name="Text Placeholder 2"/>
          <p:cNvSpPr>
            <a:spLocks noGrp="1"/>
          </p:cNvSpPr>
          <p:nvPr>
            <p:ph type="body" sz="quarter" idx="27"/>
          </p:nvPr>
        </p:nvSpPr>
        <p:spPr/>
        <p:txBody>
          <a:bodyPr/>
          <a:lstStyle/>
          <a:p>
            <a:endParaRPr lang="nl-BE" sz="2000" dirty="0"/>
          </a:p>
          <a:p>
            <a:pPr eaLnBrk="1" hangingPunct="1">
              <a:lnSpc>
                <a:spcPct val="90000"/>
              </a:lnSpc>
            </a:pPr>
            <a:r>
              <a:rPr lang="nl-NL" sz="2000" dirty="0"/>
              <a:t>Overheidsafvaardiging</a:t>
            </a:r>
          </a:p>
          <a:p>
            <a:pPr lvl="1"/>
            <a:r>
              <a:rPr lang="nl-NL" dirty="0"/>
              <a:t>Samenstelling, leden en plaatsvervangers aangewezen door MOD</a:t>
            </a:r>
          </a:p>
          <a:p>
            <a:pPr lvl="1"/>
            <a:r>
              <a:rPr lang="nl-NL" dirty="0"/>
              <a:t>Niet toegelaten dat zij zich op hun beurt laten vervangen</a:t>
            </a:r>
          </a:p>
          <a:p>
            <a:pPr lvl="1"/>
            <a:r>
              <a:rPr lang="nl-NL" dirty="0"/>
              <a:t>Permanente leden vertegenwoordigen de overheid, niet enkel eigen eenheid</a:t>
            </a:r>
          </a:p>
          <a:p>
            <a:pPr lvl="1"/>
            <a:r>
              <a:rPr lang="nl-NL" dirty="0"/>
              <a:t>Voorstel wijziging </a:t>
            </a:r>
            <a:r>
              <a:rPr lang="nl-NL" dirty="0">
                <a:sym typeface="Wingdings" pitchFamily="2" charset="2"/>
              </a:rPr>
              <a:t>HRA-R/RSP (dossier MOD)</a:t>
            </a:r>
            <a:endParaRPr lang="nl-NL" dirty="0"/>
          </a:p>
          <a:p>
            <a:pPr lvl="1"/>
            <a:r>
              <a:rPr lang="nl-NL" dirty="0"/>
              <a:t>Max TWEE technici per agendapunt</a:t>
            </a:r>
          </a:p>
          <a:p>
            <a:pPr lvl="1"/>
            <a:r>
              <a:rPr lang="nl-NL" dirty="0"/>
              <a:t>Criteria:</a:t>
            </a:r>
          </a:p>
          <a:p>
            <a:pPr lvl="2" eaLnBrk="1" hangingPunct="1">
              <a:lnSpc>
                <a:spcPct val="90000"/>
              </a:lnSpc>
              <a:buFont typeface="Courier New" panose="02070309020205020404" pitchFamily="49" charset="0"/>
              <a:buChar char="o"/>
            </a:pPr>
            <a:r>
              <a:rPr lang="nl-NL" sz="1600" dirty="0"/>
              <a:t>BOC Mil: &gt; 50 werknemers</a:t>
            </a:r>
          </a:p>
          <a:p>
            <a:pPr lvl="2" eaLnBrk="1" hangingPunct="1">
              <a:lnSpc>
                <a:spcPct val="90000"/>
              </a:lnSpc>
              <a:buFont typeface="Courier New" panose="02070309020205020404" pitchFamily="49" charset="0"/>
              <a:buChar char="o"/>
            </a:pPr>
            <a:r>
              <a:rPr lang="nl-NL" sz="1600" dirty="0"/>
              <a:t>BOC </a:t>
            </a:r>
            <a:r>
              <a:rPr lang="nl-NL" sz="1600" dirty="0" err="1"/>
              <a:t>Civ</a:t>
            </a:r>
            <a:r>
              <a:rPr lang="nl-NL" sz="1600" dirty="0"/>
              <a:t>: /</a:t>
            </a:r>
          </a:p>
          <a:p>
            <a:pPr lvl="1"/>
            <a:r>
              <a:rPr lang="nl-NL" dirty="0"/>
              <a:t>Aantal leden overheid </a:t>
            </a:r>
            <a:r>
              <a:rPr lang="nl-NL" u="sng" dirty="0"/>
              <a:t>&lt;</a:t>
            </a:r>
            <a:r>
              <a:rPr lang="nl-NL" dirty="0"/>
              <a:t> max aantal leden vakbondsafvaardiging </a:t>
            </a:r>
          </a:p>
          <a:p>
            <a:pPr lvl="2" eaLnBrk="1" hangingPunct="1">
              <a:lnSpc>
                <a:spcPct val="90000"/>
              </a:lnSpc>
              <a:buFont typeface="Courier New" panose="02070309020205020404" pitchFamily="49" charset="0"/>
              <a:buChar char="o"/>
            </a:pPr>
            <a:r>
              <a:rPr lang="fr-BE" sz="1800" dirty="0"/>
              <a:t>BOC Mil: max 12 </a:t>
            </a:r>
            <a:r>
              <a:rPr lang="fr-BE" sz="1800" dirty="0" err="1"/>
              <a:t>leden</a:t>
            </a:r>
            <a:endParaRPr lang="fr-BE" sz="1800" dirty="0"/>
          </a:p>
          <a:p>
            <a:pPr lvl="2" eaLnBrk="1" hangingPunct="1">
              <a:lnSpc>
                <a:spcPct val="90000"/>
              </a:lnSpc>
              <a:buFont typeface="Courier New" panose="02070309020205020404" pitchFamily="49" charset="0"/>
              <a:buChar char="o"/>
            </a:pPr>
            <a:r>
              <a:rPr lang="fr-BE" sz="1800" dirty="0"/>
              <a:t>BOC </a:t>
            </a:r>
            <a:r>
              <a:rPr lang="fr-BE" sz="1800" dirty="0" err="1"/>
              <a:t>Civ</a:t>
            </a:r>
            <a:r>
              <a:rPr lang="fr-BE" sz="1800" dirty="0"/>
              <a:t>: max 09 </a:t>
            </a:r>
            <a:r>
              <a:rPr lang="fr-BE" sz="1800" dirty="0" err="1"/>
              <a:t>leden</a:t>
            </a:r>
            <a:endParaRPr lang="en-US" sz="1800" dirty="0"/>
          </a:p>
          <a:p>
            <a:endParaRPr lang="nl-BE" sz="2000" dirty="0"/>
          </a:p>
        </p:txBody>
      </p:sp>
    </p:spTree>
    <p:extLst>
      <p:ext uri="{BB962C8B-B14F-4D97-AF65-F5344CB8AC3E}">
        <p14:creationId xmlns:p14="http://schemas.microsoft.com/office/powerpoint/2010/main" val="1358797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Samenstelling BOC</a:t>
            </a:r>
          </a:p>
        </p:txBody>
      </p:sp>
      <p:sp>
        <p:nvSpPr>
          <p:cNvPr id="3" name="Text Placeholder 2"/>
          <p:cNvSpPr>
            <a:spLocks noGrp="1"/>
          </p:cNvSpPr>
          <p:nvPr>
            <p:ph type="body" sz="quarter" idx="27"/>
          </p:nvPr>
        </p:nvSpPr>
        <p:spPr/>
        <p:txBody>
          <a:bodyPr/>
          <a:lstStyle/>
          <a:p>
            <a:endParaRPr lang="nl-BE" sz="2000" dirty="0"/>
          </a:p>
          <a:p>
            <a:pPr eaLnBrk="1" hangingPunct="1">
              <a:lnSpc>
                <a:spcPct val="90000"/>
              </a:lnSpc>
              <a:buFontTx/>
              <a:buNone/>
            </a:pPr>
            <a:r>
              <a:rPr lang="nl-NL" sz="2000" dirty="0"/>
              <a:t>De representatieve vakorganisaties</a:t>
            </a:r>
          </a:p>
          <a:p>
            <a:pPr marL="342900" indent="-342900" eaLnBrk="1" hangingPunct="1">
              <a:lnSpc>
                <a:spcPct val="90000"/>
              </a:lnSpc>
              <a:buFont typeface="Arial" panose="020B0604020202020204" pitchFamily="34" charset="0"/>
              <a:buChar char="•"/>
            </a:pPr>
            <a:r>
              <a:rPr lang="nl-NL" sz="2000" dirty="0"/>
              <a:t>BOC Mil: 4 vakorganisaties</a:t>
            </a:r>
          </a:p>
          <a:p>
            <a:pPr marL="342900" indent="-342900" eaLnBrk="1" hangingPunct="1">
              <a:lnSpc>
                <a:spcPct val="90000"/>
              </a:lnSpc>
              <a:buFont typeface="Arial" panose="020B0604020202020204" pitchFamily="34" charset="0"/>
              <a:buChar char="•"/>
            </a:pPr>
            <a:r>
              <a:rPr lang="nl-NL" sz="2000" dirty="0"/>
              <a:t>BOC </a:t>
            </a:r>
            <a:r>
              <a:rPr lang="nl-NL" sz="2000" dirty="0" err="1"/>
              <a:t>Civ</a:t>
            </a:r>
            <a:r>
              <a:rPr lang="nl-NL" sz="2000" dirty="0"/>
              <a:t>: 3 vakorganisaties</a:t>
            </a:r>
          </a:p>
          <a:p>
            <a:pPr marL="342900" indent="-342900" eaLnBrk="1" hangingPunct="1">
              <a:lnSpc>
                <a:spcPct val="90000"/>
              </a:lnSpc>
              <a:buFont typeface="Arial" panose="020B0604020202020204" pitchFamily="34" charset="0"/>
              <a:buChar char="•"/>
            </a:pPr>
            <a:r>
              <a:rPr lang="nl-NL" sz="2000" dirty="0"/>
              <a:t>Max 3 lokale afgevaardigden / vakorganisatie</a:t>
            </a:r>
          </a:p>
          <a:p>
            <a:pPr lvl="1" eaLnBrk="1" hangingPunct="1">
              <a:lnSpc>
                <a:spcPct val="90000"/>
              </a:lnSpc>
              <a:buFont typeface="Courier New" panose="02070309020205020404" pitchFamily="49" charset="0"/>
              <a:buChar char="o"/>
            </a:pPr>
            <a:r>
              <a:rPr lang="nl-NL" sz="1800" dirty="0"/>
              <a:t>Mil afgevaardigden: Eenheid </a:t>
            </a:r>
            <a:r>
              <a:rPr lang="nl-NL" sz="1800" dirty="0" err="1"/>
              <a:t>KwGpg</a:t>
            </a:r>
            <a:endParaRPr lang="nl-NL" sz="1800" dirty="0"/>
          </a:p>
          <a:p>
            <a:pPr lvl="1" eaLnBrk="1" hangingPunct="1">
              <a:lnSpc>
                <a:spcPct val="90000"/>
              </a:lnSpc>
              <a:buFont typeface="Courier New" panose="02070309020205020404" pitchFamily="49" charset="0"/>
              <a:buChar char="o"/>
            </a:pPr>
            <a:r>
              <a:rPr lang="nl-NL" sz="1800" dirty="0" err="1"/>
              <a:t>Civ</a:t>
            </a:r>
            <a:r>
              <a:rPr lang="nl-NL" sz="1800" dirty="0"/>
              <a:t> afgevaardigden: vrij gekozen leden</a:t>
            </a:r>
          </a:p>
          <a:p>
            <a:pPr marL="342900" indent="-342900" eaLnBrk="1" hangingPunct="1">
              <a:lnSpc>
                <a:spcPct val="90000"/>
              </a:lnSpc>
              <a:buFont typeface="Arial" panose="020B0604020202020204" pitchFamily="34" charset="0"/>
              <a:buChar char="•"/>
            </a:pPr>
            <a:r>
              <a:rPr lang="nl-NL" sz="2000" dirty="0"/>
              <a:t>Technici (max TWEE per agendapunt)</a:t>
            </a:r>
          </a:p>
          <a:p>
            <a:pPr lvl="1" eaLnBrk="1" hangingPunct="1">
              <a:lnSpc>
                <a:spcPct val="90000"/>
              </a:lnSpc>
              <a:buFont typeface="Courier New" panose="02070309020205020404" pitchFamily="49" charset="0"/>
              <a:buChar char="o"/>
            </a:pPr>
            <a:r>
              <a:rPr lang="nl-NL" sz="1800" dirty="0"/>
              <a:t>Eenheid </a:t>
            </a:r>
            <a:r>
              <a:rPr lang="nl-NL" sz="1800" dirty="0" err="1"/>
              <a:t>KwGpg</a:t>
            </a:r>
            <a:r>
              <a:rPr lang="nl-NL" sz="1800" dirty="0"/>
              <a:t>: ja/nee</a:t>
            </a:r>
          </a:p>
          <a:p>
            <a:pPr lvl="1" eaLnBrk="1" hangingPunct="1">
              <a:lnSpc>
                <a:spcPct val="90000"/>
              </a:lnSpc>
              <a:buFont typeface="Courier New" panose="02070309020205020404" pitchFamily="49" charset="0"/>
              <a:buChar char="o"/>
            </a:pPr>
            <a:r>
              <a:rPr lang="nl-NL" sz="1800" dirty="0"/>
              <a:t>BOC Mil: Vaste afgevaardigde of Mil in werkelijke dienst</a:t>
            </a:r>
          </a:p>
          <a:p>
            <a:pPr lvl="1" eaLnBrk="1" hangingPunct="1">
              <a:lnSpc>
                <a:spcPct val="90000"/>
              </a:lnSpc>
              <a:buFont typeface="Courier New" panose="02070309020205020404" pitchFamily="49" charset="0"/>
              <a:buChar char="o"/>
            </a:pPr>
            <a:r>
              <a:rPr lang="nl-NL" sz="1800" dirty="0"/>
              <a:t>BOC </a:t>
            </a:r>
            <a:r>
              <a:rPr lang="nl-NL" sz="1800" dirty="0" err="1"/>
              <a:t>Civ</a:t>
            </a:r>
            <a:r>
              <a:rPr lang="nl-NL" sz="1800" dirty="0"/>
              <a:t>: Vaste afgevaardigde of </a:t>
            </a:r>
            <a:r>
              <a:rPr lang="nl-NL" sz="1800" dirty="0" err="1"/>
              <a:t>Civ</a:t>
            </a:r>
            <a:r>
              <a:rPr lang="nl-NL" sz="1800" dirty="0"/>
              <a:t> personeelslid</a:t>
            </a:r>
          </a:p>
          <a:p>
            <a:endParaRPr lang="nl-BE" sz="2000" dirty="0"/>
          </a:p>
        </p:txBody>
      </p:sp>
    </p:spTree>
    <p:extLst>
      <p:ext uri="{BB962C8B-B14F-4D97-AF65-F5344CB8AC3E}">
        <p14:creationId xmlns:p14="http://schemas.microsoft.com/office/powerpoint/2010/main" val="3550550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3.c.	</a:t>
            </a:r>
            <a:r>
              <a:rPr lang="nl-BE" sz="4000" dirty="0"/>
              <a:t> Samenstelling BOC</a:t>
            </a:r>
          </a:p>
        </p:txBody>
      </p:sp>
      <p:sp>
        <p:nvSpPr>
          <p:cNvPr id="3" name="Text Placeholder 2"/>
          <p:cNvSpPr>
            <a:spLocks noGrp="1"/>
          </p:cNvSpPr>
          <p:nvPr>
            <p:ph type="body" sz="quarter" idx="27"/>
          </p:nvPr>
        </p:nvSpPr>
        <p:spPr/>
        <p:txBody>
          <a:bodyPr/>
          <a:lstStyle/>
          <a:p>
            <a:pPr eaLnBrk="1" hangingPunct="1">
              <a:lnSpc>
                <a:spcPct val="90000"/>
              </a:lnSpc>
            </a:pPr>
            <a:r>
              <a:rPr lang="nl-NL" sz="2000" dirty="0"/>
              <a:t>Secretariaat</a:t>
            </a:r>
          </a:p>
          <a:p>
            <a:pPr lvl="1" eaLnBrk="1" hangingPunct="1">
              <a:lnSpc>
                <a:spcPct val="90000"/>
              </a:lnSpc>
            </a:pPr>
            <a:r>
              <a:rPr lang="nl-NL" sz="1800" dirty="0"/>
              <a:t>Door de voorzitter georganiseerd</a:t>
            </a:r>
          </a:p>
          <a:p>
            <a:pPr lvl="1" eaLnBrk="1" hangingPunct="1">
              <a:lnSpc>
                <a:spcPct val="90000"/>
              </a:lnSpc>
            </a:pPr>
            <a:r>
              <a:rPr lang="nl-NL" sz="1800" dirty="0"/>
              <a:t>Geen preventieadviseur</a:t>
            </a:r>
          </a:p>
          <a:p>
            <a:pPr lvl="1" eaLnBrk="1" hangingPunct="1">
              <a:lnSpc>
                <a:spcPct val="90000"/>
              </a:lnSpc>
            </a:pPr>
            <a:r>
              <a:rPr lang="nl-NL" sz="1800" dirty="0"/>
              <a:t>Taken: zie werking BOC</a:t>
            </a:r>
          </a:p>
          <a:p>
            <a:pPr eaLnBrk="1" hangingPunct="1">
              <a:lnSpc>
                <a:spcPct val="90000"/>
              </a:lnSpc>
            </a:pPr>
            <a:r>
              <a:rPr lang="nl-NL" sz="2000" dirty="0"/>
              <a:t>Preventieadviseur en preventieadviseur-arbeidsarts:</a:t>
            </a:r>
            <a:r>
              <a:rPr lang="nl-NL" sz="2000" dirty="0">
                <a:sym typeface="Wingdings" panose="05000000000000000000" pitchFamily="2" charset="2"/>
              </a:rPr>
              <a:t> leden van rechtswege</a:t>
            </a:r>
            <a:endParaRPr lang="nl-NL" sz="2000" dirty="0"/>
          </a:p>
          <a:p>
            <a:pPr lvl="1" eaLnBrk="1" hangingPunct="1">
              <a:lnSpc>
                <a:spcPct val="90000"/>
              </a:lnSpc>
            </a:pPr>
            <a:r>
              <a:rPr lang="nl-NL" sz="1800" dirty="0"/>
              <a:t>Aangeduid</a:t>
            </a:r>
          </a:p>
          <a:p>
            <a:pPr lvl="1" eaLnBrk="1" hangingPunct="1">
              <a:lnSpc>
                <a:spcPct val="90000"/>
              </a:lnSpc>
            </a:pPr>
            <a:r>
              <a:rPr lang="nl-NL" sz="1800" dirty="0"/>
              <a:t>IPS: Voorafgaand overleg BOC (PA) / HOC (PAAA)</a:t>
            </a:r>
          </a:p>
          <a:p>
            <a:pPr lvl="1" eaLnBrk="1" hangingPunct="1">
              <a:lnSpc>
                <a:spcPct val="90000"/>
              </a:lnSpc>
            </a:pPr>
            <a:r>
              <a:rPr lang="nl-NL" sz="1800" dirty="0"/>
              <a:t>Onafhankelijk</a:t>
            </a:r>
          </a:p>
          <a:p>
            <a:pPr lvl="2" eaLnBrk="1" hangingPunct="1">
              <a:lnSpc>
                <a:spcPct val="90000"/>
              </a:lnSpc>
            </a:pPr>
            <a:r>
              <a:rPr lang="nl-NL" sz="1800" dirty="0"/>
              <a:t>Onverenigbaarheid met erkenning als vakbondsafgevaardigde</a:t>
            </a:r>
          </a:p>
          <a:p>
            <a:pPr lvl="2" eaLnBrk="1" hangingPunct="1">
              <a:lnSpc>
                <a:spcPct val="90000"/>
              </a:lnSpc>
            </a:pPr>
            <a:r>
              <a:rPr lang="nl-NL" sz="1800" dirty="0"/>
              <a:t>Geen lid afvaardiging overheid / vakorganisatie</a:t>
            </a:r>
            <a:endParaRPr lang="en-US" sz="1600" dirty="0"/>
          </a:p>
          <a:p>
            <a:endParaRPr lang="nl-BE" sz="2000" dirty="0"/>
          </a:p>
        </p:txBody>
      </p:sp>
    </p:spTree>
    <p:extLst>
      <p:ext uri="{BB962C8B-B14F-4D97-AF65-F5344CB8AC3E}">
        <p14:creationId xmlns:p14="http://schemas.microsoft.com/office/powerpoint/2010/main" val="1843745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err="1"/>
              <a:t>Vorming</a:t>
            </a:r>
            <a:r>
              <a:rPr lang="fr-BE" dirty="0"/>
              <a:t> BOC</a:t>
            </a:r>
          </a:p>
        </p:txBody>
      </p:sp>
      <p:sp>
        <p:nvSpPr>
          <p:cNvPr id="3" name="Text Placeholder 2"/>
          <p:cNvSpPr>
            <a:spLocks noGrp="1"/>
          </p:cNvSpPr>
          <p:nvPr>
            <p:ph type="body" sz="quarter" idx="14"/>
          </p:nvPr>
        </p:nvSpPr>
        <p:spPr>
          <a:xfrm>
            <a:off x="1959338" y="2315675"/>
            <a:ext cx="9488024" cy="369332"/>
          </a:xfrm>
        </p:spPr>
        <p:txBody>
          <a:bodyPr/>
          <a:lstStyle/>
          <a:p>
            <a:r>
              <a:rPr lang="nl-BE" dirty="0"/>
              <a:t>Inleiding</a:t>
            </a:r>
          </a:p>
        </p:txBody>
      </p:sp>
      <p:sp>
        <p:nvSpPr>
          <p:cNvPr id="4" name="Text Placeholder 3"/>
          <p:cNvSpPr>
            <a:spLocks noGrp="1"/>
          </p:cNvSpPr>
          <p:nvPr>
            <p:ph type="body" sz="quarter" idx="15"/>
          </p:nvPr>
        </p:nvSpPr>
        <p:spPr>
          <a:xfrm>
            <a:off x="1959338" y="2944368"/>
            <a:ext cx="9488024" cy="369332"/>
          </a:xfrm>
        </p:spPr>
        <p:txBody>
          <a:bodyPr/>
          <a:lstStyle/>
          <a:p>
            <a:r>
              <a:rPr lang="nl-BE" dirty="0"/>
              <a:t>Sociaal overleg</a:t>
            </a:r>
          </a:p>
        </p:txBody>
      </p:sp>
      <p:sp>
        <p:nvSpPr>
          <p:cNvPr id="5" name="Text Placeholder 4"/>
          <p:cNvSpPr>
            <a:spLocks noGrp="1"/>
          </p:cNvSpPr>
          <p:nvPr>
            <p:ph type="body" sz="quarter" idx="16"/>
          </p:nvPr>
        </p:nvSpPr>
        <p:spPr>
          <a:xfrm>
            <a:off x="1959338" y="3573061"/>
            <a:ext cx="9488024" cy="369332"/>
          </a:xfrm>
        </p:spPr>
        <p:txBody>
          <a:bodyPr/>
          <a:lstStyle/>
          <a:p>
            <a:r>
              <a:rPr lang="nl-BE" dirty="0"/>
              <a:t>Het BOC</a:t>
            </a:r>
          </a:p>
        </p:txBody>
      </p:sp>
      <p:sp>
        <p:nvSpPr>
          <p:cNvPr id="6" name="Text Placeholder 5"/>
          <p:cNvSpPr>
            <a:spLocks noGrp="1"/>
          </p:cNvSpPr>
          <p:nvPr>
            <p:ph type="body" sz="quarter" idx="17"/>
          </p:nvPr>
        </p:nvSpPr>
        <p:spPr>
          <a:xfrm>
            <a:off x="1959338" y="4223394"/>
            <a:ext cx="9488024" cy="369332"/>
          </a:xfrm>
        </p:spPr>
        <p:txBody>
          <a:bodyPr/>
          <a:lstStyle/>
          <a:p>
            <a:r>
              <a:rPr lang="nl-BE" dirty="0"/>
              <a:t>Websites &amp; SharePoint</a:t>
            </a:r>
            <a:endParaRPr lang="fr-BE" dirty="0"/>
          </a:p>
        </p:txBody>
      </p:sp>
      <p:sp>
        <p:nvSpPr>
          <p:cNvPr id="7" name="Text Placeholder 6"/>
          <p:cNvSpPr>
            <a:spLocks noGrp="1"/>
          </p:cNvSpPr>
          <p:nvPr>
            <p:ph type="body" sz="quarter" idx="18"/>
          </p:nvPr>
        </p:nvSpPr>
        <p:spPr/>
        <p:txBody>
          <a:bodyPr/>
          <a:lstStyle/>
          <a:p>
            <a:r>
              <a:rPr lang="fr-BE" dirty="0" err="1"/>
              <a:t>Bronnen</a:t>
            </a:r>
            <a:endParaRPr lang="fr-BE" dirty="0"/>
          </a:p>
        </p:txBody>
      </p:sp>
      <p:sp>
        <p:nvSpPr>
          <p:cNvPr id="8" name="Text Placeholder 7"/>
          <p:cNvSpPr>
            <a:spLocks noGrp="1"/>
          </p:cNvSpPr>
          <p:nvPr>
            <p:ph type="body" sz="quarter" idx="19"/>
          </p:nvPr>
        </p:nvSpPr>
        <p:spPr/>
        <p:txBody>
          <a:bodyPr/>
          <a:lstStyle/>
          <a:p>
            <a:r>
              <a:rPr lang="fr-BE" dirty="0"/>
              <a:t>1</a:t>
            </a:r>
          </a:p>
        </p:txBody>
      </p:sp>
      <p:sp>
        <p:nvSpPr>
          <p:cNvPr id="9" name="Text Placeholder 8"/>
          <p:cNvSpPr>
            <a:spLocks noGrp="1"/>
          </p:cNvSpPr>
          <p:nvPr>
            <p:ph type="body" sz="quarter" idx="20"/>
          </p:nvPr>
        </p:nvSpPr>
        <p:spPr/>
        <p:txBody>
          <a:bodyPr/>
          <a:lstStyle/>
          <a:p>
            <a:r>
              <a:rPr lang="fr-BE" dirty="0"/>
              <a:t>2</a:t>
            </a:r>
          </a:p>
        </p:txBody>
      </p:sp>
      <p:sp>
        <p:nvSpPr>
          <p:cNvPr id="10" name="Text Placeholder 9"/>
          <p:cNvSpPr>
            <a:spLocks noGrp="1"/>
          </p:cNvSpPr>
          <p:nvPr>
            <p:ph type="body" sz="quarter" idx="21"/>
          </p:nvPr>
        </p:nvSpPr>
        <p:spPr/>
        <p:txBody>
          <a:bodyPr/>
          <a:lstStyle/>
          <a:p>
            <a:r>
              <a:rPr lang="fr-BE" dirty="0"/>
              <a:t>3</a:t>
            </a:r>
          </a:p>
        </p:txBody>
      </p:sp>
      <p:sp>
        <p:nvSpPr>
          <p:cNvPr id="11" name="Text Placeholder 10"/>
          <p:cNvSpPr>
            <a:spLocks noGrp="1"/>
          </p:cNvSpPr>
          <p:nvPr>
            <p:ph type="body" sz="quarter" idx="22"/>
          </p:nvPr>
        </p:nvSpPr>
        <p:spPr/>
        <p:txBody>
          <a:bodyPr/>
          <a:lstStyle/>
          <a:p>
            <a:r>
              <a:rPr lang="fr-BE" dirty="0"/>
              <a:t>4</a:t>
            </a:r>
          </a:p>
        </p:txBody>
      </p:sp>
      <p:sp>
        <p:nvSpPr>
          <p:cNvPr id="12" name="Text Placeholder 11"/>
          <p:cNvSpPr>
            <a:spLocks noGrp="1"/>
          </p:cNvSpPr>
          <p:nvPr>
            <p:ph type="body" sz="quarter" idx="23"/>
          </p:nvPr>
        </p:nvSpPr>
        <p:spPr/>
        <p:txBody>
          <a:bodyPr/>
          <a:lstStyle/>
          <a:p>
            <a:r>
              <a:rPr lang="fr-BE" dirty="0"/>
              <a:t>5</a:t>
            </a:r>
          </a:p>
        </p:txBody>
      </p:sp>
      <p:sp>
        <p:nvSpPr>
          <p:cNvPr id="13" name="Text Placeholder 11">
            <a:extLst>
              <a:ext uri="{FF2B5EF4-FFF2-40B4-BE49-F238E27FC236}">
                <a16:creationId xmlns:a16="http://schemas.microsoft.com/office/drawing/2014/main" id="{C939CF2E-6154-4266-EB7A-131DB8F214F1}"/>
              </a:ext>
            </a:extLst>
          </p:cNvPr>
          <p:cNvSpPr txBox="1">
            <a:spLocks/>
          </p:cNvSpPr>
          <p:nvPr/>
        </p:nvSpPr>
        <p:spPr>
          <a:xfrm>
            <a:off x="1074558" y="5445181"/>
            <a:ext cx="533400" cy="498475"/>
          </a:xfrm>
          <a:prstGeom prst="rect">
            <a:avLst/>
          </a:prstGeom>
          <a:solidFill>
            <a:srgbClr val="008990"/>
          </a:solidFill>
          <a:effectLst>
            <a:softEdge rad="12700"/>
          </a:effectLst>
        </p:spPr>
        <p:txBody>
          <a:bodyPr vert="horz" lIns="91440" tIns="45720" rIns="91440" bIns="45720" rtlCol="0"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kern="1200" baseline="0">
                <a:solidFill>
                  <a:schemeClr val="bg1"/>
                </a:solidFill>
                <a:latin typeface="Palanquin Bold" panose="020B0004020203020204" pitchFamily="34" charset="0"/>
                <a:ea typeface="+mn-ea"/>
                <a:cs typeface="Palanquin Bold" panose="020B0004020203020204" pitchFamily="34" charset="0"/>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dirty="0"/>
              <a:t>6</a:t>
            </a:r>
          </a:p>
        </p:txBody>
      </p:sp>
      <p:sp>
        <p:nvSpPr>
          <p:cNvPr id="14" name="Text Placeholder 6">
            <a:extLst>
              <a:ext uri="{FF2B5EF4-FFF2-40B4-BE49-F238E27FC236}">
                <a16:creationId xmlns:a16="http://schemas.microsoft.com/office/drawing/2014/main" id="{41B760F3-8A46-D232-1A2D-038DFA09F56E}"/>
              </a:ext>
            </a:extLst>
          </p:cNvPr>
          <p:cNvSpPr txBox="1">
            <a:spLocks/>
          </p:cNvSpPr>
          <p:nvPr/>
        </p:nvSpPr>
        <p:spPr>
          <a:xfrm>
            <a:off x="1956470" y="5518051"/>
            <a:ext cx="9488024" cy="369332"/>
          </a:xfrm>
          <a:prstGeom prst="rect">
            <a:avLst/>
          </a:prstGeom>
        </p:spPr>
        <p:txBody>
          <a:bodyPr vert="horz" wrap="square" lIns="91440" tIns="45720" rIns="91440" bIns="45720" rtlCol="0">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dirty="0" err="1"/>
              <a:t>Vragen</a:t>
            </a:r>
            <a:endParaRPr lang="fr-BE" dirty="0"/>
          </a:p>
        </p:txBody>
      </p:sp>
    </p:spTree>
    <p:extLst>
      <p:ext uri="{BB962C8B-B14F-4D97-AF65-F5344CB8AC3E}">
        <p14:creationId xmlns:p14="http://schemas.microsoft.com/office/powerpoint/2010/main" val="3126556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3.d.	</a:t>
            </a:r>
            <a:r>
              <a:rPr lang="nl-BE" sz="4000" dirty="0"/>
              <a:t>Agendapunten BOC</a:t>
            </a:r>
          </a:p>
        </p:txBody>
      </p:sp>
      <p:sp>
        <p:nvSpPr>
          <p:cNvPr id="3" name="Text Placeholder 2"/>
          <p:cNvSpPr>
            <a:spLocks noGrp="1"/>
          </p:cNvSpPr>
          <p:nvPr>
            <p:ph type="body" sz="quarter" idx="27"/>
          </p:nvPr>
        </p:nvSpPr>
        <p:spPr/>
        <p:txBody>
          <a:bodyPr/>
          <a:lstStyle/>
          <a:p>
            <a:endParaRPr lang="nl-BE" sz="2000" dirty="0"/>
          </a:p>
          <a:p>
            <a:pPr marL="457200" indent="-457200">
              <a:spcBef>
                <a:spcPts val="300"/>
              </a:spcBef>
              <a:spcAft>
                <a:spcPts val="300"/>
              </a:spcAft>
              <a:buFont typeface="+mj-lt"/>
              <a:buAutoNum type="alphaLcPeriod"/>
            </a:pPr>
            <a:r>
              <a:rPr lang="nl-BE" sz="2000" dirty="0"/>
              <a:t> zie andere </a:t>
            </a:r>
            <a:r>
              <a:rPr lang="nl-BE" sz="2000" dirty="0" err="1"/>
              <a:t>ppt</a:t>
            </a:r>
            <a:endParaRPr lang="nl-BE" sz="2000" dirty="0"/>
          </a:p>
        </p:txBody>
      </p:sp>
    </p:spTree>
    <p:extLst>
      <p:ext uri="{BB962C8B-B14F-4D97-AF65-F5344CB8AC3E}">
        <p14:creationId xmlns:p14="http://schemas.microsoft.com/office/powerpoint/2010/main" val="2436202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endParaRPr lang="nl-BE" sz="2000" dirty="0"/>
          </a:p>
          <a:p>
            <a:pPr marL="457200" indent="-457200">
              <a:spcBef>
                <a:spcPts val="300"/>
              </a:spcBef>
              <a:spcAft>
                <a:spcPts val="300"/>
              </a:spcAft>
              <a:buFont typeface="+mj-lt"/>
              <a:buAutoNum type="alphaLcPeriod"/>
            </a:pPr>
            <a:r>
              <a:rPr lang="nl-BE" sz="2000" dirty="0"/>
              <a:t>Opstellen dagorde</a:t>
            </a:r>
          </a:p>
          <a:p>
            <a:pPr marL="457200" indent="-457200">
              <a:spcBef>
                <a:spcPts val="300"/>
              </a:spcBef>
              <a:spcAft>
                <a:spcPts val="300"/>
              </a:spcAft>
              <a:buFont typeface="+mj-lt"/>
              <a:buAutoNum type="alphaLcPeriod"/>
            </a:pPr>
            <a:r>
              <a:rPr lang="nl-BE" sz="2000" dirty="0"/>
              <a:t>Vatting en samenroeping (uitnodiging)</a:t>
            </a:r>
          </a:p>
          <a:p>
            <a:pPr marL="457200" indent="-457200">
              <a:spcBef>
                <a:spcPts val="300"/>
              </a:spcBef>
              <a:spcAft>
                <a:spcPts val="300"/>
              </a:spcAft>
              <a:buFont typeface="+mj-lt"/>
              <a:buAutoNum type="alphaLcPeriod"/>
            </a:pPr>
            <a:r>
              <a:rPr lang="nl-BE" sz="2000" dirty="0"/>
              <a:t>Documenten</a:t>
            </a:r>
          </a:p>
          <a:p>
            <a:pPr marL="457200" indent="-457200">
              <a:spcBef>
                <a:spcPts val="300"/>
              </a:spcBef>
              <a:spcAft>
                <a:spcPts val="300"/>
              </a:spcAft>
              <a:buFont typeface="+mj-lt"/>
              <a:buAutoNum type="alphaLcPeriod"/>
            </a:pPr>
            <a:r>
              <a:rPr lang="nl-BE" sz="2000" dirty="0"/>
              <a:t>Communicatie</a:t>
            </a:r>
          </a:p>
          <a:p>
            <a:pPr marL="457200" indent="-457200">
              <a:spcBef>
                <a:spcPts val="300"/>
              </a:spcBef>
              <a:spcAft>
                <a:spcPts val="300"/>
              </a:spcAft>
              <a:buFont typeface="+mj-lt"/>
              <a:buAutoNum type="alphaLcPeriod"/>
            </a:pPr>
            <a:r>
              <a:rPr lang="nl-BE" sz="2000" dirty="0"/>
              <a:t>De zitting</a:t>
            </a:r>
          </a:p>
          <a:p>
            <a:pPr marL="457200" indent="-457200">
              <a:spcBef>
                <a:spcPts val="300"/>
              </a:spcBef>
              <a:spcAft>
                <a:spcPts val="300"/>
              </a:spcAft>
              <a:buFont typeface="+mj-lt"/>
              <a:buAutoNum type="alphaLcPeriod"/>
            </a:pPr>
            <a:r>
              <a:rPr lang="nl-BE" sz="2000" dirty="0"/>
              <a:t>Notulen</a:t>
            </a:r>
          </a:p>
          <a:p>
            <a:pPr marL="457200" indent="-457200">
              <a:spcBef>
                <a:spcPts val="300"/>
              </a:spcBef>
              <a:spcAft>
                <a:spcPts val="300"/>
              </a:spcAft>
              <a:buFont typeface="+mj-lt"/>
              <a:buAutoNum type="alphaLcPeriod"/>
            </a:pPr>
            <a:r>
              <a:rPr lang="nl-BE" sz="2000" dirty="0"/>
              <a:t>Termijnen</a:t>
            </a:r>
          </a:p>
          <a:p>
            <a:pPr marL="457200" indent="-457200">
              <a:spcBef>
                <a:spcPts val="300"/>
              </a:spcBef>
              <a:spcAft>
                <a:spcPts val="300"/>
              </a:spcAft>
              <a:buFont typeface="+mj-lt"/>
              <a:buAutoNum type="alphaLcPeriod"/>
            </a:pPr>
            <a:r>
              <a:rPr lang="nl-BE" sz="2000" dirty="0"/>
              <a:t>RIO</a:t>
            </a:r>
          </a:p>
          <a:p>
            <a:pPr marL="457200" indent="-457200">
              <a:spcBef>
                <a:spcPts val="300"/>
              </a:spcBef>
              <a:spcAft>
                <a:spcPts val="300"/>
              </a:spcAft>
              <a:buFont typeface="+mj-lt"/>
              <a:buAutoNum type="alphaLcPeriod"/>
            </a:pPr>
            <a:r>
              <a:rPr lang="nl-BE" sz="2000" dirty="0"/>
              <a:t>Vakbondsverlof</a:t>
            </a:r>
          </a:p>
        </p:txBody>
      </p:sp>
    </p:spTree>
    <p:extLst>
      <p:ext uri="{BB962C8B-B14F-4D97-AF65-F5344CB8AC3E}">
        <p14:creationId xmlns:p14="http://schemas.microsoft.com/office/powerpoint/2010/main" val="339088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r>
              <a:rPr lang="nl-BE" sz="2000" b="1" u="sng" dirty="0"/>
              <a:t>Opstellen dagorde</a:t>
            </a:r>
          </a:p>
          <a:p>
            <a:pPr marL="342900" indent="-342900">
              <a:buFont typeface="Arial" panose="020B0604020202020204" pitchFamily="34" charset="0"/>
              <a:buChar char="•"/>
            </a:pPr>
            <a:r>
              <a:rPr lang="nl-BE" sz="2000" dirty="0"/>
              <a:t>Rekening houdend met:</a:t>
            </a:r>
          </a:p>
          <a:p>
            <a:pPr marL="1085850" lvl="1" indent="-342900">
              <a:buFont typeface="Courier New" panose="02070309020205020404" pitchFamily="49" charset="0"/>
              <a:buChar char="o"/>
            </a:pPr>
            <a:r>
              <a:rPr lang="nl-BE" sz="2000" dirty="0"/>
              <a:t>Vattingen van HOC welzijn, DG HR of van DG H&amp;WB;</a:t>
            </a:r>
          </a:p>
          <a:p>
            <a:pPr marL="1085850" lvl="1" indent="-342900">
              <a:buFont typeface="Courier New" panose="02070309020205020404" pitchFamily="49" charset="0"/>
              <a:buChar char="o"/>
            </a:pPr>
            <a:r>
              <a:rPr lang="nl-BE" sz="2000" dirty="0"/>
              <a:t>Vragen van de eenheden van de </a:t>
            </a:r>
            <a:r>
              <a:rPr lang="nl-BE" sz="2000" dirty="0" err="1"/>
              <a:t>KwGpg</a:t>
            </a:r>
            <a:r>
              <a:rPr lang="nl-BE" sz="2000" dirty="0"/>
              <a:t>;</a:t>
            </a:r>
          </a:p>
          <a:p>
            <a:pPr marL="1085850" lvl="1" indent="-342900">
              <a:buFont typeface="Courier New" panose="02070309020205020404" pitchFamily="49" charset="0"/>
              <a:buChar char="o"/>
            </a:pPr>
            <a:r>
              <a:rPr lang="nl-BE" sz="2000" dirty="0"/>
              <a:t>Vragen van de afvaardiging van de overheid</a:t>
            </a:r>
          </a:p>
          <a:p>
            <a:pPr marL="1085850" lvl="1" indent="-342900">
              <a:buFont typeface="Courier New" panose="02070309020205020404" pitchFamily="49" charset="0"/>
              <a:buChar char="o"/>
            </a:pPr>
            <a:r>
              <a:rPr lang="nl-BE" sz="2000" dirty="0"/>
              <a:t>Vragen van de afvaardigingen van de representatieve vakorganisaties;</a:t>
            </a:r>
          </a:p>
          <a:p>
            <a:pPr marL="1085850" lvl="1" indent="-342900">
              <a:buFont typeface="Courier New" panose="02070309020205020404" pitchFamily="49" charset="0"/>
              <a:buChar char="o"/>
            </a:pPr>
            <a:r>
              <a:rPr lang="nl-BE" sz="2000" dirty="0"/>
              <a:t>Punten die de voorzitter zelf ambtshalve wil voorleggen</a:t>
            </a:r>
          </a:p>
          <a:p>
            <a:pPr marL="1085850" lvl="1" indent="-342900">
              <a:buFont typeface="Courier New" panose="02070309020205020404" pitchFamily="49" charset="0"/>
              <a:buChar char="o"/>
            </a:pPr>
            <a:r>
              <a:rPr lang="nl-BE" sz="2000" dirty="0"/>
              <a:t>Punten die, al dan niet periodiek, moeten worden voorgelegd</a:t>
            </a:r>
          </a:p>
          <a:p>
            <a:pPr marL="342900" indent="-342900">
              <a:buFont typeface="Arial" panose="020B0604020202020204" pitchFamily="34" charset="0"/>
              <a:buChar char="•"/>
            </a:pPr>
            <a:r>
              <a:rPr lang="nl-BE" sz="2000" dirty="0"/>
              <a:t>Per agendapunt vermelding termijnen (30 d/10 d)</a:t>
            </a:r>
          </a:p>
          <a:p>
            <a:pPr marL="342900" indent="-342900">
              <a:buFont typeface="Arial" panose="020B0604020202020204" pitchFamily="34" charset="0"/>
              <a:buChar char="•"/>
            </a:pPr>
            <a:r>
              <a:rPr lang="nl-BE" sz="2000" dirty="0"/>
              <a:t>Bijkomend BOC Mil</a:t>
            </a:r>
          </a:p>
          <a:p>
            <a:pPr marL="342900" indent="-342900">
              <a:buFont typeface="Arial" panose="020B0604020202020204" pitchFamily="34" charset="0"/>
              <a:buChar char="•"/>
            </a:pPr>
            <a:r>
              <a:rPr lang="nl-BE" sz="2000" dirty="0"/>
              <a:t>Bijkomend BOC </a:t>
            </a:r>
            <a:r>
              <a:rPr lang="nl-BE" sz="2000" dirty="0" err="1"/>
              <a:t>Civ</a:t>
            </a:r>
            <a:endParaRPr lang="nl-BE" sz="2000" dirty="0"/>
          </a:p>
        </p:txBody>
      </p:sp>
    </p:spTree>
    <p:extLst>
      <p:ext uri="{BB962C8B-B14F-4D97-AF65-F5344CB8AC3E}">
        <p14:creationId xmlns:p14="http://schemas.microsoft.com/office/powerpoint/2010/main" val="565316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r>
              <a:rPr lang="nl-NL" sz="2000" b="1" u="sng" dirty="0"/>
              <a:t>Uitnodiging – documenten</a:t>
            </a:r>
          </a:p>
          <a:p>
            <a:pPr lvl="1" eaLnBrk="1" hangingPunct="1"/>
            <a:r>
              <a:rPr lang="nl-NL" dirty="0"/>
              <a:t>Nota en/of nieuwsbrief DOCCOM</a:t>
            </a:r>
          </a:p>
          <a:p>
            <a:pPr lvl="1" eaLnBrk="1" hangingPunct="1"/>
            <a:r>
              <a:rPr lang="nl-NL" dirty="0"/>
              <a:t>Dagorde</a:t>
            </a:r>
          </a:p>
          <a:p>
            <a:pPr lvl="1" eaLnBrk="1" hangingPunct="1"/>
            <a:r>
              <a:rPr lang="nl-NL" dirty="0"/>
              <a:t>Bijhorende documenten</a:t>
            </a:r>
          </a:p>
          <a:p>
            <a:pPr lvl="1" eaLnBrk="1" hangingPunct="1"/>
            <a:r>
              <a:rPr lang="nl-NL" dirty="0"/>
              <a:t>Respecteren termijnen</a:t>
            </a:r>
          </a:p>
          <a:p>
            <a:pPr lvl="1" eaLnBrk="1" hangingPunct="1"/>
            <a:r>
              <a:rPr lang="nl-NL" dirty="0"/>
              <a:t>Vertrouwelijkheid derden</a:t>
            </a:r>
          </a:p>
          <a:p>
            <a:pPr lvl="1" eaLnBrk="1" hangingPunct="1"/>
            <a:r>
              <a:rPr lang="nl-NL" dirty="0"/>
              <a:t>Toegankelijk voor alle leden van het BOC</a:t>
            </a:r>
          </a:p>
          <a:p>
            <a:pPr eaLnBrk="1" hangingPunct="1"/>
            <a:r>
              <a:rPr lang="nl-NL" sz="2000" b="1" u="sng" dirty="0"/>
              <a:t>Communicatie</a:t>
            </a:r>
          </a:p>
          <a:p>
            <a:pPr lvl="1" eaLnBrk="1" hangingPunct="1"/>
            <a:r>
              <a:rPr lang="nl-NL" dirty="0"/>
              <a:t>DOCCOM</a:t>
            </a:r>
          </a:p>
          <a:p>
            <a:pPr lvl="1" eaLnBrk="1" hangingPunct="1"/>
            <a:r>
              <a:rPr lang="nl-NL" dirty="0"/>
              <a:t>Opmerking: indien DOCCOM niet beschikbaar </a:t>
            </a:r>
            <a:r>
              <a:rPr lang="nl-NL" dirty="0">
                <a:sym typeface="Wingdings" panose="05000000000000000000" pitchFamily="2" charset="2"/>
              </a:rPr>
              <a:t> </a:t>
            </a:r>
            <a:r>
              <a:rPr lang="nl-NL" dirty="0"/>
              <a:t>per e-mail met ontvangstmelding</a:t>
            </a:r>
            <a:endParaRPr lang="nl-NL" sz="1800" dirty="0"/>
          </a:p>
        </p:txBody>
      </p:sp>
    </p:spTree>
    <p:extLst>
      <p:ext uri="{BB962C8B-B14F-4D97-AF65-F5344CB8AC3E}">
        <p14:creationId xmlns:p14="http://schemas.microsoft.com/office/powerpoint/2010/main" val="1167720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lnSpc>
                <a:spcPct val="80000"/>
              </a:lnSpc>
            </a:pPr>
            <a:r>
              <a:rPr lang="nl-NL" b="1" u="sng" dirty="0"/>
              <a:t>De zitting</a:t>
            </a:r>
          </a:p>
          <a:p>
            <a:pPr lvl="1" eaLnBrk="1" hangingPunct="1">
              <a:lnSpc>
                <a:spcPct val="80000"/>
              </a:lnSpc>
            </a:pPr>
            <a:r>
              <a:rPr lang="nl-NL" dirty="0"/>
              <a:t>Wijzigingen dagorde ter zitting: eenparig akkoord</a:t>
            </a:r>
          </a:p>
          <a:p>
            <a:pPr lvl="1" eaLnBrk="1" hangingPunct="1">
              <a:lnSpc>
                <a:spcPct val="80000"/>
              </a:lnSpc>
            </a:pPr>
            <a:r>
              <a:rPr lang="nl-NL" dirty="0"/>
              <a:t>Afwezigheid EEN of meerdere representatieve vakorganisaties of alle representatieve </a:t>
            </a:r>
            <a:r>
              <a:rPr lang="nl-NL" b="1" u="sng" dirty="0" err="1"/>
              <a:t>Civ</a:t>
            </a:r>
            <a:r>
              <a:rPr lang="nl-NL" b="1" u="sng" dirty="0"/>
              <a:t> </a:t>
            </a:r>
            <a:r>
              <a:rPr lang="nl-NL" dirty="0"/>
              <a:t>vakorganisaties </a:t>
            </a:r>
          </a:p>
          <a:p>
            <a:pPr lvl="2">
              <a:lnSpc>
                <a:spcPct val="80000"/>
              </a:lnSpc>
              <a:buFont typeface="Courier New" panose="02070309020205020404" pitchFamily="49" charset="0"/>
              <a:buChar char="o"/>
            </a:pPr>
            <a:r>
              <a:rPr lang="nl-NL" dirty="0"/>
              <a:t>Nagaan of uitnodigingen correct werden verzonden</a:t>
            </a:r>
          </a:p>
          <a:p>
            <a:pPr lvl="2">
              <a:lnSpc>
                <a:spcPct val="80000"/>
              </a:lnSpc>
              <a:buFont typeface="Courier New" panose="02070309020205020404" pitchFamily="49" charset="0"/>
              <a:buChar char="o"/>
            </a:pPr>
            <a:r>
              <a:rPr lang="nl-NL" dirty="0"/>
              <a:t>Indien ja, zitting BOC is geldig</a:t>
            </a:r>
          </a:p>
          <a:p>
            <a:pPr lvl="1" eaLnBrk="1" hangingPunct="1">
              <a:lnSpc>
                <a:spcPct val="80000"/>
              </a:lnSpc>
            </a:pPr>
            <a:r>
              <a:rPr lang="nl-NL" dirty="0"/>
              <a:t>Lijst aan- &amp; afwezigheden</a:t>
            </a:r>
          </a:p>
          <a:p>
            <a:pPr lvl="2">
              <a:lnSpc>
                <a:spcPct val="80000"/>
              </a:lnSpc>
            </a:pPr>
            <a:r>
              <a:rPr lang="nl-NL" dirty="0"/>
              <a:t>Leden overheid</a:t>
            </a:r>
          </a:p>
          <a:p>
            <a:pPr lvl="2">
              <a:lnSpc>
                <a:spcPct val="80000"/>
              </a:lnSpc>
            </a:pPr>
            <a:r>
              <a:rPr lang="nl-NL" dirty="0"/>
              <a:t>Technici overheid</a:t>
            </a:r>
          </a:p>
          <a:p>
            <a:pPr lvl="2">
              <a:lnSpc>
                <a:spcPct val="80000"/>
              </a:lnSpc>
            </a:pPr>
            <a:r>
              <a:rPr lang="nl-NL" dirty="0"/>
              <a:t>Leden vakorganisaties</a:t>
            </a:r>
          </a:p>
          <a:p>
            <a:pPr lvl="2">
              <a:lnSpc>
                <a:spcPct val="80000"/>
              </a:lnSpc>
            </a:pPr>
            <a:r>
              <a:rPr lang="nl-NL" dirty="0"/>
              <a:t>Technici vakorganisaties</a:t>
            </a:r>
          </a:p>
          <a:p>
            <a:pPr lvl="2">
              <a:lnSpc>
                <a:spcPct val="80000"/>
              </a:lnSpc>
            </a:pPr>
            <a:r>
              <a:rPr lang="nl-NL" dirty="0"/>
              <a:t>Leden v rechtswege (PA &amp; AA)</a:t>
            </a:r>
          </a:p>
          <a:p>
            <a:pPr lvl="1" eaLnBrk="1" hangingPunct="1">
              <a:lnSpc>
                <a:spcPct val="80000"/>
              </a:lnSpc>
            </a:pPr>
            <a:r>
              <a:rPr lang="nl-NL" dirty="0"/>
              <a:t>Afwezigheid alle representatieve </a:t>
            </a:r>
            <a:r>
              <a:rPr lang="nl-NL" b="1" u="sng" dirty="0"/>
              <a:t>Mil</a:t>
            </a:r>
            <a:r>
              <a:rPr lang="nl-NL" dirty="0"/>
              <a:t> vakorganisaties</a:t>
            </a:r>
            <a:br>
              <a:rPr lang="nl-NL" dirty="0"/>
            </a:br>
            <a:r>
              <a:rPr lang="nl-NL" dirty="0">
                <a:sym typeface="Wingdings" pitchFamily="2" charset="2"/>
              </a:rPr>
              <a:t> tweede zitting: minstens 7 dagen later</a:t>
            </a:r>
            <a:endParaRPr lang="nl-NL" dirty="0"/>
          </a:p>
          <a:p>
            <a:pPr eaLnBrk="1" hangingPunct="1"/>
            <a:endParaRPr lang="nl-NL" sz="1800" dirty="0"/>
          </a:p>
        </p:txBody>
      </p:sp>
    </p:spTree>
    <p:extLst>
      <p:ext uri="{BB962C8B-B14F-4D97-AF65-F5344CB8AC3E}">
        <p14:creationId xmlns:p14="http://schemas.microsoft.com/office/powerpoint/2010/main" val="3796888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lnSpc>
                <a:spcPct val="80000"/>
              </a:lnSpc>
            </a:pPr>
            <a:r>
              <a:rPr lang="nl-NL" dirty="0"/>
              <a:t>Notulen (</a:t>
            </a:r>
            <a:r>
              <a:rPr lang="nl-NL" sz="2000" dirty="0"/>
              <a:t>Notulen =/= MROA)</a:t>
            </a:r>
          </a:p>
          <a:p>
            <a:pPr lvl="1" eaLnBrk="1" hangingPunct="1">
              <a:lnSpc>
                <a:spcPct val="80000"/>
              </a:lnSpc>
            </a:pPr>
            <a:r>
              <a:rPr lang="nl-NL" dirty="0"/>
              <a:t>Bevatten:</a:t>
            </a:r>
          </a:p>
          <a:p>
            <a:pPr lvl="2" eaLnBrk="1" hangingPunct="1">
              <a:lnSpc>
                <a:spcPct val="80000"/>
              </a:lnSpc>
              <a:buFont typeface="Courier New" panose="02070309020205020404" pitchFamily="49" charset="0"/>
              <a:buChar char="o"/>
            </a:pPr>
            <a:r>
              <a:rPr lang="nl-NL" sz="1800" dirty="0"/>
              <a:t>de dagorde,</a:t>
            </a:r>
          </a:p>
          <a:p>
            <a:pPr lvl="2" eaLnBrk="1" hangingPunct="1">
              <a:lnSpc>
                <a:spcPct val="80000"/>
              </a:lnSpc>
              <a:buFont typeface="Courier New" panose="02070309020205020404" pitchFamily="49" charset="0"/>
              <a:buChar char="o"/>
            </a:pPr>
            <a:r>
              <a:rPr lang="nl-NL" sz="1800" dirty="0"/>
              <a:t>de namen van de aanwezigen en afwezigen,</a:t>
            </a:r>
          </a:p>
          <a:p>
            <a:pPr lvl="2" eaLnBrk="1" hangingPunct="1">
              <a:lnSpc>
                <a:spcPct val="80000"/>
              </a:lnSpc>
              <a:buFont typeface="Courier New" panose="02070309020205020404" pitchFamily="49" charset="0"/>
              <a:buChar char="o"/>
            </a:pPr>
            <a:r>
              <a:rPr lang="nl-NL" sz="1800" dirty="0"/>
              <a:t>de namen van de  technici,</a:t>
            </a:r>
          </a:p>
          <a:p>
            <a:pPr lvl="2" eaLnBrk="1" hangingPunct="1">
              <a:lnSpc>
                <a:spcPct val="80000"/>
              </a:lnSpc>
              <a:buFont typeface="Courier New" panose="02070309020205020404" pitchFamily="49" charset="0"/>
              <a:buChar char="o"/>
            </a:pPr>
            <a:r>
              <a:rPr lang="nl-NL" sz="1800" dirty="0"/>
              <a:t>een beknopte, duidelijke uiteenzetting van de besprekingen,</a:t>
            </a:r>
          </a:p>
          <a:p>
            <a:pPr lvl="2" eaLnBrk="1" hangingPunct="1">
              <a:lnSpc>
                <a:spcPct val="80000"/>
              </a:lnSpc>
              <a:buFont typeface="Courier New" panose="02070309020205020404" pitchFamily="49" charset="0"/>
              <a:buChar char="o"/>
            </a:pPr>
            <a:r>
              <a:rPr lang="nl-NL" sz="1800" dirty="0"/>
              <a:t>de punten waarvoor de besprekingen beëindigd zijn</a:t>
            </a:r>
          </a:p>
          <a:p>
            <a:pPr lvl="2" eaLnBrk="1" hangingPunct="1">
              <a:lnSpc>
                <a:spcPct val="80000"/>
              </a:lnSpc>
              <a:buFont typeface="Courier New" panose="02070309020205020404" pitchFamily="49" charset="0"/>
              <a:buChar char="o"/>
            </a:pPr>
            <a:r>
              <a:rPr lang="nl-NL" sz="1800" dirty="0"/>
              <a:t>de voorlopige versie van het Met Redenen Omkleed Advies (MROA) per agendapunt.</a:t>
            </a:r>
          </a:p>
          <a:p>
            <a:pPr lvl="1" eaLnBrk="1" hangingPunct="1">
              <a:lnSpc>
                <a:spcPct val="80000"/>
              </a:lnSpc>
            </a:pPr>
            <a:r>
              <a:rPr lang="nl-NL" dirty="0"/>
              <a:t>Ondertekening (voorzitter – secretaris)</a:t>
            </a:r>
          </a:p>
          <a:p>
            <a:pPr lvl="1" eaLnBrk="1" hangingPunct="1">
              <a:lnSpc>
                <a:spcPct val="80000"/>
              </a:lnSpc>
            </a:pPr>
            <a:r>
              <a:rPr lang="nl-NL" dirty="0"/>
              <a:t>Verzonden aan de leden BOC</a:t>
            </a:r>
          </a:p>
          <a:p>
            <a:pPr lvl="1" eaLnBrk="1" hangingPunct="1">
              <a:lnSpc>
                <a:spcPct val="80000"/>
              </a:lnSpc>
            </a:pPr>
            <a:r>
              <a:rPr lang="nl-NL" dirty="0"/>
              <a:t>Indien geen opmerkingen </a:t>
            </a:r>
            <a:r>
              <a:rPr lang="nl-NL" dirty="0">
                <a:sym typeface="Wingdings" pitchFamily="2" charset="2"/>
              </a:rPr>
              <a:t> MROA wordt definitief</a:t>
            </a:r>
            <a:endParaRPr lang="nl-NL" dirty="0"/>
          </a:p>
          <a:p>
            <a:pPr lvl="1" eaLnBrk="1" hangingPunct="1">
              <a:lnSpc>
                <a:spcPct val="80000"/>
              </a:lnSpc>
            </a:pPr>
            <a:r>
              <a:rPr lang="nl-NL" dirty="0"/>
              <a:t>Indien opmerkingen </a:t>
            </a:r>
            <a:r>
              <a:rPr lang="nl-NL" dirty="0">
                <a:sym typeface="Wingdings" pitchFamily="2" charset="2"/>
              </a:rPr>
              <a:t> tijdens de volgende zitting van het BOC </a:t>
            </a:r>
            <a:r>
              <a:rPr lang="nl-BE" dirty="0"/>
              <a:t>de opmerkingen/wijzigingen voorleggen en laten goedkeuren.</a:t>
            </a:r>
            <a:endParaRPr lang="nl-NL" dirty="0">
              <a:sym typeface="Wingdings" pitchFamily="2" charset="2"/>
            </a:endParaRPr>
          </a:p>
          <a:p>
            <a:pPr lvl="1" eaLnBrk="1" hangingPunct="1">
              <a:lnSpc>
                <a:spcPct val="80000"/>
              </a:lnSpc>
            </a:pPr>
            <a:r>
              <a:rPr lang="nl-NL" dirty="0"/>
              <a:t>Afschrift aan:</a:t>
            </a:r>
          </a:p>
          <a:p>
            <a:pPr lvl="2">
              <a:lnSpc>
                <a:spcPct val="80000"/>
              </a:lnSpc>
            </a:pPr>
            <a:r>
              <a:rPr lang="nl-NL" sz="1800" dirty="0"/>
              <a:t>de leden BOC		DG H&amp;WB</a:t>
            </a:r>
          </a:p>
          <a:p>
            <a:pPr lvl="2" eaLnBrk="1" hangingPunct="1">
              <a:lnSpc>
                <a:spcPct val="80000"/>
              </a:lnSpc>
            </a:pPr>
            <a:r>
              <a:rPr lang="nl-NL" sz="1800" dirty="0"/>
              <a:t>LDPBW		HRA-R/RSP</a:t>
            </a:r>
          </a:p>
          <a:p>
            <a:pPr lvl="2">
              <a:lnSpc>
                <a:spcPct val="80000"/>
              </a:lnSpc>
            </a:pPr>
            <a:r>
              <a:rPr lang="nl-NL" sz="1800" dirty="0"/>
              <a:t>Alle eenheden </a:t>
            </a:r>
            <a:r>
              <a:rPr lang="nl-NL" sz="1800" dirty="0" err="1"/>
              <a:t>KwGpg</a:t>
            </a:r>
            <a:r>
              <a:rPr lang="nl-NL" sz="1800" dirty="0"/>
              <a:t>	De overheid die het BOC heeft gevat</a:t>
            </a:r>
          </a:p>
          <a:p>
            <a:pPr lvl="2" eaLnBrk="1" hangingPunct="1">
              <a:lnSpc>
                <a:spcPct val="80000"/>
              </a:lnSpc>
            </a:pPr>
            <a:endParaRPr lang="nl-NL" sz="1800" dirty="0"/>
          </a:p>
        </p:txBody>
      </p:sp>
    </p:spTree>
    <p:extLst>
      <p:ext uri="{BB962C8B-B14F-4D97-AF65-F5344CB8AC3E}">
        <p14:creationId xmlns:p14="http://schemas.microsoft.com/office/powerpoint/2010/main" val="524452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90000"/>
              </a:lnSpc>
              <a:spcBef>
                <a:spcPts val="300"/>
              </a:spcBef>
              <a:spcAft>
                <a:spcPts val="300"/>
              </a:spcAft>
            </a:pPr>
            <a:r>
              <a:rPr lang="nl-NL" sz="2000" dirty="0"/>
              <a:t>Met redenen omkleed advies</a:t>
            </a:r>
          </a:p>
          <a:p>
            <a:pPr lvl="1" eaLnBrk="1" hangingPunct="1">
              <a:lnSpc>
                <a:spcPct val="90000"/>
              </a:lnSpc>
              <a:spcBef>
                <a:spcPts val="300"/>
              </a:spcBef>
              <a:spcAft>
                <a:spcPts val="300"/>
              </a:spcAft>
            </a:pPr>
            <a:r>
              <a:rPr lang="nl-NL" dirty="0"/>
              <a:t>Kennen en noteren advies (standpunt) elke afvaardiging overleg</a:t>
            </a:r>
          </a:p>
          <a:p>
            <a:pPr lvl="1" eaLnBrk="1" hangingPunct="1">
              <a:lnSpc>
                <a:spcPct val="90000"/>
              </a:lnSpc>
              <a:spcBef>
                <a:spcPts val="300"/>
              </a:spcBef>
              <a:spcAft>
                <a:spcPts val="300"/>
              </a:spcAft>
            </a:pPr>
            <a:r>
              <a:rPr lang="nl-NL" dirty="0"/>
              <a:t>Geen stemming</a:t>
            </a:r>
          </a:p>
          <a:p>
            <a:pPr lvl="1" eaLnBrk="1" hangingPunct="1">
              <a:lnSpc>
                <a:spcPct val="90000"/>
              </a:lnSpc>
              <a:spcBef>
                <a:spcPts val="300"/>
              </a:spcBef>
              <a:spcAft>
                <a:spcPts val="300"/>
              </a:spcAft>
            </a:pPr>
            <a:r>
              <a:rPr lang="nl-NL" dirty="0"/>
              <a:t>Erkenning preventieadviseur (-arbeidsarts)</a:t>
            </a:r>
          </a:p>
          <a:p>
            <a:pPr lvl="2" eaLnBrk="1" hangingPunct="1">
              <a:lnSpc>
                <a:spcPct val="90000"/>
              </a:lnSpc>
              <a:spcBef>
                <a:spcPts val="300"/>
              </a:spcBef>
              <a:spcAft>
                <a:spcPts val="300"/>
              </a:spcAft>
            </a:pPr>
            <a:r>
              <a:rPr lang="nl-NL" sz="1800" dirty="0"/>
              <a:t>Akkoord: d.w.z. meerderheid uitgebrachte adviezen = gunstig</a:t>
            </a:r>
          </a:p>
          <a:p>
            <a:pPr lvl="1" eaLnBrk="1" hangingPunct="1">
              <a:lnSpc>
                <a:spcPct val="90000"/>
              </a:lnSpc>
              <a:spcBef>
                <a:spcPts val="300"/>
              </a:spcBef>
              <a:spcAft>
                <a:spcPts val="300"/>
              </a:spcAft>
            </a:pPr>
            <a:r>
              <a:rPr lang="nl-NL" dirty="0"/>
              <a:t>Erkenning preventieadviseur psychosociale aspecten - vertrouwenspersoon</a:t>
            </a:r>
          </a:p>
          <a:p>
            <a:pPr lvl="2" eaLnBrk="1" hangingPunct="1">
              <a:lnSpc>
                <a:spcPct val="90000"/>
              </a:lnSpc>
              <a:spcBef>
                <a:spcPts val="300"/>
              </a:spcBef>
              <a:spcAft>
                <a:spcPts val="300"/>
              </a:spcAft>
            </a:pPr>
            <a:r>
              <a:rPr lang="nl-NL" sz="1800" b="1" u="sng" dirty="0"/>
              <a:t>Unaniem</a:t>
            </a:r>
            <a:r>
              <a:rPr lang="nl-NL" sz="1800" dirty="0"/>
              <a:t> akkoord: d.w.z. </a:t>
            </a:r>
            <a:r>
              <a:rPr lang="nl-NL" sz="1800" b="1" u="sng" dirty="0"/>
              <a:t>unaniem</a:t>
            </a:r>
            <a:r>
              <a:rPr lang="nl-NL" sz="1800" dirty="0"/>
              <a:t> gunstig advies</a:t>
            </a:r>
          </a:p>
          <a:p>
            <a:pPr eaLnBrk="1" hangingPunct="1">
              <a:lnSpc>
                <a:spcPct val="90000"/>
              </a:lnSpc>
              <a:spcBef>
                <a:spcPts val="300"/>
              </a:spcBef>
              <a:spcAft>
                <a:spcPts val="300"/>
              </a:spcAft>
            </a:pPr>
            <a:r>
              <a:rPr lang="nl-NL" sz="2000" dirty="0"/>
              <a:t>Eindbeslissing: vermelden datum overleg</a:t>
            </a:r>
          </a:p>
          <a:p>
            <a:pPr eaLnBrk="1" hangingPunct="1">
              <a:lnSpc>
                <a:spcPct val="90000"/>
              </a:lnSpc>
              <a:spcBef>
                <a:spcPts val="300"/>
              </a:spcBef>
              <a:spcAft>
                <a:spcPts val="300"/>
              </a:spcAft>
            </a:pPr>
            <a:r>
              <a:rPr lang="nl-NL" sz="2000" dirty="0"/>
              <a:t>Afwijkende eindbeslissing: </a:t>
            </a:r>
          </a:p>
          <a:p>
            <a:pPr marL="342900" indent="-342900" eaLnBrk="1" hangingPunct="1">
              <a:lnSpc>
                <a:spcPct val="90000"/>
              </a:lnSpc>
              <a:spcBef>
                <a:spcPts val="300"/>
              </a:spcBef>
              <a:spcAft>
                <a:spcPts val="300"/>
              </a:spcAft>
              <a:buFont typeface="Arial" panose="020B0604020202020204" pitchFamily="34" charset="0"/>
              <a:buChar char="•"/>
            </a:pPr>
            <a:r>
              <a:rPr lang="nl-NL" sz="2000" dirty="0"/>
              <a:t>Overheid motiveert afwijkende beslissing naar </a:t>
            </a:r>
            <a:r>
              <a:rPr lang="nl-NL" sz="2000" dirty="0" err="1"/>
              <a:t>Vz</a:t>
            </a:r>
            <a:r>
              <a:rPr lang="nl-NL" sz="2000" dirty="0"/>
              <a:t> BOC</a:t>
            </a:r>
          </a:p>
          <a:p>
            <a:pPr marL="342900" indent="-342900" eaLnBrk="1" hangingPunct="1">
              <a:lnSpc>
                <a:spcPct val="90000"/>
              </a:lnSpc>
              <a:spcBef>
                <a:spcPts val="300"/>
              </a:spcBef>
              <a:spcAft>
                <a:spcPts val="300"/>
              </a:spcAft>
              <a:buFont typeface="Arial" panose="020B0604020202020204" pitchFamily="34" charset="0"/>
              <a:buChar char="•"/>
            </a:pPr>
            <a:r>
              <a:rPr lang="nl-NL" sz="2000" dirty="0" err="1"/>
              <a:t>Vz</a:t>
            </a:r>
            <a:r>
              <a:rPr lang="nl-NL" sz="2000" dirty="0"/>
              <a:t> deelt binnen 30 d de motivatie ter kennis van BOC</a:t>
            </a:r>
          </a:p>
          <a:p>
            <a:pPr marL="342900" indent="-342900" eaLnBrk="1" hangingPunct="1">
              <a:lnSpc>
                <a:spcPct val="90000"/>
              </a:lnSpc>
              <a:spcBef>
                <a:spcPts val="300"/>
              </a:spcBef>
              <a:spcAft>
                <a:spcPts val="300"/>
              </a:spcAft>
              <a:buFont typeface="Arial" panose="020B0604020202020204" pitchFamily="34" charset="0"/>
              <a:buChar char="•"/>
            </a:pPr>
            <a:r>
              <a:rPr lang="nl-NL" sz="2000" dirty="0"/>
              <a:t>Op agenda eerstvolgende zitting BOC (enkel meedelen motivatie, niet heropenen besprekingen)</a:t>
            </a:r>
          </a:p>
          <a:p>
            <a:pPr lvl="2" eaLnBrk="1" hangingPunct="1">
              <a:lnSpc>
                <a:spcPct val="80000"/>
              </a:lnSpc>
            </a:pPr>
            <a:endParaRPr lang="nl-NL" sz="1800" dirty="0"/>
          </a:p>
        </p:txBody>
      </p:sp>
    </p:spTree>
    <p:extLst>
      <p:ext uri="{BB962C8B-B14F-4D97-AF65-F5344CB8AC3E}">
        <p14:creationId xmlns:p14="http://schemas.microsoft.com/office/powerpoint/2010/main" val="2824320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nl-NL" sz="2000" dirty="0"/>
              <a:t>MROA</a:t>
            </a:r>
          </a:p>
          <a:p>
            <a:pPr marL="57150" indent="-342900">
              <a:lnSpc>
                <a:spcPct val="80000"/>
              </a:lnSpc>
              <a:spcBef>
                <a:spcPts val="300"/>
              </a:spcBef>
              <a:spcAft>
                <a:spcPts val="300"/>
              </a:spcAft>
              <a:buFont typeface="+mj-lt"/>
              <a:buAutoNum type="arabicPeriod"/>
            </a:pPr>
            <a:r>
              <a:rPr lang="nl-NL" dirty="0"/>
              <a:t>Agendapunt wordt afgesloten:</a:t>
            </a:r>
          </a:p>
          <a:p>
            <a:pPr marL="534988" lvl="1" indent="-174625" eaLnBrk="1" hangingPunct="1">
              <a:lnSpc>
                <a:spcPct val="80000"/>
              </a:lnSpc>
              <a:spcBef>
                <a:spcPts val="300"/>
              </a:spcBef>
              <a:spcAft>
                <a:spcPts val="300"/>
              </a:spcAft>
            </a:pPr>
            <a:r>
              <a:rPr lang="nl-BE" sz="1800" u="sng" dirty="0"/>
              <a:t>BOC Mil: Met redenen omkleed advies</a:t>
            </a:r>
          </a:p>
          <a:p>
            <a:pPr marL="534988" lvl="1" indent="0" eaLnBrk="1" hangingPunct="1">
              <a:lnSpc>
                <a:spcPct val="80000"/>
              </a:lnSpc>
              <a:spcBef>
                <a:spcPts val="300"/>
              </a:spcBef>
              <a:spcAft>
                <a:spcPts val="300"/>
              </a:spcAft>
              <a:buNone/>
            </a:pPr>
            <a:r>
              <a:rPr lang="nl-BE" sz="1800" dirty="0"/>
              <a:t>De afvaardigingen van de overheid, de ACMP, het VSOA, het ACV Openbare Diensten en de ACOD geven unaniem een gunstig advies over dit agendapunt en om het af te sluiten.</a:t>
            </a:r>
          </a:p>
          <a:p>
            <a:pPr marL="534988" lvl="1" indent="0" eaLnBrk="1" hangingPunct="1">
              <a:lnSpc>
                <a:spcPct val="80000"/>
              </a:lnSpc>
              <a:spcBef>
                <a:spcPts val="300"/>
              </a:spcBef>
              <a:spcAft>
                <a:spcPts val="300"/>
              </a:spcAft>
              <a:buNone/>
            </a:pPr>
            <a:r>
              <a:rPr lang="nl-BE" sz="1800" dirty="0"/>
              <a:t>Het agendapunt wordt afgesloten.</a:t>
            </a:r>
          </a:p>
          <a:p>
            <a:pPr marL="534988" lvl="1" indent="-174625" eaLnBrk="1" hangingPunct="1">
              <a:lnSpc>
                <a:spcPct val="80000"/>
              </a:lnSpc>
              <a:spcBef>
                <a:spcPts val="300"/>
              </a:spcBef>
              <a:spcAft>
                <a:spcPts val="300"/>
              </a:spcAft>
            </a:pPr>
            <a:r>
              <a:rPr lang="nl-BE" sz="1800" u="sng" dirty="0"/>
              <a:t>BOC </a:t>
            </a:r>
            <a:r>
              <a:rPr lang="nl-BE" sz="1800" u="sng" dirty="0" err="1"/>
              <a:t>Civ</a:t>
            </a:r>
            <a:r>
              <a:rPr lang="nl-BE" sz="1800" u="sng" dirty="0"/>
              <a:t>: Met redenen omkleed advies</a:t>
            </a:r>
          </a:p>
          <a:p>
            <a:pPr marL="534988" lvl="1" indent="14288" eaLnBrk="1" hangingPunct="1">
              <a:lnSpc>
                <a:spcPct val="80000"/>
              </a:lnSpc>
              <a:spcBef>
                <a:spcPts val="300"/>
              </a:spcBef>
              <a:spcAft>
                <a:spcPts val="300"/>
              </a:spcAft>
              <a:buNone/>
            </a:pPr>
            <a:r>
              <a:rPr lang="nl-BE" sz="1800" dirty="0"/>
              <a:t>De afvaardigingen van de overheid, het VSOA, het ACV Openbare Diensten en de ACOD geven unaniem een gunstig advies over dit agendapunt en om het af te sluiten.</a:t>
            </a:r>
          </a:p>
          <a:p>
            <a:pPr marL="534988" lvl="1" indent="14288" eaLnBrk="1" hangingPunct="1">
              <a:lnSpc>
                <a:spcPct val="80000"/>
              </a:lnSpc>
              <a:spcBef>
                <a:spcPts val="300"/>
              </a:spcBef>
              <a:spcAft>
                <a:spcPts val="300"/>
              </a:spcAft>
              <a:buNone/>
            </a:pPr>
            <a:r>
              <a:rPr lang="nl-BE" sz="1800" dirty="0"/>
              <a:t>Het agendapunt wordt afgesloten.</a:t>
            </a:r>
          </a:p>
          <a:p>
            <a:pPr marL="360363" lvl="1" indent="-360363" eaLnBrk="1" hangingPunct="1">
              <a:lnSpc>
                <a:spcPct val="80000"/>
              </a:lnSpc>
              <a:spcBef>
                <a:spcPts val="300"/>
              </a:spcBef>
              <a:spcAft>
                <a:spcPts val="300"/>
              </a:spcAft>
              <a:buAutoNum type="arabicPeriod" startAt="2"/>
            </a:pPr>
            <a:r>
              <a:rPr lang="nl-NL" sz="1800" dirty="0"/>
              <a:t>Agendapunt blijft open:</a:t>
            </a:r>
          </a:p>
          <a:p>
            <a:pPr marL="534988" lvl="1" indent="-174625" eaLnBrk="1" hangingPunct="1">
              <a:lnSpc>
                <a:spcPct val="80000"/>
              </a:lnSpc>
              <a:spcBef>
                <a:spcPts val="300"/>
              </a:spcBef>
              <a:spcAft>
                <a:spcPts val="300"/>
              </a:spcAft>
            </a:pPr>
            <a:r>
              <a:rPr lang="nl-BE" sz="1800" u="sng" dirty="0"/>
              <a:t>BOC Mil: Met redenen omkleed advies</a:t>
            </a:r>
          </a:p>
          <a:p>
            <a:pPr marL="534988" lvl="1" indent="0" eaLnBrk="1" hangingPunct="1">
              <a:lnSpc>
                <a:spcPct val="80000"/>
              </a:lnSpc>
              <a:spcBef>
                <a:spcPts val="300"/>
              </a:spcBef>
              <a:spcAft>
                <a:spcPts val="300"/>
              </a:spcAft>
              <a:buNone/>
            </a:pPr>
            <a:r>
              <a:rPr lang="nl-BE" sz="1800" dirty="0"/>
              <a:t>De afvaardigingen van de overheid, de ACMP, het VSOA, het ACV Openbare Diensten en de ACOD geven unaniem een gunstig advies om dit agendapunt niet af te sluiten.</a:t>
            </a:r>
          </a:p>
          <a:p>
            <a:pPr marL="534988" lvl="1" indent="0" eaLnBrk="1" hangingPunct="1">
              <a:lnSpc>
                <a:spcPct val="80000"/>
              </a:lnSpc>
              <a:spcBef>
                <a:spcPts val="300"/>
              </a:spcBef>
              <a:spcAft>
                <a:spcPts val="300"/>
              </a:spcAft>
              <a:buNone/>
            </a:pPr>
            <a:r>
              <a:rPr lang="nl-BE" sz="1800" dirty="0"/>
              <a:t>Het agendapunt wordt niet afgesloten.</a:t>
            </a:r>
          </a:p>
          <a:p>
            <a:pPr marL="534988" lvl="1" indent="-174625" eaLnBrk="1" hangingPunct="1">
              <a:lnSpc>
                <a:spcPct val="80000"/>
              </a:lnSpc>
              <a:spcBef>
                <a:spcPts val="300"/>
              </a:spcBef>
              <a:spcAft>
                <a:spcPts val="300"/>
              </a:spcAft>
            </a:pPr>
            <a:r>
              <a:rPr lang="nl-BE" sz="1800" u="sng" dirty="0"/>
              <a:t>BOC </a:t>
            </a:r>
            <a:r>
              <a:rPr lang="nl-BE" sz="1800" u="sng" dirty="0" err="1"/>
              <a:t>Civ</a:t>
            </a:r>
            <a:r>
              <a:rPr lang="nl-BE" sz="1800" u="sng" dirty="0"/>
              <a:t>: Met redenen omkleed advies</a:t>
            </a:r>
          </a:p>
          <a:p>
            <a:pPr marL="534988" lvl="1" indent="14288" eaLnBrk="1" hangingPunct="1">
              <a:lnSpc>
                <a:spcPct val="80000"/>
              </a:lnSpc>
              <a:spcBef>
                <a:spcPts val="300"/>
              </a:spcBef>
              <a:spcAft>
                <a:spcPts val="300"/>
              </a:spcAft>
              <a:buNone/>
            </a:pPr>
            <a:r>
              <a:rPr lang="nl-BE" sz="1800" dirty="0"/>
              <a:t>De afvaardigingen van de overheid, het VSOA, het ACV Openbare Diensten en de ACOD geven unaniem een gunstig advies om dit agendapunt niet af te sluiten.</a:t>
            </a:r>
          </a:p>
          <a:p>
            <a:pPr marL="534988" lvl="1" indent="14288" eaLnBrk="1" hangingPunct="1">
              <a:lnSpc>
                <a:spcPct val="80000"/>
              </a:lnSpc>
              <a:spcBef>
                <a:spcPts val="300"/>
              </a:spcBef>
              <a:spcAft>
                <a:spcPts val="300"/>
              </a:spcAft>
              <a:buNone/>
            </a:pPr>
            <a:r>
              <a:rPr lang="nl-BE" sz="1800" dirty="0"/>
              <a:t>Het agendapunt wordt niet afgesloten.</a:t>
            </a:r>
            <a:endParaRPr lang="nl-NL" sz="1800" dirty="0"/>
          </a:p>
          <a:p>
            <a:pPr lvl="2" eaLnBrk="1" hangingPunct="1">
              <a:lnSpc>
                <a:spcPct val="80000"/>
              </a:lnSpc>
            </a:pPr>
            <a:endParaRPr lang="nl-NL" sz="1800" dirty="0"/>
          </a:p>
        </p:txBody>
      </p:sp>
    </p:spTree>
    <p:extLst>
      <p:ext uri="{BB962C8B-B14F-4D97-AF65-F5344CB8AC3E}">
        <p14:creationId xmlns:p14="http://schemas.microsoft.com/office/powerpoint/2010/main" val="2536571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nl-NL" sz="2000" dirty="0"/>
              <a:t>MROA</a:t>
            </a:r>
          </a:p>
          <a:p>
            <a:pPr marL="360363" indent="-360363">
              <a:lnSpc>
                <a:spcPct val="80000"/>
              </a:lnSpc>
              <a:spcBef>
                <a:spcPts val="300"/>
              </a:spcBef>
              <a:spcAft>
                <a:spcPts val="300"/>
              </a:spcAft>
            </a:pPr>
            <a:r>
              <a:rPr lang="nl-NL" dirty="0"/>
              <a:t>3.	Niet unaniem:</a:t>
            </a:r>
          </a:p>
          <a:p>
            <a:pPr marL="534988" lvl="1" indent="-174625">
              <a:lnSpc>
                <a:spcPct val="80000"/>
              </a:lnSpc>
              <a:spcBef>
                <a:spcPts val="300"/>
              </a:spcBef>
              <a:spcAft>
                <a:spcPts val="300"/>
              </a:spcAft>
            </a:pPr>
            <a:r>
              <a:rPr lang="nl-BE" sz="1800" dirty="0"/>
              <a:t>De afvaardigingen van de overheid, XXX, YYY en ZZZ geven </a:t>
            </a:r>
            <a:r>
              <a:rPr lang="nl-BE" sz="1800" strike="sngStrike" dirty="0">
                <a:highlight>
                  <a:srgbClr val="FFFF00"/>
                </a:highlight>
              </a:rPr>
              <a:t>unaniem</a:t>
            </a:r>
            <a:r>
              <a:rPr lang="nl-BE" sz="1800" strike="sngStrike" dirty="0"/>
              <a:t> </a:t>
            </a:r>
            <a:r>
              <a:rPr lang="nl-BE" sz="1800" dirty="0"/>
              <a:t>een gunstig advies over dit agendapunt en om het af te sluiten.</a:t>
            </a:r>
          </a:p>
          <a:p>
            <a:pPr marL="534988" lvl="1" indent="0" eaLnBrk="1" hangingPunct="1">
              <a:lnSpc>
                <a:spcPct val="80000"/>
              </a:lnSpc>
              <a:spcBef>
                <a:spcPts val="300"/>
              </a:spcBef>
              <a:spcAft>
                <a:spcPts val="300"/>
              </a:spcAft>
              <a:buNone/>
            </a:pPr>
            <a:r>
              <a:rPr lang="nl-BE" dirty="0"/>
              <a:t>De </a:t>
            </a:r>
            <a:r>
              <a:rPr lang="nl-BE" sz="1800" dirty="0"/>
              <a:t>afvaardiging van WWW geeft een ongunstig advies over dit agendapunt en om het af te sluiten</a:t>
            </a:r>
          </a:p>
          <a:p>
            <a:pPr marL="534988" lvl="1" indent="0" eaLnBrk="1" hangingPunct="1">
              <a:lnSpc>
                <a:spcPct val="80000"/>
              </a:lnSpc>
              <a:spcBef>
                <a:spcPts val="300"/>
              </a:spcBef>
              <a:spcAft>
                <a:spcPts val="300"/>
              </a:spcAft>
              <a:buNone/>
            </a:pPr>
            <a:r>
              <a:rPr lang="nl-BE" sz="1800" dirty="0"/>
              <a:t>Het agendapunt wordt afgesloten.</a:t>
            </a:r>
          </a:p>
          <a:p>
            <a:pPr marL="534988" lvl="1" indent="0" eaLnBrk="1" hangingPunct="1">
              <a:lnSpc>
                <a:spcPct val="80000"/>
              </a:lnSpc>
              <a:spcBef>
                <a:spcPts val="300"/>
              </a:spcBef>
              <a:spcAft>
                <a:spcPts val="300"/>
              </a:spcAft>
              <a:buNone/>
            </a:pPr>
            <a:r>
              <a:rPr lang="nl-BE" sz="1800" dirty="0"/>
              <a:t>De afvaardigingen van </a:t>
            </a:r>
            <a:r>
              <a:rPr lang="nl-BE" sz="1800" strike="sngStrike" dirty="0">
                <a:highlight>
                  <a:srgbClr val="FFFF00"/>
                </a:highlight>
              </a:rPr>
              <a:t>de overheid</a:t>
            </a:r>
            <a:r>
              <a:rPr lang="nl-BE" sz="1800" dirty="0"/>
              <a:t>, de ACMP, het VSOA, het ACV Openbare Diensten en de ACOD geven unaniem een </a:t>
            </a:r>
            <a:r>
              <a:rPr lang="nl-BE" sz="1800" dirty="0">
                <a:highlight>
                  <a:srgbClr val="FFFF00"/>
                </a:highlight>
              </a:rPr>
              <a:t>ongunstig</a:t>
            </a:r>
            <a:r>
              <a:rPr lang="nl-BE" sz="1800" dirty="0"/>
              <a:t> advies over dit agendapunt en om het af te sluiten.</a:t>
            </a:r>
          </a:p>
          <a:p>
            <a:pPr marL="534988" lvl="1" indent="0" eaLnBrk="1" hangingPunct="1">
              <a:lnSpc>
                <a:spcPct val="80000"/>
              </a:lnSpc>
              <a:spcBef>
                <a:spcPts val="300"/>
              </a:spcBef>
              <a:spcAft>
                <a:spcPts val="300"/>
              </a:spcAft>
              <a:buNone/>
            </a:pPr>
            <a:r>
              <a:rPr lang="nl-BE" sz="1800" dirty="0"/>
              <a:t>Het agendapunt wordt (niet) afgesloten.</a:t>
            </a:r>
          </a:p>
          <a:p>
            <a:pPr marL="534988" lvl="1" indent="0" eaLnBrk="1" hangingPunct="1">
              <a:lnSpc>
                <a:spcPct val="80000"/>
              </a:lnSpc>
              <a:spcBef>
                <a:spcPts val="300"/>
              </a:spcBef>
              <a:spcAft>
                <a:spcPts val="300"/>
              </a:spcAft>
              <a:buNone/>
            </a:pPr>
            <a:r>
              <a:rPr lang="nl-BE" dirty="0"/>
              <a:t>….</a:t>
            </a:r>
            <a:endParaRPr lang="nl-BE" sz="1800" dirty="0"/>
          </a:p>
        </p:txBody>
      </p:sp>
    </p:spTree>
    <p:extLst>
      <p:ext uri="{BB962C8B-B14F-4D97-AF65-F5344CB8AC3E}">
        <p14:creationId xmlns:p14="http://schemas.microsoft.com/office/powerpoint/2010/main" val="1898374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a:xfrm>
            <a:off x="281009" y="1401127"/>
            <a:ext cx="11237400" cy="4089476"/>
          </a:xfrm>
        </p:spPr>
        <p:txBody>
          <a:bodyPr/>
          <a:lstStyle/>
          <a:p>
            <a:pPr eaLnBrk="1" hangingPunct="1">
              <a:lnSpc>
                <a:spcPct val="80000"/>
              </a:lnSpc>
            </a:pPr>
            <a:r>
              <a:rPr lang="nl-NL" sz="2000" dirty="0"/>
              <a:t>MROA</a:t>
            </a:r>
          </a:p>
          <a:p>
            <a:pPr marL="57150" indent="-342900">
              <a:lnSpc>
                <a:spcPct val="80000"/>
              </a:lnSpc>
              <a:spcBef>
                <a:spcPts val="300"/>
              </a:spcBef>
              <a:spcAft>
                <a:spcPts val="300"/>
              </a:spcAft>
              <a:buFont typeface="+mj-lt"/>
              <a:buAutoNum type="arabicPeriod" startAt="4"/>
            </a:pPr>
            <a:r>
              <a:rPr lang="nl-NL" dirty="0"/>
              <a:t>E</a:t>
            </a:r>
            <a:r>
              <a:rPr lang="nl-NL" sz="1800" dirty="0"/>
              <a:t>rkenning/verwijdering PA, AA, VP …)</a:t>
            </a:r>
            <a:endParaRPr lang="nl-NL" dirty="0"/>
          </a:p>
          <a:p>
            <a:pPr marL="534988" lvl="1" indent="0" eaLnBrk="1" hangingPunct="1">
              <a:lnSpc>
                <a:spcPct val="80000"/>
              </a:lnSpc>
              <a:spcBef>
                <a:spcPts val="300"/>
              </a:spcBef>
              <a:spcAft>
                <a:spcPts val="300"/>
              </a:spcAft>
              <a:buNone/>
            </a:pPr>
            <a:r>
              <a:rPr lang="nl-BE" sz="1800" dirty="0"/>
              <a:t>De afvaardigingen van de overheid, de ACMP, het VSOA, het ACV Openbare Diensten en de ACOD geven unaniem een gunstig advies om </a:t>
            </a:r>
            <a:r>
              <a:rPr lang="nl-BE" sz="1800" dirty="0">
                <a:highlight>
                  <a:srgbClr val="FFFF00"/>
                </a:highlight>
              </a:rPr>
              <a:t>Graad NAAM </a:t>
            </a:r>
            <a:r>
              <a:rPr lang="nl-BE" sz="1800" dirty="0"/>
              <a:t>te erkennen als preventieadviseur/vertrouwenspersoon bij de </a:t>
            </a:r>
            <a:r>
              <a:rPr lang="nl-BE" sz="1800" dirty="0">
                <a:highlight>
                  <a:srgbClr val="FFFF00"/>
                </a:highlight>
              </a:rPr>
              <a:t>LDPBW XX</a:t>
            </a:r>
            <a:r>
              <a:rPr lang="nl-BE" sz="1800" dirty="0"/>
              <a:t>.</a:t>
            </a:r>
          </a:p>
          <a:p>
            <a:pPr marL="820738" lvl="1" eaLnBrk="1" hangingPunct="1">
              <a:lnSpc>
                <a:spcPct val="80000"/>
              </a:lnSpc>
              <a:spcBef>
                <a:spcPts val="300"/>
              </a:spcBef>
              <a:spcAft>
                <a:spcPts val="300"/>
              </a:spcAft>
              <a:buFont typeface="Wingdings" panose="05000000000000000000" pitchFamily="2" charset="2"/>
              <a:buChar char="è"/>
            </a:pPr>
            <a:r>
              <a:rPr lang="nl-BE" sz="1800" dirty="0"/>
              <a:t>(Unaniem) akkoord om betrokkene te erkennen als preventieadviseur/vertrouwenspersoon bij de LDPBW XX</a:t>
            </a:r>
          </a:p>
          <a:p>
            <a:pPr marL="534988" lvl="1" indent="0" eaLnBrk="1" hangingPunct="1">
              <a:lnSpc>
                <a:spcPct val="80000"/>
              </a:lnSpc>
              <a:spcBef>
                <a:spcPts val="300"/>
              </a:spcBef>
              <a:spcAft>
                <a:spcPts val="300"/>
              </a:spcAft>
              <a:buNone/>
            </a:pPr>
            <a:r>
              <a:rPr lang="nl-BE" sz="1800" dirty="0"/>
              <a:t>Of</a:t>
            </a:r>
          </a:p>
          <a:p>
            <a:pPr marL="534988" lvl="1" indent="0" eaLnBrk="1" hangingPunct="1">
              <a:lnSpc>
                <a:spcPct val="80000"/>
              </a:lnSpc>
              <a:spcBef>
                <a:spcPts val="300"/>
              </a:spcBef>
              <a:spcAft>
                <a:spcPts val="300"/>
              </a:spcAft>
              <a:buNone/>
            </a:pPr>
            <a:r>
              <a:rPr lang="nl-BE" sz="1800" dirty="0"/>
              <a:t>De afvaardigingen van de overheid, de ACMP, het VSOA, het ACV Openbare Diensten en de ACOD geven unaniem een gunstig advies om </a:t>
            </a:r>
            <a:r>
              <a:rPr lang="nl-BE" sz="1800" dirty="0">
                <a:highlight>
                  <a:srgbClr val="FFFF00"/>
                </a:highlight>
              </a:rPr>
              <a:t>Graad NAAM </a:t>
            </a:r>
            <a:r>
              <a:rPr lang="nl-BE" sz="1800" dirty="0"/>
              <a:t>(op eigen aanvraag) te verwijderen als preventieadviseur/vertrouwenspersoon bij de </a:t>
            </a:r>
            <a:r>
              <a:rPr lang="nl-BE" sz="1800" dirty="0">
                <a:highlight>
                  <a:srgbClr val="FFFF00"/>
                </a:highlight>
              </a:rPr>
              <a:t>LDPBW XX</a:t>
            </a:r>
            <a:r>
              <a:rPr lang="nl-BE" sz="1800" dirty="0"/>
              <a:t>.</a:t>
            </a:r>
          </a:p>
          <a:p>
            <a:pPr marL="803275" lvl="1" indent="-268288" eaLnBrk="1" hangingPunct="1">
              <a:lnSpc>
                <a:spcPct val="80000"/>
              </a:lnSpc>
              <a:spcBef>
                <a:spcPts val="300"/>
              </a:spcBef>
              <a:spcAft>
                <a:spcPts val="300"/>
              </a:spcAft>
              <a:buNone/>
            </a:pPr>
            <a:r>
              <a:rPr lang="nl-BE" sz="1800" dirty="0">
                <a:sym typeface="Wingdings" panose="05000000000000000000" pitchFamily="2" charset="2"/>
              </a:rPr>
              <a:t></a:t>
            </a:r>
            <a:r>
              <a:rPr lang="nl-BE" sz="1800" dirty="0"/>
              <a:t>	(Unaniem) akkoord om betrokkene (op eigen aanvraag) te verwijderen als preventieadviseur/vertrouwenspersoon bij de LDPBW XX</a:t>
            </a:r>
          </a:p>
          <a:p>
            <a:pPr marL="534988" lvl="1" indent="0" eaLnBrk="1" hangingPunct="1">
              <a:lnSpc>
                <a:spcPct val="80000"/>
              </a:lnSpc>
              <a:spcBef>
                <a:spcPts val="300"/>
              </a:spcBef>
              <a:spcAft>
                <a:spcPts val="300"/>
              </a:spcAft>
              <a:buNone/>
            </a:pPr>
            <a:r>
              <a:rPr lang="nl-BE" sz="1800" dirty="0"/>
              <a:t>Het agendapunt wordt afgesloten.</a:t>
            </a:r>
          </a:p>
          <a:p>
            <a:pPr marL="534988" lvl="1" indent="-174625" eaLnBrk="1" hangingPunct="1">
              <a:lnSpc>
                <a:spcPct val="80000"/>
              </a:lnSpc>
              <a:spcBef>
                <a:spcPts val="300"/>
              </a:spcBef>
              <a:spcAft>
                <a:spcPts val="300"/>
              </a:spcAft>
            </a:pPr>
            <a:r>
              <a:rPr lang="nl-BE" sz="1800" u="sng" dirty="0"/>
              <a:t>BOC </a:t>
            </a:r>
            <a:r>
              <a:rPr lang="nl-BE" sz="1800" u="sng" dirty="0" err="1"/>
              <a:t>Civ</a:t>
            </a:r>
            <a:r>
              <a:rPr lang="nl-BE" sz="1800" u="sng" dirty="0"/>
              <a:t> </a:t>
            </a:r>
            <a:r>
              <a:rPr lang="nl-BE" sz="1800" u="sng" dirty="0">
                <a:sym typeface="Wingdings" panose="05000000000000000000" pitchFamily="2" charset="2"/>
              </a:rPr>
              <a:t></a:t>
            </a:r>
            <a:r>
              <a:rPr lang="nl-BE" u="sng" dirty="0"/>
              <a:t> </a:t>
            </a:r>
            <a:r>
              <a:rPr lang="nl-BE" dirty="0"/>
              <a:t>zonder afvaardiging ACMP</a:t>
            </a:r>
            <a:endParaRPr lang="nl-BE" sz="1800" dirty="0"/>
          </a:p>
        </p:txBody>
      </p:sp>
    </p:spTree>
    <p:extLst>
      <p:ext uri="{BB962C8B-B14F-4D97-AF65-F5344CB8AC3E}">
        <p14:creationId xmlns:p14="http://schemas.microsoft.com/office/powerpoint/2010/main" val="2654798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1.	</a:t>
            </a:r>
            <a:r>
              <a:rPr lang="fr-BE" dirty="0" err="1"/>
              <a:t>Inleiding</a:t>
            </a:r>
            <a:r>
              <a:rPr lang="fr-BE" dirty="0"/>
              <a:t>: </a:t>
            </a:r>
            <a:r>
              <a:rPr lang="fr-BE" dirty="0" err="1"/>
              <a:t>OSec</a:t>
            </a:r>
            <a:r>
              <a:rPr lang="fr-BE" dirty="0"/>
              <a:t> HRA-R/RSP</a:t>
            </a:r>
          </a:p>
        </p:txBody>
      </p:sp>
      <p:sp>
        <p:nvSpPr>
          <p:cNvPr id="3" name="Text Placeholder 2"/>
          <p:cNvSpPr>
            <a:spLocks noGrp="1"/>
          </p:cNvSpPr>
          <p:nvPr>
            <p:ph type="body" sz="quarter" idx="27"/>
          </p:nvPr>
        </p:nvSpPr>
        <p:spPr/>
        <p:txBody>
          <a:bodyPr/>
          <a:lstStyle/>
          <a:p>
            <a:endParaRPr lang="nl-BE" dirty="0"/>
          </a:p>
          <a:p>
            <a:endParaRPr lang="nl-BE" dirty="0"/>
          </a:p>
          <a:p>
            <a:endParaRPr lang="nl-BE" dirty="0"/>
          </a:p>
          <a:p>
            <a:endParaRPr lang="nl-BE" dirty="0"/>
          </a:p>
          <a:p>
            <a:endParaRPr lang="nl-BE" dirty="0"/>
          </a:p>
          <a:p>
            <a:pPr>
              <a:spcBef>
                <a:spcPts val="600"/>
              </a:spcBef>
              <a:spcAft>
                <a:spcPts val="600"/>
              </a:spcAft>
            </a:pPr>
            <a:r>
              <a:rPr lang="nl-BE" sz="2000" b="1" u="sng" dirty="0"/>
              <a:t>HRA-R/RSP</a:t>
            </a:r>
          </a:p>
          <a:p>
            <a:pPr marL="285750" indent="-285750">
              <a:spcBef>
                <a:spcPts val="300"/>
              </a:spcBef>
              <a:spcAft>
                <a:spcPts val="300"/>
              </a:spcAft>
              <a:buFont typeface="Arial" panose="020B0604020202020204" pitchFamily="34" charset="0"/>
              <a:buChar char="•"/>
            </a:pPr>
            <a:r>
              <a:rPr lang="nl-BE" sz="2000" dirty="0"/>
              <a:t>Verantwoordelijkheid</a:t>
            </a:r>
            <a:br>
              <a:rPr lang="nl-BE" sz="2000" dirty="0"/>
            </a:br>
            <a:r>
              <a:rPr lang="nl-BE" sz="2000" dirty="0"/>
              <a:t>Opvolging toepassing syndicaal statuut (</a:t>
            </a:r>
            <a:r>
              <a:rPr lang="nl-BE" sz="2000" dirty="0" err="1"/>
              <a:t>Mil+Civ</a:t>
            </a:r>
            <a:r>
              <a:rPr lang="nl-BE" sz="2000" dirty="0"/>
              <a:t>)</a:t>
            </a:r>
          </a:p>
          <a:p>
            <a:pPr marL="285750" indent="-285750">
              <a:spcBef>
                <a:spcPts val="300"/>
              </a:spcBef>
              <a:spcAft>
                <a:spcPts val="300"/>
              </a:spcAft>
              <a:buFont typeface="Arial" panose="020B0604020202020204" pitchFamily="34" charset="0"/>
              <a:buChar char="•"/>
            </a:pPr>
            <a:r>
              <a:rPr lang="nl-BE" sz="2000" dirty="0"/>
              <a:t>Taken</a:t>
            </a:r>
          </a:p>
          <a:p>
            <a:pPr marL="1028700" lvl="1">
              <a:buFont typeface="Courier New" panose="02070309020205020404" pitchFamily="49" charset="0"/>
              <a:buChar char="o"/>
            </a:pPr>
            <a:r>
              <a:rPr lang="nl-BE" sz="2000" dirty="0"/>
              <a:t>Tussenkomen in geval van problemen (vakorganisaties/eenheden)</a:t>
            </a:r>
          </a:p>
          <a:p>
            <a:pPr marL="1028700" lvl="1">
              <a:buFont typeface="Courier New" panose="02070309020205020404" pitchFamily="49" charset="0"/>
              <a:buChar char="o"/>
            </a:pPr>
            <a:r>
              <a:rPr lang="nl-BE" sz="2000" dirty="0"/>
              <a:t>Secretariaat van de onderhandelings- en overlegcomités</a:t>
            </a:r>
          </a:p>
          <a:p>
            <a:pPr marL="1028700" lvl="1">
              <a:buFont typeface="Courier New" panose="02070309020205020404" pitchFamily="49" charset="0"/>
              <a:buChar char="o"/>
            </a:pPr>
            <a:r>
              <a:rPr lang="nl-BE" sz="2000" dirty="0"/>
              <a:t>POC voor de vakorganisaties</a:t>
            </a:r>
          </a:p>
          <a:p>
            <a:pPr marL="1028700" lvl="1">
              <a:buFont typeface="Courier New" panose="02070309020205020404" pitchFamily="49" charset="0"/>
              <a:buChar char="o"/>
            </a:pPr>
            <a:r>
              <a:rPr lang="nl-BE" sz="2000" dirty="0"/>
              <a:t>POC voor de BOC</a:t>
            </a:r>
          </a:p>
          <a:p>
            <a:pPr marL="1028700" lvl="1">
              <a:buFont typeface="Courier New" panose="02070309020205020404" pitchFamily="49" charset="0"/>
              <a:buChar char="o"/>
            </a:pPr>
            <a:r>
              <a:rPr lang="nl-BE" sz="2000" dirty="0"/>
              <a:t>Informeren overheid</a:t>
            </a:r>
          </a:p>
          <a:p>
            <a:endParaRPr lang="nl-BE" dirty="0"/>
          </a:p>
        </p:txBody>
      </p:sp>
      <p:pic>
        <p:nvPicPr>
          <p:cNvPr id="4" name="Picture 2">
            <a:extLst>
              <a:ext uri="{FF2B5EF4-FFF2-40B4-BE49-F238E27FC236}">
                <a16:creationId xmlns:a16="http://schemas.microsoft.com/office/drawing/2014/main" id="{290FDDD0-8912-F6C2-0642-D0E458CCB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1712913"/>
            <a:ext cx="855663" cy="13033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6" name="Picture 1">
            <a:extLst>
              <a:ext uri="{FF2B5EF4-FFF2-40B4-BE49-F238E27FC236}">
                <a16:creationId xmlns:a16="http://schemas.microsoft.com/office/drawing/2014/main" id="{52ECBD73-4945-13A3-F33E-9BF6E1F39FA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1703388"/>
            <a:ext cx="113982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EE559EE7-7741-CE50-051A-DC76DB4B4C79}"/>
              </a:ext>
            </a:extLst>
          </p:cNvPr>
          <p:cNvPicPr>
            <a:picLocks noChangeAspect="1"/>
          </p:cNvPicPr>
          <p:nvPr/>
        </p:nvPicPr>
        <p:blipFill>
          <a:blip r:embed="rId5"/>
          <a:stretch>
            <a:fillRect/>
          </a:stretch>
        </p:blipFill>
        <p:spPr>
          <a:xfrm>
            <a:off x="1994410" y="1703388"/>
            <a:ext cx="1139825" cy="1301910"/>
          </a:xfrm>
          <a:prstGeom prst="rect">
            <a:avLst/>
          </a:prstGeom>
        </p:spPr>
      </p:pic>
    </p:spTree>
    <p:extLst>
      <p:ext uri="{BB962C8B-B14F-4D97-AF65-F5344CB8AC3E}">
        <p14:creationId xmlns:p14="http://schemas.microsoft.com/office/powerpoint/2010/main" val="1574727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lnSpc>
                <a:spcPct val="90000"/>
              </a:lnSpc>
            </a:pPr>
            <a:r>
              <a:rPr lang="nl-NL" sz="2000" dirty="0"/>
              <a:t>Termijnen</a:t>
            </a:r>
          </a:p>
          <a:p>
            <a:pPr lvl="1" eaLnBrk="1" hangingPunct="1">
              <a:lnSpc>
                <a:spcPct val="90000"/>
              </a:lnSpc>
            </a:pPr>
            <a:r>
              <a:rPr lang="nl-NL" dirty="0"/>
              <a:t>Respecteren termijnen</a:t>
            </a:r>
          </a:p>
          <a:p>
            <a:pPr lvl="1" eaLnBrk="1" hangingPunct="1">
              <a:lnSpc>
                <a:spcPct val="90000"/>
              </a:lnSpc>
            </a:pPr>
            <a:r>
              <a:rPr lang="nl-NL" dirty="0"/>
              <a:t>Opgelet: werkdagen  &gt; &lt; kalenderdagen</a:t>
            </a:r>
          </a:p>
          <a:p>
            <a:pPr lvl="1" eaLnBrk="1" hangingPunct="1">
              <a:lnSpc>
                <a:spcPct val="90000"/>
              </a:lnSpc>
            </a:pPr>
            <a:r>
              <a:rPr lang="nl-NL" dirty="0"/>
              <a:t>Gewone / dringende oproeping: 10 / 3 </a:t>
            </a:r>
            <a:r>
              <a:rPr lang="nl-NL" b="1" u="sng" dirty="0"/>
              <a:t>werk</a:t>
            </a:r>
            <a:r>
              <a:rPr lang="nl-NL" dirty="0"/>
              <a:t>dagen</a:t>
            </a:r>
          </a:p>
          <a:p>
            <a:pPr lvl="1" eaLnBrk="1" hangingPunct="1">
              <a:lnSpc>
                <a:spcPct val="90000"/>
              </a:lnSpc>
            </a:pPr>
            <a:r>
              <a:rPr lang="nl-NL" dirty="0"/>
              <a:t>Einde overleg: Gewone / dringend bespreking: 30 / 10 dagen </a:t>
            </a:r>
            <a:r>
              <a:rPr lang="nl-NL" baseline="30000" dirty="0"/>
              <a:t>(1)</a:t>
            </a:r>
          </a:p>
          <a:p>
            <a:pPr lvl="1" eaLnBrk="1" hangingPunct="1">
              <a:lnSpc>
                <a:spcPct val="90000"/>
              </a:lnSpc>
            </a:pPr>
            <a:r>
              <a:rPr lang="nl-NL" dirty="0"/>
              <a:t>Versturen notulen met voorlopig MROA: 15 dagen</a:t>
            </a:r>
          </a:p>
          <a:p>
            <a:pPr lvl="1" eaLnBrk="1" hangingPunct="1">
              <a:lnSpc>
                <a:spcPct val="90000"/>
              </a:lnSpc>
            </a:pPr>
            <a:r>
              <a:rPr lang="nl-NL" dirty="0"/>
              <a:t>Opmerkingen + Definitief worden MROA: 15 werkdagen * </a:t>
            </a:r>
            <a:r>
              <a:rPr lang="nl-NL" dirty="0">
                <a:sym typeface="Wingdings" panose="05000000000000000000" pitchFamily="2" charset="2"/>
              </a:rPr>
              <a:t> “goedkeuring” volgende zitting</a:t>
            </a:r>
            <a:endParaRPr lang="nl-NL" dirty="0"/>
          </a:p>
          <a:p>
            <a:pPr lvl="1" eaLnBrk="1" hangingPunct="1">
              <a:lnSpc>
                <a:spcPct val="90000"/>
              </a:lnSpc>
            </a:pPr>
            <a:r>
              <a:rPr lang="nl-NL" dirty="0"/>
              <a:t>Verzenden definitief MROA indien wijzigingen</a:t>
            </a:r>
          </a:p>
          <a:p>
            <a:pPr lvl="1" eaLnBrk="1" hangingPunct="1">
              <a:lnSpc>
                <a:spcPct val="90000"/>
              </a:lnSpc>
            </a:pPr>
            <a:r>
              <a:rPr lang="nl-NL" dirty="0"/>
              <a:t>Meedelen afwijkende beslissing overheid na beslissing: 30 dagen</a:t>
            </a:r>
          </a:p>
          <a:p>
            <a:pPr lvl="1" eaLnBrk="1" hangingPunct="1">
              <a:lnSpc>
                <a:spcPct val="90000"/>
              </a:lnSpc>
            </a:pPr>
            <a:r>
              <a:rPr lang="nl-NL" dirty="0"/>
              <a:t>Geen enkele Mil </a:t>
            </a:r>
            <a:r>
              <a:rPr lang="nl-NL" dirty="0" err="1"/>
              <a:t>Synd</a:t>
            </a:r>
            <a:r>
              <a:rPr lang="nl-NL" dirty="0"/>
              <a:t> aanwezig, 2de vergadering: Min 7 dagen</a:t>
            </a:r>
          </a:p>
          <a:p>
            <a:pPr marL="457200" lvl="1" indent="0" eaLnBrk="1" hangingPunct="1">
              <a:lnSpc>
                <a:spcPct val="90000"/>
              </a:lnSpc>
              <a:buNone/>
            </a:pPr>
            <a:endParaRPr lang="nl-NL" dirty="0"/>
          </a:p>
          <a:p>
            <a:pPr marL="457200" lvl="1" indent="0" eaLnBrk="1" hangingPunct="1">
              <a:lnSpc>
                <a:spcPct val="90000"/>
              </a:lnSpc>
              <a:buNone/>
            </a:pPr>
            <a:endParaRPr lang="nl-NL" dirty="0"/>
          </a:p>
          <a:p>
            <a:pPr marL="0" lvl="1" indent="0" eaLnBrk="1" hangingPunct="1">
              <a:lnSpc>
                <a:spcPct val="90000"/>
              </a:lnSpc>
              <a:buNone/>
            </a:pPr>
            <a:r>
              <a:rPr lang="nl-NL" dirty="0"/>
              <a:t>(1): indien niet binnen de termijnen afgesloten, gunstig advies nodig om niet af te sluiten</a:t>
            </a:r>
          </a:p>
          <a:p>
            <a:pPr eaLnBrk="1" hangingPunct="1">
              <a:lnSpc>
                <a:spcPct val="90000"/>
              </a:lnSpc>
              <a:buFontTx/>
              <a:buNone/>
            </a:pPr>
            <a:endParaRPr lang="nl-NL" sz="2000" dirty="0"/>
          </a:p>
          <a:p>
            <a:pPr lvl="2" eaLnBrk="1" hangingPunct="1">
              <a:lnSpc>
                <a:spcPct val="80000"/>
              </a:lnSpc>
            </a:pPr>
            <a:endParaRPr lang="nl-NL" sz="1800" dirty="0"/>
          </a:p>
        </p:txBody>
      </p:sp>
    </p:spTree>
    <p:extLst>
      <p:ext uri="{BB962C8B-B14F-4D97-AF65-F5344CB8AC3E}">
        <p14:creationId xmlns:p14="http://schemas.microsoft.com/office/powerpoint/2010/main" val="1144786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r>
              <a:rPr lang="nl-NL" dirty="0"/>
              <a:t>Bijkomend BOC Mil</a:t>
            </a:r>
          </a:p>
          <a:p>
            <a:pPr lvl="1" eaLnBrk="1" hangingPunct="1"/>
            <a:r>
              <a:rPr lang="nl-NL" sz="1600" dirty="0"/>
              <a:t>Dringende samenroeping</a:t>
            </a:r>
          </a:p>
          <a:p>
            <a:pPr lvl="1" eaLnBrk="1" hangingPunct="1"/>
            <a:r>
              <a:rPr lang="nl-NL" sz="1600" dirty="0"/>
              <a:t>Op vraag van:</a:t>
            </a:r>
          </a:p>
          <a:p>
            <a:pPr lvl="2" eaLnBrk="1" hangingPunct="1"/>
            <a:r>
              <a:rPr lang="nl-NL" sz="1400" dirty="0"/>
              <a:t>voorzitter,</a:t>
            </a:r>
          </a:p>
          <a:p>
            <a:pPr lvl="2" eaLnBrk="1" hangingPunct="1"/>
            <a:r>
              <a:rPr lang="nl-NL" sz="1400" dirty="0"/>
              <a:t>lid afvaardiging overheid </a:t>
            </a:r>
          </a:p>
          <a:p>
            <a:pPr lvl="2" eaLnBrk="1" hangingPunct="1"/>
            <a:r>
              <a:rPr lang="nl-NL" sz="1400" dirty="0"/>
              <a:t>lid afvaardiging representatieve vakorganisatie</a:t>
            </a:r>
          </a:p>
          <a:p>
            <a:pPr lvl="1" eaLnBrk="1" hangingPunct="1"/>
            <a:r>
              <a:rPr lang="nl-NL" sz="1600" dirty="0"/>
              <a:t>Tussentijds overleg</a:t>
            </a:r>
          </a:p>
          <a:p>
            <a:pPr lvl="1" eaLnBrk="1" hangingPunct="1"/>
            <a:r>
              <a:rPr lang="nl-NL" sz="1600" dirty="0"/>
              <a:t>Behalve indien de voorzitter dit punt niet dringend acht </a:t>
            </a:r>
            <a:br>
              <a:rPr lang="nl-NL" sz="1600" dirty="0"/>
            </a:br>
            <a:r>
              <a:rPr lang="nl-NL" sz="1600" dirty="0">
                <a:sym typeface="Wingdings" pitchFamily="2" charset="2"/>
              </a:rPr>
              <a:t> Motiveren</a:t>
            </a:r>
            <a:r>
              <a:rPr lang="nl-NL" sz="1600" dirty="0"/>
              <a:t> beslissing aan de verzoeker</a:t>
            </a:r>
          </a:p>
          <a:p>
            <a:pPr eaLnBrk="1" hangingPunct="1"/>
            <a:r>
              <a:rPr lang="nl-NL" dirty="0"/>
              <a:t>Bijkomend BOC </a:t>
            </a:r>
            <a:r>
              <a:rPr lang="nl-NL" dirty="0" err="1"/>
              <a:t>Civ</a:t>
            </a:r>
            <a:endParaRPr lang="nl-NL" dirty="0"/>
          </a:p>
          <a:p>
            <a:pPr lvl="1" eaLnBrk="1" hangingPunct="1"/>
            <a:r>
              <a:rPr lang="nl-NL" sz="1600" dirty="0"/>
              <a:t>Op vraag van vakorganisatie</a:t>
            </a:r>
          </a:p>
          <a:p>
            <a:pPr lvl="1" eaLnBrk="1" hangingPunct="1"/>
            <a:r>
              <a:rPr lang="nl-NL" sz="1600" dirty="0"/>
              <a:t>Schriftelijk vraag</a:t>
            </a:r>
          </a:p>
          <a:p>
            <a:pPr lvl="1" eaLnBrk="1" hangingPunct="1"/>
            <a:r>
              <a:rPr lang="nl-NL" sz="1600" dirty="0"/>
              <a:t>Uiterlijk zestig dagen na ontvangst vraag bijeenroepen of om dwingende redenen weigeren. In dat geval moet hij binnen de vijftien dagen na het verzenden van de aanvraag de redenen van zijn weigering ter kennis brengen van het comité en van de betrokken vakorganisatie.</a:t>
            </a:r>
          </a:p>
          <a:p>
            <a:pPr eaLnBrk="1" hangingPunct="1">
              <a:lnSpc>
                <a:spcPct val="90000"/>
              </a:lnSpc>
              <a:buFontTx/>
              <a:buNone/>
            </a:pPr>
            <a:endParaRPr lang="nl-NL" sz="2000" dirty="0"/>
          </a:p>
          <a:p>
            <a:pPr lvl="2" eaLnBrk="1" hangingPunct="1">
              <a:lnSpc>
                <a:spcPct val="80000"/>
              </a:lnSpc>
            </a:pPr>
            <a:endParaRPr lang="nl-NL" sz="1800" dirty="0"/>
          </a:p>
        </p:txBody>
      </p:sp>
    </p:spTree>
    <p:extLst>
      <p:ext uri="{BB962C8B-B14F-4D97-AF65-F5344CB8AC3E}">
        <p14:creationId xmlns:p14="http://schemas.microsoft.com/office/powerpoint/2010/main" val="2054370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3.e.	</a:t>
            </a:r>
            <a:r>
              <a:rPr lang="fr-BE" dirty="0" err="1"/>
              <a:t>Werking</a:t>
            </a:r>
            <a:r>
              <a:rPr lang="fr-BE" dirty="0"/>
              <a:t> BOC</a:t>
            </a:r>
            <a:endParaRPr lang="nl-BE" sz="4000" dirty="0"/>
          </a:p>
        </p:txBody>
      </p:sp>
      <p:sp>
        <p:nvSpPr>
          <p:cNvPr id="3" name="Text Placeholder 2"/>
          <p:cNvSpPr>
            <a:spLocks noGrp="1"/>
          </p:cNvSpPr>
          <p:nvPr>
            <p:ph type="body" sz="quarter" idx="27"/>
          </p:nvPr>
        </p:nvSpPr>
        <p:spPr/>
        <p:txBody>
          <a:bodyPr/>
          <a:lstStyle/>
          <a:p>
            <a:pPr eaLnBrk="1" hangingPunct="1">
              <a:lnSpc>
                <a:spcPct val="90000"/>
              </a:lnSpc>
            </a:pPr>
            <a:r>
              <a:rPr lang="nl-NL" sz="2000" dirty="0"/>
              <a:t>RIO</a:t>
            </a:r>
          </a:p>
          <a:p>
            <a:pPr lvl="1" eaLnBrk="1" hangingPunct="1">
              <a:lnSpc>
                <a:spcPct val="90000"/>
              </a:lnSpc>
            </a:pPr>
            <a:r>
              <a:rPr lang="nl-NL" dirty="0"/>
              <a:t>Overlopen RIO</a:t>
            </a:r>
          </a:p>
          <a:p>
            <a:pPr lvl="1" eaLnBrk="1" hangingPunct="1">
              <a:lnSpc>
                <a:spcPct val="90000"/>
              </a:lnSpc>
            </a:pPr>
            <a:r>
              <a:rPr lang="nl-NL" dirty="0"/>
              <a:t>Lokale aanpassingen </a:t>
            </a:r>
            <a:r>
              <a:rPr lang="nl-NL" dirty="0">
                <a:sym typeface="Wingdings" panose="05000000000000000000" pitchFamily="2" charset="2"/>
              </a:rPr>
              <a:t> enkel in de Bijl (namen leden)</a:t>
            </a:r>
            <a:endParaRPr lang="nl-NL" dirty="0"/>
          </a:p>
          <a:p>
            <a:pPr lvl="1" eaLnBrk="1" hangingPunct="1">
              <a:lnSpc>
                <a:spcPct val="90000"/>
              </a:lnSpc>
            </a:pPr>
            <a:r>
              <a:rPr lang="nl-NL" dirty="0"/>
              <a:t>Andere aanpassingen: enkel HOC Welzijn</a:t>
            </a:r>
          </a:p>
          <a:p>
            <a:pPr lvl="1" eaLnBrk="1" hangingPunct="1">
              <a:lnSpc>
                <a:spcPct val="90000"/>
              </a:lnSpc>
            </a:pPr>
            <a:endParaRPr lang="nl-NL" dirty="0"/>
          </a:p>
          <a:p>
            <a:pPr eaLnBrk="1" hangingPunct="1">
              <a:lnSpc>
                <a:spcPct val="90000"/>
              </a:lnSpc>
            </a:pPr>
            <a:r>
              <a:rPr lang="nl-NL" sz="2000" dirty="0"/>
              <a:t>Vakbondsverlof</a:t>
            </a:r>
          </a:p>
        </p:txBody>
      </p:sp>
    </p:spTree>
    <p:extLst>
      <p:ext uri="{BB962C8B-B14F-4D97-AF65-F5344CB8AC3E}">
        <p14:creationId xmlns:p14="http://schemas.microsoft.com/office/powerpoint/2010/main" val="2536542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3.f.	</a:t>
            </a:r>
            <a:r>
              <a:rPr lang="fr-BE" dirty="0" err="1"/>
              <a:t>Doorverwijzing</a:t>
            </a:r>
            <a:r>
              <a:rPr lang="fr-BE" dirty="0"/>
              <a:t> HOC </a:t>
            </a:r>
            <a:r>
              <a:rPr lang="fr-BE" dirty="0" err="1"/>
              <a:t>Welzijn</a:t>
            </a:r>
            <a:endParaRPr lang="nl-BE" sz="4000" dirty="0"/>
          </a:p>
        </p:txBody>
      </p:sp>
      <p:sp>
        <p:nvSpPr>
          <p:cNvPr id="3" name="Text Placeholder 2"/>
          <p:cNvSpPr>
            <a:spLocks noGrp="1"/>
          </p:cNvSpPr>
          <p:nvPr>
            <p:ph type="body" sz="quarter" idx="27"/>
          </p:nvPr>
        </p:nvSpPr>
        <p:spPr/>
        <p:txBody>
          <a:bodyPr/>
          <a:lstStyle/>
          <a:p>
            <a:r>
              <a:rPr lang="nl-BE" sz="2000" dirty="0"/>
              <a:t>Overkoepelende welzijnsaangelegenheden=</a:t>
            </a:r>
          </a:p>
          <a:p>
            <a:pPr marL="342900" indent="-342900">
              <a:buFont typeface="Arial" panose="020B0604020202020204" pitchFamily="34" charset="0"/>
              <a:buChar char="•"/>
            </a:pPr>
            <a:r>
              <a:rPr lang="nl-BE" sz="2000" dirty="0"/>
              <a:t>En gemeenschappelijk zijn aan meerdere BOC; </a:t>
            </a:r>
          </a:p>
          <a:p>
            <a:pPr marL="342900" indent="-342900">
              <a:buFont typeface="Arial" panose="020B0604020202020204" pitchFamily="34" charset="0"/>
              <a:buChar char="•"/>
            </a:pPr>
            <a:r>
              <a:rPr lang="nl-BE" sz="2000" dirty="0"/>
              <a:t>En niet op lokaal niveau (eenheid of BOC) kunnen worden opgelost;</a:t>
            </a:r>
          </a:p>
          <a:p>
            <a:pPr marL="342900" indent="-342900">
              <a:buFont typeface="Arial" panose="020B0604020202020204" pitchFamily="34" charset="0"/>
              <a:buChar char="•"/>
            </a:pPr>
            <a:r>
              <a:rPr lang="nl-BE" sz="2000" dirty="0"/>
              <a:t>En een beslissing op het niveau van de Staf van Defensie vereisen. </a:t>
            </a:r>
          </a:p>
          <a:p>
            <a:pPr eaLnBrk="1" hangingPunct="1"/>
            <a:endParaRPr lang="fr-BE" sz="2000" dirty="0"/>
          </a:p>
          <a:p>
            <a:pPr eaLnBrk="1" hangingPunct="1"/>
            <a:r>
              <a:rPr lang="fr-BE" sz="2000" dirty="0"/>
              <a:t>HOC =/= ”</a:t>
            </a:r>
            <a:r>
              <a:rPr lang="fr-BE" sz="2000" dirty="0" err="1"/>
              <a:t>beroepsinstantie</a:t>
            </a:r>
            <a:endParaRPr lang="fr-BE" sz="2000" dirty="0"/>
          </a:p>
          <a:p>
            <a:pPr eaLnBrk="1" hangingPunct="1"/>
            <a:r>
              <a:rPr lang="fr-BE" sz="2000" dirty="0"/>
              <a:t>”</a:t>
            </a:r>
            <a:r>
              <a:rPr lang="fr-BE" sz="2000" dirty="0" err="1"/>
              <a:t>Misbruik</a:t>
            </a:r>
            <a:r>
              <a:rPr lang="fr-BE" sz="2000" dirty="0"/>
              <a:t>” </a:t>
            </a:r>
            <a:r>
              <a:rPr lang="fr-BE" sz="2000" dirty="0" err="1"/>
              <a:t>vattingen</a:t>
            </a:r>
            <a:r>
              <a:rPr lang="fr-BE" sz="2000" dirty="0"/>
              <a:t> HOC</a:t>
            </a:r>
          </a:p>
        </p:txBody>
      </p:sp>
    </p:spTree>
    <p:extLst>
      <p:ext uri="{BB962C8B-B14F-4D97-AF65-F5344CB8AC3E}">
        <p14:creationId xmlns:p14="http://schemas.microsoft.com/office/powerpoint/2010/main" val="20913108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3.g.	</a:t>
            </a:r>
            <a:r>
              <a:rPr lang="nl-BE" sz="4000" dirty="0"/>
              <a:t>Knelpunten</a:t>
            </a:r>
          </a:p>
        </p:txBody>
      </p:sp>
      <p:sp>
        <p:nvSpPr>
          <p:cNvPr id="3" name="Text Placeholder 2"/>
          <p:cNvSpPr>
            <a:spLocks noGrp="1"/>
          </p:cNvSpPr>
          <p:nvPr>
            <p:ph type="body" sz="quarter" idx="27"/>
          </p:nvPr>
        </p:nvSpPr>
        <p:spPr/>
        <p:txBody>
          <a:bodyPr/>
          <a:lstStyle/>
          <a:p>
            <a:endParaRPr lang="nl-BE" sz="2000" dirty="0"/>
          </a:p>
          <a:p>
            <a:pPr marL="457200" indent="-457200">
              <a:spcBef>
                <a:spcPts val="300"/>
              </a:spcBef>
              <a:spcAft>
                <a:spcPts val="300"/>
              </a:spcAft>
              <a:buFont typeface="+mj-lt"/>
              <a:buAutoNum type="alphaLcPeriod"/>
            </a:pPr>
            <a:r>
              <a:rPr lang="nl-BE" sz="2000" dirty="0"/>
              <a:t>Respecteren termijnen</a:t>
            </a:r>
          </a:p>
          <a:p>
            <a:pPr marL="457200" indent="-457200">
              <a:spcBef>
                <a:spcPts val="300"/>
              </a:spcBef>
              <a:spcAft>
                <a:spcPts val="300"/>
              </a:spcAft>
              <a:buFont typeface="+mj-lt"/>
              <a:buAutoNum type="alphaLcPeriod"/>
            </a:pPr>
            <a:r>
              <a:rPr lang="nl-BE" sz="2000" dirty="0"/>
              <a:t>Documentatie </a:t>
            </a:r>
          </a:p>
          <a:p>
            <a:pPr marL="457200" indent="-457200">
              <a:spcBef>
                <a:spcPts val="300"/>
              </a:spcBef>
              <a:spcAft>
                <a:spcPts val="300"/>
              </a:spcAft>
              <a:buFont typeface="+mj-lt"/>
              <a:buAutoNum type="alphaLcPeriod"/>
            </a:pPr>
            <a:r>
              <a:rPr lang="nl-BE" sz="2000" dirty="0"/>
              <a:t>Inhoud verslagen (MROA) </a:t>
            </a:r>
          </a:p>
          <a:p>
            <a:pPr marL="457200" indent="-457200">
              <a:spcBef>
                <a:spcPts val="300"/>
              </a:spcBef>
              <a:spcAft>
                <a:spcPts val="300"/>
              </a:spcAft>
              <a:buFont typeface="+mj-lt"/>
              <a:buAutoNum type="alphaLcPeriod"/>
            </a:pPr>
            <a:r>
              <a:rPr lang="nl-BE" sz="2000" dirty="0"/>
              <a:t>Niet gebruik DOCCOM (mailinglijsten, bereikbaarheid </a:t>
            </a:r>
            <a:r>
              <a:rPr lang="nl-BE" sz="2000" dirty="0" err="1"/>
              <a:t>Doc</a:t>
            </a:r>
            <a:r>
              <a:rPr lang="nl-BE" sz="2000" dirty="0"/>
              <a:t> …)</a:t>
            </a:r>
            <a:endParaRPr lang="nl-BE" sz="2000" dirty="0">
              <a:sym typeface="Wingdings" panose="05000000000000000000" pitchFamily="2" charset="2"/>
            </a:endParaRPr>
          </a:p>
          <a:p>
            <a:pPr marL="457200" indent="-457200">
              <a:spcBef>
                <a:spcPts val="300"/>
              </a:spcBef>
              <a:spcAft>
                <a:spcPts val="300"/>
              </a:spcAft>
              <a:buFont typeface="+mj-lt"/>
              <a:buAutoNum type="alphaLcPeriod"/>
            </a:pPr>
            <a:r>
              <a:rPr lang="nl-BE" sz="2000" dirty="0"/>
              <a:t>Organisatie Info (</a:t>
            </a:r>
            <a:r>
              <a:rPr lang="nl-BE" sz="2000" b="1" dirty="0"/>
              <a:t>per zitting BOC </a:t>
            </a:r>
            <a:r>
              <a:rPr lang="nl-BE" sz="2000" dirty="0"/>
              <a:t>&gt; &lt; per onderwerp)</a:t>
            </a:r>
          </a:p>
          <a:p>
            <a:pPr marL="457200" indent="-457200">
              <a:spcBef>
                <a:spcPts val="300"/>
              </a:spcBef>
              <a:spcAft>
                <a:spcPts val="300"/>
              </a:spcAft>
              <a:buFont typeface="+mj-lt"/>
              <a:buAutoNum type="alphaLcPeriod"/>
            </a:pPr>
            <a:r>
              <a:rPr lang="nl-BE" sz="2000" dirty="0"/>
              <a:t>Onoverzichtelijk</a:t>
            </a:r>
          </a:p>
          <a:p>
            <a:pPr marL="457200" indent="-457200">
              <a:spcBef>
                <a:spcPts val="300"/>
              </a:spcBef>
              <a:spcAft>
                <a:spcPts val="300"/>
              </a:spcAft>
              <a:buFont typeface="+mj-lt"/>
              <a:buAutoNum type="alphaLcPeriod"/>
            </a:pPr>
            <a:r>
              <a:rPr lang="nl-BE" sz="2000" dirty="0"/>
              <a:t>…</a:t>
            </a:r>
          </a:p>
          <a:p>
            <a:pPr marL="457200" indent="-457200">
              <a:spcBef>
                <a:spcPts val="300"/>
              </a:spcBef>
              <a:spcAft>
                <a:spcPts val="300"/>
              </a:spcAft>
              <a:buFont typeface="+mj-lt"/>
              <a:buAutoNum type="alphaLcPeriod"/>
            </a:pPr>
            <a:endParaRPr lang="nl-BE" sz="2000" dirty="0"/>
          </a:p>
          <a:p>
            <a:pPr marL="457200" indent="-457200">
              <a:spcBef>
                <a:spcPts val="300"/>
              </a:spcBef>
              <a:spcAft>
                <a:spcPts val="300"/>
              </a:spcAft>
              <a:buFont typeface="+mj-lt"/>
              <a:buAutoNum type="alphaLcPeriod"/>
            </a:pPr>
            <a:endParaRPr lang="nl-BE" sz="2000" dirty="0"/>
          </a:p>
          <a:p>
            <a:endParaRPr lang="nl-BE" sz="2000" dirty="0"/>
          </a:p>
          <a:p>
            <a:endParaRPr lang="nl-BE" sz="2000" dirty="0"/>
          </a:p>
        </p:txBody>
      </p:sp>
    </p:spTree>
    <p:extLst>
      <p:ext uri="{BB962C8B-B14F-4D97-AF65-F5344CB8AC3E}">
        <p14:creationId xmlns:p14="http://schemas.microsoft.com/office/powerpoint/2010/main" val="20080686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4.	</a:t>
            </a:r>
            <a:r>
              <a:rPr lang="fr-BE" dirty="0" err="1"/>
              <a:t>Websites</a:t>
            </a:r>
            <a:r>
              <a:rPr lang="fr-BE" dirty="0"/>
              <a:t> - SharePoint</a:t>
            </a:r>
            <a:endParaRPr lang="nl-BE" sz="4000" dirty="0"/>
          </a:p>
        </p:txBody>
      </p:sp>
      <p:sp>
        <p:nvSpPr>
          <p:cNvPr id="3" name="Text Placeholder 2"/>
          <p:cNvSpPr>
            <a:spLocks noGrp="1"/>
          </p:cNvSpPr>
          <p:nvPr>
            <p:ph type="body" sz="quarter" idx="27"/>
          </p:nvPr>
        </p:nvSpPr>
        <p:spPr/>
        <p:txBody>
          <a:bodyPr/>
          <a:lstStyle/>
          <a:p>
            <a:r>
              <a:rPr lang="fr-BE" sz="2000" dirty="0">
                <a:hlinkClick r:id="rId3"/>
              </a:rPr>
              <a:t>https://doccom.mil.be</a:t>
            </a:r>
            <a:endParaRPr lang="fr-BE" sz="2000" dirty="0"/>
          </a:p>
          <a:p>
            <a:r>
              <a:rPr lang="fr-BE" sz="2000" dirty="0">
                <a:hlinkClick r:id="rId4"/>
              </a:rPr>
              <a:t>https://boc-ccb.mil.be</a:t>
            </a:r>
            <a:endParaRPr lang="fr-BE" sz="2000" dirty="0"/>
          </a:p>
          <a:p>
            <a:r>
              <a:rPr lang="nl-BE" sz="2000" dirty="0" err="1">
                <a:hlinkClick r:id="rId5"/>
              </a:rPr>
              <a:t>HWB_Prev</a:t>
            </a:r>
            <a:r>
              <a:rPr lang="nl-BE" sz="2000" dirty="0">
                <a:hlinkClick r:id="rId5"/>
              </a:rPr>
              <a:t> (</a:t>
            </a:r>
            <a:r>
              <a:rPr lang="nl-BE" sz="2000" dirty="0" err="1">
                <a:hlinkClick r:id="rId5"/>
              </a:rPr>
              <a:t>mil.intra</a:t>
            </a:r>
            <a:r>
              <a:rPr lang="nl-BE" sz="2000" dirty="0">
                <a:hlinkClick r:id="rId5"/>
              </a:rPr>
              <a:t>)</a:t>
            </a:r>
            <a:endParaRPr lang="nl-BE" sz="2000" dirty="0"/>
          </a:p>
          <a:p>
            <a:r>
              <a:rPr lang="nl-BE" sz="2000" dirty="0">
                <a:hlinkClick r:id="rId6"/>
              </a:rPr>
              <a:t>Oracle Analytics Interactive Dashboards - 08.Administratief beheer - </a:t>
            </a:r>
            <a:r>
              <a:rPr lang="nl-BE" sz="2000" dirty="0" err="1">
                <a:hlinkClick r:id="rId6"/>
              </a:rPr>
              <a:t>Gestion</a:t>
            </a:r>
            <a:r>
              <a:rPr lang="nl-BE" sz="2000" dirty="0">
                <a:hlinkClick r:id="rId6"/>
              </a:rPr>
              <a:t> </a:t>
            </a:r>
            <a:r>
              <a:rPr lang="nl-BE" sz="2000" dirty="0" err="1">
                <a:hlinkClick r:id="rId6"/>
              </a:rPr>
              <a:t>administrative</a:t>
            </a:r>
            <a:r>
              <a:rPr lang="nl-BE" sz="2000" dirty="0">
                <a:hlinkClick r:id="rId6"/>
              </a:rPr>
              <a:t> (</a:t>
            </a:r>
            <a:r>
              <a:rPr lang="nl-BE" sz="2000" dirty="0" err="1">
                <a:hlinkClick r:id="rId6"/>
              </a:rPr>
              <a:t>mil.intra</a:t>
            </a:r>
            <a:r>
              <a:rPr lang="nl-BE" sz="2000" dirty="0">
                <a:hlinkClick r:id="rId6"/>
              </a:rPr>
              <a:t>)</a:t>
            </a:r>
            <a:endParaRPr lang="nl-BE" sz="2000" dirty="0"/>
          </a:p>
          <a:p>
            <a:r>
              <a:rPr lang="nl-BE" sz="2000" dirty="0">
                <a:hlinkClick r:id="rId7"/>
              </a:rPr>
              <a:t>CODEX (</a:t>
            </a:r>
            <a:r>
              <a:rPr lang="nl-BE" sz="2000" dirty="0" err="1">
                <a:hlinkClick r:id="rId7"/>
              </a:rPr>
              <a:t>gecoordineerde</a:t>
            </a:r>
            <a:r>
              <a:rPr lang="nl-BE" sz="2000" dirty="0">
                <a:hlinkClick r:id="rId7"/>
              </a:rPr>
              <a:t> versie FOD WASO</a:t>
            </a:r>
            <a:endParaRPr lang="nl-BE" sz="2000" dirty="0"/>
          </a:p>
          <a:p>
            <a:endParaRPr lang="nl-BE" sz="2000" dirty="0"/>
          </a:p>
          <a:p>
            <a:r>
              <a:rPr lang="nl-BE" sz="2000" dirty="0"/>
              <a:t>Wisselwerking/relatie </a:t>
            </a:r>
            <a:r>
              <a:rPr lang="nl-BE" sz="2000" dirty="0" err="1"/>
              <a:t>doccom</a:t>
            </a:r>
            <a:r>
              <a:rPr lang="nl-BE" sz="2000" dirty="0"/>
              <a:t> – intranetsite </a:t>
            </a:r>
            <a:r>
              <a:rPr lang="nl-BE" sz="2000" dirty="0" err="1"/>
              <a:t>sharepoint</a:t>
            </a:r>
            <a:endParaRPr lang="en-US" sz="2000" dirty="0"/>
          </a:p>
          <a:p>
            <a:endParaRPr lang="fr-BE" sz="2000" dirty="0"/>
          </a:p>
        </p:txBody>
      </p:sp>
    </p:spTree>
    <p:extLst>
      <p:ext uri="{BB962C8B-B14F-4D97-AF65-F5344CB8AC3E}">
        <p14:creationId xmlns:p14="http://schemas.microsoft.com/office/powerpoint/2010/main" val="2815279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5.	</a:t>
            </a:r>
            <a:r>
              <a:rPr lang="fr-BE" dirty="0" err="1"/>
              <a:t>Bronnen</a:t>
            </a:r>
            <a:r>
              <a:rPr lang="fr-BE" dirty="0"/>
              <a:t> </a:t>
            </a:r>
            <a:r>
              <a:rPr lang="fr-BE" dirty="0" err="1"/>
              <a:t>syndicaal</a:t>
            </a:r>
            <a:r>
              <a:rPr lang="fr-BE" dirty="0"/>
              <a:t> </a:t>
            </a:r>
            <a:r>
              <a:rPr lang="fr-BE" dirty="0" err="1"/>
              <a:t>statuut</a:t>
            </a:r>
            <a:endParaRPr lang="nl-BE" sz="4000" dirty="0"/>
          </a:p>
        </p:txBody>
      </p:sp>
      <p:sp>
        <p:nvSpPr>
          <p:cNvPr id="3" name="Text Placeholder 2"/>
          <p:cNvSpPr>
            <a:spLocks noGrp="1"/>
          </p:cNvSpPr>
          <p:nvPr>
            <p:ph type="body" sz="quarter" idx="27"/>
          </p:nvPr>
        </p:nvSpPr>
        <p:spPr/>
        <p:txBody>
          <a:bodyPr/>
          <a:lstStyle/>
          <a:p>
            <a:r>
              <a:rPr lang="nl-BE" sz="2000" dirty="0"/>
              <a:t>Syndicaal statuut openbaar ambt</a:t>
            </a:r>
          </a:p>
          <a:p>
            <a:pPr marL="342900" indent="-342900">
              <a:buFont typeface="Arial" panose="020B0604020202020204" pitchFamily="34" charset="0"/>
              <a:buChar char="•"/>
            </a:pPr>
            <a:r>
              <a:rPr lang="nl-BE" dirty="0"/>
              <a:t>Wet van 19 december 1974: syndicaal statuut openbaar ambt</a:t>
            </a:r>
          </a:p>
          <a:p>
            <a:pPr marL="342900" indent="-342900">
              <a:buFont typeface="Arial" panose="020B0604020202020204" pitchFamily="34" charset="0"/>
              <a:buChar char="•"/>
            </a:pPr>
            <a:r>
              <a:rPr lang="nl-BE" dirty="0"/>
              <a:t>Koninklijk besluit van 28 september 1984</a:t>
            </a:r>
          </a:p>
          <a:p>
            <a:pPr marL="342900" indent="-342900">
              <a:buFont typeface="Arial" panose="020B0604020202020204" pitchFamily="34" charset="0"/>
              <a:buChar char="•"/>
            </a:pPr>
            <a:r>
              <a:rPr lang="nl-BE" dirty="0"/>
              <a:t>Koninklijk besluit van 29 augustus 1985</a:t>
            </a:r>
          </a:p>
          <a:p>
            <a:pPr marL="342900" indent="-342900">
              <a:buFont typeface="Arial" panose="020B0604020202020204" pitchFamily="34" charset="0"/>
              <a:buChar char="•"/>
            </a:pPr>
            <a:r>
              <a:rPr lang="nl-BE" dirty="0"/>
              <a:t>DGHR-REG-SYNVAK-002, De kwartieren die toebehoren tot het gebied van een basisoverlegcomité van het burgerpersoneel van Defensie</a:t>
            </a:r>
          </a:p>
          <a:p>
            <a:pPr marL="342900" indent="-342900">
              <a:buFont typeface="Arial" panose="020B0604020202020204" pitchFamily="34" charset="0"/>
              <a:buChar char="•"/>
            </a:pPr>
            <a:r>
              <a:rPr lang="nl-BE" dirty="0"/>
              <a:t>DGHR-GID-SYNVAK-002, Betrekkingen tussen de overheid en de vakorganisaties van het burgerpersoneel van Defensie</a:t>
            </a:r>
          </a:p>
          <a:p>
            <a:r>
              <a:rPr lang="nl-BE" sz="2000" dirty="0"/>
              <a:t>Militair syndicaal statuut</a:t>
            </a:r>
          </a:p>
          <a:p>
            <a:pPr marL="342900" indent="-342900">
              <a:buFont typeface="Arial" panose="020B0604020202020204" pitchFamily="34" charset="0"/>
              <a:buChar char="•"/>
            </a:pPr>
            <a:r>
              <a:rPr lang="nl-BE" dirty="0"/>
              <a:t>Wet van 11 juli 1978 (A16-Z40)</a:t>
            </a:r>
          </a:p>
          <a:p>
            <a:pPr marL="342900" indent="-342900">
              <a:buFont typeface="Arial" panose="020B0604020202020204" pitchFamily="34" charset="0"/>
              <a:buChar char="•"/>
            </a:pPr>
            <a:r>
              <a:rPr lang="nl-BE" dirty="0"/>
              <a:t>Tijdelijke wet van 23 april 2010: (A16-Z41)</a:t>
            </a:r>
          </a:p>
          <a:p>
            <a:pPr marL="342900" indent="-342900">
              <a:buFont typeface="Arial" panose="020B0604020202020204" pitchFamily="34" charset="0"/>
              <a:buChar char="•"/>
            </a:pPr>
            <a:r>
              <a:rPr lang="nl-BE" dirty="0"/>
              <a:t>Koninklijk besluit van 29 juni 2008 en de Bijl (A16-Z51)</a:t>
            </a:r>
          </a:p>
          <a:p>
            <a:pPr marL="342900" indent="-342900">
              <a:buFont typeface="Arial" panose="020B0604020202020204" pitchFamily="34" charset="0"/>
              <a:buChar char="•"/>
            </a:pPr>
            <a:r>
              <a:rPr lang="nl-BE" dirty="0"/>
              <a:t>DGHR-REG-SYNVAK-001, Betrekkingen tussen de militaire autoriteiten en de vakorganisaties van het militair personeel</a:t>
            </a:r>
          </a:p>
          <a:p>
            <a:pPr marL="342900" indent="-342900">
              <a:buFont typeface="Arial" panose="020B0604020202020204" pitchFamily="34" charset="0"/>
              <a:buChar char="•"/>
            </a:pPr>
            <a:r>
              <a:rPr lang="nl-BE" dirty="0"/>
              <a:t>DGHR-GID-SYNVAK-001, De leidraad voor de secretarissen BOC</a:t>
            </a:r>
          </a:p>
          <a:p>
            <a:pPr marL="342900" indent="-342900">
              <a:buFont typeface="Arial" panose="020B0604020202020204" pitchFamily="34" charset="0"/>
              <a:buChar char="•"/>
            </a:pPr>
            <a:r>
              <a:rPr lang="nl-BE" dirty="0"/>
              <a:t>DGHR-SPS-SYNVAK-001, De basisoverlegcomités (BOC) bij Defensie</a:t>
            </a:r>
          </a:p>
          <a:p>
            <a:pPr marL="342900" indent="-342900">
              <a:buFont typeface="Arial" panose="020B0604020202020204" pitchFamily="34" charset="0"/>
              <a:buChar char="•"/>
            </a:pPr>
            <a:r>
              <a:rPr lang="nl-BE" dirty="0"/>
              <a:t>DGHR-SPS- SYNVAK-002, Vatting van het militair Hoog Overleg Comité Welzijn (Mil HOC Welzijn)</a:t>
            </a:r>
            <a:endParaRPr lang="fr-BE" dirty="0"/>
          </a:p>
        </p:txBody>
      </p:sp>
    </p:spTree>
    <p:extLst>
      <p:ext uri="{BB962C8B-B14F-4D97-AF65-F5344CB8AC3E}">
        <p14:creationId xmlns:p14="http://schemas.microsoft.com/office/powerpoint/2010/main" val="2310638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a:t>Questions</a:t>
            </a:r>
          </a:p>
        </p:txBody>
      </p:sp>
    </p:spTree>
    <p:extLst>
      <p:ext uri="{BB962C8B-B14F-4D97-AF65-F5344CB8AC3E}">
        <p14:creationId xmlns:p14="http://schemas.microsoft.com/office/powerpoint/2010/main" val="324349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	</a:t>
            </a:r>
            <a:r>
              <a:rPr lang="fr-BE" dirty="0" err="1"/>
              <a:t>Sociaal</a:t>
            </a:r>
            <a:r>
              <a:rPr lang="fr-BE" dirty="0"/>
              <a:t> </a:t>
            </a:r>
            <a:r>
              <a:rPr lang="fr-BE" dirty="0" err="1"/>
              <a:t>overleg</a:t>
            </a:r>
            <a:endParaRPr lang="fr-BE" dirty="0"/>
          </a:p>
        </p:txBody>
      </p:sp>
      <p:sp>
        <p:nvSpPr>
          <p:cNvPr id="3" name="Text Placeholder 2"/>
          <p:cNvSpPr>
            <a:spLocks noGrp="1"/>
          </p:cNvSpPr>
          <p:nvPr>
            <p:ph type="body" sz="quarter" idx="27"/>
          </p:nvPr>
        </p:nvSpPr>
        <p:spPr/>
        <p:txBody>
          <a:bodyPr/>
          <a:lstStyle/>
          <a:p>
            <a:pPr marL="457200" indent="-457200">
              <a:buFont typeface="+mj-lt"/>
              <a:buAutoNum type="alphaLcPeriod"/>
            </a:pPr>
            <a:r>
              <a:rPr lang="nl-BE" sz="2000" dirty="0"/>
              <a:t>Syndicaal statuut</a:t>
            </a:r>
          </a:p>
          <a:p>
            <a:pPr marL="457200" indent="-457200">
              <a:buFont typeface="+mj-lt"/>
              <a:buAutoNum type="alphaLcPeriod"/>
            </a:pPr>
            <a:endParaRPr lang="nl-BE" sz="2000" dirty="0"/>
          </a:p>
          <a:p>
            <a:pPr marL="457200" indent="-457200">
              <a:buFont typeface="+mj-lt"/>
              <a:buAutoNum type="alphaLcPeriod"/>
            </a:pPr>
            <a:r>
              <a:rPr lang="nl-BE" sz="2000" dirty="0"/>
              <a:t>Structuur sociaal overleg</a:t>
            </a:r>
          </a:p>
          <a:p>
            <a:pPr marL="457200" indent="-457200">
              <a:buFont typeface="+mj-lt"/>
              <a:buAutoNum type="alphaLcPeriod"/>
            </a:pPr>
            <a:endParaRPr lang="nl-BE" sz="2000" dirty="0"/>
          </a:p>
          <a:p>
            <a:pPr marL="457200" indent="-457200">
              <a:buFont typeface="+mj-lt"/>
              <a:buAutoNum type="alphaLcPeriod"/>
            </a:pPr>
            <a:r>
              <a:rPr lang="nl-BE" sz="2000" dirty="0"/>
              <a:t>Sociale partners</a:t>
            </a:r>
          </a:p>
          <a:p>
            <a:endParaRPr lang="nl-BE" dirty="0"/>
          </a:p>
        </p:txBody>
      </p:sp>
    </p:spTree>
    <p:extLst>
      <p:ext uri="{BB962C8B-B14F-4D97-AF65-F5344CB8AC3E}">
        <p14:creationId xmlns:p14="http://schemas.microsoft.com/office/powerpoint/2010/main" val="1963734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2.a.	Het </a:t>
            </a:r>
            <a:r>
              <a:rPr lang="fr-BE" dirty="0" err="1"/>
              <a:t>syndicaal</a:t>
            </a:r>
            <a:r>
              <a:rPr lang="fr-BE" dirty="0"/>
              <a:t> </a:t>
            </a:r>
            <a:r>
              <a:rPr lang="fr-BE" dirty="0" err="1"/>
              <a:t>statuut</a:t>
            </a:r>
            <a:endParaRPr lang="fr-BE" dirty="0"/>
          </a:p>
        </p:txBody>
      </p:sp>
      <p:sp>
        <p:nvSpPr>
          <p:cNvPr id="3" name="Text Placeholder 2"/>
          <p:cNvSpPr>
            <a:spLocks noGrp="1"/>
          </p:cNvSpPr>
          <p:nvPr>
            <p:ph type="body" sz="quarter" idx="27"/>
          </p:nvPr>
        </p:nvSpPr>
        <p:spPr/>
        <p:txBody>
          <a:bodyPr/>
          <a:lstStyle/>
          <a:p>
            <a:pPr marL="0" algn="ctr" rtl="0" eaLnBrk="1" fontAlgn="t" latinLnBrk="0" hangingPunct="1">
              <a:spcBef>
                <a:spcPts val="0"/>
              </a:spcBef>
              <a:spcAft>
                <a:spcPts val="0"/>
              </a:spcAft>
            </a:pPr>
            <a:r>
              <a:rPr lang="fr-BE" sz="1800" b="1" i="0" u="none" strike="noStrike" kern="1200" dirty="0">
                <a:solidFill>
                  <a:srgbClr val="FFFFFF"/>
                </a:solidFill>
                <a:effectLst/>
                <a:latin typeface="Calibri" panose="020F0502020204030204" pitchFamily="34" charset="0"/>
              </a:rPr>
              <a:t>Burger</a:t>
            </a:r>
            <a:endParaRPr lang="nl-BE" sz="18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fr-BE" sz="1800" b="1" i="0" u="none" strike="noStrike" kern="1200" dirty="0">
                <a:solidFill>
                  <a:srgbClr val="FFFFFF"/>
                </a:solidFill>
                <a:effectLst/>
                <a:latin typeface="Calibri" panose="020F0502020204030204" pitchFamily="34" charset="0"/>
              </a:rPr>
              <a:t>Militaire</a:t>
            </a:r>
            <a:endParaRPr lang="nl-BE" sz="1800" b="0" i="0" u="none" strike="noStrike" dirty="0">
              <a:effectLst/>
              <a:latin typeface="Arial" panose="020B0604020202020204" pitchFamily="34" charset="0"/>
            </a:endParaRPr>
          </a:p>
          <a:p>
            <a:endParaRPr lang="nl-BE" dirty="0"/>
          </a:p>
        </p:txBody>
      </p:sp>
      <p:graphicFrame>
        <p:nvGraphicFramePr>
          <p:cNvPr id="4" name="Table 4">
            <a:extLst>
              <a:ext uri="{FF2B5EF4-FFF2-40B4-BE49-F238E27FC236}">
                <a16:creationId xmlns:a16="http://schemas.microsoft.com/office/drawing/2014/main" id="{CC738D3B-BECC-E6D6-99C5-E3547183EE9E}"/>
              </a:ext>
            </a:extLst>
          </p:cNvPr>
          <p:cNvGraphicFramePr>
            <a:graphicFrameLocks noGrp="1"/>
          </p:cNvGraphicFramePr>
          <p:nvPr>
            <p:extLst>
              <p:ext uri="{D42A27DB-BD31-4B8C-83A1-F6EECF244321}">
                <p14:modId xmlns:p14="http://schemas.microsoft.com/office/powerpoint/2010/main" val="2706454619"/>
              </p:ext>
            </p:extLst>
          </p:nvPr>
        </p:nvGraphicFramePr>
        <p:xfrm>
          <a:off x="942109" y="2012757"/>
          <a:ext cx="10049163" cy="2021860"/>
        </p:xfrm>
        <a:graphic>
          <a:graphicData uri="http://schemas.openxmlformats.org/drawingml/2006/table">
            <a:tbl>
              <a:tblPr firstRow="1" bandRow="1">
                <a:tableStyleId>{5C22544A-7EE6-4342-B048-85BDC9FD1C3A}</a:tableStyleId>
              </a:tblPr>
              <a:tblGrid>
                <a:gridCol w="5043055">
                  <a:extLst>
                    <a:ext uri="{9D8B030D-6E8A-4147-A177-3AD203B41FA5}">
                      <a16:colId xmlns:a16="http://schemas.microsoft.com/office/drawing/2014/main" val="2499583659"/>
                    </a:ext>
                  </a:extLst>
                </a:gridCol>
                <a:gridCol w="5006108">
                  <a:extLst>
                    <a:ext uri="{9D8B030D-6E8A-4147-A177-3AD203B41FA5}">
                      <a16:colId xmlns:a16="http://schemas.microsoft.com/office/drawing/2014/main" val="149463339"/>
                    </a:ext>
                  </a:extLst>
                </a:gridCol>
              </a:tblGrid>
              <a:tr h="370840">
                <a:tc>
                  <a:txBody>
                    <a:bodyPr/>
                    <a:lstStyle/>
                    <a:p>
                      <a:pPr algn="ctr"/>
                      <a:r>
                        <a:rPr lang="en-US" sz="1800" dirty="0" err="1"/>
                        <a:t>Syndicaal</a:t>
                      </a:r>
                      <a:r>
                        <a:rPr lang="en-US" sz="1800" dirty="0"/>
                        <a:t> </a:t>
                      </a:r>
                      <a:r>
                        <a:rPr lang="en-US" sz="1800" dirty="0" err="1"/>
                        <a:t>statuut</a:t>
                      </a:r>
                      <a:r>
                        <a:rPr lang="en-US" sz="1800" dirty="0"/>
                        <a:t> </a:t>
                      </a:r>
                      <a:r>
                        <a:rPr lang="en-US" sz="1800" dirty="0" err="1"/>
                        <a:t>openbaar</a:t>
                      </a:r>
                      <a:r>
                        <a:rPr lang="en-US" sz="1800" dirty="0"/>
                        <a:t> </a:t>
                      </a:r>
                      <a:r>
                        <a:rPr lang="en-US" sz="1800" dirty="0" err="1"/>
                        <a:t>ambt</a:t>
                      </a:r>
                      <a:endParaRPr lang="en-US" sz="1800" dirty="0"/>
                    </a:p>
                  </a:txBody>
                  <a:tcPr marL="91442" marR="91442" marT="45725" marB="45725"/>
                </a:tc>
                <a:tc>
                  <a:txBody>
                    <a:bodyPr/>
                    <a:lstStyle/>
                    <a:p>
                      <a:pPr algn="ctr"/>
                      <a:r>
                        <a:rPr lang="fr-BE" sz="1800" dirty="0" err="1"/>
                        <a:t>Specifiek</a:t>
                      </a:r>
                      <a:r>
                        <a:rPr lang="fr-BE" sz="1800" dirty="0"/>
                        <a:t> </a:t>
                      </a:r>
                      <a:r>
                        <a:rPr lang="fr-BE" sz="1800" dirty="0" err="1"/>
                        <a:t>militair</a:t>
                      </a:r>
                      <a:r>
                        <a:rPr lang="fr-BE" sz="1800" dirty="0"/>
                        <a:t> </a:t>
                      </a:r>
                      <a:r>
                        <a:rPr lang="fr-BE" sz="1800" dirty="0" err="1"/>
                        <a:t>syndicaal</a:t>
                      </a:r>
                      <a:r>
                        <a:rPr lang="fr-BE" sz="1800" dirty="0"/>
                        <a:t> </a:t>
                      </a:r>
                      <a:r>
                        <a:rPr lang="fr-BE" sz="1800" dirty="0" err="1"/>
                        <a:t>statuut</a:t>
                      </a:r>
                      <a:endParaRPr lang="en-US" sz="1800" dirty="0"/>
                    </a:p>
                  </a:txBody>
                  <a:tcPr marL="91442" marR="91442" marT="45725" marB="45725"/>
                </a:tc>
                <a:extLst>
                  <a:ext uri="{0D108BD9-81ED-4DB2-BD59-A6C34878D82A}">
                    <a16:rowId xmlns:a16="http://schemas.microsoft.com/office/drawing/2014/main" val="227295781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800" dirty="0" err="1"/>
                        <a:t>Wet</a:t>
                      </a:r>
                      <a:r>
                        <a:rPr lang="fr-BE" sz="1800" baseline="0" dirty="0"/>
                        <a:t> van</a:t>
                      </a:r>
                      <a:r>
                        <a:rPr lang="fr-BE" sz="1800" dirty="0"/>
                        <a:t> 19 </a:t>
                      </a:r>
                      <a:r>
                        <a:rPr lang="fr-BE" sz="1800" dirty="0" err="1"/>
                        <a:t>december</a:t>
                      </a:r>
                      <a:r>
                        <a:rPr lang="fr-BE" sz="1800" dirty="0"/>
                        <a:t> 1974: </a:t>
                      </a:r>
                      <a:r>
                        <a:rPr lang="fr-BE" sz="1800" dirty="0" err="1"/>
                        <a:t>syndicaal</a:t>
                      </a:r>
                      <a:r>
                        <a:rPr lang="fr-BE" sz="1800" dirty="0"/>
                        <a:t> </a:t>
                      </a:r>
                      <a:r>
                        <a:rPr lang="fr-BE" sz="1800" dirty="0" err="1"/>
                        <a:t>statuut</a:t>
                      </a:r>
                      <a:r>
                        <a:rPr lang="fr-BE" sz="1800" dirty="0"/>
                        <a:t> </a:t>
                      </a:r>
                      <a:r>
                        <a:rPr lang="fr-BE" sz="1800" dirty="0" err="1"/>
                        <a:t>openbaar</a:t>
                      </a:r>
                      <a:r>
                        <a:rPr lang="fr-BE" sz="1800" dirty="0"/>
                        <a:t> </a:t>
                      </a:r>
                      <a:r>
                        <a:rPr lang="fr-BE" sz="1800" dirty="0" err="1"/>
                        <a:t>ambt</a:t>
                      </a:r>
                      <a:endParaRPr lang="fr-BE" sz="1800" dirty="0"/>
                    </a:p>
                  </a:txBody>
                  <a:tcPr marL="91442" marR="91442" marT="45725" marB="4572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800" dirty="0" err="1"/>
                        <a:t>Wet</a:t>
                      </a:r>
                      <a:r>
                        <a:rPr lang="fr-BE" sz="1800" dirty="0"/>
                        <a:t> van 11 </a:t>
                      </a:r>
                      <a:r>
                        <a:rPr lang="fr-BE" sz="1800" dirty="0" err="1"/>
                        <a:t>juli</a:t>
                      </a:r>
                      <a:r>
                        <a:rPr lang="fr-BE" sz="1800" dirty="0"/>
                        <a:t> 1978 (A16-Z40)</a:t>
                      </a:r>
                    </a:p>
                  </a:txBody>
                  <a:tcPr marL="91442" marR="91442" marT="45725" marB="45725"/>
                </a:tc>
                <a:extLst>
                  <a:ext uri="{0D108BD9-81ED-4DB2-BD59-A6C34878D82A}">
                    <a16:rowId xmlns:a16="http://schemas.microsoft.com/office/drawing/2014/main" val="241928537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800" dirty="0"/>
                        <a:t>KB van 28 Sep 84</a:t>
                      </a:r>
                    </a:p>
                    <a:p>
                      <a:pPr marL="0" marR="0" indent="0" algn="l" defTabSz="914400" rtl="0" eaLnBrk="1" fontAlgn="auto" latinLnBrk="0" hangingPunct="1">
                        <a:lnSpc>
                          <a:spcPct val="100000"/>
                        </a:lnSpc>
                        <a:spcBef>
                          <a:spcPts val="0"/>
                        </a:spcBef>
                        <a:spcAft>
                          <a:spcPts val="0"/>
                        </a:spcAft>
                        <a:buClrTx/>
                        <a:buSzTx/>
                        <a:buFontTx/>
                        <a:buNone/>
                        <a:tabLst/>
                        <a:defRPr/>
                      </a:pPr>
                      <a:r>
                        <a:rPr lang="fr-BE" sz="1800" dirty="0"/>
                        <a:t>KB van 29 </a:t>
                      </a:r>
                      <a:r>
                        <a:rPr lang="fr-BE" sz="1800" dirty="0" err="1"/>
                        <a:t>Aug</a:t>
                      </a:r>
                      <a:r>
                        <a:rPr lang="fr-BE" sz="1800" dirty="0"/>
                        <a:t> 85</a:t>
                      </a:r>
                      <a:endParaRPr lang="fr-BE" sz="1400" dirty="0"/>
                    </a:p>
                  </a:txBody>
                  <a:tcPr marL="91442" marR="91442" marT="45725" marB="45725"/>
                </a:tc>
                <a:tc>
                  <a:txBody>
                    <a:bodyPr/>
                    <a:lstStyle/>
                    <a:p>
                      <a:pPr>
                        <a:defRPr/>
                      </a:pPr>
                      <a:r>
                        <a:rPr lang="fr-BE" sz="1800" dirty="0" err="1"/>
                        <a:t>Tijdelijke</a:t>
                      </a:r>
                      <a:r>
                        <a:rPr lang="fr-BE" sz="1800" dirty="0"/>
                        <a:t> </a:t>
                      </a:r>
                      <a:r>
                        <a:rPr lang="fr-BE" sz="1800" dirty="0" err="1"/>
                        <a:t>wet</a:t>
                      </a:r>
                      <a:r>
                        <a:rPr lang="fr-BE" sz="1800" dirty="0"/>
                        <a:t> van 23 </a:t>
                      </a:r>
                      <a:r>
                        <a:rPr lang="fr-BE" sz="1800" dirty="0" err="1"/>
                        <a:t>april</a:t>
                      </a:r>
                      <a:r>
                        <a:rPr lang="fr-BE" sz="1800" dirty="0"/>
                        <a:t> 2010: (A16-Z41)</a:t>
                      </a:r>
                    </a:p>
                  </a:txBody>
                  <a:tcPr marL="91442" marR="91442" marT="45725" marB="45725"/>
                </a:tc>
                <a:extLst>
                  <a:ext uri="{0D108BD9-81ED-4DB2-BD59-A6C34878D82A}">
                    <a16:rowId xmlns:a16="http://schemas.microsoft.com/office/drawing/2014/main" val="2268212584"/>
                  </a:ext>
                </a:extLst>
              </a:tr>
              <a:tr h="370840">
                <a:tc>
                  <a:txBody>
                    <a:bodyPr/>
                    <a:lstStyle/>
                    <a:p>
                      <a:r>
                        <a:rPr lang="fr-BE" sz="1800" dirty="0"/>
                        <a:t>DGHR-GID-SYNVAK-002</a:t>
                      </a:r>
                      <a:endParaRPr lang="en-US" sz="1800" dirty="0"/>
                    </a:p>
                  </a:txBody>
                  <a:tcPr marL="91442" marR="91442" marT="45725" marB="45725"/>
                </a:tc>
                <a:tc>
                  <a:txBody>
                    <a:bodyPr/>
                    <a:lstStyle/>
                    <a:p>
                      <a:r>
                        <a:rPr lang="fr-BE" sz="1800" dirty="0"/>
                        <a:t>DGHR-REG-SYNVAK-001</a:t>
                      </a:r>
                      <a:endParaRPr lang="en-US" sz="1800" dirty="0"/>
                    </a:p>
                  </a:txBody>
                  <a:tcPr marL="91442" marR="91442" marT="45725" marB="45725"/>
                </a:tc>
                <a:extLst>
                  <a:ext uri="{0D108BD9-81ED-4DB2-BD59-A6C34878D82A}">
                    <a16:rowId xmlns:a16="http://schemas.microsoft.com/office/drawing/2014/main" val="1969686565"/>
                  </a:ext>
                </a:extLst>
              </a:tr>
            </a:tbl>
          </a:graphicData>
        </a:graphic>
      </p:graphicFrame>
    </p:spTree>
    <p:extLst>
      <p:ext uri="{BB962C8B-B14F-4D97-AF65-F5344CB8AC3E}">
        <p14:creationId xmlns:p14="http://schemas.microsoft.com/office/powerpoint/2010/main" val="712008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nl-BE" sz="4000" dirty="0"/>
              <a:t>Structuur sociaal overleg</a:t>
            </a:r>
          </a:p>
        </p:txBody>
      </p:sp>
      <p:sp>
        <p:nvSpPr>
          <p:cNvPr id="3" name="Text Placeholder 2"/>
          <p:cNvSpPr>
            <a:spLocks noGrp="1"/>
          </p:cNvSpPr>
          <p:nvPr>
            <p:ph type="body" sz="quarter" idx="27"/>
          </p:nvPr>
        </p:nvSpPr>
        <p:spPr/>
        <p:txBody>
          <a:bodyPr/>
          <a:lstStyle/>
          <a:p>
            <a:endParaRPr lang="nl-BE" dirty="0"/>
          </a:p>
        </p:txBody>
      </p:sp>
      <p:graphicFrame>
        <p:nvGraphicFramePr>
          <p:cNvPr id="4" name="Table 4">
            <a:extLst>
              <a:ext uri="{FF2B5EF4-FFF2-40B4-BE49-F238E27FC236}">
                <a16:creationId xmlns:a16="http://schemas.microsoft.com/office/drawing/2014/main" id="{289E8D66-BCC0-C851-ED60-E2EF90EAE759}"/>
              </a:ext>
            </a:extLst>
          </p:cNvPr>
          <p:cNvGraphicFramePr>
            <a:graphicFrameLocks noGrp="1"/>
          </p:cNvGraphicFramePr>
          <p:nvPr>
            <p:extLst>
              <p:ext uri="{D42A27DB-BD31-4B8C-83A1-F6EECF244321}">
                <p14:modId xmlns:p14="http://schemas.microsoft.com/office/powerpoint/2010/main" val="1262648367"/>
              </p:ext>
            </p:extLst>
          </p:nvPr>
        </p:nvGraphicFramePr>
        <p:xfrm>
          <a:off x="281009" y="1779812"/>
          <a:ext cx="11237400" cy="2966720"/>
        </p:xfrm>
        <a:graphic>
          <a:graphicData uri="http://schemas.openxmlformats.org/drawingml/2006/table">
            <a:tbl>
              <a:tblPr firstRow="1" bandRow="1">
                <a:tableStyleId>{5C22544A-7EE6-4342-B048-85BDC9FD1C3A}</a:tableStyleId>
              </a:tblPr>
              <a:tblGrid>
                <a:gridCol w="2314409">
                  <a:extLst>
                    <a:ext uri="{9D8B030D-6E8A-4147-A177-3AD203B41FA5}">
                      <a16:colId xmlns:a16="http://schemas.microsoft.com/office/drawing/2014/main" val="3171737934"/>
                    </a:ext>
                  </a:extLst>
                </a:gridCol>
                <a:gridCol w="4558021">
                  <a:extLst>
                    <a:ext uri="{9D8B030D-6E8A-4147-A177-3AD203B41FA5}">
                      <a16:colId xmlns:a16="http://schemas.microsoft.com/office/drawing/2014/main" val="3200745155"/>
                    </a:ext>
                  </a:extLst>
                </a:gridCol>
                <a:gridCol w="4364970">
                  <a:extLst>
                    <a:ext uri="{9D8B030D-6E8A-4147-A177-3AD203B41FA5}">
                      <a16:colId xmlns:a16="http://schemas.microsoft.com/office/drawing/2014/main" val="3331897944"/>
                    </a:ext>
                  </a:extLst>
                </a:gridCol>
              </a:tblGrid>
              <a:tr h="370840">
                <a:tc>
                  <a:txBody>
                    <a:bodyPr/>
                    <a:lstStyle/>
                    <a:p>
                      <a:pPr algn="ctr"/>
                      <a:r>
                        <a:rPr lang="fr-BE" sz="1800" dirty="0" err="1"/>
                        <a:t>Materie</a:t>
                      </a:r>
                      <a:r>
                        <a:rPr lang="fr-BE" sz="1800" dirty="0"/>
                        <a:t>*</a:t>
                      </a:r>
                      <a:endParaRPr lang="en-US" sz="1800" dirty="0"/>
                    </a:p>
                  </a:txBody>
                  <a:tcPr marL="91449" marR="91449" marT="45726" marB="45726"/>
                </a:tc>
                <a:tc>
                  <a:txBody>
                    <a:bodyPr/>
                    <a:lstStyle/>
                    <a:p>
                      <a:pPr algn="ctr"/>
                      <a:r>
                        <a:rPr lang="fr-BE" sz="1800" dirty="0"/>
                        <a:t>Mil</a:t>
                      </a:r>
                      <a:endParaRPr lang="en-US" sz="1800" dirty="0"/>
                    </a:p>
                  </a:txBody>
                  <a:tcPr marL="91449" marR="91449" marT="45726" marB="45726"/>
                </a:tc>
                <a:tc>
                  <a:txBody>
                    <a:bodyPr/>
                    <a:lstStyle/>
                    <a:p>
                      <a:pPr algn="ctr"/>
                      <a:r>
                        <a:rPr lang="fr-BE" sz="1800" dirty="0" err="1"/>
                        <a:t>Civ</a:t>
                      </a:r>
                      <a:endParaRPr lang="en-US" sz="1800" dirty="0"/>
                    </a:p>
                  </a:txBody>
                  <a:tcPr marL="91449" marR="91449" marT="45726" marB="45726"/>
                </a:tc>
                <a:extLst>
                  <a:ext uri="{0D108BD9-81ED-4DB2-BD59-A6C34878D82A}">
                    <a16:rowId xmlns:a16="http://schemas.microsoft.com/office/drawing/2014/main" val="1180291488"/>
                  </a:ext>
                </a:extLst>
              </a:tr>
              <a:tr h="370840">
                <a:tc>
                  <a:txBody>
                    <a:bodyPr/>
                    <a:lstStyle/>
                    <a:p>
                      <a:pPr algn="ctr"/>
                      <a:endParaRPr lang="nl-BE" sz="1800" noProof="0" dirty="0"/>
                    </a:p>
                  </a:txBody>
                  <a:tcPr marL="91449" marR="91449" marT="45726" marB="45726"/>
                </a:tc>
                <a:tc>
                  <a:txBody>
                    <a:bodyPr/>
                    <a:lstStyle/>
                    <a:p>
                      <a:pPr algn="ctr"/>
                      <a:endParaRPr lang="nl-BE" sz="1800" noProof="0" dirty="0"/>
                    </a:p>
                  </a:txBody>
                  <a:tcPr marL="91449" marR="91449" marT="45726" marB="45726"/>
                </a:tc>
                <a:tc>
                  <a:txBody>
                    <a:bodyPr/>
                    <a:lstStyle/>
                    <a:p>
                      <a:pPr algn="ctr"/>
                      <a:r>
                        <a:rPr lang="nl-BE" sz="1800" noProof="0" dirty="0"/>
                        <a:t>Comité A </a:t>
                      </a:r>
                      <a:r>
                        <a:rPr lang="nl-BE" sz="1800" baseline="30000" noProof="0" dirty="0"/>
                        <a:t>(1)</a:t>
                      </a:r>
                    </a:p>
                  </a:txBody>
                  <a:tcPr marL="91449" marR="91449" marT="45726" marB="45726"/>
                </a:tc>
                <a:extLst>
                  <a:ext uri="{0D108BD9-81ED-4DB2-BD59-A6C34878D82A}">
                    <a16:rowId xmlns:a16="http://schemas.microsoft.com/office/drawing/2014/main" val="1820476386"/>
                  </a:ext>
                </a:extLst>
              </a:tr>
              <a:tr h="370840">
                <a:tc>
                  <a:txBody>
                    <a:bodyPr/>
                    <a:lstStyle/>
                    <a:p>
                      <a:pPr algn="ctr"/>
                      <a:endParaRPr lang="nl-BE" sz="1800" noProof="0" dirty="0"/>
                    </a:p>
                  </a:txBody>
                  <a:tcPr marL="91449" marR="91449" marT="45726" marB="45726"/>
                </a:tc>
                <a:tc>
                  <a:txBody>
                    <a:bodyPr/>
                    <a:lstStyle/>
                    <a:p>
                      <a:pPr algn="ctr"/>
                      <a:endParaRPr lang="nl-BE" sz="1800" noProof="0" dirty="0"/>
                    </a:p>
                  </a:txBody>
                  <a:tcPr marL="91449" marR="91449" marT="45726" marB="45726"/>
                </a:tc>
                <a:tc>
                  <a:txBody>
                    <a:bodyPr/>
                    <a:lstStyle/>
                    <a:p>
                      <a:pPr algn="ctr"/>
                      <a:r>
                        <a:rPr lang="nl-BE" sz="1800" noProof="0" dirty="0"/>
                        <a:t>Comité B </a:t>
                      </a:r>
                      <a:r>
                        <a:rPr lang="nl-BE" sz="1800" baseline="30000" noProof="0" dirty="0"/>
                        <a:t>(1)</a:t>
                      </a:r>
                      <a:endParaRPr lang="nl-BE" sz="1800" noProof="0" dirty="0"/>
                    </a:p>
                  </a:txBody>
                  <a:tcPr marL="91449" marR="91449" marT="45726" marB="45726"/>
                </a:tc>
                <a:extLst>
                  <a:ext uri="{0D108BD9-81ED-4DB2-BD59-A6C34878D82A}">
                    <a16:rowId xmlns:a16="http://schemas.microsoft.com/office/drawing/2014/main" val="1500571364"/>
                  </a:ext>
                </a:extLst>
              </a:tr>
              <a:tr h="370840">
                <a:tc>
                  <a:txBody>
                    <a:bodyPr/>
                    <a:lstStyle/>
                    <a:p>
                      <a:pPr algn="ctr"/>
                      <a:r>
                        <a:rPr lang="nl-BE" sz="1800" noProof="0" dirty="0"/>
                        <a:t>Wet, KB &amp; MB*</a:t>
                      </a:r>
                    </a:p>
                  </a:txBody>
                  <a:tcPr marL="91449" marR="91449" marT="45726" marB="45726"/>
                </a:tc>
                <a:tc>
                  <a:txBody>
                    <a:bodyPr/>
                    <a:lstStyle/>
                    <a:p>
                      <a:pPr algn="ctr"/>
                      <a:r>
                        <a:rPr lang="nl-BE" sz="1800" noProof="0" dirty="0"/>
                        <a:t>Onderhandelingscomité (CONEGO)</a:t>
                      </a:r>
                    </a:p>
                  </a:txBody>
                  <a:tcPr marL="91449" marR="91449" marT="45726" marB="45726"/>
                </a:tc>
                <a:tc>
                  <a:txBody>
                    <a:bodyPr/>
                    <a:lstStyle/>
                    <a:p>
                      <a:pPr algn="ctr"/>
                      <a:r>
                        <a:rPr lang="nl-BE" sz="1800" noProof="0" dirty="0"/>
                        <a:t>Sectorcomité </a:t>
                      </a:r>
                      <a:r>
                        <a:rPr lang="nl-BE" sz="1800" baseline="0" noProof="0" dirty="0"/>
                        <a:t> XIV</a:t>
                      </a:r>
                      <a:endParaRPr lang="nl-BE" sz="1800" noProof="0" dirty="0"/>
                    </a:p>
                  </a:txBody>
                  <a:tcPr marL="91449" marR="91449" marT="45726" marB="45726"/>
                </a:tc>
                <a:extLst>
                  <a:ext uri="{0D108BD9-81ED-4DB2-BD59-A6C34878D82A}">
                    <a16:rowId xmlns:a16="http://schemas.microsoft.com/office/drawing/2014/main" val="730704850"/>
                  </a:ext>
                </a:extLst>
              </a:tr>
              <a:tr h="370840">
                <a:tc>
                  <a:txBody>
                    <a:bodyPr/>
                    <a:lstStyle/>
                    <a:p>
                      <a:pPr algn="ctr"/>
                      <a:r>
                        <a:rPr lang="nl-BE" sz="1800" noProof="0" dirty="0"/>
                        <a:t>Reg*</a:t>
                      </a:r>
                    </a:p>
                  </a:txBody>
                  <a:tcPr marL="91449" marR="91449" marT="45726" marB="45726"/>
                </a:tc>
                <a:tc>
                  <a:txBody>
                    <a:bodyPr/>
                    <a:lstStyle/>
                    <a:p>
                      <a:pPr algn="ctr"/>
                      <a:r>
                        <a:rPr lang="nl-BE" sz="1800" noProof="0" dirty="0"/>
                        <a:t>Hoog overlegcomité</a:t>
                      </a:r>
                      <a:r>
                        <a:rPr lang="nl-BE" sz="1800" baseline="0" noProof="0" dirty="0"/>
                        <a:t> </a:t>
                      </a:r>
                      <a:r>
                        <a:rPr lang="nl-BE" sz="1800" noProof="0" dirty="0"/>
                        <a:t>(HOC Reg)</a:t>
                      </a:r>
                    </a:p>
                  </a:txBody>
                  <a:tcPr marL="91449" marR="91449" marT="45726" marB="45726"/>
                </a:tc>
                <a:tc>
                  <a:txBody>
                    <a:bodyPr/>
                    <a:lstStyle/>
                    <a:p>
                      <a:pPr algn="ctr"/>
                      <a:r>
                        <a:rPr lang="nl-BE" sz="1800" noProof="0" dirty="0"/>
                        <a:t>HOC Sector</a:t>
                      </a:r>
                      <a:r>
                        <a:rPr lang="nl-BE" sz="1800" baseline="0" noProof="0" dirty="0"/>
                        <a:t> XIV</a:t>
                      </a:r>
                      <a:endParaRPr lang="nl-BE" sz="1800" noProof="0" dirty="0"/>
                    </a:p>
                  </a:txBody>
                  <a:tcPr marL="91449" marR="91449" marT="45726" marB="45726"/>
                </a:tc>
                <a:extLst>
                  <a:ext uri="{0D108BD9-81ED-4DB2-BD59-A6C34878D82A}">
                    <a16:rowId xmlns:a16="http://schemas.microsoft.com/office/drawing/2014/main" val="3032883009"/>
                  </a:ext>
                </a:extLst>
              </a:tr>
              <a:tr h="370840">
                <a:tc>
                  <a:txBody>
                    <a:bodyPr/>
                    <a:lstStyle/>
                    <a:p>
                      <a:pPr algn="ctr"/>
                      <a:r>
                        <a:rPr lang="nl-BE" sz="1800" noProof="0" dirty="0"/>
                        <a:t>Welzijn*</a:t>
                      </a:r>
                    </a:p>
                  </a:txBody>
                  <a:tcPr marL="91449" marR="91449" marT="45726" marB="45726"/>
                </a:tc>
                <a:tc>
                  <a:txBody>
                    <a:bodyPr/>
                    <a:lstStyle/>
                    <a:p>
                      <a:pPr algn="ctr"/>
                      <a:r>
                        <a:rPr lang="nl-BE" sz="1800" noProof="0" dirty="0"/>
                        <a:t>HOC welzijn</a:t>
                      </a:r>
                    </a:p>
                  </a:txBody>
                  <a:tcPr marL="91449" marR="91449"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BE" sz="1800" noProof="0" dirty="0"/>
                        <a:t>HOC Sector</a:t>
                      </a:r>
                      <a:r>
                        <a:rPr lang="nl-BE" sz="1800" baseline="0" noProof="0" dirty="0"/>
                        <a:t> XIV</a:t>
                      </a:r>
                      <a:endParaRPr lang="nl-BE" sz="1800" noProof="0" dirty="0"/>
                    </a:p>
                  </a:txBody>
                  <a:tcPr marL="91449" marR="91449" marT="45726" marB="45726"/>
                </a:tc>
                <a:extLst>
                  <a:ext uri="{0D108BD9-81ED-4DB2-BD59-A6C34878D82A}">
                    <a16:rowId xmlns:a16="http://schemas.microsoft.com/office/drawing/2014/main" val="1594830531"/>
                  </a:ext>
                </a:extLst>
              </a:tr>
              <a:tr h="370840">
                <a:tc>
                  <a:txBody>
                    <a:bodyPr/>
                    <a:lstStyle/>
                    <a:p>
                      <a:pPr algn="ctr"/>
                      <a:r>
                        <a:rPr lang="nl-BE" sz="1800" noProof="0" dirty="0"/>
                        <a:t>Welzijn*</a:t>
                      </a:r>
                    </a:p>
                  </a:txBody>
                  <a:tcPr marL="91449" marR="91449" marT="45726" marB="45726"/>
                </a:tc>
                <a:tc>
                  <a:txBody>
                    <a:bodyPr/>
                    <a:lstStyle/>
                    <a:p>
                      <a:pPr algn="ctr"/>
                      <a:r>
                        <a:rPr lang="nl-BE" sz="1800" noProof="0" dirty="0"/>
                        <a:t>Basis overlegcomité </a:t>
                      </a:r>
                      <a:r>
                        <a:rPr lang="nl-BE" sz="1800" baseline="0" noProof="0" dirty="0"/>
                        <a:t>(BOC)</a:t>
                      </a:r>
                      <a:endParaRPr lang="nl-BE" sz="1800" noProof="0" dirty="0"/>
                    </a:p>
                  </a:txBody>
                  <a:tcPr marL="91449" marR="91449" marT="45726" marB="45726"/>
                </a:tc>
                <a:tc>
                  <a:txBody>
                    <a:bodyPr/>
                    <a:lstStyle/>
                    <a:p>
                      <a:pPr algn="ctr"/>
                      <a:r>
                        <a:rPr lang="nl-BE" sz="1800" noProof="0" dirty="0"/>
                        <a:t>BOC</a:t>
                      </a:r>
                    </a:p>
                  </a:txBody>
                  <a:tcPr marL="91449" marR="91449" marT="45726" marB="45726"/>
                </a:tc>
                <a:extLst>
                  <a:ext uri="{0D108BD9-81ED-4DB2-BD59-A6C34878D82A}">
                    <a16:rowId xmlns:a16="http://schemas.microsoft.com/office/drawing/2014/main" val="3485937597"/>
                  </a:ext>
                </a:extLst>
              </a:tr>
              <a:tr h="370840">
                <a:tc gridSpan="3">
                  <a:txBody>
                    <a:bodyPr/>
                    <a:lstStyle/>
                    <a:p>
                      <a:pPr algn="l"/>
                      <a:r>
                        <a:rPr lang="nl-BE" sz="1800" baseline="30000" noProof="0" dirty="0"/>
                        <a:t>(1)</a:t>
                      </a:r>
                      <a:r>
                        <a:rPr lang="en-US" dirty="0"/>
                        <a:t> Extern </a:t>
                      </a:r>
                      <a:r>
                        <a:rPr lang="en-US" dirty="0" err="1"/>
                        <a:t>Defensie</a:t>
                      </a:r>
                      <a:endParaRPr lang="en-US" dirty="0"/>
                    </a:p>
                  </a:txBody>
                  <a:tcPr/>
                </a:tc>
                <a:tc hMerge="1">
                  <a:txBody>
                    <a:bodyPr/>
                    <a:lstStyle/>
                    <a:p>
                      <a:pPr algn="ctr"/>
                      <a:endParaRPr lang="en-US" dirty="0"/>
                    </a:p>
                  </a:txBody>
                  <a:tcPr/>
                </a:tc>
                <a:tc hMerge="1">
                  <a:txBody>
                    <a:bodyPr/>
                    <a:lstStyle/>
                    <a:p>
                      <a:pPr algn="ctr"/>
                      <a:endParaRPr lang="en-US" dirty="0"/>
                    </a:p>
                  </a:txBody>
                  <a:tcPr/>
                </a:tc>
                <a:extLst>
                  <a:ext uri="{0D108BD9-81ED-4DB2-BD59-A6C34878D82A}">
                    <a16:rowId xmlns:a16="http://schemas.microsoft.com/office/drawing/2014/main" val="3852131322"/>
                  </a:ext>
                </a:extLst>
              </a:tr>
            </a:tbl>
          </a:graphicData>
        </a:graphic>
      </p:graphicFrame>
    </p:spTree>
    <p:extLst>
      <p:ext uri="{BB962C8B-B14F-4D97-AF65-F5344CB8AC3E}">
        <p14:creationId xmlns:p14="http://schemas.microsoft.com/office/powerpoint/2010/main" val="261302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nl-BE" sz="4000" dirty="0"/>
              <a:t>Structuur sociaal overleg - </a:t>
            </a:r>
            <a:r>
              <a:rPr lang="nl-BE" sz="4000" dirty="0" err="1"/>
              <a:t>Civ</a:t>
            </a:r>
            <a:endParaRPr lang="nl-BE" sz="4000" dirty="0"/>
          </a:p>
        </p:txBody>
      </p:sp>
      <p:sp>
        <p:nvSpPr>
          <p:cNvPr id="3" name="Text Placeholder 2"/>
          <p:cNvSpPr>
            <a:spLocks noGrp="1"/>
          </p:cNvSpPr>
          <p:nvPr>
            <p:ph type="body" sz="quarter" idx="27"/>
          </p:nvPr>
        </p:nvSpPr>
        <p:spPr/>
        <p:txBody>
          <a:bodyPr/>
          <a:lstStyle/>
          <a:p>
            <a:pPr marL="285750" indent="-285750" eaLnBrk="1" hangingPunct="1">
              <a:spcBef>
                <a:spcPts val="300"/>
              </a:spcBef>
              <a:spcAft>
                <a:spcPts val="300"/>
              </a:spcAft>
              <a:buFont typeface="Arial" panose="020B0604020202020204" pitchFamily="34" charset="0"/>
              <a:buChar char="•"/>
            </a:pPr>
            <a:r>
              <a:rPr lang="fr-BE" sz="2000" dirty="0"/>
              <a:t>Comité A:</a:t>
            </a:r>
          </a:p>
          <a:p>
            <a:pPr lvl="1" eaLnBrk="1" hangingPunct="1">
              <a:buFont typeface="Courier New" panose="02070309020205020404" pitchFamily="49" charset="0"/>
              <a:buChar char="o"/>
            </a:pPr>
            <a:r>
              <a:rPr lang="fr-BE" sz="2000" dirty="0"/>
              <a:t>Alle </a:t>
            </a:r>
            <a:r>
              <a:rPr lang="fr-BE" sz="2000" dirty="0" err="1"/>
              <a:t>overheidsdiensten</a:t>
            </a:r>
            <a:endParaRPr lang="fr-BE" sz="2000" dirty="0"/>
          </a:p>
          <a:p>
            <a:pPr lvl="1" eaLnBrk="1" hangingPunct="1">
              <a:buFont typeface="Courier New" panose="02070309020205020404" pitchFamily="49" charset="0"/>
              <a:buChar char="o"/>
            </a:pPr>
            <a:r>
              <a:rPr lang="fr-BE" sz="2000" dirty="0" err="1"/>
              <a:t>Vz</a:t>
            </a:r>
            <a:r>
              <a:rPr lang="fr-BE" sz="2000" dirty="0"/>
              <a:t> = 1ste </a:t>
            </a:r>
            <a:r>
              <a:rPr lang="fr-BE" sz="2000" dirty="0" err="1"/>
              <a:t>Minister</a:t>
            </a:r>
            <a:endParaRPr lang="fr-BE" sz="2000" dirty="0"/>
          </a:p>
          <a:p>
            <a:pPr marL="285750" indent="-285750" eaLnBrk="1" hangingPunct="1">
              <a:spcBef>
                <a:spcPts val="300"/>
              </a:spcBef>
              <a:spcAft>
                <a:spcPts val="300"/>
              </a:spcAft>
              <a:buFont typeface="Arial" panose="020B0604020202020204" pitchFamily="34" charset="0"/>
              <a:buChar char="•"/>
            </a:pPr>
            <a:r>
              <a:rPr lang="fr-BE" sz="2000" dirty="0"/>
              <a:t>Comité B</a:t>
            </a:r>
          </a:p>
          <a:p>
            <a:pPr lvl="1" eaLnBrk="1" hangingPunct="1">
              <a:buFont typeface="Courier New" panose="02070309020205020404" pitchFamily="49" charset="0"/>
              <a:buChar char="o"/>
            </a:pPr>
            <a:r>
              <a:rPr lang="nl-NL" sz="2000" dirty="0"/>
              <a:t>Federale,  gemeenschaps- en gewestelijke overheidsdiensten</a:t>
            </a:r>
          </a:p>
          <a:p>
            <a:pPr lvl="1" eaLnBrk="1" hangingPunct="1">
              <a:buFont typeface="Courier New" panose="02070309020205020404" pitchFamily="49" charset="0"/>
              <a:buChar char="o"/>
            </a:pPr>
            <a:r>
              <a:rPr lang="fr-BE" sz="2000" dirty="0" err="1"/>
              <a:t>Vz</a:t>
            </a:r>
            <a:r>
              <a:rPr lang="fr-BE" sz="2000" dirty="0"/>
              <a:t> = </a:t>
            </a:r>
            <a:r>
              <a:rPr lang="nl-NL" sz="2000" dirty="0"/>
              <a:t>Minister van Ambtenarenzaken</a:t>
            </a:r>
            <a:endParaRPr lang="fr-BE" sz="2000" dirty="0"/>
          </a:p>
          <a:p>
            <a:pPr marL="285750" indent="-285750" eaLnBrk="1" hangingPunct="1">
              <a:spcBef>
                <a:spcPts val="300"/>
              </a:spcBef>
              <a:spcAft>
                <a:spcPts val="300"/>
              </a:spcAft>
              <a:buFont typeface="Arial" panose="020B0604020202020204" pitchFamily="34" charset="0"/>
              <a:buChar char="•"/>
            </a:pPr>
            <a:r>
              <a:rPr lang="fr-BE" sz="2000" dirty="0"/>
              <a:t>20 </a:t>
            </a:r>
            <a:r>
              <a:rPr lang="fr-BE" sz="2000" dirty="0" err="1"/>
              <a:t>Sectorcomités</a:t>
            </a:r>
            <a:r>
              <a:rPr lang="fr-BE" sz="2000" dirty="0"/>
              <a:t> (I-XX)</a:t>
            </a:r>
          </a:p>
          <a:p>
            <a:pPr marL="285750" indent="-285750" eaLnBrk="1" hangingPunct="1">
              <a:spcBef>
                <a:spcPts val="300"/>
              </a:spcBef>
              <a:spcAft>
                <a:spcPts val="300"/>
              </a:spcAft>
              <a:buFont typeface="Arial" panose="020B0604020202020204" pitchFamily="34" charset="0"/>
              <a:buChar char="•"/>
            </a:pPr>
            <a:r>
              <a:rPr lang="fr-BE" sz="2000" dirty="0" err="1"/>
              <a:t>Sectorcomité</a:t>
            </a:r>
            <a:r>
              <a:rPr lang="fr-BE" sz="2000" dirty="0"/>
              <a:t> XIV: </a:t>
            </a:r>
          </a:p>
          <a:p>
            <a:pPr marL="1085850" lvl="1" indent="-342900">
              <a:spcBef>
                <a:spcPts val="300"/>
              </a:spcBef>
              <a:spcAft>
                <a:spcPts val="300"/>
              </a:spcAft>
              <a:buFont typeface="Courier New" panose="02070309020205020404" pitchFamily="49" charset="0"/>
              <a:buChar char="o"/>
            </a:pPr>
            <a:r>
              <a:rPr lang="fr-BE" sz="2000" dirty="0" err="1"/>
              <a:t>Defensie</a:t>
            </a:r>
            <a:r>
              <a:rPr lang="fr-BE" sz="2000" dirty="0"/>
              <a:t> &amp; …</a:t>
            </a:r>
          </a:p>
          <a:p>
            <a:pPr marL="1085850" lvl="1" indent="-342900">
              <a:spcBef>
                <a:spcPts val="300"/>
              </a:spcBef>
              <a:spcAft>
                <a:spcPts val="300"/>
              </a:spcAft>
              <a:buFont typeface="Courier New" panose="02070309020205020404" pitchFamily="49" charset="0"/>
              <a:buChar char="o"/>
            </a:pPr>
            <a:r>
              <a:rPr lang="fr-BE" sz="2000" dirty="0" err="1"/>
              <a:t>Vz</a:t>
            </a:r>
            <a:r>
              <a:rPr lang="fr-BE" sz="2000" dirty="0"/>
              <a:t> = </a:t>
            </a:r>
            <a:r>
              <a:rPr lang="nl-BE" sz="2000" dirty="0"/>
              <a:t>MOD (</a:t>
            </a:r>
            <a:r>
              <a:rPr lang="nl-BE" sz="2000" i="1" dirty="0" err="1"/>
              <a:t>Kab</a:t>
            </a:r>
            <a:r>
              <a:rPr lang="nl-BE" sz="2000" i="1" dirty="0"/>
              <a:t> MOD</a:t>
            </a:r>
            <a:r>
              <a:rPr lang="nl-BE" sz="2000" dirty="0"/>
              <a:t>)</a:t>
            </a:r>
            <a:endParaRPr lang="fr-BE" sz="2000" dirty="0"/>
          </a:p>
          <a:p>
            <a:pPr marL="285750" indent="-285750" eaLnBrk="1" hangingPunct="1">
              <a:spcBef>
                <a:spcPts val="300"/>
              </a:spcBef>
              <a:spcAft>
                <a:spcPts val="300"/>
              </a:spcAft>
              <a:buFont typeface="Arial" panose="020B0604020202020204" pitchFamily="34" charset="0"/>
              <a:buChar char="•"/>
            </a:pPr>
            <a:r>
              <a:rPr lang="fr-BE" sz="2000" dirty="0"/>
              <a:t>Per </a:t>
            </a:r>
            <a:r>
              <a:rPr lang="fr-BE" sz="2000" dirty="0" err="1"/>
              <a:t>sectorcomité</a:t>
            </a:r>
            <a:r>
              <a:rPr lang="fr-BE" sz="2000" dirty="0"/>
              <a:t>: HOC &amp; BOC</a:t>
            </a:r>
          </a:p>
          <a:p>
            <a:pPr marL="1085850" lvl="1" indent="-342900">
              <a:spcBef>
                <a:spcPts val="300"/>
              </a:spcBef>
              <a:spcAft>
                <a:spcPts val="300"/>
              </a:spcAft>
              <a:buFont typeface="Courier New" panose="02070309020205020404" pitchFamily="49" charset="0"/>
              <a:buChar char="o"/>
            </a:pPr>
            <a:r>
              <a:rPr lang="fr-BE" sz="2000" dirty="0"/>
              <a:t>HOC: </a:t>
            </a:r>
            <a:r>
              <a:rPr lang="fr-BE" sz="2000" dirty="0" err="1"/>
              <a:t>Vz</a:t>
            </a:r>
            <a:r>
              <a:rPr lang="fr-BE" sz="2000" dirty="0"/>
              <a:t> = </a:t>
            </a:r>
            <a:r>
              <a:rPr lang="nl-BE" sz="2000" dirty="0"/>
              <a:t>MOD (</a:t>
            </a:r>
            <a:r>
              <a:rPr lang="nl-BE" sz="2000" i="1" dirty="0" err="1"/>
              <a:t>Kab</a:t>
            </a:r>
            <a:r>
              <a:rPr lang="nl-BE" sz="2000" i="1" dirty="0"/>
              <a:t> MOD</a:t>
            </a:r>
            <a:r>
              <a:rPr lang="nl-BE" sz="2000" dirty="0"/>
              <a:t>)</a:t>
            </a:r>
            <a:endParaRPr lang="fr-BE" sz="2000" dirty="0"/>
          </a:p>
          <a:p>
            <a:pPr marL="1085850" lvl="1" indent="-342900">
              <a:spcBef>
                <a:spcPts val="300"/>
              </a:spcBef>
              <a:spcAft>
                <a:spcPts val="300"/>
              </a:spcAft>
              <a:buFont typeface="Courier New" panose="02070309020205020404" pitchFamily="49" charset="0"/>
              <a:buChar char="o"/>
            </a:pPr>
            <a:r>
              <a:rPr lang="fr-BE" sz="2000" dirty="0"/>
              <a:t>23 BOC: </a:t>
            </a:r>
            <a:r>
              <a:rPr lang="fr-BE" sz="2000" dirty="0" err="1"/>
              <a:t>Vz</a:t>
            </a:r>
            <a:r>
              <a:rPr lang="fr-BE" sz="2000" dirty="0"/>
              <a:t> = </a:t>
            </a:r>
            <a:r>
              <a:rPr lang="fr-BE" sz="2000" dirty="0" err="1"/>
              <a:t>Aangeduid</a:t>
            </a:r>
            <a:r>
              <a:rPr lang="fr-BE" sz="2000" dirty="0"/>
              <a:t> </a:t>
            </a:r>
            <a:r>
              <a:rPr lang="fr-BE" sz="2000" dirty="0" err="1"/>
              <a:t>door</a:t>
            </a:r>
            <a:r>
              <a:rPr lang="fr-BE" sz="2000" dirty="0"/>
              <a:t> MOD</a:t>
            </a:r>
            <a:endParaRPr lang="en-US" sz="2000" dirty="0"/>
          </a:p>
          <a:p>
            <a:endParaRPr lang="nl-BE" sz="2000" dirty="0"/>
          </a:p>
        </p:txBody>
      </p:sp>
    </p:spTree>
    <p:extLst>
      <p:ext uri="{BB962C8B-B14F-4D97-AF65-F5344CB8AC3E}">
        <p14:creationId xmlns:p14="http://schemas.microsoft.com/office/powerpoint/2010/main" val="149341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nl-BE" sz="4000" dirty="0"/>
              <a:t>Structuur sociaal overleg - Mil</a:t>
            </a:r>
          </a:p>
        </p:txBody>
      </p:sp>
      <p:sp>
        <p:nvSpPr>
          <p:cNvPr id="3" name="Text Placeholder 2"/>
          <p:cNvSpPr>
            <a:spLocks noGrp="1"/>
          </p:cNvSpPr>
          <p:nvPr>
            <p:ph type="body" sz="quarter" idx="27"/>
          </p:nvPr>
        </p:nvSpPr>
        <p:spPr/>
        <p:txBody>
          <a:bodyPr/>
          <a:lstStyle/>
          <a:p>
            <a:pPr marL="285750" indent="-285750">
              <a:spcBef>
                <a:spcPts val="300"/>
              </a:spcBef>
              <a:spcAft>
                <a:spcPts val="300"/>
              </a:spcAft>
              <a:buFont typeface="Arial" panose="020B0604020202020204" pitchFamily="34" charset="0"/>
              <a:buChar char="•"/>
            </a:pPr>
            <a:r>
              <a:rPr lang="nl-BE" sz="2000" noProof="0" dirty="0"/>
              <a:t>Onderhandelingscomité (CONEGO)</a:t>
            </a:r>
          </a:p>
          <a:p>
            <a:pPr marL="1028700" lvl="1">
              <a:spcBef>
                <a:spcPts val="300"/>
              </a:spcBef>
              <a:spcAft>
                <a:spcPts val="300"/>
              </a:spcAft>
            </a:pPr>
            <a:r>
              <a:rPr lang="nl-BE" sz="2000" dirty="0" err="1"/>
              <a:t>Vz</a:t>
            </a:r>
            <a:r>
              <a:rPr lang="nl-BE" sz="2000" dirty="0"/>
              <a:t> = MOD (</a:t>
            </a:r>
            <a:r>
              <a:rPr lang="nl-BE" sz="2000" i="1" dirty="0" err="1"/>
              <a:t>Kab</a:t>
            </a:r>
            <a:r>
              <a:rPr lang="nl-BE" sz="2000" i="1" dirty="0"/>
              <a:t> MOD</a:t>
            </a:r>
            <a:r>
              <a:rPr lang="nl-BE" sz="2000" dirty="0"/>
              <a:t>)</a:t>
            </a:r>
          </a:p>
          <a:p>
            <a:pPr marL="1028700" lvl="1">
              <a:spcBef>
                <a:spcPts val="300"/>
              </a:spcBef>
              <a:spcAft>
                <a:spcPts val="300"/>
              </a:spcAft>
            </a:pPr>
            <a:r>
              <a:rPr lang="nl-BE" sz="2000" noProof="0" dirty="0"/>
              <a:t>Wetten</a:t>
            </a:r>
            <a:r>
              <a:rPr lang="nl-BE" sz="2000" dirty="0"/>
              <a:t>, KB, MB</a:t>
            </a:r>
            <a:endParaRPr lang="nl-BE" sz="2000" noProof="0" dirty="0"/>
          </a:p>
          <a:p>
            <a:pPr marL="285750" indent="-285750" eaLnBrk="1" hangingPunct="1">
              <a:spcBef>
                <a:spcPts val="300"/>
              </a:spcBef>
              <a:spcAft>
                <a:spcPts val="300"/>
              </a:spcAft>
              <a:buFont typeface="Arial" panose="020B0604020202020204" pitchFamily="34" charset="0"/>
              <a:buChar char="•"/>
            </a:pPr>
            <a:r>
              <a:rPr lang="fr-BE" sz="2000" dirty="0"/>
              <a:t>HOC Reg</a:t>
            </a:r>
          </a:p>
          <a:p>
            <a:pPr marL="1028700" lvl="1">
              <a:spcBef>
                <a:spcPts val="300"/>
              </a:spcBef>
              <a:spcAft>
                <a:spcPts val="300"/>
              </a:spcAft>
            </a:pPr>
            <a:r>
              <a:rPr lang="fr-BE" sz="2000" dirty="0" err="1"/>
              <a:t>Vz</a:t>
            </a:r>
            <a:r>
              <a:rPr lang="fr-BE" sz="2000" dirty="0"/>
              <a:t> = CHOD (</a:t>
            </a:r>
            <a:r>
              <a:rPr lang="fr-BE" sz="2000" i="1" dirty="0" err="1"/>
              <a:t>Dir</a:t>
            </a:r>
            <a:r>
              <a:rPr lang="fr-BE" sz="2000" i="1" dirty="0"/>
              <a:t> </a:t>
            </a:r>
            <a:r>
              <a:rPr lang="fr-BE" sz="2000" i="1" dirty="0" err="1"/>
              <a:t>Gen</a:t>
            </a:r>
            <a:r>
              <a:rPr lang="fr-BE" sz="2000" i="1" dirty="0"/>
              <a:t> HR, HRA</a:t>
            </a:r>
            <a:r>
              <a:rPr lang="fr-BE" sz="2000" dirty="0"/>
              <a:t>)</a:t>
            </a:r>
          </a:p>
          <a:p>
            <a:pPr marL="1028700" lvl="1">
              <a:spcBef>
                <a:spcPts val="300"/>
              </a:spcBef>
              <a:spcAft>
                <a:spcPts val="300"/>
              </a:spcAft>
            </a:pPr>
            <a:r>
              <a:rPr lang="fr-BE" sz="2000" dirty="0"/>
              <a:t>Reg</a:t>
            </a:r>
          </a:p>
          <a:p>
            <a:pPr marL="285750" indent="-285750" eaLnBrk="1" hangingPunct="1">
              <a:spcBef>
                <a:spcPts val="300"/>
              </a:spcBef>
              <a:spcAft>
                <a:spcPts val="300"/>
              </a:spcAft>
              <a:buFont typeface="Arial" panose="020B0604020202020204" pitchFamily="34" charset="0"/>
              <a:buChar char="•"/>
            </a:pPr>
            <a:r>
              <a:rPr lang="fr-BE" sz="2000" dirty="0"/>
              <a:t>HOC </a:t>
            </a:r>
            <a:r>
              <a:rPr lang="fr-BE" sz="2000" dirty="0" err="1"/>
              <a:t>Welzijn</a:t>
            </a:r>
            <a:endParaRPr lang="fr-BE" sz="2000" dirty="0"/>
          </a:p>
          <a:p>
            <a:pPr marL="1028700" lvl="1">
              <a:spcBef>
                <a:spcPts val="300"/>
              </a:spcBef>
              <a:spcAft>
                <a:spcPts val="300"/>
              </a:spcAft>
            </a:pPr>
            <a:r>
              <a:rPr lang="fr-BE" sz="2000" dirty="0" err="1"/>
              <a:t>Vz</a:t>
            </a:r>
            <a:r>
              <a:rPr lang="fr-BE" sz="2000" dirty="0"/>
              <a:t> = CHOD (</a:t>
            </a:r>
            <a:r>
              <a:rPr lang="fr-BE" sz="2000" i="1" dirty="0"/>
              <a:t>VCHOD, </a:t>
            </a:r>
            <a:r>
              <a:rPr lang="fr-BE" sz="2000" i="1" dirty="0" err="1"/>
              <a:t>Dir</a:t>
            </a:r>
            <a:r>
              <a:rPr lang="fr-BE" sz="2000" i="1" dirty="0"/>
              <a:t> </a:t>
            </a:r>
            <a:r>
              <a:rPr lang="fr-BE" sz="2000" i="1" dirty="0" err="1"/>
              <a:t>Gen</a:t>
            </a:r>
            <a:r>
              <a:rPr lang="fr-BE" sz="2000" i="1" dirty="0"/>
              <a:t> H&amp;WB</a:t>
            </a:r>
            <a:r>
              <a:rPr lang="fr-BE" sz="2000" dirty="0"/>
              <a:t>)</a:t>
            </a:r>
          </a:p>
          <a:p>
            <a:pPr marL="1028700" lvl="1">
              <a:spcBef>
                <a:spcPts val="300"/>
              </a:spcBef>
              <a:spcAft>
                <a:spcPts val="300"/>
              </a:spcAft>
            </a:pPr>
            <a:r>
              <a:rPr lang="fr-BE" sz="2000" dirty="0" err="1"/>
              <a:t>Welzijnsmaterie</a:t>
            </a:r>
            <a:r>
              <a:rPr lang="fr-BE" sz="2000" dirty="0"/>
              <a:t> </a:t>
            </a:r>
          </a:p>
          <a:p>
            <a:pPr marL="285750" indent="-285750" eaLnBrk="1" hangingPunct="1">
              <a:spcBef>
                <a:spcPts val="300"/>
              </a:spcBef>
              <a:spcAft>
                <a:spcPts val="300"/>
              </a:spcAft>
              <a:buFont typeface="Arial" panose="020B0604020202020204" pitchFamily="34" charset="0"/>
              <a:buChar char="•"/>
            </a:pPr>
            <a:r>
              <a:rPr lang="fr-BE" sz="2000" dirty="0"/>
              <a:t>23 BOC</a:t>
            </a:r>
          </a:p>
          <a:p>
            <a:pPr marL="1028700" lvl="1">
              <a:spcBef>
                <a:spcPts val="300"/>
              </a:spcBef>
              <a:spcAft>
                <a:spcPts val="300"/>
              </a:spcAft>
            </a:pPr>
            <a:r>
              <a:rPr lang="fr-BE" sz="2000" dirty="0" err="1"/>
              <a:t>Vz</a:t>
            </a:r>
            <a:r>
              <a:rPr lang="fr-BE" sz="2000" dirty="0"/>
              <a:t> = </a:t>
            </a:r>
            <a:r>
              <a:rPr lang="fr-BE" sz="2000" dirty="0" err="1"/>
              <a:t>aangeduid</a:t>
            </a:r>
            <a:r>
              <a:rPr lang="fr-BE" sz="2000" dirty="0"/>
              <a:t> </a:t>
            </a:r>
            <a:r>
              <a:rPr lang="fr-BE" sz="2000" dirty="0" err="1"/>
              <a:t>door</a:t>
            </a:r>
            <a:r>
              <a:rPr lang="fr-BE" sz="2000" dirty="0"/>
              <a:t> MOD</a:t>
            </a:r>
          </a:p>
          <a:p>
            <a:pPr marL="285750" indent="-285750">
              <a:spcBef>
                <a:spcPts val="300"/>
              </a:spcBef>
              <a:spcAft>
                <a:spcPts val="300"/>
              </a:spcAft>
              <a:buFont typeface="Arial" panose="020B0604020202020204" pitchFamily="34" charset="0"/>
              <a:buChar char="•"/>
            </a:pPr>
            <a:r>
              <a:rPr lang="nl-BE" sz="2000" noProof="0" dirty="0"/>
              <a:t>Geschillencomité</a:t>
            </a:r>
          </a:p>
          <a:p>
            <a:pPr marL="1028700" lvl="1">
              <a:spcBef>
                <a:spcPts val="300"/>
              </a:spcBef>
              <a:spcAft>
                <a:spcPts val="300"/>
              </a:spcAft>
            </a:pPr>
            <a:r>
              <a:rPr lang="nl-BE" sz="2000" dirty="0" err="1"/>
              <a:t>Vz</a:t>
            </a:r>
            <a:r>
              <a:rPr lang="nl-BE" sz="2000" dirty="0"/>
              <a:t> =  Dir Gen Jur</a:t>
            </a:r>
          </a:p>
          <a:p>
            <a:pPr marL="1028700" lvl="1">
              <a:spcBef>
                <a:spcPts val="300"/>
              </a:spcBef>
              <a:spcAft>
                <a:spcPts val="300"/>
              </a:spcAft>
            </a:pPr>
            <a:r>
              <a:rPr lang="nl-BE" sz="2000" noProof="0" dirty="0"/>
              <a:t>Toepassing syndicaal statuut </a:t>
            </a:r>
          </a:p>
          <a:p>
            <a:pPr marL="1028700" lvl="1">
              <a:spcBef>
                <a:spcPts val="300"/>
              </a:spcBef>
              <a:spcAft>
                <a:spcPts val="300"/>
              </a:spcAft>
            </a:pPr>
            <a:endParaRPr lang="nl-BE" sz="2000" dirty="0"/>
          </a:p>
          <a:p>
            <a:pPr marL="285750">
              <a:spcBef>
                <a:spcPts val="300"/>
              </a:spcBef>
              <a:spcAft>
                <a:spcPts val="300"/>
              </a:spcAft>
            </a:pPr>
            <a:endParaRPr lang="en-US" sz="2000" dirty="0"/>
          </a:p>
          <a:p>
            <a:endParaRPr lang="nl-BE" sz="2000" dirty="0"/>
          </a:p>
        </p:txBody>
      </p:sp>
      <p:sp>
        <p:nvSpPr>
          <p:cNvPr id="7" name="TextBox 6">
            <a:extLst>
              <a:ext uri="{FF2B5EF4-FFF2-40B4-BE49-F238E27FC236}">
                <a16:creationId xmlns:a16="http://schemas.microsoft.com/office/drawing/2014/main" id="{927B1EBE-F608-8D92-2D90-2067DFD5695B}"/>
              </a:ext>
            </a:extLst>
          </p:cNvPr>
          <p:cNvSpPr txBox="1"/>
          <p:nvPr/>
        </p:nvSpPr>
        <p:spPr>
          <a:xfrm>
            <a:off x="5954557" y="2136338"/>
            <a:ext cx="6400801" cy="2585323"/>
          </a:xfrm>
          <a:prstGeom prst="rect">
            <a:avLst/>
          </a:prstGeom>
          <a:noFill/>
        </p:spPr>
        <p:txBody>
          <a:bodyPr wrap="square">
            <a:spAutoFit/>
          </a:bodyPr>
          <a:lstStyle/>
          <a:p>
            <a:pPr marL="342900" indent="-342900" algn="l">
              <a:buFont typeface="+mj-lt"/>
              <a:buAutoNum type="arabicPeriod"/>
            </a:pPr>
            <a:r>
              <a:rPr lang="nl-BE" sz="1800" noProof="0" dirty="0"/>
              <a:t>Syndicaal statuut, rechten en plichten van de militairen</a:t>
            </a:r>
            <a:r>
              <a:rPr lang="nl-BE" sz="1800" baseline="0" noProof="0" dirty="0"/>
              <a:t>, bevordering, werving</a:t>
            </a:r>
          </a:p>
          <a:p>
            <a:pPr marL="285750" indent="-285750" algn="l">
              <a:buFont typeface="Arial" panose="020B0604020202020204" pitchFamily="34" charset="0"/>
              <a:buChar char="•"/>
            </a:pPr>
            <a:endParaRPr lang="nl-BE" dirty="0"/>
          </a:p>
          <a:p>
            <a:pPr marL="285750" indent="-285750" algn="l">
              <a:buFont typeface="Arial" panose="020B0604020202020204" pitchFamily="34" charset="0"/>
              <a:buChar char="•"/>
            </a:pPr>
            <a:endParaRPr lang="nl-BE" sz="1800" baseline="0" noProof="0" dirty="0"/>
          </a:p>
          <a:p>
            <a:pPr marL="360363" indent="-360363" algn="l"/>
            <a:r>
              <a:rPr lang="nl-BE" sz="1800" noProof="0" dirty="0"/>
              <a:t>2.	Geen overlegmaterie</a:t>
            </a:r>
          </a:p>
          <a:p>
            <a:pPr marL="742950" lvl="1" indent="-285750" algn="l">
              <a:buFont typeface="Arial" charset="0"/>
              <a:buChar char="•"/>
            </a:pPr>
            <a:r>
              <a:rPr lang="nl-BE" sz="1800" noProof="0" dirty="0"/>
              <a:t>Paraatstelling</a:t>
            </a:r>
            <a:r>
              <a:rPr lang="nl-BE" sz="1800" baseline="0" noProof="0" dirty="0"/>
              <a:t> en aanwending</a:t>
            </a:r>
            <a:endParaRPr lang="nl-BE" sz="1800" noProof="0" dirty="0"/>
          </a:p>
          <a:p>
            <a:pPr marL="742950" lvl="1" indent="-285750" algn="l">
              <a:buFont typeface="Arial" charset="0"/>
              <a:buChar char="•"/>
            </a:pPr>
            <a:r>
              <a:rPr lang="nl-BE" sz="1800" noProof="0" dirty="0"/>
              <a:t>Op preadvies stellen</a:t>
            </a:r>
          </a:p>
          <a:p>
            <a:pPr marL="742950" lvl="1" indent="-285750" algn="l">
              <a:buFont typeface="Arial" charset="0"/>
              <a:buChar char="•"/>
            </a:pPr>
            <a:r>
              <a:rPr lang="nl-BE" sz="1800" noProof="0" dirty="0"/>
              <a:t>Organisatie van ‘s lands veiligheid of</a:t>
            </a:r>
            <a:r>
              <a:rPr lang="nl-BE" sz="1800" baseline="0" noProof="0" dirty="0"/>
              <a:t> defensie</a:t>
            </a:r>
            <a:endParaRPr lang="nl-BE" sz="1800" noProof="0" dirty="0"/>
          </a:p>
          <a:p>
            <a:pPr marL="742950" lvl="1" indent="-285750" algn="l">
              <a:buFont typeface="Arial" charset="0"/>
              <a:buChar char="•"/>
            </a:pPr>
            <a:r>
              <a:rPr lang="nl-BE" sz="1800" noProof="0" dirty="0"/>
              <a:t>Natuurrampen</a:t>
            </a:r>
          </a:p>
        </p:txBody>
      </p:sp>
      <p:cxnSp>
        <p:nvCxnSpPr>
          <p:cNvPr id="9" name="Straight Arrow Connector 8">
            <a:extLst>
              <a:ext uri="{FF2B5EF4-FFF2-40B4-BE49-F238E27FC236}">
                <a16:creationId xmlns:a16="http://schemas.microsoft.com/office/drawing/2014/main" id="{98C35103-FCAA-8F1E-1D15-B04D9A87A1B9}"/>
              </a:ext>
            </a:extLst>
          </p:cNvPr>
          <p:cNvCxnSpPr>
            <a:cxnSpLocks/>
          </p:cNvCxnSpPr>
          <p:nvPr/>
        </p:nvCxnSpPr>
        <p:spPr>
          <a:xfrm flipH="1">
            <a:off x="3195782" y="2378676"/>
            <a:ext cx="2752957" cy="309106"/>
          </a:xfrm>
          <a:prstGeom prst="straightConnector1">
            <a:avLst/>
          </a:prstGeom>
          <a:ln w="508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A382A7D8-C606-A300-602E-D772C7AC514A}"/>
              </a:ext>
            </a:extLst>
          </p:cNvPr>
          <p:cNvCxnSpPr>
            <a:cxnSpLocks/>
          </p:cNvCxnSpPr>
          <p:nvPr/>
        </p:nvCxnSpPr>
        <p:spPr>
          <a:xfrm flipH="1">
            <a:off x="2087217" y="2530172"/>
            <a:ext cx="3867340" cy="1200102"/>
          </a:xfrm>
          <a:prstGeom prst="straightConnector1">
            <a:avLst/>
          </a:prstGeom>
          <a:ln w="508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F81B3D39-4563-6DBA-CAC1-56B4E3A56BDB}"/>
              </a:ext>
            </a:extLst>
          </p:cNvPr>
          <p:cNvCxnSpPr>
            <a:cxnSpLocks/>
          </p:cNvCxnSpPr>
          <p:nvPr/>
        </p:nvCxnSpPr>
        <p:spPr>
          <a:xfrm flipH="1">
            <a:off x="2223025" y="3637773"/>
            <a:ext cx="3725714" cy="158894"/>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CECCF88E-DD40-FE32-4D7B-709CBB41CABD}"/>
              </a:ext>
            </a:extLst>
          </p:cNvPr>
          <p:cNvCxnSpPr>
            <a:cxnSpLocks/>
          </p:cNvCxnSpPr>
          <p:nvPr/>
        </p:nvCxnSpPr>
        <p:spPr>
          <a:xfrm flipH="1" flipV="1">
            <a:off x="3189964" y="2755461"/>
            <a:ext cx="2758775" cy="657023"/>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30" name="Straight Arrow Connector 29">
            <a:extLst>
              <a:ext uri="{FF2B5EF4-FFF2-40B4-BE49-F238E27FC236}">
                <a16:creationId xmlns:a16="http://schemas.microsoft.com/office/drawing/2014/main" id="{2C7C48FE-A807-3C68-B077-4AD464740E45}"/>
              </a:ext>
            </a:extLst>
          </p:cNvPr>
          <p:cNvCxnSpPr>
            <a:cxnSpLocks/>
          </p:cNvCxnSpPr>
          <p:nvPr/>
        </p:nvCxnSpPr>
        <p:spPr>
          <a:xfrm flipH="1">
            <a:off x="3302997" y="3822776"/>
            <a:ext cx="2720116" cy="1018187"/>
          </a:xfrm>
          <a:prstGeom prst="straightConnector1">
            <a:avLst/>
          </a:prstGeom>
          <a:ln w="50800">
            <a:solidFill>
              <a:srgbClr val="FF0000"/>
            </a:solidFill>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03570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pPr marL="534988" indent="-534988"/>
            <a:r>
              <a:rPr lang="fr-BE" dirty="0"/>
              <a:t>2.b.	</a:t>
            </a:r>
            <a:r>
              <a:rPr lang="fr-BE" dirty="0" err="1"/>
              <a:t>Sociaal</a:t>
            </a:r>
            <a:r>
              <a:rPr lang="fr-BE" dirty="0"/>
              <a:t> </a:t>
            </a:r>
            <a:r>
              <a:rPr lang="fr-BE" dirty="0" err="1"/>
              <a:t>overleg</a:t>
            </a:r>
            <a:r>
              <a:rPr lang="fr-BE" dirty="0"/>
              <a:t>: o</a:t>
            </a:r>
            <a:r>
              <a:rPr lang="nl-BE" sz="4000" b="1" dirty="0"/>
              <a:t>verlegstructuur welzijn</a:t>
            </a:r>
            <a:endParaRPr lang="fr-BE" dirty="0"/>
          </a:p>
        </p:txBody>
      </p:sp>
      <p:graphicFrame>
        <p:nvGraphicFramePr>
          <p:cNvPr id="4" name="Object 2">
            <a:extLst>
              <a:ext uri="{FF2B5EF4-FFF2-40B4-BE49-F238E27FC236}">
                <a16:creationId xmlns:a16="http://schemas.microsoft.com/office/drawing/2014/main" id="{410FD239-8CD1-34AC-35E1-F1BA821C705A}"/>
              </a:ext>
            </a:extLst>
          </p:cNvPr>
          <p:cNvGraphicFramePr>
            <a:graphicFrameLocks noChangeAspect="1"/>
          </p:cNvGraphicFramePr>
          <p:nvPr>
            <p:extLst>
              <p:ext uri="{D42A27DB-BD31-4B8C-83A1-F6EECF244321}">
                <p14:modId xmlns:p14="http://schemas.microsoft.com/office/powerpoint/2010/main" val="2802511910"/>
              </p:ext>
            </p:extLst>
          </p:nvPr>
        </p:nvGraphicFramePr>
        <p:xfrm>
          <a:off x="1361588" y="1667209"/>
          <a:ext cx="8518525" cy="5284787"/>
        </p:xfrm>
        <a:graphic>
          <a:graphicData uri="http://schemas.openxmlformats.org/presentationml/2006/ole">
            <mc:AlternateContent xmlns:mc="http://schemas.openxmlformats.org/markup-compatibility/2006">
              <mc:Choice xmlns:v="urn:schemas-microsoft-com:vml" Requires="v">
                <p:oleObj name="Document" r:id="rId3" imgW="5925739" imgH="3666418" progId="Word.Document.8">
                  <p:embed/>
                </p:oleObj>
              </mc:Choice>
              <mc:Fallback>
                <p:oleObj name="Document" r:id="rId3" imgW="5925739" imgH="3666418" progId="Word.Document.8">
                  <p:embed/>
                  <p:pic>
                    <p:nvPicPr>
                      <p:cNvPr id="48133"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1588" y="1667209"/>
                        <a:ext cx="8518525" cy="5284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0735884"/>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NF</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Props1.xml><?xml version="1.0" encoding="utf-8"?>
<ds:datastoreItem xmlns:ds="http://schemas.openxmlformats.org/officeDocument/2006/customXml" ds:itemID="{49878537-B9A3-4EF0-AAB4-30C4ECFD62C4}">
  <ds:schemaRefs>
    <ds:schemaRef ds:uri="http://schemas.microsoft.com/sharepoint/v3/contenttype/forms"/>
  </ds:schemaRefs>
</ds:datastoreItem>
</file>

<file path=customXml/itemProps2.xml><?xml version="1.0" encoding="utf-8"?>
<ds:datastoreItem xmlns:ds="http://schemas.openxmlformats.org/officeDocument/2006/customXml" ds:itemID="{06E590EE-E408-4190-AD81-B4294F8193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F3C0E8-E326-430D-8731-B44C323F7E76}">
  <ds:schemaRefs>
    <ds:schemaRef ds:uri="http://schemas.microsoft.com/office/infopath/2007/PartnerControls"/>
    <ds:schemaRef ds:uri="http://schemas.openxmlformats.org/package/2006/metadata/core-properties"/>
    <ds:schemaRef ds:uri="http://purl.org/dc/terms/"/>
    <ds:schemaRef ds:uri="6aaf9d74-94c3-42e3-8811-9db25e5c3289"/>
    <ds:schemaRef ds:uri="c64c079a-abbc-4a11-a430-de1d177d1884"/>
    <ds:schemaRef ds:uri="http://purl.org/dc/dcmitype/"/>
    <ds:schemaRef ds:uri="http://schemas.microsoft.com/sharepoint/v3/fields"/>
    <ds:schemaRef ds:uri="C64C079A-ABBC-4A11-A430-DE1D177D1884"/>
    <ds:schemaRef ds:uri="http://schemas.microsoft.com/office/2006/documentManagement/types"/>
    <ds:schemaRef ds:uri="http://purl.org/dc/elements/1.1/"/>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3231</TotalTime>
  <Words>2541</Words>
  <Application>Microsoft Office PowerPoint</Application>
  <PresentationFormat>Widescreen</PresentationFormat>
  <Paragraphs>478</Paragraphs>
  <Slides>37</Slides>
  <Notes>34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6" baseType="lpstr">
      <vt:lpstr>Arial</vt:lpstr>
      <vt:lpstr>Calibri</vt:lpstr>
      <vt:lpstr>Courier New</vt:lpstr>
      <vt:lpstr>Palanquin</vt:lpstr>
      <vt:lpstr>Palanquin Bold</vt:lpstr>
      <vt:lpstr>Palanquin Regular</vt:lpstr>
      <vt:lpstr>Wingdings</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Camps Jurgen</cp:lastModifiedBy>
  <cp:revision>85</cp:revision>
  <dcterms:created xsi:type="dcterms:W3CDTF">2021-07-19T11:03:08Z</dcterms:created>
  <dcterms:modified xsi:type="dcterms:W3CDTF">2024-06-28T01:32:47Z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13100</vt:r8>
  </property>
</Properties>
</file>