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5" r:id="rId2"/>
    <p:sldId id="276" r:id="rId3"/>
    <p:sldId id="299" r:id="rId4"/>
    <p:sldId id="300" r:id="rId5"/>
    <p:sldId id="306" r:id="rId6"/>
    <p:sldId id="308" r:id="rId7"/>
    <p:sldId id="321" r:id="rId8"/>
    <p:sldId id="316" r:id="rId9"/>
    <p:sldId id="317" r:id="rId10"/>
    <p:sldId id="330" r:id="rId11"/>
    <p:sldId id="319" r:id="rId12"/>
    <p:sldId id="332" r:id="rId13"/>
    <p:sldId id="273" r:id="rId1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990"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43A8B23-B4AD-41F9-8EE5-DE1F30C9EA07}" type="datetimeFigureOut">
              <a:rPr lang="en-US" smtClean="0"/>
              <a:t>11/19/2018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FC3B9FD-4F43-49B1-A8F9-FB16951C7D6B}" type="slidenum">
              <a:rPr lang="en-US" smtClean="0"/>
              <a:t>‹#›</a:t>
            </a:fld>
            <a:endParaRPr lang="en-US"/>
          </a:p>
        </p:txBody>
      </p:sp>
    </p:spTree>
    <p:extLst>
      <p:ext uri="{BB962C8B-B14F-4D97-AF65-F5344CB8AC3E}">
        <p14:creationId xmlns:p14="http://schemas.microsoft.com/office/powerpoint/2010/main" val="919074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Andere</a:t>
            </a:r>
            <a:r>
              <a:rPr lang="nl-BE" baseline="0" dirty="0" smtClean="0"/>
              <a:t> = sprong/val helikopterpiloot tijden demonstratie op 03/Sep/2017</a:t>
            </a:r>
            <a:endParaRPr lang="en-US" dirty="0"/>
          </a:p>
        </p:txBody>
      </p:sp>
      <p:sp>
        <p:nvSpPr>
          <p:cNvPr id="4" name="Slide Number Placeholder 3"/>
          <p:cNvSpPr>
            <a:spLocks noGrp="1"/>
          </p:cNvSpPr>
          <p:nvPr>
            <p:ph type="sldNum" sz="quarter" idx="10"/>
          </p:nvPr>
        </p:nvSpPr>
        <p:spPr/>
        <p:txBody>
          <a:bodyPr/>
          <a:lstStyle/>
          <a:p>
            <a:fld id="{FFC3B9FD-4F43-49B1-A8F9-FB16951C7D6B}" type="slidenum">
              <a:rPr lang="en-US" smtClean="0"/>
              <a:t>2</a:t>
            </a:fld>
            <a:endParaRPr lang="en-US" dirty="0"/>
          </a:p>
        </p:txBody>
      </p:sp>
    </p:spTree>
    <p:extLst>
      <p:ext uri="{BB962C8B-B14F-4D97-AF65-F5344CB8AC3E}">
        <p14:creationId xmlns:p14="http://schemas.microsoft.com/office/powerpoint/2010/main" val="2616156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3079610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304506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861063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654145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CDB195-873D-4A25-8191-64CBABB9D8EC}"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152899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CDB195-873D-4A25-8191-64CBABB9D8EC}" type="datetimeFigureOut">
              <a:rPr lang="en-US" smtClean="0"/>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355228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CDB195-873D-4A25-8191-64CBABB9D8EC}" type="datetimeFigureOut">
              <a:rPr lang="en-US" smtClean="0"/>
              <a:t>11/19/2018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663713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CDB195-873D-4A25-8191-64CBABB9D8EC}" type="datetimeFigureOut">
              <a:rPr lang="en-US" smtClean="0"/>
              <a:t>11/19/2018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3135807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CDB195-873D-4A25-8191-64CBABB9D8EC}" type="datetimeFigureOut">
              <a:rPr lang="en-US" smtClean="0"/>
              <a:t>11/19/2018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73285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CDB195-873D-4A25-8191-64CBABB9D8EC}" type="datetimeFigureOut">
              <a:rPr lang="en-US" smtClean="0"/>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039259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CDB195-873D-4A25-8191-64CBABB9D8EC}" type="datetimeFigureOut">
              <a:rPr lang="en-US" smtClean="0"/>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681734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CDB195-873D-4A25-8191-64CBABB9D8EC}" type="datetimeFigureOut">
              <a:rPr lang="en-US" smtClean="0"/>
              <a:t>11/19/2018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6B3386-D255-49DF-87BD-42851614C7F5}" type="slidenum">
              <a:rPr lang="en-US" smtClean="0"/>
              <a:t>‹#›</a:t>
            </a:fld>
            <a:endParaRPr lang="en-US"/>
          </a:p>
        </p:txBody>
      </p:sp>
    </p:spTree>
    <p:extLst>
      <p:ext uri="{BB962C8B-B14F-4D97-AF65-F5344CB8AC3E}">
        <p14:creationId xmlns:p14="http://schemas.microsoft.com/office/powerpoint/2010/main" val="352932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3072" y="548680"/>
            <a:ext cx="7772400" cy="3386807"/>
          </a:xfrm>
        </p:spPr>
        <p:txBody>
          <a:bodyPr>
            <a:normAutofit/>
          </a:bodyPr>
          <a:lstStyle/>
          <a:p>
            <a:r>
              <a:rPr lang="nl-BE" sz="6000" dirty="0" smtClean="0"/>
              <a:t>Gemelde</a:t>
            </a:r>
            <a:br>
              <a:rPr lang="nl-BE" sz="6000" dirty="0" smtClean="0"/>
            </a:br>
            <a:r>
              <a:rPr lang="nl-BE" sz="6000" dirty="0" smtClean="0"/>
              <a:t>incidenten/ongevallen</a:t>
            </a:r>
            <a:r>
              <a:rPr lang="nl-BE" sz="6000" dirty="0"/>
              <a:t/>
            </a:r>
            <a:br>
              <a:rPr lang="nl-BE" sz="6000" dirty="0"/>
            </a:br>
            <a:r>
              <a:rPr lang="nl-BE" sz="6000" dirty="0"/>
              <a:t>3</a:t>
            </a:r>
            <a:r>
              <a:rPr lang="nl-BE" sz="6000" baseline="30000" dirty="0" smtClean="0"/>
              <a:t>de</a:t>
            </a:r>
            <a:r>
              <a:rPr lang="nl-BE" sz="6000" dirty="0" smtClean="0"/>
              <a:t> </a:t>
            </a:r>
            <a:r>
              <a:rPr lang="nl-BE" sz="6000" dirty="0" smtClean="0"/>
              <a:t>Trim 2018</a:t>
            </a:r>
            <a:endParaRPr lang="en-US" sz="6000" dirty="0"/>
          </a:p>
        </p:txBody>
      </p:sp>
      <p:pic>
        <p:nvPicPr>
          <p:cNvPr id="4"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personalinjurysolicitors.org/wp-content/uploads/workplace_accident.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79912" y="3356992"/>
            <a:ext cx="1813882"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241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smtClean="0">
                <a:effectLst>
                  <a:outerShdw blurRad="38100" dist="38100" dir="2700000" algn="tl">
                    <a:srgbClr val="000000">
                      <a:alpha val="43137"/>
                    </a:srgbClr>
                  </a:outerShdw>
                </a:effectLst>
              </a:rPr>
              <a:t>Arbeidswegongevallen.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24744"/>
            <a:ext cx="8507288" cy="5544615"/>
          </a:xfrm>
        </p:spPr>
        <p:txBody>
          <a:bodyPr>
            <a:normAutofit lnSpcReduction="10000"/>
          </a:bodyPr>
          <a:lstStyle/>
          <a:p>
            <a:pPr lvl="2"/>
            <a:r>
              <a:rPr lang="nl-BE" dirty="0" smtClean="0"/>
              <a:t>DGMR C&amp;I (Nr. 8-2018-16236). </a:t>
            </a:r>
            <a:br>
              <a:rPr lang="nl-BE" dirty="0" smtClean="0"/>
            </a:br>
            <a:r>
              <a:rPr lang="nl-BE" sz="800" dirty="0" smtClean="0"/>
              <a:t/>
            </a:r>
            <a:br>
              <a:rPr lang="nl-BE" sz="800" dirty="0" smtClean="0"/>
            </a:br>
            <a:r>
              <a:rPr lang="nl-BE" dirty="0" smtClean="0"/>
              <a:t>Gevallen met de fiets toen betrokkene aangelopen werd door voetgangers die het zebrapad overstaken.</a:t>
            </a:r>
          </a:p>
          <a:p>
            <a:pPr lvl="3"/>
            <a:r>
              <a:rPr lang="nl-BE" dirty="0" smtClean="0"/>
              <a:t>AGR: 0</a:t>
            </a:r>
          </a:p>
          <a:p>
            <a:pPr lvl="3"/>
            <a:r>
              <a:rPr lang="nl-BE" dirty="0" smtClean="0"/>
              <a:t>Letsel: Geen informatie.</a:t>
            </a:r>
          </a:p>
          <a:p>
            <a:pPr lvl="3"/>
            <a:r>
              <a:rPr lang="nl-BE" dirty="0" smtClean="0"/>
              <a:t>Preventiemaatregel:</a:t>
            </a:r>
            <a:br>
              <a:rPr lang="nl-BE" dirty="0" smtClean="0"/>
            </a:br>
            <a:r>
              <a:rPr lang="nl-BE" dirty="0" smtClean="0"/>
              <a:t>Aandachtig blijven.</a:t>
            </a:r>
          </a:p>
          <a:p>
            <a:pPr lvl="3"/>
            <a:endParaRPr lang="nl-BE" dirty="0"/>
          </a:p>
          <a:p>
            <a:pPr lvl="2"/>
            <a:r>
              <a:rPr lang="nl-BE" dirty="0" smtClean="0"/>
              <a:t>DGMR </a:t>
            </a:r>
            <a:r>
              <a:rPr lang="nl-BE" dirty="0" err="1" smtClean="0"/>
              <a:t>Sys</a:t>
            </a:r>
            <a:r>
              <a:rPr lang="nl-BE" dirty="0" smtClean="0"/>
              <a:t> (Nr. 8-2018-15762)</a:t>
            </a:r>
            <a:br>
              <a:rPr lang="nl-BE" dirty="0" smtClean="0"/>
            </a:br>
            <a:r>
              <a:rPr lang="nl-BE" dirty="0" smtClean="0"/>
              <a:t/>
            </a:r>
            <a:br>
              <a:rPr lang="nl-BE" dirty="0" smtClean="0"/>
            </a:br>
            <a:r>
              <a:rPr lang="nl-BE" dirty="0" smtClean="0"/>
              <a:t>Aangereden door een auto toen betrokkene remde voor een ongeval voor zich.</a:t>
            </a:r>
          </a:p>
          <a:p>
            <a:pPr lvl="3"/>
            <a:r>
              <a:rPr lang="nl-BE" dirty="0" smtClean="0"/>
              <a:t>AGR: 0</a:t>
            </a:r>
          </a:p>
          <a:p>
            <a:pPr lvl="3"/>
            <a:r>
              <a:rPr lang="nl-BE" dirty="0" smtClean="0"/>
              <a:t>Letsel: Rugpijn.</a:t>
            </a:r>
          </a:p>
          <a:p>
            <a:pPr lvl="3"/>
            <a:r>
              <a:rPr lang="nl-BE" dirty="0" smtClean="0"/>
              <a:t>Preventiemaatregel:</a:t>
            </a:r>
            <a:br>
              <a:rPr lang="nl-BE" dirty="0" smtClean="0"/>
            </a:br>
            <a:r>
              <a:rPr lang="nl-BE" dirty="0" smtClean="0"/>
              <a:t>Geen specifieke maatregel.</a:t>
            </a:r>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22382726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smtClean="0">
                <a:effectLst>
                  <a:outerShdw blurRad="38100" dist="38100" dir="2700000" algn="tl">
                    <a:srgbClr val="000000">
                      <a:alpha val="43137"/>
                    </a:srgbClr>
                  </a:outerShdw>
                </a:effectLst>
              </a:rPr>
              <a:t>Verkeersongeval.</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24744"/>
            <a:ext cx="8507288" cy="5544615"/>
          </a:xfrm>
        </p:spPr>
        <p:txBody>
          <a:bodyPr>
            <a:normAutofit/>
          </a:bodyPr>
          <a:lstStyle/>
          <a:p>
            <a:pPr lvl="3"/>
            <a:endParaRPr lang="nl-BE" sz="800" dirty="0"/>
          </a:p>
          <a:p>
            <a:pPr lvl="2"/>
            <a:r>
              <a:rPr lang="nl-BE" dirty="0" smtClean="0"/>
              <a:t>DGHR (Nr. 8-2018-16235).</a:t>
            </a:r>
            <a:br>
              <a:rPr lang="nl-BE" dirty="0" smtClean="0"/>
            </a:br>
            <a:r>
              <a:rPr lang="nl-BE" dirty="0" smtClean="0"/>
              <a:t/>
            </a:r>
            <a:br>
              <a:rPr lang="nl-BE" dirty="0" smtClean="0"/>
            </a:br>
            <a:r>
              <a:rPr lang="nl-BE" sz="2000" dirty="0" smtClean="0"/>
              <a:t>Tijdens een achtermanoeuvre met het voertuig tegen een betonnen blok gereden.</a:t>
            </a:r>
          </a:p>
          <a:p>
            <a:pPr lvl="3"/>
            <a:r>
              <a:rPr lang="nl-BE" dirty="0" smtClean="0"/>
              <a:t>Schade: Schade linker achterzijde van het voertuig.</a:t>
            </a:r>
          </a:p>
          <a:p>
            <a:pPr lvl="3"/>
            <a:r>
              <a:rPr lang="nl-BE" dirty="0" smtClean="0"/>
              <a:t>Preventiemaatregel: </a:t>
            </a:r>
            <a:br>
              <a:rPr lang="nl-BE" dirty="0" smtClean="0"/>
            </a:br>
            <a:r>
              <a:rPr lang="nl-BE" dirty="0" smtClean="0"/>
              <a:t>Aandachtig blijven bij het achteruit manoeuvreren.</a:t>
            </a:r>
          </a:p>
          <a:p>
            <a:pPr lvl="4"/>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23637061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smtClean="0">
                <a:effectLst>
                  <a:outerShdw blurRad="38100" dist="38100" dir="2700000" algn="tl">
                    <a:srgbClr val="000000">
                      <a:alpha val="43137"/>
                    </a:srgbClr>
                  </a:outerShdw>
                </a:effectLst>
              </a:rPr>
              <a:t>Ongeval met enkel schade.</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24744"/>
            <a:ext cx="8507288" cy="5544615"/>
          </a:xfrm>
        </p:spPr>
        <p:txBody>
          <a:bodyPr>
            <a:normAutofit/>
          </a:bodyPr>
          <a:lstStyle/>
          <a:p>
            <a:pPr lvl="3"/>
            <a:endParaRPr lang="nl-BE" sz="800" dirty="0"/>
          </a:p>
          <a:p>
            <a:pPr lvl="2"/>
            <a:r>
              <a:rPr lang="nl-BE" dirty="0" smtClean="0"/>
              <a:t>MP </a:t>
            </a:r>
            <a:r>
              <a:rPr lang="nl-BE" dirty="0" err="1" smtClean="0"/>
              <a:t>Gp</a:t>
            </a:r>
            <a:r>
              <a:rPr lang="nl-BE" dirty="0" smtClean="0"/>
              <a:t> (Nr. 8-2018-15759).</a:t>
            </a:r>
            <a:br>
              <a:rPr lang="nl-BE" dirty="0" smtClean="0"/>
            </a:br>
            <a:r>
              <a:rPr lang="nl-BE" dirty="0" smtClean="0"/>
              <a:t/>
            </a:r>
            <a:br>
              <a:rPr lang="nl-BE" dirty="0" smtClean="0"/>
            </a:br>
            <a:r>
              <a:rPr lang="nl-BE" sz="2400" dirty="0" smtClean="0"/>
              <a:t>Tijdens het leren vertrekken met een motor heeft het SO de koppeling te snel gelost en teveel gas gegeven waardoor het voorwiel omhoog ging en de motor op zijn achterwiel vertrok</a:t>
            </a:r>
            <a:r>
              <a:rPr lang="nl-BE" dirty="0" smtClean="0"/>
              <a:t>. Na een aantal meter is hij hierdoor ten val gekomen.</a:t>
            </a:r>
            <a:endParaRPr lang="nl-BE" dirty="0"/>
          </a:p>
          <a:p>
            <a:pPr lvl="3"/>
            <a:r>
              <a:rPr lang="nl-BE" dirty="0" smtClean="0"/>
              <a:t>Schade: Geen letsel</a:t>
            </a:r>
          </a:p>
          <a:p>
            <a:pPr lvl="3"/>
            <a:r>
              <a:rPr lang="nl-BE" dirty="0" smtClean="0"/>
              <a:t>Preventiemaatregel</a:t>
            </a:r>
            <a:r>
              <a:rPr lang="nl-BE" dirty="0"/>
              <a:t>: </a:t>
            </a:r>
            <a:br>
              <a:rPr lang="nl-BE" dirty="0"/>
            </a:br>
            <a:r>
              <a:rPr lang="nl-BE" dirty="0" smtClean="0"/>
              <a:t>Betere begeleiding door de </a:t>
            </a:r>
            <a:r>
              <a:rPr lang="nl-BE" dirty="0" err="1" smtClean="0"/>
              <a:t>rij-instructeurs</a:t>
            </a:r>
            <a:r>
              <a:rPr lang="nl-BE" dirty="0" smtClean="0"/>
              <a:t> bij </a:t>
            </a:r>
            <a:r>
              <a:rPr lang="nl-BE" smtClean="0"/>
              <a:t>beginnende leerlingen.</a:t>
            </a:r>
            <a:endParaRPr lang="nl-BE" dirty="0"/>
          </a:p>
          <a:p>
            <a:pPr lvl="2"/>
            <a:endParaRPr lang="nl-BE" sz="2000" dirty="0" smtClean="0"/>
          </a:p>
          <a:p>
            <a:pPr lvl="4"/>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3786842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www.gsmloket.nl/Uploaded/questions.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94625" y="1643380"/>
            <a:ext cx="6403944" cy="4341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43390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Totaal: 13 gemelde incidenten</a:t>
            </a:r>
            <a:endParaRPr lang="en-US" dirty="0"/>
          </a:p>
        </p:txBody>
      </p:sp>
      <p:sp>
        <p:nvSpPr>
          <p:cNvPr id="3" name="Content Placeholder 2"/>
          <p:cNvSpPr>
            <a:spLocks noGrp="1"/>
          </p:cNvSpPr>
          <p:nvPr>
            <p:ph idx="1"/>
          </p:nvPr>
        </p:nvSpPr>
        <p:spPr>
          <a:xfrm>
            <a:off x="1979712" y="1844824"/>
            <a:ext cx="6984776" cy="4281339"/>
          </a:xfrm>
        </p:spPr>
        <p:txBody>
          <a:bodyPr>
            <a:normAutofit/>
          </a:bodyPr>
          <a:lstStyle/>
          <a:p>
            <a:pPr>
              <a:tabLst>
                <a:tab pos="4483100" algn="l"/>
              </a:tabLst>
            </a:pPr>
            <a:r>
              <a:rPr lang="nl-BE" dirty="0" smtClean="0"/>
              <a:t>Arbeidsongevallen:	05</a:t>
            </a:r>
          </a:p>
          <a:p>
            <a:pPr>
              <a:tabLst>
                <a:tab pos="4483100" algn="l"/>
              </a:tabLst>
            </a:pPr>
            <a:r>
              <a:rPr lang="nl-BE" dirty="0" smtClean="0"/>
              <a:t>Arbeidswegongevallen:	06</a:t>
            </a:r>
          </a:p>
          <a:p>
            <a:pPr>
              <a:tabLst>
                <a:tab pos="4483100" algn="l"/>
              </a:tabLst>
            </a:pPr>
            <a:r>
              <a:rPr lang="nl-BE" dirty="0" smtClean="0"/>
              <a:t>Verkeersongeval:	01</a:t>
            </a:r>
          </a:p>
          <a:p>
            <a:pPr>
              <a:tabLst>
                <a:tab pos="4483100" algn="l"/>
              </a:tabLst>
            </a:pPr>
            <a:r>
              <a:rPr lang="nl-BE" dirty="0" smtClean="0"/>
              <a:t>Schadeongeval	01</a:t>
            </a:r>
          </a:p>
          <a:p>
            <a:pPr>
              <a:tabLst>
                <a:tab pos="4483100" algn="l"/>
              </a:tabLst>
            </a:pPr>
            <a:r>
              <a:rPr lang="nl-BE" dirty="0" smtClean="0"/>
              <a:t>Medisch incident	00	</a:t>
            </a:r>
          </a:p>
        </p:txBody>
      </p:sp>
    </p:spTree>
    <p:extLst>
      <p:ext uri="{BB962C8B-B14F-4D97-AF65-F5344CB8AC3E}">
        <p14:creationId xmlns:p14="http://schemas.microsoft.com/office/powerpoint/2010/main" val="39341926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smtClean="0"/>
              <a:t>ACOS O&amp;T (Nr. 8-18-16257).</a:t>
            </a:r>
            <a:br>
              <a:rPr lang="nl-BE" dirty="0" smtClean="0"/>
            </a:br>
            <a:r>
              <a:rPr lang="nl-BE" dirty="0" smtClean="0"/>
              <a:t>Decompressie door de opeenvolging van dagelijks 2 duiken in combinatie met vermoeidheid, mogelijks door dagelijks intensief sporten.</a:t>
            </a:r>
            <a:endParaRPr lang="nl-BE" dirty="0"/>
          </a:p>
          <a:p>
            <a:pPr lvl="2"/>
            <a:r>
              <a:rPr lang="nl-BE" dirty="0" smtClean="0"/>
              <a:t>AGR: 0 dagen</a:t>
            </a:r>
          </a:p>
          <a:p>
            <a:pPr lvl="2"/>
            <a:r>
              <a:rPr lang="nl-BE" dirty="0" smtClean="0"/>
              <a:t>Letsel: Tintelingen Li arm.</a:t>
            </a:r>
          </a:p>
          <a:p>
            <a:pPr lvl="2"/>
            <a:r>
              <a:rPr lang="nl-BE" dirty="0" smtClean="0"/>
              <a:t>Preventiemaatregel:</a:t>
            </a:r>
            <a:br>
              <a:rPr lang="nl-BE" dirty="0" smtClean="0"/>
            </a:br>
            <a:r>
              <a:rPr lang="nl-BE" dirty="0" smtClean="0"/>
              <a:t>- Respecteer de rusttijden tussen 2 duiken en vermijd extra inspanningen,</a:t>
            </a:r>
            <a:endParaRPr lang="nl-BE" dirty="0" smtClean="0">
              <a:solidFill>
                <a:schemeClr val="accent6">
                  <a:lumMod val="50000"/>
                </a:schemeClr>
              </a:solidFill>
            </a:endParaRPr>
          </a:p>
        </p:txBody>
      </p:sp>
    </p:spTree>
    <p:extLst>
      <p:ext uri="{BB962C8B-B14F-4D97-AF65-F5344CB8AC3E}">
        <p14:creationId xmlns:p14="http://schemas.microsoft.com/office/powerpoint/2010/main" val="811072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smtClean="0"/>
              <a:t>DG </a:t>
            </a:r>
            <a:r>
              <a:rPr lang="nl-BE" dirty="0" err="1" smtClean="0"/>
              <a:t>Str</a:t>
            </a:r>
            <a:r>
              <a:rPr lang="nl-BE" dirty="0" smtClean="0"/>
              <a:t> COM (Nr. 8-18-16283).</a:t>
            </a:r>
            <a:br>
              <a:rPr lang="nl-BE" dirty="0" smtClean="0"/>
            </a:br>
            <a:r>
              <a:rPr lang="nl-BE" dirty="0" smtClean="0"/>
              <a:t>Hoofd gestoten tegen een ijzeren buis tijdens het afbreken van een </a:t>
            </a:r>
            <a:r>
              <a:rPr lang="nl-BE" dirty="0" err="1" smtClean="0"/>
              <a:t>death-ride</a:t>
            </a:r>
            <a:r>
              <a:rPr lang="nl-BE" dirty="0" smtClean="0"/>
              <a:t> op het </a:t>
            </a:r>
            <a:r>
              <a:rPr lang="nl-BE" dirty="0" err="1" smtClean="0"/>
              <a:t>l’hôpital</a:t>
            </a:r>
            <a:r>
              <a:rPr lang="nl-BE" dirty="0" smtClean="0"/>
              <a:t> du </a:t>
            </a:r>
            <a:r>
              <a:rPr lang="nl-BE" dirty="0" err="1" smtClean="0"/>
              <a:t>citadelle</a:t>
            </a:r>
            <a:endParaRPr lang="nl-BE" dirty="0"/>
          </a:p>
          <a:p>
            <a:pPr lvl="2"/>
            <a:r>
              <a:rPr lang="nl-BE" dirty="0" smtClean="0"/>
              <a:t>AGR: </a:t>
            </a:r>
            <a:r>
              <a:rPr lang="nl-BE" dirty="0"/>
              <a:t>0</a:t>
            </a:r>
            <a:r>
              <a:rPr lang="nl-BE" dirty="0" smtClean="0"/>
              <a:t> dagen</a:t>
            </a:r>
          </a:p>
          <a:p>
            <a:pPr lvl="2"/>
            <a:r>
              <a:rPr lang="nl-BE" dirty="0" smtClean="0"/>
              <a:t>Letsel: 2 gebroken tanden.</a:t>
            </a:r>
          </a:p>
          <a:p>
            <a:pPr lvl="2"/>
            <a:r>
              <a:rPr lang="nl-BE" dirty="0" smtClean="0"/>
              <a:t>Preventiemaatregel:</a:t>
            </a:r>
            <a:br>
              <a:rPr lang="nl-BE" dirty="0" smtClean="0"/>
            </a:br>
            <a:r>
              <a:rPr lang="nl-BE" dirty="0" smtClean="0"/>
              <a:t>- Aandachtig blijven.</a:t>
            </a:r>
          </a:p>
          <a:p>
            <a:pPr lvl="2"/>
            <a:endParaRPr lang="nl-BE" dirty="0"/>
          </a:p>
        </p:txBody>
      </p:sp>
    </p:spTree>
    <p:extLst>
      <p:ext uri="{BB962C8B-B14F-4D97-AF65-F5344CB8AC3E}">
        <p14:creationId xmlns:p14="http://schemas.microsoft.com/office/powerpoint/2010/main" val="29313279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smtClean="0"/>
              <a:t>DGHR (Nr. 8-2018-16249).</a:t>
            </a:r>
            <a:br>
              <a:rPr lang="nl-BE" dirty="0" smtClean="0"/>
            </a:br>
            <a:r>
              <a:rPr lang="nl-BE" dirty="0" smtClean="0"/>
              <a:t>Tijdens het lopen gevallen op de asfalt.</a:t>
            </a:r>
            <a:endParaRPr lang="nl-BE" dirty="0"/>
          </a:p>
          <a:p>
            <a:pPr lvl="2"/>
            <a:r>
              <a:rPr lang="nl-BE" dirty="0" smtClean="0"/>
              <a:t>AGR: 0 dagen</a:t>
            </a:r>
          </a:p>
          <a:p>
            <a:pPr lvl="2"/>
            <a:r>
              <a:rPr lang="nl-BE" dirty="0" smtClean="0"/>
              <a:t>Letsel: Schaafwonden aan de knieën en Re </a:t>
            </a:r>
            <a:r>
              <a:rPr lang="nl-BE" dirty="0" err="1" smtClean="0"/>
              <a:t>elleboog</a:t>
            </a:r>
            <a:r>
              <a:rPr lang="nl-BE" dirty="0" smtClean="0"/>
              <a:t>.</a:t>
            </a:r>
          </a:p>
          <a:p>
            <a:pPr lvl="2"/>
            <a:r>
              <a:rPr lang="nl-BE" dirty="0" smtClean="0"/>
              <a:t>Preventiemaatregel:</a:t>
            </a:r>
            <a:br>
              <a:rPr lang="nl-BE" dirty="0" smtClean="0"/>
            </a:br>
            <a:r>
              <a:rPr lang="nl-BE" dirty="0" smtClean="0"/>
              <a:t>- Lopen op de </a:t>
            </a:r>
            <a:r>
              <a:rPr lang="nl-BE" dirty="0" err="1" smtClean="0"/>
              <a:t>finse</a:t>
            </a:r>
            <a:r>
              <a:rPr lang="nl-BE" dirty="0" smtClean="0"/>
              <a:t> piste. Zachte ondergrond is minder belastend voor de rug en indien men valt zijn de verwondingen minder ernstig </a:t>
            </a:r>
          </a:p>
        </p:txBody>
      </p:sp>
    </p:spTree>
    <p:extLst>
      <p:ext uri="{BB962C8B-B14F-4D97-AF65-F5344CB8AC3E}">
        <p14:creationId xmlns:p14="http://schemas.microsoft.com/office/powerpoint/2010/main" val="493968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smtClean="0"/>
              <a:t>DGMR </a:t>
            </a:r>
            <a:r>
              <a:rPr lang="nl-BE" dirty="0" err="1" smtClean="0"/>
              <a:t>Sys</a:t>
            </a:r>
            <a:r>
              <a:rPr lang="nl-BE" dirty="0" smtClean="0"/>
              <a:t>(Nr. 8-2018-15846).</a:t>
            </a:r>
            <a:br>
              <a:rPr lang="nl-BE" dirty="0" smtClean="0"/>
            </a:br>
            <a:r>
              <a:rPr lang="nl-BE" dirty="0" smtClean="0"/>
              <a:t>Rechtervoet omgeslagen tijdens het volleyballen.</a:t>
            </a:r>
            <a:endParaRPr lang="nl-BE" dirty="0"/>
          </a:p>
          <a:p>
            <a:pPr lvl="2"/>
            <a:r>
              <a:rPr lang="nl-BE" dirty="0"/>
              <a:t>AGR: 0</a:t>
            </a:r>
            <a:r>
              <a:rPr lang="nl-BE" dirty="0" smtClean="0"/>
              <a:t> </a:t>
            </a:r>
            <a:r>
              <a:rPr lang="nl-BE" dirty="0"/>
              <a:t>dagen</a:t>
            </a:r>
            <a:endParaRPr lang="en-US" dirty="0"/>
          </a:p>
          <a:p>
            <a:pPr lvl="2"/>
            <a:r>
              <a:rPr lang="nl-BE" dirty="0"/>
              <a:t>Letsel: </a:t>
            </a:r>
            <a:r>
              <a:rPr lang="nl-BE" dirty="0" smtClean="0"/>
              <a:t>Distorsie middenvoet.</a:t>
            </a:r>
            <a:endParaRPr lang="en-US" dirty="0"/>
          </a:p>
          <a:p>
            <a:pPr lvl="2"/>
            <a:r>
              <a:rPr lang="nl-BE" dirty="0"/>
              <a:t>Preventiemaatregel:</a:t>
            </a:r>
            <a:br>
              <a:rPr lang="nl-BE" dirty="0"/>
            </a:br>
            <a:r>
              <a:rPr lang="nl-BE" dirty="0" smtClean="0"/>
              <a:t>- Geen specifieke maatregel</a:t>
            </a:r>
          </a:p>
        </p:txBody>
      </p:sp>
    </p:spTree>
    <p:extLst>
      <p:ext uri="{BB962C8B-B14F-4D97-AF65-F5344CB8AC3E}">
        <p14:creationId xmlns:p14="http://schemas.microsoft.com/office/powerpoint/2010/main" val="12691444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smtClean="0"/>
              <a:t>DGMR </a:t>
            </a:r>
            <a:r>
              <a:rPr lang="nl-BE" dirty="0" err="1" smtClean="0"/>
              <a:t>Sys</a:t>
            </a:r>
            <a:r>
              <a:rPr lang="nl-BE" dirty="0" smtClean="0"/>
              <a:t>(Nr. 8-2018-16013).</a:t>
            </a:r>
            <a:br>
              <a:rPr lang="nl-BE" dirty="0" smtClean="0"/>
            </a:br>
            <a:r>
              <a:rPr lang="nl-BE" dirty="0" smtClean="0"/>
              <a:t>Bij het gebruik van een mes in de rechterwijsvinger gesneden.</a:t>
            </a:r>
            <a:endParaRPr lang="nl-BE" dirty="0"/>
          </a:p>
          <a:p>
            <a:pPr lvl="2"/>
            <a:r>
              <a:rPr lang="nl-BE" dirty="0"/>
              <a:t>AGR: 0 dagen</a:t>
            </a:r>
            <a:endParaRPr lang="en-US" dirty="0"/>
          </a:p>
          <a:p>
            <a:pPr lvl="2"/>
            <a:r>
              <a:rPr lang="nl-BE" dirty="0"/>
              <a:t>Letsel: </a:t>
            </a:r>
            <a:r>
              <a:rPr lang="nl-BE" dirty="0" smtClean="0"/>
              <a:t>Snijwonde.</a:t>
            </a:r>
            <a:endParaRPr lang="en-US" dirty="0"/>
          </a:p>
          <a:p>
            <a:pPr lvl="2"/>
            <a:r>
              <a:rPr lang="nl-BE" dirty="0"/>
              <a:t>Preventiemaatregel:</a:t>
            </a:r>
            <a:br>
              <a:rPr lang="nl-BE" dirty="0"/>
            </a:br>
            <a:r>
              <a:rPr lang="nl-BE" dirty="0" smtClean="0"/>
              <a:t>- Aandacht besteden bij het manipuleren van een mes,</a:t>
            </a:r>
          </a:p>
          <a:p>
            <a:pPr lvl="2"/>
            <a:endParaRPr lang="nl-BE" dirty="0"/>
          </a:p>
          <a:p>
            <a:pPr marL="914400" lvl="2" indent="0">
              <a:buNone/>
            </a:pPr>
            <a:endParaRPr lang="nl-BE" dirty="0" smtClean="0"/>
          </a:p>
        </p:txBody>
      </p:sp>
    </p:spTree>
    <p:extLst>
      <p:ext uri="{BB962C8B-B14F-4D97-AF65-F5344CB8AC3E}">
        <p14:creationId xmlns:p14="http://schemas.microsoft.com/office/powerpoint/2010/main" val="41405686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smtClean="0">
                <a:effectLst>
                  <a:outerShdw blurRad="38100" dist="38100" dir="2700000" algn="tl">
                    <a:srgbClr val="000000">
                      <a:alpha val="43137"/>
                    </a:srgbClr>
                  </a:outerShdw>
                </a:effectLst>
              </a:rPr>
              <a:t>Arbeidswegongevallen.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24744"/>
            <a:ext cx="8507288" cy="5544615"/>
          </a:xfrm>
        </p:spPr>
        <p:txBody>
          <a:bodyPr>
            <a:normAutofit lnSpcReduction="10000"/>
          </a:bodyPr>
          <a:lstStyle/>
          <a:p>
            <a:pPr lvl="2"/>
            <a:r>
              <a:rPr lang="nl-BE" dirty="0" smtClean="0"/>
              <a:t>6 </a:t>
            </a:r>
            <a:r>
              <a:rPr lang="nl-BE" dirty="0" err="1" smtClean="0"/>
              <a:t>Gp</a:t>
            </a:r>
            <a:r>
              <a:rPr lang="nl-BE" dirty="0" smtClean="0"/>
              <a:t> CIS (Nr. 8-2018-15734). </a:t>
            </a:r>
            <a:br>
              <a:rPr lang="nl-BE" dirty="0" smtClean="0"/>
            </a:br>
            <a:r>
              <a:rPr lang="nl-BE" sz="800" dirty="0" smtClean="0"/>
              <a:t/>
            </a:r>
            <a:br>
              <a:rPr lang="nl-BE" sz="800" dirty="0" smtClean="0"/>
            </a:br>
            <a:r>
              <a:rPr lang="nl-BE" dirty="0" smtClean="0"/>
              <a:t>Op de arbeidsweg naar huis is betrokken bij het uitwijken van een tractor ten val gekomen en heeft zich hierbij bezeerd aan de Re </a:t>
            </a:r>
            <a:r>
              <a:rPr lang="nl-BE" dirty="0" err="1" smtClean="0"/>
              <a:t>elleboog</a:t>
            </a:r>
            <a:r>
              <a:rPr lang="nl-BE" dirty="0" smtClean="0"/>
              <a:t> en Li knie.</a:t>
            </a:r>
          </a:p>
          <a:p>
            <a:pPr lvl="3"/>
            <a:r>
              <a:rPr lang="nl-BE" dirty="0" smtClean="0"/>
              <a:t>AGR: 0</a:t>
            </a:r>
          </a:p>
          <a:p>
            <a:pPr lvl="3"/>
            <a:r>
              <a:rPr lang="nl-BE" dirty="0" smtClean="0"/>
              <a:t>Letsel: Contusie Li knie, mogelijk schade aan het kraakbeen. </a:t>
            </a:r>
          </a:p>
          <a:p>
            <a:pPr lvl="3"/>
            <a:r>
              <a:rPr lang="nl-BE" dirty="0" smtClean="0"/>
              <a:t>Preventiemaatregel:</a:t>
            </a:r>
            <a:br>
              <a:rPr lang="nl-BE" dirty="0" smtClean="0"/>
            </a:br>
            <a:r>
              <a:rPr lang="nl-BE" dirty="0" smtClean="0"/>
              <a:t>Aandacht op de verkeerssituatie behouden.</a:t>
            </a:r>
          </a:p>
          <a:p>
            <a:pPr lvl="3"/>
            <a:endParaRPr lang="nl-BE" sz="800" dirty="0"/>
          </a:p>
          <a:p>
            <a:pPr lvl="2"/>
            <a:r>
              <a:rPr lang="nl-BE" dirty="0" smtClean="0"/>
              <a:t>CC Infra (Nr. 8-2018-15996).</a:t>
            </a:r>
            <a:br>
              <a:rPr lang="nl-BE" dirty="0" smtClean="0"/>
            </a:br>
            <a:r>
              <a:rPr lang="nl-BE" sz="800" dirty="0" smtClean="0"/>
              <a:t/>
            </a:r>
            <a:br>
              <a:rPr lang="nl-BE" sz="800" dirty="0" smtClean="0"/>
            </a:br>
            <a:r>
              <a:rPr lang="nl-BE" dirty="0" smtClean="0"/>
              <a:t>Terugkerend van het zwembad (Evere) uitgegleden met de fiets.</a:t>
            </a:r>
          </a:p>
          <a:p>
            <a:pPr lvl="3"/>
            <a:r>
              <a:rPr lang="nl-BE" dirty="0" smtClean="0"/>
              <a:t>AGR: 0</a:t>
            </a:r>
          </a:p>
          <a:p>
            <a:pPr lvl="3"/>
            <a:r>
              <a:rPr lang="nl-BE" dirty="0" smtClean="0"/>
              <a:t>Letsel: Kneuzingen </a:t>
            </a:r>
            <a:r>
              <a:rPr lang="nl-BE" dirty="0" err="1" smtClean="0"/>
              <a:t>t.h.v</a:t>
            </a:r>
            <a:r>
              <a:rPr lang="nl-BE" dirty="0" smtClean="0"/>
              <a:t>. Li onderarm, dijbeen en knie.</a:t>
            </a:r>
          </a:p>
          <a:p>
            <a:pPr lvl="3"/>
            <a:r>
              <a:rPr lang="nl-BE" dirty="0" smtClean="0"/>
              <a:t>Preventiemaatregel: </a:t>
            </a:r>
            <a:br>
              <a:rPr lang="nl-BE" dirty="0" smtClean="0"/>
            </a:br>
            <a:r>
              <a:rPr lang="nl-BE" dirty="0" smtClean="0"/>
              <a:t>Snelheid aanpassen bij nat wegdek.</a:t>
            </a:r>
          </a:p>
          <a:p>
            <a:pPr lvl="3"/>
            <a:endParaRPr lang="nl-BE" dirty="0" smtClean="0"/>
          </a:p>
          <a:p>
            <a:pPr lvl="4"/>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261841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smtClean="0">
                <a:effectLst>
                  <a:outerShdw blurRad="38100" dist="38100" dir="2700000" algn="tl">
                    <a:srgbClr val="000000">
                      <a:alpha val="43137"/>
                    </a:srgbClr>
                  </a:outerShdw>
                </a:effectLst>
              </a:rPr>
              <a:t>Arbeidswegongevallen.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24744"/>
            <a:ext cx="8507288" cy="5544615"/>
          </a:xfrm>
        </p:spPr>
        <p:txBody>
          <a:bodyPr>
            <a:normAutofit/>
          </a:bodyPr>
          <a:lstStyle/>
          <a:p>
            <a:pPr lvl="2"/>
            <a:r>
              <a:rPr lang="nl-BE" dirty="0" smtClean="0"/>
              <a:t>DGHR (Nr. 8-2018-15756). </a:t>
            </a:r>
            <a:br>
              <a:rPr lang="nl-BE" dirty="0" smtClean="0"/>
            </a:br>
            <a:r>
              <a:rPr lang="nl-BE" sz="800" dirty="0" smtClean="0"/>
              <a:t/>
            </a:r>
            <a:br>
              <a:rPr lang="nl-BE" sz="800" dirty="0" smtClean="0"/>
            </a:br>
            <a:r>
              <a:rPr lang="nl-BE" dirty="0" smtClean="0"/>
              <a:t>Bij het afstappen van de trein slecht terechtgekomen.</a:t>
            </a:r>
          </a:p>
          <a:p>
            <a:pPr lvl="3"/>
            <a:r>
              <a:rPr lang="nl-BE" dirty="0" smtClean="0"/>
              <a:t>AGR: 0</a:t>
            </a:r>
          </a:p>
          <a:p>
            <a:pPr lvl="3"/>
            <a:r>
              <a:rPr lang="nl-BE" dirty="0" smtClean="0"/>
              <a:t>Letsel: Trauma Li knie.</a:t>
            </a:r>
          </a:p>
          <a:p>
            <a:pPr lvl="3"/>
            <a:r>
              <a:rPr lang="nl-BE" dirty="0" smtClean="0"/>
              <a:t>Preventiemaatregel:</a:t>
            </a:r>
            <a:br>
              <a:rPr lang="nl-BE" dirty="0" smtClean="0"/>
            </a:br>
            <a:r>
              <a:rPr lang="nl-BE" dirty="0" smtClean="0"/>
              <a:t>Aandacht behouden.</a:t>
            </a:r>
          </a:p>
          <a:p>
            <a:pPr lvl="3"/>
            <a:endParaRPr lang="nl-BE" dirty="0"/>
          </a:p>
          <a:p>
            <a:pPr lvl="2"/>
            <a:r>
              <a:rPr lang="nl-BE" dirty="0" smtClean="0"/>
              <a:t>DGMR (Nr. 8-2018-16006)</a:t>
            </a:r>
            <a:br>
              <a:rPr lang="nl-BE" dirty="0" smtClean="0"/>
            </a:br>
            <a:r>
              <a:rPr lang="nl-BE" dirty="0" smtClean="0"/>
              <a:t/>
            </a:r>
            <a:br>
              <a:rPr lang="nl-BE" dirty="0" smtClean="0"/>
            </a:br>
            <a:r>
              <a:rPr lang="nl-BE" dirty="0" smtClean="0"/>
              <a:t>Met de fiets uitgegleden op grind, zand.</a:t>
            </a:r>
          </a:p>
          <a:p>
            <a:pPr lvl="3"/>
            <a:r>
              <a:rPr lang="nl-BE" dirty="0" smtClean="0"/>
              <a:t>AGR: 0</a:t>
            </a:r>
          </a:p>
          <a:p>
            <a:pPr lvl="3"/>
            <a:r>
              <a:rPr lang="nl-BE" dirty="0" smtClean="0"/>
              <a:t>Letsel: Geschaafde knie en pijn aan de Li pols</a:t>
            </a:r>
          </a:p>
          <a:p>
            <a:pPr lvl="3"/>
            <a:r>
              <a:rPr lang="nl-BE" dirty="0" smtClean="0"/>
              <a:t>Preventiemaatregel:</a:t>
            </a:r>
            <a:br>
              <a:rPr lang="nl-BE" dirty="0" smtClean="0"/>
            </a:br>
            <a:r>
              <a:rPr lang="nl-BE" dirty="0" smtClean="0"/>
              <a:t>Snelheid aanpassen aan de omstandigheden.</a:t>
            </a:r>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1095165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3347</TotalTime>
  <Words>105</Words>
  <Application>Microsoft Office PowerPoint</Application>
  <PresentationFormat>On-screen Show (4:3)</PresentationFormat>
  <Paragraphs>89</Paragraphs>
  <Slides>13</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Gemelde incidenten/ongevallen 3de Trim 2018</vt:lpstr>
      <vt:lpstr>Totaal: 13 gemelde incidenten</vt:lpstr>
      <vt:lpstr>Arbeidsongevallen.</vt:lpstr>
      <vt:lpstr>Arbeidsongevallen.</vt:lpstr>
      <vt:lpstr>Arbeidsongevallen.</vt:lpstr>
      <vt:lpstr>Arbeidsongevallen.</vt:lpstr>
      <vt:lpstr>Arbeidsongevallen.</vt:lpstr>
      <vt:lpstr>Arbeidswegongevallen.</vt:lpstr>
      <vt:lpstr>Arbeidswegongevallen.</vt:lpstr>
      <vt:lpstr>Arbeidswegongevallen.</vt:lpstr>
      <vt:lpstr>Verkeersongeval.</vt:lpstr>
      <vt:lpstr>Ongeval met enkel schade.</vt:lpstr>
      <vt:lpstr>PowerPoint Presentation</vt:lpstr>
    </vt:vector>
  </TitlesOfParts>
  <Company>Belgian Defense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Applicatie ongevallen/incidenten</dc:title>
  <dc:creator>Choubane Housene</dc:creator>
  <cp:lastModifiedBy>Choubane Housene</cp:lastModifiedBy>
  <cp:revision>181</cp:revision>
  <cp:lastPrinted>2017-08-29T07:27:34Z</cp:lastPrinted>
  <dcterms:created xsi:type="dcterms:W3CDTF">2014-09-15T09:56:03Z</dcterms:created>
  <dcterms:modified xsi:type="dcterms:W3CDTF">2018-11-19T10:26:34Z</dcterms:modified>
</cp:coreProperties>
</file>