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5" r:id="rId2"/>
    <p:sldId id="276" r:id="rId3"/>
    <p:sldId id="299" r:id="rId4"/>
    <p:sldId id="300" r:id="rId5"/>
    <p:sldId id="306" r:id="rId6"/>
    <p:sldId id="308" r:id="rId7"/>
    <p:sldId id="316" r:id="rId8"/>
    <p:sldId id="317" r:id="rId9"/>
    <p:sldId id="319" r:id="rId10"/>
    <p:sldId id="320" r:id="rId11"/>
    <p:sldId id="273" r:id="rId1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9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3A8B23-B4AD-41F9-8EE5-DE1F30C9EA07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3B9FD-4F43-49B1-A8F9-FB16951C7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074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Andere</a:t>
            </a:r>
            <a:r>
              <a:rPr lang="nl-BE" baseline="0" dirty="0" smtClean="0"/>
              <a:t> = sprong/val helikopterpiloot tijden demonstratie op 03/Sep/2017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3B9FD-4F43-49B1-A8F9-FB16951C7D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156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610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506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063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145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899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228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13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07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85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259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34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DB195-873D-4A25-8191-64CBABB9D8EC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32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3072" y="548680"/>
            <a:ext cx="7772400" cy="3386807"/>
          </a:xfrm>
        </p:spPr>
        <p:txBody>
          <a:bodyPr>
            <a:normAutofit/>
          </a:bodyPr>
          <a:lstStyle/>
          <a:p>
            <a:r>
              <a:rPr lang="nl-BE" sz="6000" dirty="0" smtClean="0"/>
              <a:t>Gemelde</a:t>
            </a:r>
            <a:br>
              <a:rPr lang="nl-BE" sz="6000" dirty="0" smtClean="0"/>
            </a:br>
            <a:r>
              <a:rPr lang="nl-BE" sz="6000" dirty="0" smtClean="0"/>
              <a:t>incidenten/ongevallen</a:t>
            </a:r>
            <a:r>
              <a:rPr lang="nl-BE" sz="6000" dirty="0"/>
              <a:t/>
            </a:r>
            <a:br>
              <a:rPr lang="nl-BE" sz="6000" dirty="0"/>
            </a:br>
            <a:r>
              <a:rPr lang="nl-BE" sz="6000" dirty="0" smtClean="0"/>
              <a:t>4</a:t>
            </a:r>
            <a:r>
              <a:rPr lang="nl-BE" sz="6000" baseline="30000" dirty="0" smtClean="0"/>
              <a:t>de</a:t>
            </a:r>
            <a:r>
              <a:rPr lang="nl-BE" sz="6000" dirty="0" smtClean="0"/>
              <a:t> Trim 2017</a:t>
            </a:r>
            <a:endParaRPr lang="en-US" sz="6000" dirty="0"/>
          </a:p>
        </p:txBody>
      </p:sp>
      <p:pic>
        <p:nvPicPr>
          <p:cNvPr id="4" name="Picture 2" descr="http://intranet.mil.intra/sites/templates/Note/Logos/logo_De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13970"/>
            <a:ext cx="1465200" cy="14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ntranet.mil.intra/sites/templates/Note/Logos/Logo%20ACOS%20W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6" y="311527"/>
            <a:ext cx="1426158" cy="146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personalinjurysolicitors.org/wp-content/uploads/workplace_accident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356992"/>
            <a:ext cx="181388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24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3" name="Picture 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9476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766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ntranet.mil.intra/sites/templates/Note/Logos/logo_De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13970"/>
            <a:ext cx="1465200" cy="14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ntranet.mil.intra/sites/templates/Note/Logos/Logo%20ACOS%20W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6" y="311527"/>
            <a:ext cx="1426158" cy="146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www.gsmloket.nl/Uploaded/question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625" y="1643380"/>
            <a:ext cx="6403944" cy="4341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33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Totaal: 08 gemelde incidenten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844824"/>
            <a:ext cx="6984776" cy="4281339"/>
          </a:xfrm>
        </p:spPr>
        <p:txBody>
          <a:bodyPr>
            <a:normAutofit/>
          </a:bodyPr>
          <a:lstStyle/>
          <a:p>
            <a:pPr>
              <a:tabLst>
                <a:tab pos="4483100" algn="l"/>
              </a:tabLst>
            </a:pPr>
            <a:r>
              <a:rPr lang="nl-BE" dirty="0" smtClean="0"/>
              <a:t>Arbeidsongevallen:	04</a:t>
            </a:r>
          </a:p>
          <a:p>
            <a:pPr>
              <a:tabLst>
                <a:tab pos="4483100" algn="l"/>
              </a:tabLst>
            </a:pPr>
            <a:r>
              <a:rPr lang="nl-BE" dirty="0" smtClean="0"/>
              <a:t>Arbeidswegongevallen:	03</a:t>
            </a:r>
          </a:p>
          <a:p>
            <a:pPr>
              <a:tabLst>
                <a:tab pos="4483100" algn="l"/>
              </a:tabLst>
            </a:pPr>
            <a:r>
              <a:rPr lang="nl-BE" dirty="0" smtClean="0"/>
              <a:t>Medisch incident:	01	</a:t>
            </a:r>
          </a:p>
        </p:txBody>
      </p:sp>
    </p:spTree>
    <p:extLst>
      <p:ext uri="{BB962C8B-B14F-4D97-AF65-F5344CB8AC3E}">
        <p14:creationId xmlns:p14="http://schemas.microsoft.com/office/powerpoint/2010/main" val="393419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Arbeidsongevallen.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507288" cy="4536504"/>
          </a:xfrm>
        </p:spPr>
        <p:txBody>
          <a:bodyPr>
            <a:normAutofit fontScale="92500" lnSpcReduction="10000"/>
          </a:bodyPr>
          <a:lstStyle/>
          <a:p>
            <a:endParaRPr lang="nl-BE" dirty="0" smtClean="0"/>
          </a:p>
          <a:p>
            <a:pPr lvl="1"/>
            <a:r>
              <a:rPr lang="nl-BE" dirty="0" err="1" smtClean="0"/>
              <a:t>Bn</a:t>
            </a:r>
            <a:r>
              <a:rPr lang="nl-BE" dirty="0" smtClean="0"/>
              <a:t> HK </a:t>
            </a:r>
            <a:r>
              <a:rPr lang="nl-BE" dirty="0" err="1" smtClean="0"/>
              <a:t>Def</a:t>
            </a:r>
            <a:r>
              <a:rPr lang="nl-BE" dirty="0" smtClean="0"/>
              <a:t> Staf KKE (Nr. 8-17-14332).</a:t>
            </a:r>
            <a:br>
              <a:rPr lang="nl-BE" dirty="0" smtClean="0"/>
            </a:br>
            <a:r>
              <a:rPr lang="nl-BE" dirty="0" smtClean="0"/>
              <a:t>Bij het verwijderen van plafondtegels is een tegel naar beneden gevallen en heeft zijn hoofd geraakt. Hierdoor werd zijn bril (prothese) beschadigd.</a:t>
            </a:r>
            <a:endParaRPr lang="nl-BE" dirty="0"/>
          </a:p>
          <a:p>
            <a:pPr lvl="2"/>
            <a:r>
              <a:rPr lang="nl-BE" dirty="0" smtClean="0"/>
              <a:t>AGR: 0 dagen</a:t>
            </a:r>
          </a:p>
          <a:p>
            <a:pPr lvl="2"/>
            <a:r>
              <a:rPr lang="nl-BE" dirty="0" smtClean="0"/>
              <a:t>Letsel: Bril beschadigd (prothese).</a:t>
            </a:r>
          </a:p>
          <a:p>
            <a:pPr lvl="2"/>
            <a:r>
              <a:rPr lang="nl-BE" dirty="0" smtClean="0"/>
              <a:t>Preventiemaatregel:</a:t>
            </a:r>
            <a:br>
              <a:rPr lang="nl-BE" dirty="0" smtClean="0"/>
            </a:br>
            <a:r>
              <a:rPr lang="nl-BE" dirty="0" smtClean="0"/>
              <a:t>- Geen specifieke maatregel voor dit ongeval.</a:t>
            </a:r>
            <a:br>
              <a:rPr lang="nl-BE" dirty="0" smtClean="0"/>
            </a:br>
            <a:r>
              <a:rPr lang="nl-BE" i="1" dirty="0" smtClean="0">
                <a:solidFill>
                  <a:schemeClr val="accent6">
                    <a:lumMod val="50000"/>
                  </a:schemeClr>
                </a:solidFill>
              </a:rPr>
              <a:t>Men dient wel naargelang het type werk na te gaan of een </a:t>
            </a:r>
            <a:r>
              <a:rPr lang="nl-BE" i="1" dirty="0" smtClean="0">
                <a:solidFill>
                  <a:schemeClr val="accent6">
                    <a:lumMod val="50000"/>
                  </a:schemeClr>
                </a:solidFill>
              </a:rPr>
              <a:t>veiligheidsbril of veiligheidshelm </a:t>
            </a:r>
            <a:r>
              <a:rPr lang="nl-BE" i="1" dirty="0" smtClean="0">
                <a:solidFill>
                  <a:schemeClr val="accent6">
                    <a:lumMod val="50000"/>
                  </a:schemeClr>
                </a:solidFill>
              </a:rPr>
              <a:t>vereist is</a:t>
            </a:r>
            <a:r>
              <a:rPr lang="nl-BE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br>
              <a:rPr lang="nl-BE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nl-BE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07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Arbeidsongevallen.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507288" cy="4536504"/>
          </a:xfrm>
        </p:spPr>
        <p:txBody>
          <a:bodyPr>
            <a:normAutofit/>
          </a:bodyPr>
          <a:lstStyle/>
          <a:p>
            <a:endParaRPr lang="nl-BE" dirty="0" smtClean="0"/>
          </a:p>
          <a:p>
            <a:pPr lvl="1"/>
            <a:r>
              <a:rPr lang="nl-BE" dirty="0" err="1" smtClean="0"/>
              <a:t>Bn</a:t>
            </a:r>
            <a:r>
              <a:rPr lang="nl-BE" dirty="0" smtClean="0"/>
              <a:t> HK </a:t>
            </a:r>
            <a:r>
              <a:rPr lang="nl-BE" dirty="0" err="1" smtClean="0"/>
              <a:t>Def</a:t>
            </a:r>
            <a:r>
              <a:rPr lang="nl-BE" dirty="0" smtClean="0"/>
              <a:t> Staf KKE (Nr. 8-17-14414).</a:t>
            </a:r>
            <a:br>
              <a:rPr lang="nl-BE" dirty="0" smtClean="0"/>
            </a:br>
            <a:r>
              <a:rPr lang="nl-BE" dirty="0" smtClean="0"/>
              <a:t>SO is in het containerpark over een obstakel gestruikeld en ten val gekomen.</a:t>
            </a:r>
            <a:endParaRPr lang="nl-BE" dirty="0"/>
          </a:p>
          <a:p>
            <a:pPr lvl="2"/>
            <a:r>
              <a:rPr lang="nl-BE" dirty="0" smtClean="0"/>
              <a:t>AGR: 0 dagen</a:t>
            </a:r>
          </a:p>
          <a:p>
            <a:pPr lvl="2"/>
            <a:r>
              <a:rPr lang="nl-BE" dirty="0" smtClean="0"/>
              <a:t>Letsel: Contusie linker </a:t>
            </a:r>
            <a:r>
              <a:rPr lang="nl-BE" dirty="0" err="1" smtClean="0"/>
              <a:t>elleboog</a:t>
            </a:r>
            <a:r>
              <a:rPr lang="nl-BE" dirty="0" smtClean="0"/>
              <a:t>.</a:t>
            </a:r>
          </a:p>
          <a:p>
            <a:pPr lvl="2"/>
            <a:r>
              <a:rPr lang="nl-BE" dirty="0" smtClean="0"/>
              <a:t>Preventiemaatregel:</a:t>
            </a:r>
            <a:br>
              <a:rPr lang="nl-BE" dirty="0" smtClean="0"/>
            </a:br>
            <a:r>
              <a:rPr lang="nl-BE" dirty="0" smtClean="0"/>
              <a:t>- Zorgen voor orde en netheid.</a:t>
            </a:r>
            <a:br>
              <a:rPr lang="nl-BE" dirty="0" smtClean="0"/>
            </a:br>
            <a:r>
              <a:rPr lang="nl-BE" dirty="0" smtClean="0"/>
              <a:t>- Aandacht op de omgeving behouden. </a:t>
            </a:r>
          </a:p>
        </p:txBody>
      </p:sp>
    </p:spTree>
    <p:extLst>
      <p:ext uri="{BB962C8B-B14F-4D97-AF65-F5344CB8AC3E}">
        <p14:creationId xmlns:p14="http://schemas.microsoft.com/office/powerpoint/2010/main" val="293132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Arbeidsongevallen.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507288" cy="4536504"/>
          </a:xfrm>
        </p:spPr>
        <p:txBody>
          <a:bodyPr>
            <a:normAutofit/>
          </a:bodyPr>
          <a:lstStyle/>
          <a:p>
            <a:endParaRPr lang="nl-BE" dirty="0" smtClean="0"/>
          </a:p>
          <a:p>
            <a:pPr lvl="1"/>
            <a:r>
              <a:rPr lang="nl-BE" dirty="0" smtClean="0"/>
              <a:t>COMOPSMED (Nr. 8-2017-14256).</a:t>
            </a:r>
            <a:br>
              <a:rPr lang="nl-BE" dirty="0" smtClean="0"/>
            </a:br>
            <a:r>
              <a:rPr lang="nl-BE" dirty="0" smtClean="0"/>
              <a:t>Tijdens een opdracht (contactteam) in MALI is het SO op een steen gestapt en is hierdoor gestruikeld.</a:t>
            </a:r>
            <a:endParaRPr lang="nl-BE" dirty="0"/>
          </a:p>
          <a:p>
            <a:pPr lvl="2"/>
            <a:r>
              <a:rPr lang="nl-BE" dirty="0" smtClean="0"/>
              <a:t>AGR: 0 dagen</a:t>
            </a:r>
          </a:p>
          <a:p>
            <a:pPr lvl="2"/>
            <a:r>
              <a:rPr lang="nl-BE" dirty="0" smtClean="0"/>
              <a:t>Letsel: Traumatische verstuiking rechter enkel.</a:t>
            </a:r>
          </a:p>
          <a:p>
            <a:pPr lvl="2"/>
            <a:r>
              <a:rPr lang="nl-BE" dirty="0" smtClean="0"/>
              <a:t>Preventiemaatregel:</a:t>
            </a:r>
            <a:br>
              <a:rPr lang="nl-BE" dirty="0" smtClean="0"/>
            </a:br>
            <a:r>
              <a:rPr lang="nl-BE" dirty="0" smtClean="0"/>
              <a:t>Aandachtig blijven. </a:t>
            </a:r>
          </a:p>
        </p:txBody>
      </p:sp>
    </p:spTree>
    <p:extLst>
      <p:ext uri="{BB962C8B-B14F-4D97-AF65-F5344CB8AC3E}">
        <p14:creationId xmlns:p14="http://schemas.microsoft.com/office/powerpoint/2010/main" val="49396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Arbeidsongevallen.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507288" cy="4536504"/>
          </a:xfrm>
        </p:spPr>
        <p:txBody>
          <a:bodyPr>
            <a:normAutofit/>
          </a:bodyPr>
          <a:lstStyle/>
          <a:p>
            <a:endParaRPr lang="nl-BE" dirty="0" smtClean="0"/>
          </a:p>
          <a:p>
            <a:pPr lvl="1"/>
            <a:r>
              <a:rPr lang="nl-BE" dirty="0" smtClean="0"/>
              <a:t>DG MR-</a:t>
            </a:r>
            <a:r>
              <a:rPr lang="nl-BE" dirty="0" err="1" smtClean="0"/>
              <a:t>Mgt</a:t>
            </a:r>
            <a:r>
              <a:rPr lang="nl-BE" dirty="0" smtClean="0"/>
              <a:t> (Nr. 8-2017-14364).</a:t>
            </a:r>
            <a:br>
              <a:rPr lang="nl-BE" dirty="0" smtClean="0"/>
            </a:br>
            <a:r>
              <a:rPr lang="nl-BE" dirty="0" smtClean="0"/>
              <a:t>Bij het verplaatsen van dossiers maakte het SO een roterende beweging. Tijdens deze beweging kreeg hij plots pijn in de onderrug.</a:t>
            </a:r>
            <a:endParaRPr lang="nl-BE" dirty="0"/>
          </a:p>
          <a:p>
            <a:pPr lvl="2"/>
            <a:r>
              <a:rPr lang="nl-BE" dirty="0"/>
              <a:t>AGR: 0 dagen</a:t>
            </a:r>
            <a:endParaRPr lang="en-US" dirty="0"/>
          </a:p>
          <a:p>
            <a:pPr lvl="2"/>
            <a:r>
              <a:rPr lang="nl-BE" dirty="0"/>
              <a:t>Letsel: </a:t>
            </a:r>
            <a:r>
              <a:rPr lang="nl-BE" dirty="0" smtClean="0"/>
              <a:t>Pijn ter hoogte van de lumbale wervels L4-L5.</a:t>
            </a:r>
            <a:endParaRPr lang="en-US" dirty="0"/>
          </a:p>
          <a:p>
            <a:pPr lvl="2"/>
            <a:r>
              <a:rPr lang="nl-BE" dirty="0"/>
              <a:t>Preventiemaatregel:</a:t>
            </a:r>
            <a:br>
              <a:rPr lang="nl-BE" dirty="0"/>
            </a:br>
            <a:r>
              <a:rPr lang="nl-BE" dirty="0" smtClean="0"/>
              <a:t>- Volgen van een </a:t>
            </a:r>
            <a:r>
              <a:rPr lang="nl-BE" dirty="0" err="1" smtClean="0"/>
              <a:t>toolboxmeeting</a:t>
            </a:r>
            <a:r>
              <a:rPr lang="nl-BE" dirty="0" smtClean="0"/>
              <a:t> “Manueel hanteren van</a:t>
            </a:r>
            <a:br>
              <a:rPr lang="nl-BE" dirty="0" smtClean="0"/>
            </a:br>
            <a:r>
              <a:rPr lang="nl-BE" dirty="0" smtClean="0"/>
              <a:t>  lasten”.</a:t>
            </a:r>
          </a:p>
        </p:txBody>
      </p:sp>
    </p:spTree>
    <p:extLst>
      <p:ext uri="{BB962C8B-B14F-4D97-AF65-F5344CB8AC3E}">
        <p14:creationId xmlns:p14="http://schemas.microsoft.com/office/powerpoint/2010/main" val="126914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Arbeidswegongevallen.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507288" cy="5544615"/>
          </a:xfrm>
        </p:spPr>
        <p:txBody>
          <a:bodyPr>
            <a:normAutofit fontScale="92500" lnSpcReduction="20000"/>
          </a:bodyPr>
          <a:lstStyle/>
          <a:p>
            <a:pPr lvl="2"/>
            <a:r>
              <a:rPr lang="nl-BE" dirty="0" smtClean="0"/>
              <a:t>DG MR-</a:t>
            </a:r>
            <a:r>
              <a:rPr lang="nl-BE" dirty="0" err="1" smtClean="0"/>
              <a:t>Mgt</a:t>
            </a:r>
            <a:r>
              <a:rPr lang="nl-BE" dirty="0" smtClean="0"/>
              <a:t> (Nr. 8-2017-1462). </a:t>
            </a:r>
            <a:br>
              <a:rPr lang="nl-BE" dirty="0" smtClean="0"/>
            </a:br>
            <a:r>
              <a:rPr lang="nl-BE" sz="800" dirty="0" smtClean="0"/>
              <a:t/>
            </a:r>
            <a:br>
              <a:rPr lang="nl-BE" sz="800" dirty="0" smtClean="0"/>
            </a:br>
            <a:r>
              <a:rPr lang="nl-BE" dirty="0" smtClean="0"/>
              <a:t>Het SO is ‘s morgens tegen een bladcontainer gereden en hierdoor ten val gekomen. Het was donker, en er was geen verlichting.</a:t>
            </a:r>
          </a:p>
          <a:p>
            <a:pPr lvl="3"/>
            <a:r>
              <a:rPr lang="nl-BE" dirty="0" smtClean="0"/>
              <a:t>AGR: 00</a:t>
            </a:r>
          </a:p>
          <a:p>
            <a:pPr lvl="3"/>
            <a:r>
              <a:rPr lang="nl-BE" dirty="0" smtClean="0"/>
              <a:t>Letsel: Contusie rechter schouder, arm en </a:t>
            </a:r>
            <a:r>
              <a:rPr lang="nl-BE" dirty="0" err="1" smtClean="0"/>
              <a:t>elleboog</a:t>
            </a:r>
            <a:r>
              <a:rPr lang="nl-BE" dirty="0" smtClean="0"/>
              <a:t>.</a:t>
            </a:r>
            <a:br>
              <a:rPr lang="nl-BE" dirty="0" smtClean="0"/>
            </a:br>
            <a:r>
              <a:rPr lang="nl-BE" dirty="0" smtClean="0"/>
              <a:t>             Na enkele dagen is er ook een bacteriële infectie opgetreden</a:t>
            </a:r>
            <a:br>
              <a:rPr lang="nl-BE" dirty="0" smtClean="0"/>
            </a:br>
            <a:r>
              <a:rPr lang="nl-BE" dirty="0" smtClean="0"/>
              <a:t>             aan de rechter arm. </a:t>
            </a:r>
          </a:p>
          <a:p>
            <a:pPr lvl="3"/>
            <a:r>
              <a:rPr lang="nl-BE" dirty="0" smtClean="0"/>
              <a:t>Preventiemaatregel:</a:t>
            </a:r>
            <a:br>
              <a:rPr lang="nl-BE" dirty="0" smtClean="0"/>
            </a:br>
            <a:r>
              <a:rPr lang="nl-BE" dirty="0" smtClean="0"/>
              <a:t>Aandachtig blijven en goede fietsverlichting gebruiken.</a:t>
            </a:r>
          </a:p>
          <a:p>
            <a:pPr lvl="3"/>
            <a:endParaRPr lang="nl-BE" sz="800" dirty="0"/>
          </a:p>
          <a:p>
            <a:pPr lvl="2"/>
            <a:r>
              <a:rPr lang="nl-BE" dirty="0" smtClean="0"/>
              <a:t>DG MR-C&amp;I (Nr. 14227).</a:t>
            </a:r>
            <a:br>
              <a:rPr lang="nl-BE" dirty="0" smtClean="0"/>
            </a:br>
            <a:r>
              <a:rPr lang="nl-BE" sz="800" dirty="0" smtClean="0"/>
              <a:t/>
            </a:r>
            <a:br>
              <a:rPr lang="nl-BE" sz="800" dirty="0" smtClean="0"/>
            </a:br>
            <a:r>
              <a:rPr lang="nl-BE" dirty="0" smtClean="0"/>
              <a:t>Op de terugweg naar huis met de fiets moest het SO plots remmen en uitwijken voor een auto waardoor hij ten val is gekomen.</a:t>
            </a:r>
          </a:p>
          <a:p>
            <a:pPr lvl="3"/>
            <a:r>
              <a:rPr lang="nl-BE" dirty="0" smtClean="0"/>
              <a:t>AGR: 01</a:t>
            </a:r>
          </a:p>
          <a:p>
            <a:pPr lvl="3"/>
            <a:r>
              <a:rPr lang="nl-BE" dirty="0" smtClean="0"/>
              <a:t>Letsel: Kneuzing rechter knie, schaafwonden en hematomen.</a:t>
            </a:r>
          </a:p>
          <a:p>
            <a:pPr lvl="3"/>
            <a:r>
              <a:rPr lang="nl-BE" dirty="0" smtClean="0"/>
              <a:t>Preventiemaatregel: </a:t>
            </a:r>
            <a:br>
              <a:rPr lang="nl-BE" dirty="0" smtClean="0"/>
            </a:br>
            <a:r>
              <a:rPr lang="nl-BE" dirty="0" smtClean="0"/>
              <a:t>Aandacht op de weg houden.</a:t>
            </a:r>
          </a:p>
          <a:p>
            <a:pPr lvl="3"/>
            <a:endParaRPr lang="nl-BE" dirty="0" smtClean="0"/>
          </a:p>
          <a:p>
            <a:pPr lvl="4"/>
            <a:endParaRPr lang="nl-BE" dirty="0"/>
          </a:p>
          <a:p>
            <a:pPr lvl="3"/>
            <a:endParaRPr lang="nl-BE" dirty="0" smtClean="0"/>
          </a:p>
          <a:p>
            <a:pPr lvl="4"/>
            <a:endParaRPr lang="nl-BE" sz="800" dirty="0"/>
          </a:p>
          <a:p>
            <a:pPr lvl="2"/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26184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Arbeidswegongevallen.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507288" cy="5544615"/>
          </a:xfrm>
        </p:spPr>
        <p:txBody>
          <a:bodyPr>
            <a:normAutofit/>
          </a:bodyPr>
          <a:lstStyle/>
          <a:p>
            <a:pPr lvl="2"/>
            <a:r>
              <a:rPr lang="nl-BE" dirty="0" smtClean="0"/>
              <a:t>DG MR-C&amp;I (Nr. 8-2017-14176). </a:t>
            </a:r>
            <a:br>
              <a:rPr lang="nl-BE" dirty="0" smtClean="0"/>
            </a:br>
            <a:r>
              <a:rPr lang="nl-BE" sz="800" dirty="0" smtClean="0"/>
              <a:t/>
            </a:r>
            <a:br>
              <a:rPr lang="nl-BE" sz="800" dirty="0" smtClean="0"/>
            </a:br>
            <a:r>
              <a:rPr lang="nl-BE" dirty="0" smtClean="0"/>
              <a:t>Op de arbeidsweg heeft het SO te laat gezien dat er een boomstam op het fietspad lag. Het SO is hierdoor overkop gegaan.</a:t>
            </a:r>
          </a:p>
          <a:p>
            <a:pPr lvl="3"/>
            <a:r>
              <a:rPr lang="nl-BE" dirty="0" smtClean="0"/>
              <a:t>AGR: 0</a:t>
            </a:r>
          </a:p>
          <a:p>
            <a:pPr lvl="3"/>
            <a:r>
              <a:rPr lang="nl-BE" dirty="0" smtClean="0"/>
              <a:t>Letsel: Schaafwonden aan het hoofd, linker been en arm..</a:t>
            </a:r>
          </a:p>
          <a:p>
            <a:pPr lvl="3"/>
            <a:r>
              <a:rPr lang="nl-BE" dirty="0" smtClean="0"/>
              <a:t>Preventiemaatregel:</a:t>
            </a:r>
            <a:br>
              <a:rPr lang="nl-BE" dirty="0" smtClean="0"/>
            </a:br>
            <a:r>
              <a:rPr lang="nl-BE" dirty="0" smtClean="0"/>
              <a:t>Aandachtig blijven, snelheid aanpassen aan de omstandigheden en zorgen voor een goede fietsverlichting.</a:t>
            </a:r>
            <a:endParaRPr lang="nl-BE" dirty="0"/>
          </a:p>
          <a:p>
            <a:pPr lvl="3"/>
            <a:endParaRPr lang="nl-BE" dirty="0" smtClean="0"/>
          </a:p>
          <a:p>
            <a:pPr lvl="4"/>
            <a:endParaRPr lang="nl-BE" sz="800" dirty="0"/>
          </a:p>
          <a:p>
            <a:pPr lvl="2"/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109516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Medisch incident.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507288" cy="5544615"/>
          </a:xfrm>
        </p:spPr>
        <p:txBody>
          <a:bodyPr>
            <a:normAutofit/>
          </a:bodyPr>
          <a:lstStyle/>
          <a:p>
            <a:pPr lvl="3"/>
            <a:endParaRPr lang="nl-BE" sz="800" dirty="0"/>
          </a:p>
          <a:p>
            <a:pPr lvl="2"/>
            <a:r>
              <a:rPr lang="nl-BE" dirty="0" smtClean="0"/>
              <a:t>ACOS IS (Nr. 8-2017-14391).</a:t>
            </a:r>
            <a:br>
              <a:rPr lang="nl-BE" dirty="0" smtClean="0"/>
            </a:br>
            <a:r>
              <a:rPr lang="nl-BE" sz="2000" dirty="0" smtClean="0"/>
              <a:t>SO was onwel geworden en had volgende klachten: druk op de borst, hevig zweten en kortademigheid (Info van Cel AMT).</a:t>
            </a:r>
            <a:br>
              <a:rPr lang="nl-BE" sz="2000" dirty="0" smtClean="0"/>
            </a:br>
            <a:r>
              <a:rPr lang="nl-BE" sz="2000" dirty="0" smtClean="0"/>
              <a:t>Men is met het SO te voet naar de cel AMT in blok 21 gegaan waar de hulpdiensten werden opgeroepen.</a:t>
            </a:r>
          </a:p>
          <a:p>
            <a:pPr lvl="3"/>
            <a:r>
              <a:rPr lang="nl-BE" dirty="0" smtClean="0"/>
              <a:t>AGR: Geen informatie tot op heden</a:t>
            </a:r>
          </a:p>
          <a:p>
            <a:pPr lvl="3"/>
            <a:r>
              <a:rPr lang="nl-BE" dirty="0" smtClean="0"/>
              <a:t>Letsel: Vermoedelijk een hartprobleem</a:t>
            </a:r>
          </a:p>
          <a:p>
            <a:pPr lvl="3"/>
            <a:r>
              <a:rPr lang="nl-BE" dirty="0" smtClean="0"/>
              <a:t>Preventiemaatregel: </a:t>
            </a:r>
            <a:br>
              <a:rPr lang="nl-BE" dirty="0" smtClean="0"/>
            </a:br>
            <a:r>
              <a:rPr lang="nl-BE" dirty="0" smtClean="0"/>
              <a:t>Het correct toepassen van de voorziene procedure.</a:t>
            </a:r>
            <a:br>
              <a:rPr lang="nl-BE" dirty="0" smtClean="0"/>
            </a:br>
            <a:r>
              <a:rPr lang="nl-BE" dirty="0" smtClean="0"/>
              <a:t>(oproepen </a:t>
            </a:r>
            <a:r>
              <a:rPr lang="nl-BE" dirty="0" smtClean="0"/>
              <a:t>BHV </a:t>
            </a:r>
            <a:r>
              <a:rPr lang="nl-BE" smtClean="0"/>
              <a:t>(bedrijfshulpverlener) </a:t>
            </a:r>
            <a:r>
              <a:rPr lang="nl-BE" dirty="0" smtClean="0">
                <a:sym typeface="Wingdings" panose="05000000000000000000" pitchFamily="2" charset="2"/>
              </a:rPr>
              <a:t> diagnose stellen  in dit geval de 112 oproepen)</a:t>
            </a:r>
            <a:br>
              <a:rPr lang="nl-BE" dirty="0" smtClean="0">
                <a:sym typeface="Wingdings" panose="05000000000000000000" pitchFamily="2" charset="2"/>
              </a:rPr>
            </a:br>
            <a:r>
              <a:rPr lang="nl-BE" dirty="0" smtClean="0">
                <a:sym typeface="Wingdings" panose="05000000000000000000" pitchFamily="2" charset="2"/>
              </a:rPr>
              <a:t>Zie procedure volgende slide:</a:t>
            </a:r>
            <a:endParaRPr lang="nl-BE" dirty="0" smtClean="0"/>
          </a:p>
          <a:p>
            <a:pPr lvl="4"/>
            <a:endParaRPr lang="nl-BE" dirty="0"/>
          </a:p>
          <a:p>
            <a:pPr lvl="3"/>
            <a:endParaRPr lang="nl-BE" dirty="0" smtClean="0"/>
          </a:p>
          <a:p>
            <a:pPr lvl="4"/>
            <a:endParaRPr lang="nl-BE" sz="800" dirty="0"/>
          </a:p>
          <a:p>
            <a:pPr lvl="2"/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236370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2811</TotalTime>
  <Words>86</Words>
  <Application>Microsoft Office PowerPoint</Application>
  <PresentationFormat>On-screen Show (4:3)</PresentationFormat>
  <Paragraphs>58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Gemelde incidenten/ongevallen 4de Trim 2017</vt:lpstr>
      <vt:lpstr>Totaal: 08 gemelde incidenten</vt:lpstr>
      <vt:lpstr>Arbeidsongevallen.</vt:lpstr>
      <vt:lpstr>Arbeidsongevallen.</vt:lpstr>
      <vt:lpstr>Arbeidsongevallen.</vt:lpstr>
      <vt:lpstr>Arbeidsongevallen.</vt:lpstr>
      <vt:lpstr>Arbeidswegongevallen.</vt:lpstr>
      <vt:lpstr>Arbeidswegongevallen.</vt:lpstr>
      <vt:lpstr>Medisch incident.</vt:lpstr>
      <vt:lpstr>PowerPoint Presentation</vt:lpstr>
      <vt:lpstr>PowerPoint Presentation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Applicatie ongevallen/incidenten</dc:title>
  <dc:creator>Choubane Housene</dc:creator>
  <cp:lastModifiedBy>Choubane Housene</cp:lastModifiedBy>
  <cp:revision>146</cp:revision>
  <cp:lastPrinted>2017-08-29T07:27:34Z</cp:lastPrinted>
  <dcterms:created xsi:type="dcterms:W3CDTF">2014-09-15T09:56:03Z</dcterms:created>
  <dcterms:modified xsi:type="dcterms:W3CDTF">2018-03-08T05:53:52Z</dcterms:modified>
</cp:coreProperties>
</file>