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5" r:id="rId2"/>
    <p:sldId id="276" r:id="rId3"/>
    <p:sldId id="283" r:id="rId4"/>
    <p:sldId id="277" r:id="rId5"/>
    <p:sldId id="284" r:id="rId6"/>
    <p:sldId id="282" r:id="rId7"/>
    <p:sldId id="286" r:id="rId8"/>
    <p:sldId id="287" r:id="rId9"/>
    <p:sldId id="278" r:id="rId10"/>
    <p:sldId id="288" r:id="rId11"/>
    <p:sldId id="289" r:id="rId12"/>
    <p:sldId id="295" r:id="rId13"/>
    <p:sldId id="296" r:id="rId14"/>
    <p:sldId id="298" r:id="rId15"/>
    <p:sldId id="273" r:id="rId1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A8B23-B4AD-41F9-8EE5-DE1F30C9EA07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3B9FD-4F43-49B1-A8F9-FB16951C7D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74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1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506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6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4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9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28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13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07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5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3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DB195-873D-4A25-8191-64CBABB9D8EC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B3386-D255-49DF-87BD-42851614C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2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5189" y="1556792"/>
            <a:ext cx="7772400" cy="2018655"/>
          </a:xfrm>
        </p:spPr>
        <p:txBody>
          <a:bodyPr>
            <a:normAutofit/>
          </a:bodyPr>
          <a:lstStyle/>
          <a:p>
            <a:r>
              <a:rPr lang="nl-BE" sz="6000" dirty="0"/>
              <a:t>Incidenten/ongevallen</a:t>
            </a:r>
            <a:br>
              <a:rPr lang="nl-BE" sz="6000" dirty="0"/>
            </a:br>
            <a:r>
              <a:rPr lang="nl-BE" sz="6000" dirty="0" smtClean="0"/>
              <a:t>1</a:t>
            </a:r>
            <a:r>
              <a:rPr lang="nl-BE" sz="6000" baseline="30000" dirty="0" smtClean="0"/>
              <a:t>ste</a:t>
            </a:r>
            <a:r>
              <a:rPr lang="nl-BE" sz="6000" dirty="0" smtClean="0"/>
              <a:t> Trim 2017</a:t>
            </a:r>
            <a:endParaRPr lang="en-US" sz="6000" dirty="0"/>
          </a:p>
        </p:txBody>
      </p:sp>
      <p:pic>
        <p:nvPicPr>
          <p:cNvPr id="4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personalinjurysolicitors.org/wp-content/uploads/workplace_acciden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56992"/>
            <a:ext cx="181388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24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09" y="2132856"/>
            <a:ext cx="8229600" cy="3832362"/>
          </a:xfrm>
        </p:spPr>
        <p:txBody>
          <a:bodyPr>
            <a:normAutofit/>
          </a:bodyPr>
          <a:lstStyle/>
          <a:p>
            <a:r>
              <a:rPr lang="nl-BE" dirty="0" smtClean="0"/>
              <a:t>6 </a:t>
            </a:r>
            <a:r>
              <a:rPr lang="nl-BE" dirty="0" smtClean="0"/>
              <a:t>arbeidsongevallen</a:t>
            </a:r>
          </a:p>
          <a:p>
            <a:pPr lvl="1"/>
            <a:r>
              <a:rPr lang="nl-BE" dirty="0" smtClean="0"/>
              <a:t>COMOPSAIR: </a:t>
            </a:r>
            <a:endParaRPr lang="nl-BE" dirty="0" smtClean="0"/>
          </a:p>
          <a:p>
            <a:pPr lvl="2"/>
            <a:r>
              <a:rPr lang="nl-BE" dirty="0" smtClean="0"/>
              <a:t>Tijdens </a:t>
            </a:r>
            <a:r>
              <a:rPr lang="nl-BE" dirty="0" err="1" smtClean="0"/>
              <a:t>insanity</a:t>
            </a:r>
            <a:r>
              <a:rPr lang="nl-BE" dirty="0" smtClean="0"/>
              <a:t>, </a:t>
            </a:r>
            <a:r>
              <a:rPr lang="nl-BE" dirty="0" err="1" smtClean="0"/>
              <a:t>core</a:t>
            </a:r>
            <a:r>
              <a:rPr lang="nl-BE" dirty="0" smtClean="0"/>
              <a:t> cardio en </a:t>
            </a:r>
            <a:r>
              <a:rPr lang="nl-BE" dirty="0" err="1" smtClean="0"/>
              <a:t>balancetraining</a:t>
            </a:r>
            <a:r>
              <a:rPr lang="nl-BE" dirty="0" smtClean="0"/>
              <a:t> heeft het SO haar rechter enkel omgeslagen.</a:t>
            </a:r>
            <a:endParaRPr lang="nl-BE" dirty="0" smtClean="0"/>
          </a:p>
          <a:p>
            <a:pPr lvl="3"/>
            <a:r>
              <a:rPr lang="nl-BE" dirty="0" smtClean="0"/>
              <a:t>Scheurtje en verrekking van de ligamenten rechter enkel.</a:t>
            </a:r>
            <a:endParaRPr lang="nl-BE" dirty="0" smtClean="0"/>
          </a:p>
          <a:p>
            <a:pPr lvl="3"/>
            <a:r>
              <a:rPr lang="nl-BE" dirty="0" smtClean="0"/>
              <a:t>0 </a:t>
            </a:r>
            <a:r>
              <a:rPr lang="nl-BE" dirty="0" smtClean="0"/>
              <a:t>dagen AGR</a:t>
            </a:r>
          </a:p>
          <a:p>
            <a:pPr lvl="3"/>
            <a:r>
              <a:rPr lang="nl-BE" dirty="0" smtClean="0"/>
              <a:t>Advies: </a:t>
            </a:r>
            <a:r>
              <a:rPr lang="nl-BE" dirty="0" smtClean="0"/>
              <a:t>Geen specifieke maatregel.</a:t>
            </a:r>
            <a:endParaRPr lang="nl-BE" dirty="0" smtClean="0"/>
          </a:p>
        </p:txBody>
      </p:sp>
      <p:pic>
        <p:nvPicPr>
          <p:cNvPr id="5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07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546" y="2132856"/>
            <a:ext cx="8229600" cy="3688346"/>
          </a:xfrm>
        </p:spPr>
        <p:txBody>
          <a:bodyPr>
            <a:normAutofit/>
          </a:bodyPr>
          <a:lstStyle/>
          <a:p>
            <a:r>
              <a:rPr lang="nl-BE" dirty="0" smtClean="0"/>
              <a:t>6 </a:t>
            </a:r>
            <a:r>
              <a:rPr lang="nl-BE" dirty="0" smtClean="0"/>
              <a:t>arbeidsongevallen</a:t>
            </a:r>
          </a:p>
          <a:p>
            <a:pPr lvl="1"/>
            <a:r>
              <a:rPr lang="nl-BE" dirty="0" smtClean="0"/>
              <a:t>DGMR </a:t>
            </a:r>
            <a:r>
              <a:rPr lang="nl-BE" dirty="0" err="1" smtClean="0"/>
              <a:t>Sys</a:t>
            </a:r>
            <a:r>
              <a:rPr lang="nl-BE" dirty="0" smtClean="0"/>
              <a:t>: </a:t>
            </a:r>
            <a:endParaRPr lang="nl-BE" dirty="0" smtClean="0"/>
          </a:p>
          <a:p>
            <a:pPr lvl="2"/>
            <a:r>
              <a:rPr lang="nl-BE" dirty="0" smtClean="0"/>
              <a:t>Plotse hevige pijn in onderrug na het sporten.</a:t>
            </a:r>
            <a:endParaRPr lang="nl-BE" dirty="0" smtClean="0"/>
          </a:p>
          <a:p>
            <a:pPr lvl="3"/>
            <a:r>
              <a:rPr lang="nl-BE" dirty="0" smtClean="0"/>
              <a:t>Hernia L2-L3 en 44-L5 S1</a:t>
            </a:r>
            <a:endParaRPr lang="nl-BE" dirty="0" smtClean="0"/>
          </a:p>
          <a:p>
            <a:pPr lvl="3"/>
            <a:r>
              <a:rPr lang="nl-BE" dirty="0" smtClean="0"/>
              <a:t>0 dagen AGR</a:t>
            </a:r>
          </a:p>
          <a:p>
            <a:pPr lvl="3"/>
            <a:r>
              <a:rPr lang="nl-BE" dirty="0" smtClean="0"/>
              <a:t>Advies: </a:t>
            </a:r>
            <a:r>
              <a:rPr lang="nl-BE" dirty="0" smtClean="0"/>
              <a:t>Geen specifieke maatregel (oorzaak onbekend)</a:t>
            </a:r>
            <a:endParaRPr lang="nl-BE" dirty="0" smtClean="0"/>
          </a:p>
        </p:txBody>
      </p:sp>
      <p:pic>
        <p:nvPicPr>
          <p:cNvPr id="5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07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1546" y="2132856"/>
            <a:ext cx="8229600" cy="3688346"/>
          </a:xfrm>
        </p:spPr>
        <p:txBody>
          <a:bodyPr>
            <a:normAutofit/>
          </a:bodyPr>
          <a:lstStyle/>
          <a:p>
            <a:r>
              <a:rPr lang="nl-BE" dirty="0" smtClean="0"/>
              <a:t>6 </a:t>
            </a:r>
            <a:r>
              <a:rPr lang="nl-BE" dirty="0" smtClean="0"/>
              <a:t>arbeidsongevallen</a:t>
            </a:r>
          </a:p>
          <a:p>
            <a:pPr lvl="1"/>
            <a:r>
              <a:rPr lang="nl-BE" dirty="0" smtClean="0"/>
              <a:t>DGMR MP: </a:t>
            </a:r>
            <a:endParaRPr lang="nl-BE" dirty="0" smtClean="0"/>
          </a:p>
          <a:p>
            <a:pPr lvl="2"/>
            <a:r>
              <a:rPr lang="nl-BE" dirty="0" smtClean="0"/>
              <a:t>Met glas in hand gesneden.</a:t>
            </a:r>
            <a:endParaRPr lang="nl-BE" dirty="0" smtClean="0"/>
          </a:p>
          <a:p>
            <a:pPr lvl="3"/>
            <a:r>
              <a:rPr lang="nl-BE" dirty="0" smtClean="0"/>
              <a:t>Snijwonde rechterhand</a:t>
            </a:r>
            <a:endParaRPr lang="nl-BE" dirty="0" smtClean="0"/>
          </a:p>
          <a:p>
            <a:pPr lvl="3"/>
            <a:r>
              <a:rPr lang="nl-BE" dirty="0" smtClean="0"/>
              <a:t>0 dagen AGR</a:t>
            </a:r>
          </a:p>
          <a:p>
            <a:pPr lvl="3"/>
            <a:r>
              <a:rPr lang="nl-BE" dirty="0" smtClean="0"/>
              <a:t>Advies: </a:t>
            </a:r>
            <a:r>
              <a:rPr lang="nl-BE" dirty="0" smtClean="0"/>
              <a:t>Geen specifieke maatregel (ongeval is ons niet gemeld door de eenheid)</a:t>
            </a:r>
            <a:endParaRPr lang="nl-BE" dirty="0" smtClean="0"/>
          </a:p>
        </p:txBody>
      </p:sp>
      <p:pic>
        <p:nvPicPr>
          <p:cNvPr id="5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339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1546" y="2132856"/>
            <a:ext cx="8229600" cy="3688346"/>
          </a:xfrm>
        </p:spPr>
        <p:txBody>
          <a:bodyPr>
            <a:normAutofit/>
          </a:bodyPr>
          <a:lstStyle/>
          <a:p>
            <a:r>
              <a:rPr lang="nl-BE" dirty="0" smtClean="0"/>
              <a:t>6 </a:t>
            </a:r>
            <a:r>
              <a:rPr lang="nl-BE" dirty="0" smtClean="0"/>
              <a:t>arbeidsongevallen</a:t>
            </a:r>
          </a:p>
          <a:p>
            <a:pPr lvl="1"/>
            <a:r>
              <a:rPr lang="nl-BE" dirty="0" smtClean="0"/>
              <a:t>MP </a:t>
            </a:r>
            <a:r>
              <a:rPr lang="nl-BE" dirty="0" err="1" smtClean="0"/>
              <a:t>Gp</a:t>
            </a:r>
            <a:r>
              <a:rPr lang="nl-BE" dirty="0" smtClean="0"/>
              <a:t>: </a:t>
            </a:r>
            <a:endParaRPr lang="nl-BE" dirty="0" smtClean="0"/>
          </a:p>
          <a:p>
            <a:pPr lvl="2"/>
            <a:r>
              <a:rPr lang="nl-BE" dirty="0" smtClean="0"/>
              <a:t>Verkeersongeval, tijdens vorming </a:t>
            </a:r>
            <a:r>
              <a:rPr lang="nl-BE" dirty="0" err="1" smtClean="0"/>
              <a:t>reciclage</a:t>
            </a:r>
            <a:r>
              <a:rPr lang="nl-BE" dirty="0" smtClean="0"/>
              <a:t> escorte, met moto en burgervoertuig.</a:t>
            </a:r>
            <a:endParaRPr lang="nl-BE" dirty="0" smtClean="0"/>
          </a:p>
          <a:p>
            <a:pPr lvl="3"/>
            <a:r>
              <a:rPr lang="nl-BE" dirty="0" err="1" smtClean="0"/>
              <a:t>Contracture</a:t>
            </a:r>
            <a:r>
              <a:rPr lang="nl-BE" dirty="0" smtClean="0"/>
              <a:t> (kramp) musculaire (</a:t>
            </a:r>
            <a:r>
              <a:rPr lang="nl-BE" dirty="0" err="1" smtClean="0"/>
              <a:t>ipc</a:t>
            </a:r>
            <a:r>
              <a:rPr lang="nl-BE" dirty="0" smtClean="0"/>
              <a:t> L99 icd10: M62.4)</a:t>
            </a:r>
            <a:endParaRPr lang="nl-BE" dirty="0" smtClean="0"/>
          </a:p>
          <a:p>
            <a:pPr lvl="3"/>
            <a:r>
              <a:rPr lang="nl-BE" dirty="0" smtClean="0"/>
              <a:t>0 dagen AGR</a:t>
            </a:r>
          </a:p>
          <a:p>
            <a:pPr lvl="3"/>
            <a:r>
              <a:rPr lang="nl-BE" dirty="0" smtClean="0"/>
              <a:t>Advies: </a:t>
            </a:r>
            <a:r>
              <a:rPr lang="nl-BE" dirty="0" smtClean="0"/>
              <a:t>Ook met een prioritair </a:t>
            </a:r>
            <a:r>
              <a:rPr lang="nl-BE" dirty="0" err="1" smtClean="0"/>
              <a:t>Vtg</a:t>
            </a:r>
            <a:r>
              <a:rPr lang="nl-BE" dirty="0" smtClean="0"/>
              <a:t> moet men bij een rood licht eerst zien of het kruispunt vrij is alvorens over te steken.</a:t>
            </a:r>
            <a:endParaRPr lang="nl-BE" dirty="0" smtClean="0"/>
          </a:p>
        </p:txBody>
      </p:sp>
      <p:pic>
        <p:nvPicPr>
          <p:cNvPr id="5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438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09" y="1776310"/>
            <a:ext cx="8229600" cy="4605018"/>
          </a:xfrm>
        </p:spPr>
        <p:txBody>
          <a:bodyPr>
            <a:normAutofit lnSpcReduction="10000"/>
          </a:bodyPr>
          <a:lstStyle/>
          <a:p>
            <a:r>
              <a:rPr lang="nl-BE" dirty="0" smtClean="0"/>
              <a:t>2 Medische incidenten.</a:t>
            </a:r>
            <a:endParaRPr lang="nl-BE" dirty="0" smtClean="0"/>
          </a:p>
          <a:p>
            <a:pPr lvl="1"/>
            <a:r>
              <a:rPr lang="nl-BE" dirty="0" smtClean="0"/>
              <a:t>CC Infra: </a:t>
            </a:r>
            <a:endParaRPr lang="nl-BE" dirty="0" smtClean="0"/>
          </a:p>
          <a:p>
            <a:pPr lvl="2"/>
            <a:r>
              <a:rPr lang="nl-BE" dirty="0" smtClean="0"/>
              <a:t>Plotse pijn aan longen en linker zijde.</a:t>
            </a:r>
            <a:r>
              <a:rPr lang="nl-BE" dirty="0"/>
              <a:t/>
            </a:r>
            <a:br>
              <a:rPr lang="nl-BE" dirty="0"/>
            </a:br>
            <a:r>
              <a:rPr lang="nl-BE" dirty="0"/>
              <a:t>Hulpdiensten opgeroepen en overgebracht naar het Hospitaal </a:t>
            </a:r>
            <a:r>
              <a:rPr lang="nl-BE" dirty="0" smtClean="0"/>
              <a:t>Brugmann.</a:t>
            </a:r>
            <a:endParaRPr lang="nl-BE" dirty="0" smtClean="0"/>
          </a:p>
          <a:p>
            <a:pPr lvl="3"/>
            <a:endParaRPr lang="nl-BE" dirty="0" smtClean="0"/>
          </a:p>
          <a:p>
            <a:pPr lvl="1"/>
            <a:r>
              <a:rPr lang="nl-BE" dirty="0" smtClean="0"/>
              <a:t>DG COM:</a:t>
            </a:r>
          </a:p>
          <a:p>
            <a:pPr lvl="2"/>
            <a:r>
              <a:rPr lang="nl-BE" dirty="0" smtClean="0"/>
              <a:t>SO kreeg omstreeks 07:15 een bloedneus. Toen het bloeden om 09:00 nog niet was gestopt werden de hulpdiensten opgeroepen en werd het SO overgebracht naar het hospitaal Paul </a:t>
            </a:r>
            <a:r>
              <a:rPr lang="nl-BE" dirty="0" err="1" smtClean="0"/>
              <a:t>Brien</a:t>
            </a:r>
            <a:r>
              <a:rPr lang="nl-BE" dirty="0" smtClean="0"/>
              <a:t> te Schaarbeek.</a:t>
            </a:r>
            <a:endParaRPr lang="nl-BE" dirty="0" smtClean="0"/>
          </a:p>
        </p:txBody>
      </p:sp>
      <p:pic>
        <p:nvPicPr>
          <p:cNvPr id="5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08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2708920"/>
            <a:ext cx="9108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dirty="0" err="1" smtClean="0"/>
              <a:t>Questions</a:t>
            </a:r>
            <a:r>
              <a:rPr lang="nl-BE" dirty="0" smtClean="0"/>
              <a:t>?</a:t>
            </a:r>
            <a:endParaRPr lang="en-US" dirty="0"/>
          </a:p>
        </p:txBody>
      </p:sp>
      <p:pic>
        <p:nvPicPr>
          <p:cNvPr id="1026" name="Picture 2" descr="doubts,emotions,faces,men,question marks,symbols,uncertainties,web animations,wondering,people,web elements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68960"/>
            <a:ext cx="30956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33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Totaal: 16 incidenten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4857403"/>
          </a:xfrm>
        </p:spPr>
        <p:txBody>
          <a:bodyPr>
            <a:normAutofit/>
          </a:bodyPr>
          <a:lstStyle/>
          <a:p>
            <a:r>
              <a:rPr lang="nl-BE" dirty="0" smtClean="0"/>
              <a:t>1 schadeongeval (verkeersongeval)</a:t>
            </a:r>
          </a:p>
          <a:p>
            <a:pPr lvl="1"/>
            <a:r>
              <a:rPr lang="nl-BE" dirty="0" smtClean="0"/>
              <a:t>MP </a:t>
            </a:r>
            <a:r>
              <a:rPr lang="nl-BE" dirty="0" err="1" smtClean="0"/>
              <a:t>Gp</a:t>
            </a:r>
            <a:r>
              <a:rPr lang="nl-BE" dirty="0" smtClean="0"/>
              <a:t>.</a:t>
            </a:r>
            <a:br>
              <a:rPr lang="nl-BE" dirty="0" smtClean="0"/>
            </a:br>
            <a:r>
              <a:rPr lang="nl-BE" dirty="0" smtClean="0"/>
              <a:t>Tijdens voertuiggewenning op IVECO LMV Lynx, op het oefenterrein van LEOPOLDSBURG in de bevroren sporen gereden en met linkerzijde van het voertuig op de bevroren ondergrond terechtgekomen.</a:t>
            </a:r>
          </a:p>
          <a:p>
            <a:pPr lvl="2"/>
            <a:r>
              <a:rPr lang="nl-BE" dirty="0" smtClean="0">
                <a:solidFill>
                  <a:schemeClr val="accent2">
                    <a:lumMod val="75000"/>
                  </a:schemeClr>
                </a:solidFill>
              </a:rPr>
              <a:t>Geen specifieke maatregelen om in de toekomst dergelijk ongeval te vermijden.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393419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507288" cy="5328592"/>
          </a:xfrm>
        </p:spPr>
        <p:txBody>
          <a:bodyPr>
            <a:normAutofit/>
          </a:bodyPr>
          <a:lstStyle/>
          <a:p>
            <a:r>
              <a:rPr lang="nl-BE" dirty="0" smtClean="0"/>
              <a:t>2 verkeersongevallen (materiële schade).</a:t>
            </a:r>
          </a:p>
          <a:p>
            <a:pPr lvl="1"/>
            <a:r>
              <a:rPr lang="nl-BE" dirty="0" err="1" smtClean="0"/>
              <a:t>Bn</a:t>
            </a:r>
            <a:r>
              <a:rPr lang="nl-BE" dirty="0" smtClean="0"/>
              <a:t> HK </a:t>
            </a:r>
            <a:r>
              <a:rPr lang="nl-BE" dirty="0" err="1" smtClean="0"/>
              <a:t>Def</a:t>
            </a:r>
            <a:r>
              <a:rPr lang="nl-BE" dirty="0" smtClean="0"/>
              <a:t> Staf KKE: 2 verkeersongevallen.</a:t>
            </a:r>
          </a:p>
          <a:p>
            <a:pPr lvl="2"/>
            <a:r>
              <a:rPr lang="nl-BE" dirty="0" smtClean="0"/>
              <a:t>Tijdens het achteruitrijden aan een gesloten bareel in het KKE een burgervoertuig aangereden.</a:t>
            </a:r>
          </a:p>
          <a:p>
            <a:pPr lvl="3"/>
            <a:r>
              <a:rPr lang="nl-BE" dirty="0" smtClean="0">
                <a:solidFill>
                  <a:srgbClr val="C00000"/>
                </a:solidFill>
              </a:rPr>
              <a:t>Alvorens achteruit te rijden u er eerst van vergewissen dat er geen obstakels in de weg staan en indien nodig een begeleider inschakelen.</a:t>
            </a:r>
          </a:p>
          <a:p>
            <a:pPr lvl="2"/>
            <a:r>
              <a:rPr lang="nl-BE" dirty="0" smtClean="0"/>
              <a:t>Aanhangwagen, die aangekoppeld was, losgekomen en tegen </a:t>
            </a:r>
            <a:r>
              <a:rPr lang="nl-BE" dirty="0"/>
              <a:t>carrosserie terechtgekomen (materiële schade).</a:t>
            </a:r>
            <a:endParaRPr lang="nl-BE" dirty="0" smtClean="0"/>
          </a:p>
          <a:p>
            <a:pPr lvl="3"/>
            <a:r>
              <a:rPr lang="nl-BE" dirty="0" smtClean="0">
                <a:solidFill>
                  <a:srgbClr val="C00000"/>
                </a:solidFill>
              </a:rPr>
              <a:t>Nadat men de aanhangwagen heeft vastgekoppeld aan het voertuig, controleren of dit goed gedaan is.</a:t>
            </a:r>
          </a:p>
        </p:txBody>
      </p:sp>
    </p:spTree>
    <p:extLst>
      <p:ext uri="{BB962C8B-B14F-4D97-AF65-F5344CB8AC3E}">
        <p14:creationId xmlns:p14="http://schemas.microsoft.com/office/powerpoint/2010/main" val="33252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546" y="184482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nl-BE" dirty="0" smtClean="0"/>
              <a:t>5 </a:t>
            </a:r>
            <a:r>
              <a:rPr lang="nl-BE" dirty="0" smtClean="0"/>
              <a:t>ongevallen woon-werkverkeer</a:t>
            </a:r>
          </a:p>
          <a:p>
            <a:pPr lvl="1"/>
            <a:r>
              <a:rPr lang="nl-BE" dirty="0" smtClean="0"/>
              <a:t>DGMR C&amp;I: </a:t>
            </a:r>
          </a:p>
          <a:p>
            <a:pPr lvl="2"/>
            <a:r>
              <a:rPr lang="nl-BE" dirty="0" smtClean="0"/>
              <a:t>Met moto aangereden door auto. </a:t>
            </a:r>
            <a:br>
              <a:rPr lang="nl-BE" dirty="0" smtClean="0"/>
            </a:br>
            <a:r>
              <a:rPr lang="nl-BE" dirty="0" smtClean="0"/>
              <a:t>Breuk rib, 32 dagen AGR: .</a:t>
            </a:r>
          </a:p>
          <a:p>
            <a:pPr lvl="1"/>
            <a:r>
              <a:rPr lang="nl-BE" dirty="0" smtClean="0"/>
              <a:t>DG MR </a:t>
            </a:r>
            <a:r>
              <a:rPr lang="nl-BE" dirty="0" err="1" smtClean="0"/>
              <a:t>Mgt</a:t>
            </a:r>
            <a:r>
              <a:rPr lang="nl-BE" dirty="0" smtClean="0"/>
              <a:t>: </a:t>
            </a:r>
            <a:endParaRPr lang="nl-BE" dirty="0" smtClean="0"/>
          </a:p>
          <a:p>
            <a:pPr lvl="2"/>
            <a:r>
              <a:rPr lang="nl-BE" dirty="0" smtClean="0"/>
              <a:t>Val met moto.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Contusie rechter schouder, 0 dagen AGR.</a:t>
            </a:r>
            <a:endParaRPr lang="nl-BE" dirty="0" smtClean="0"/>
          </a:p>
          <a:p>
            <a:pPr lvl="1"/>
            <a:r>
              <a:rPr lang="nl-BE" dirty="0" smtClean="0"/>
              <a:t>DG </a:t>
            </a:r>
            <a:r>
              <a:rPr lang="nl-BE" dirty="0" err="1" smtClean="0"/>
              <a:t>BudFin</a:t>
            </a:r>
            <a:r>
              <a:rPr lang="nl-BE" dirty="0" smtClean="0"/>
              <a:t>: </a:t>
            </a:r>
          </a:p>
          <a:p>
            <a:pPr lvl="2"/>
            <a:r>
              <a:rPr lang="nl-BE" dirty="0" smtClean="0"/>
              <a:t>Val met fiets op fietspad (</a:t>
            </a:r>
            <a:r>
              <a:rPr lang="nl-BE" dirty="0" err="1" smtClean="0"/>
              <a:t>ijsplek</a:t>
            </a:r>
            <a:r>
              <a:rPr lang="nl-BE" dirty="0" smtClean="0"/>
              <a:t>).</a:t>
            </a:r>
            <a:r>
              <a:rPr lang="nl-BE" dirty="0"/>
              <a:t/>
            </a:r>
            <a:br>
              <a:rPr lang="nl-BE" dirty="0"/>
            </a:br>
            <a:r>
              <a:rPr lang="nl-BE" dirty="0" smtClean="0"/>
              <a:t>Open wonde aangezicht, 18 </a:t>
            </a:r>
            <a:r>
              <a:rPr lang="nl-BE" dirty="0" smtClean="0"/>
              <a:t>dagen </a:t>
            </a:r>
            <a:r>
              <a:rPr lang="nl-BE" dirty="0" smtClean="0"/>
              <a:t>AGR.</a:t>
            </a:r>
            <a:endParaRPr lang="nl-BE" dirty="0" smtClean="0"/>
          </a:p>
        </p:txBody>
      </p:sp>
      <p:pic>
        <p:nvPicPr>
          <p:cNvPr id="5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73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546" y="2204864"/>
            <a:ext cx="8229600" cy="3744416"/>
          </a:xfrm>
        </p:spPr>
        <p:txBody>
          <a:bodyPr>
            <a:normAutofit/>
          </a:bodyPr>
          <a:lstStyle/>
          <a:p>
            <a:r>
              <a:rPr lang="nl-BE" dirty="0" smtClean="0"/>
              <a:t>5 </a:t>
            </a:r>
            <a:r>
              <a:rPr lang="nl-BE" dirty="0" smtClean="0"/>
              <a:t>ongevallen woon-werkverkeer</a:t>
            </a:r>
          </a:p>
          <a:p>
            <a:pPr lvl="1"/>
            <a:r>
              <a:rPr lang="nl-BE" dirty="0" err="1" smtClean="0"/>
              <a:t>Bn</a:t>
            </a:r>
            <a:r>
              <a:rPr lang="nl-BE" dirty="0" smtClean="0"/>
              <a:t> HK </a:t>
            </a:r>
            <a:r>
              <a:rPr lang="nl-BE" dirty="0" err="1" smtClean="0"/>
              <a:t>Def</a:t>
            </a:r>
            <a:r>
              <a:rPr lang="nl-BE" dirty="0" smtClean="0"/>
              <a:t> Staf KKE: </a:t>
            </a:r>
          </a:p>
          <a:p>
            <a:pPr lvl="2"/>
            <a:r>
              <a:rPr lang="nl-BE" dirty="0" smtClean="0"/>
              <a:t>Met fiets aangereden door auto.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Contractie spieren en kneuzingen, 3 </a:t>
            </a:r>
            <a:r>
              <a:rPr lang="nl-BE" dirty="0" smtClean="0"/>
              <a:t>dagen AGR</a:t>
            </a:r>
          </a:p>
          <a:p>
            <a:pPr lvl="1"/>
            <a:r>
              <a:rPr lang="nl-BE" dirty="0" smtClean="0"/>
              <a:t>COMOPSAIR: </a:t>
            </a:r>
            <a:endParaRPr lang="nl-BE" dirty="0" smtClean="0"/>
          </a:p>
          <a:p>
            <a:pPr lvl="2"/>
            <a:r>
              <a:rPr lang="nl-BE" dirty="0" smtClean="0"/>
              <a:t>Auto-ongeval op de arbeidsweg.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Contusie rechter schouder, 04 </a:t>
            </a:r>
            <a:r>
              <a:rPr lang="nl-BE" dirty="0" smtClean="0"/>
              <a:t>dagen AGR</a:t>
            </a:r>
          </a:p>
        </p:txBody>
      </p:sp>
      <p:pic>
        <p:nvPicPr>
          <p:cNvPr id="5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60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4870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nl-BE" dirty="0" err="1" smtClean="0"/>
              <a:t>Bn</a:t>
            </a:r>
            <a:r>
              <a:rPr lang="nl-BE" dirty="0" smtClean="0"/>
              <a:t> HK </a:t>
            </a:r>
            <a:r>
              <a:rPr lang="nl-BE" dirty="0" err="1" smtClean="0"/>
              <a:t>Def</a:t>
            </a:r>
            <a:r>
              <a:rPr lang="nl-BE" dirty="0" smtClean="0"/>
              <a:t> Staf KKE </a:t>
            </a:r>
            <a:r>
              <a:rPr lang="nl-BE" dirty="0" smtClean="0"/>
              <a:t>(CC Infra)</a:t>
            </a:r>
            <a:endParaRPr lang="nl-BE" dirty="0" smtClean="0"/>
          </a:p>
          <a:p>
            <a:pPr lvl="2"/>
            <a:r>
              <a:rPr lang="nl-BE" dirty="0" smtClean="0"/>
              <a:t>Bij het reinigen (verwijderen van vast vastgekoekte haren, heeft het SO zich in de middenvinger van de linker hand gesneden.</a:t>
            </a:r>
            <a:endParaRPr lang="nl-BE" dirty="0" smtClean="0"/>
          </a:p>
          <a:p>
            <a:pPr lvl="3"/>
            <a:r>
              <a:rPr lang="nl-BE" dirty="0" smtClean="0"/>
              <a:t>Kleine snijwonde middenvinger linker hand</a:t>
            </a:r>
            <a:endParaRPr lang="nl-BE" dirty="0" smtClean="0"/>
          </a:p>
          <a:p>
            <a:pPr lvl="3"/>
            <a:r>
              <a:rPr lang="nl-BE" dirty="0" smtClean="0"/>
              <a:t>0 </a:t>
            </a:r>
            <a:r>
              <a:rPr lang="nl-BE" dirty="0" smtClean="0"/>
              <a:t>dagen AGR</a:t>
            </a:r>
          </a:p>
          <a:p>
            <a:pPr lvl="3"/>
            <a:r>
              <a:rPr lang="nl-BE" dirty="0" smtClean="0"/>
              <a:t>Advies (zie feitenboom):</a:t>
            </a:r>
          </a:p>
          <a:p>
            <a:pPr lvl="4"/>
            <a:r>
              <a:rPr lang="nl-BE" dirty="0" smtClean="0"/>
              <a:t>Niet te snel willen werken,</a:t>
            </a:r>
          </a:p>
          <a:p>
            <a:pPr lvl="4"/>
            <a:r>
              <a:rPr lang="nl-BE" dirty="0" smtClean="0"/>
              <a:t>Gebruik snijbestendige- en chemisch bestendige handschoenen,</a:t>
            </a:r>
          </a:p>
          <a:p>
            <a:pPr lvl="4"/>
            <a:r>
              <a:rPr lang="nl-BE" dirty="0" smtClean="0"/>
              <a:t>Borstels na gebruik onmiddellijk reinigen.</a:t>
            </a:r>
            <a:endParaRPr lang="nl-BE" dirty="0" smtClean="0"/>
          </a:p>
          <a:p>
            <a:pPr marL="1371600" lvl="3" indent="0">
              <a:buNone/>
            </a:pPr>
            <a:endParaRPr lang="nl-BE" dirty="0" smtClean="0"/>
          </a:p>
        </p:txBody>
      </p:sp>
      <p:pic>
        <p:nvPicPr>
          <p:cNvPr id="5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548680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3600" b="1" dirty="0" smtClean="0"/>
              <a:t>6</a:t>
            </a:r>
            <a:r>
              <a:rPr lang="nl-BE" sz="3600" dirty="0" smtClean="0"/>
              <a:t> </a:t>
            </a:r>
            <a:r>
              <a:rPr lang="nl-BE" sz="3600" b="1" dirty="0" smtClean="0"/>
              <a:t>Arbeidsongevallen</a:t>
            </a:r>
            <a:r>
              <a:rPr lang="nl-BE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03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457056" rIns="457056" bIns="457056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404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0" y="7162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0" y="7620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0" y="10744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</a:t>
            </a: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0" y="13877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nl-BE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nl-B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1" descr="http://upload.wikimedia.org/wikipedia/commons/4/4a/Human_H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288" y="1820733"/>
            <a:ext cx="20193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own Arrow 24"/>
          <p:cNvSpPr/>
          <p:nvPr/>
        </p:nvSpPr>
        <p:spPr>
          <a:xfrm rot="9327878">
            <a:off x="7580262" y="2447707"/>
            <a:ext cx="276225" cy="676275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330288" y="3321784"/>
            <a:ext cx="6096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Afb</a:t>
            </a: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01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91628" y="545068"/>
            <a:ext cx="856074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Feitenboom arbeidsongeval </a:t>
            </a:r>
            <a:r>
              <a:rPr kumimoji="0" lang="nl-BE" altLang="en-US" sz="2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Nr</a:t>
            </a:r>
            <a:r>
              <a:rPr kumimoji="0" lang="nl-BE" alt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2016-8-9011 van 130715 Jan 2016.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343079" y="1700808"/>
            <a:ext cx="5521704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r>
              <a:rPr lang="nl-BE" altLang="en-US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Feiten:</a:t>
            </a:r>
            <a:endParaRPr lang="en-US" altLang="en-US" sz="800" dirty="0"/>
          </a:p>
          <a:p>
            <a:pPr lvl="0" eaLnBrk="0" hangingPunct="0">
              <a:buFontTx/>
              <a:buChar char="•"/>
            </a:pPr>
            <a:r>
              <a:rPr lang="nl-BE" alt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Snijwonde bovenzijde linker middenvinger (Zie Afb. 01</a:t>
            </a:r>
            <a:r>
              <a:rPr lang="nl-BE" alt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).</a:t>
            </a:r>
            <a:endParaRPr lang="en-US" altLang="en-US" sz="800" dirty="0"/>
          </a:p>
          <a:p>
            <a:pPr lvl="0" eaLnBrk="0" hangingPunct="0">
              <a:buFontTx/>
              <a:buChar char="•"/>
            </a:pPr>
            <a:r>
              <a:rPr lang="nl-BE" alt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Met mes in hand </a:t>
            </a:r>
            <a:r>
              <a:rPr lang="nl-BE" alt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gesneden.</a:t>
            </a:r>
            <a:endParaRPr lang="en-US" altLang="en-US" sz="800" dirty="0"/>
          </a:p>
          <a:p>
            <a:pPr lvl="0" eaLnBrk="0" hangingPunct="0">
              <a:buFontTx/>
              <a:buChar char="•"/>
            </a:pPr>
            <a:r>
              <a:rPr lang="nl-BE" alt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Verkeerde </a:t>
            </a:r>
            <a:r>
              <a:rPr lang="nl-BE" alt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beweging.</a:t>
            </a:r>
            <a:endParaRPr lang="en-US" altLang="en-US" sz="800" dirty="0"/>
          </a:p>
          <a:p>
            <a:pPr lvl="0" eaLnBrk="0" hangingPunct="0">
              <a:buFontTx/>
              <a:buChar char="•"/>
            </a:pPr>
            <a:r>
              <a:rPr lang="nl-BE" alt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Te snel willen </a:t>
            </a:r>
            <a:r>
              <a:rPr lang="nl-BE" alt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zijn.</a:t>
            </a:r>
            <a:endParaRPr lang="en-US" altLang="en-US" sz="8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9479" y="3588484"/>
            <a:ext cx="5807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Preventieve maatregelen:</a:t>
            </a: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 smtClean="0"/>
              <a:t>Niet te snel willen werken.</a:t>
            </a: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 smtClean="0"/>
              <a:t>Dragen van snijbestendige handschoenen.</a:t>
            </a: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 smtClean="0"/>
              <a:t>Verharde verf aan borstels laten afweken door een specifiek product hiervoor.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ight Arrow 2050"/>
          <p:cNvSpPr/>
          <p:nvPr/>
        </p:nvSpPr>
        <p:spPr>
          <a:xfrm rot="10800000">
            <a:off x="179512" y="703273"/>
            <a:ext cx="8856984" cy="48471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457056" rIns="457056" bIns="457056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3252916" y="472441"/>
            <a:ext cx="368786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en-US" sz="5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905000">
                    <a:schemeClr val="accent1">
                      <a:alpha val="32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Feitenboom</a:t>
            </a:r>
            <a:r>
              <a:rPr kumimoji="0" lang="nl-BE" alt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-10872" y="404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0" y="7162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0" y="7620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0" y="10744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</a:t>
            </a: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0" y="13877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nl-BE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nl-BE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2843808" y="4653136"/>
            <a:ext cx="5848350" cy="1428340"/>
          </a:xfrm>
          <a:prstGeom prst="rect">
            <a:avLst/>
          </a:prstGeom>
          <a:solidFill>
            <a:srgbClr val="FFFFFF"/>
          </a:solidFill>
          <a:ln w="82550" cmpd="tri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BE" sz="1100" dirty="0">
                <a:effectLst/>
                <a:latin typeface="Calibri"/>
                <a:ea typeface="Calibri"/>
                <a:cs typeface="Times New Roman"/>
              </a:rPr>
              <a:t>      </a:t>
            </a:r>
            <a:r>
              <a:rPr lang="nl-BE" sz="1400" b="1" u="sng" dirty="0">
                <a:effectLst/>
                <a:latin typeface="Calibri"/>
                <a:ea typeface="Calibri"/>
                <a:cs typeface="Times New Roman"/>
              </a:rPr>
              <a:t>Advies preventiemaatregelen.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nl-BE" sz="1100" dirty="0" smtClean="0">
                <a:effectLst/>
                <a:latin typeface="Calibri"/>
                <a:ea typeface="Calibri"/>
                <a:cs typeface="Times New Roman"/>
              </a:rPr>
              <a:t>Niet te snel willen werken.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nl-BE" sz="1100" dirty="0" smtClean="0">
                <a:effectLst/>
                <a:latin typeface="Calibri"/>
                <a:ea typeface="Calibri"/>
                <a:cs typeface="Times New Roman"/>
              </a:rPr>
              <a:t>Dragen van snijbestendige en chemisch bestendige handschoenen.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nl-BE" sz="1100" dirty="0" smtClean="0">
                <a:latin typeface="Calibri"/>
                <a:ea typeface="Calibri"/>
                <a:cs typeface="Times New Roman"/>
              </a:rPr>
              <a:t>Borstels na gebruik onmiddellijk reinigen.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nl-BE" sz="1100" dirty="0" smtClean="0">
                <a:latin typeface="Calibri"/>
                <a:ea typeface="Calibri"/>
                <a:cs typeface="Times New Roman"/>
              </a:rPr>
              <a:t>Aangepast product gebruiken dat voorzien is om aaneengekoekte haren te reinigen. </a:t>
            </a:r>
            <a:endParaRPr lang="en-US" sz="11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US" sz="3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092280" y="2481874"/>
            <a:ext cx="1800200" cy="123515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b="1" dirty="0" smtClean="0"/>
              <a:t>Snijwonde bovenzijde linker middenvinger</a:t>
            </a:r>
            <a:endParaRPr lang="en-US" sz="1400" b="1" dirty="0"/>
          </a:p>
        </p:txBody>
      </p:sp>
      <p:sp>
        <p:nvSpPr>
          <p:cNvPr id="61" name="Rounded Rectangle 60"/>
          <p:cNvSpPr/>
          <p:nvPr/>
        </p:nvSpPr>
        <p:spPr>
          <a:xfrm>
            <a:off x="4746120" y="2492896"/>
            <a:ext cx="1800200" cy="123515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b="1" dirty="0" smtClean="0"/>
              <a:t>Met mes in vinger gesneden</a:t>
            </a:r>
            <a:endParaRPr lang="en-US" sz="1400" b="1" dirty="0"/>
          </a:p>
        </p:txBody>
      </p:sp>
      <p:sp>
        <p:nvSpPr>
          <p:cNvPr id="63" name="Rounded Rectangle 62"/>
          <p:cNvSpPr/>
          <p:nvPr/>
        </p:nvSpPr>
        <p:spPr>
          <a:xfrm>
            <a:off x="2411760" y="2492896"/>
            <a:ext cx="1800200" cy="123515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b="1" dirty="0" smtClean="0"/>
              <a:t>Verkeerde beweging met het mes</a:t>
            </a:r>
            <a:endParaRPr lang="en-US" sz="1400" b="1" dirty="0"/>
          </a:p>
        </p:txBody>
      </p:sp>
      <p:sp>
        <p:nvSpPr>
          <p:cNvPr id="65" name="Rounded Rectangle 64"/>
          <p:cNvSpPr/>
          <p:nvPr/>
        </p:nvSpPr>
        <p:spPr>
          <a:xfrm>
            <a:off x="278903" y="696599"/>
            <a:ext cx="1529727" cy="123515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b="1" dirty="0" smtClean="0"/>
              <a:t>Te snel willen zijn</a:t>
            </a:r>
            <a:endParaRPr lang="en-US" sz="1400" b="1" dirty="0"/>
          </a:p>
        </p:txBody>
      </p:sp>
      <p:sp>
        <p:nvSpPr>
          <p:cNvPr id="66" name="Rounded Rectangle 65"/>
          <p:cNvSpPr/>
          <p:nvPr/>
        </p:nvSpPr>
        <p:spPr>
          <a:xfrm>
            <a:off x="323528" y="4437112"/>
            <a:ext cx="1529727" cy="123515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b="1" dirty="0" smtClean="0"/>
              <a:t>Verwijderen van aaneengekoekte borstelharen</a:t>
            </a:r>
            <a:endParaRPr lang="en-US" sz="1400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278903" y="2509259"/>
            <a:ext cx="1529727" cy="123515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b="1" dirty="0" smtClean="0"/>
              <a:t>Geen PBM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33872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4870"/>
            <a:ext cx="8229600" cy="4525963"/>
          </a:xfrm>
        </p:spPr>
        <p:txBody>
          <a:bodyPr>
            <a:normAutofit/>
          </a:bodyPr>
          <a:lstStyle/>
          <a:p>
            <a:r>
              <a:rPr lang="nl-BE" dirty="0" smtClean="0"/>
              <a:t>6 arbeidsongevallen</a:t>
            </a:r>
            <a:endParaRPr lang="nl-BE" dirty="0" smtClean="0"/>
          </a:p>
          <a:p>
            <a:pPr lvl="1"/>
            <a:r>
              <a:rPr lang="nl-BE" dirty="0" err="1"/>
              <a:t>Bn</a:t>
            </a:r>
            <a:r>
              <a:rPr lang="nl-BE" dirty="0"/>
              <a:t> HK </a:t>
            </a:r>
            <a:r>
              <a:rPr lang="nl-BE" dirty="0" err="1"/>
              <a:t>Def</a:t>
            </a:r>
            <a:r>
              <a:rPr lang="nl-BE" dirty="0"/>
              <a:t> Staf KKE </a:t>
            </a:r>
            <a:r>
              <a:rPr lang="nl-BE" dirty="0" smtClean="0"/>
              <a:t>(Mess 4100) </a:t>
            </a:r>
            <a:r>
              <a:rPr lang="nl-BE" dirty="0"/>
              <a:t>: </a:t>
            </a:r>
            <a:endParaRPr lang="nl-BE" dirty="0" smtClean="0"/>
          </a:p>
          <a:p>
            <a:pPr lvl="2"/>
            <a:r>
              <a:rPr lang="nl-BE" dirty="0" smtClean="0"/>
              <a:t>Bij het uitschuiven op een gladde ondergrond (afwaslokaal Mess 4100) met 4</a:t>
            </a:r>
            <a:r>
              <a:rPr lang="nl-BE" baseline="30000" dirty="0" smtClean="0"/>
              <a:t>de</a:t>
            </a:r>
            <a:r>
              <a:rPr lang="nl-BE" dirty="0" smtClean="0"/>
              <a:t> vinger, van linker hand, tegen kookketel gestoten.</a:t>
            </a:r>
            <a:endParaRPr lang="nl-BE" dirty="0" smtClean="0"/>
          </a:p>
          <a:p>
            <a:pPr lvl="3"/>
            <a:r>
              <a:rPr lang="nl-BE" dirty="0" smtClean="0"/>
              <a:t>Contusie 4</a:t>
            </a:r>
            <a:r>
              <a:rPr lang="nl-BE" baseline="30000" dirty="0" smtClean="0"/>
              <a:t>de</a:t>
            </a:r>
            <a:r>
              <a:rPr lang="nl-BE" dirty="0" smtClean="0"/>
              <a:t> vinger van linker hand.</a:t>
            </a:r>
            <a:endParaRPr lang="nl-BE" dirty="0" smtClean="0"/>
          </a:p>
          <a:p>
            <a:pPr lvl="3"/>
            <a:r>
              <a:rPr lang="nl-BE" dirty="0" smtClean="0"/>
              <a:t>0 dagen AGR</a:t>
            </a:r>
          </a:p>
          <a:p>
            <a:pPr lvl="3"/>
            <a:r>
              <a:rPr lang="nl-BE" dirty="0" smtClean="0"/>
              <a:t>Advies: </a:t>
            </a:r>
            <a:r>
              <a:rPr lang="nl-BE" dirty="0" smtClean="0"/>
              <a:t>Aandacht houden op de arbeidsomgeving (natte vloer).</a:t>
            </a:r>
            <a:endParaRPr lang="nl-BE" dirty="0" smtClean="0"/>
          </a:p>
        </p:txBody>
      </p:sp>
      <p:pic>
        <p:nvPicPr>
          <p:cNvPr id="5" name="Picture 2" descr="http://intranet.mil.intra/sites/templates/Note/Logos/logo_De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970"/>
            <a:ext cx="1465200" cy="14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intranet.mil.intra/sites/templates/Note/Logos/Logo%20ACOS%20W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6" y="311527"/>
            <a:ext cx="1426158" cy="146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34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1841</TotalTime>
  <Words>552</Words>
  <Application>Microsoft Office PowerPoint</Application>
  <PresentationFormat>On-screen Show (4:3)</PresentationFormat>
  <Paragraphs>103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Incidenten/ongevallen 1ste Trim 2017</vt:lpstr>
      <vt:lpstr>Totaal: 16 incidenten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Applicatie ongevallen/incidenten</dc:title>
  <dc:creator>Choubane Housene</dc:creator>
  <cp:lastModifiedBy>Choubane Housene</cp:lastModifiedBy>
  <cp:revision>96</cp:revision>
  <cp:lastPrinted>2017-06-06T09:29:48Z</cp:lastPrinted>
  <dcterms:created xsi:type="dcterms:W3CDTF">2014-09-15T09:56:03Z</dcterms:created>
  <dcterms:modified xsi:type="dcterms:W3CDTF">2017-06-06T09:39:44Z</dcterms:modified>
</cp:coreProperties>
</file>