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5" r:id="rId2"/>
    <p:sldId id="276" r:id="rId3"/>
    <p:sldId id="283" r:id="rId4"/>
    <p:sldId id="277" r:id="rId5"/>
    <p:sldId id="284" r:id="rId6"/>
    <p:sldId id="282" r:id="rId7"/>
    <p:sldId id="279" r:id="rId8"/>
    <p:sldId id="285" r:id="rId9"/>
    <p:sldId id="286" r:id="rId10"/>
    <p:sldId id="287" r:id="rId11"/>
    <p:sldId id="278" r:id="rId12"/>
    <p:sldId id="288" r:id="rId13"/>
    <p:sldId id="289" r:id="rId14"/>
    <p:sldId id="290" r:id="rId15"/>
    <p:sldId id="291" r:id="rId16"/>
    <p:sldId id="292" r:id="rId17"/>
    <p:sldId id="293" r:id="rId18"/>
    <p:sldId id="294"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idcn.mil.intra\UnitData\ACOSWB\EVZ\SLPPT08\LDPBW08-SLPPT08\Arbeidsongevallen\Lijst%20arbeidsongevallen%20LDPBW-08_201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dcn.mil.intra\UnitData\ACOSWB\EVZ\SLPPT08\LDPBW08-SLPPT08\Arbeidsongevallen\Lijst%20arbeidsongevallen%20LDPBW-08_201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dcn.mil.intra\UnitData\ACOSWB\EVZ\SLPPT08\LDPBW08-SLPPT08\Arbeidsongevallen\Lijst%20arbeidsongevallen%20LDPBW-08_2016.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dcn.mil.intra\UnitData\ACOSWB\EVZ\SLPPT08\LDPBW08-SLPPT08\Arbeidsongevallen\Lijst%20arbeidsongevallen%20LDPBW-08_201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Sheet1!$B$3</c:f>
              <c:strCache>
                <c:ptCount val="1"/>
                <c:pt idx="0">
                  <c:v>Arbeidsongeval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Sheet1!$B$4:$B$29</c:f>
              <c:numCache>
                <c:formatCode>0</c:formatCode>
                <c:ptCount val="26"/>
                <c:pt idx="0">
                  <c:v>1</c:v>
                </c:pt>
                <c:pt idx="1">
                  <c:v>0</c:v>
                </c:pt>
                <c:pt idx="2">
                  <c:v>1</c:v>
                </c:pt>
                <c:pt idx="3">
                  <c:v>0</c:v>
                </c:pt>
                <c:pt idx="4">
                  <c:v>0</c:v>
                </c:pt>
                <c:pt idx="5">
                  <c:v>8</c:v>
                </c:pt>
                <c:pt idx="6">
                  <c:v>0</c:v>
                </c:pt>
                <c:pt idx="7">
                  <c:v>0</c:v>
                </c:pt>
                <c:pt idx="8">
                  <c:v>1</c:v>
                </c:pt>
                <c:pt idx="9">
                  <c:v>0</c:v>
                </c:pt>
                <c:pt idx="10">
                  <c:v>1</c:v>
                </c:pt>
                <c:pt idx="11">
                  <c:v>3</c:v>
                </c:pt>
                <c:pt idx="12">
                  <c:v>2</c:v>
                </c:pt>
                <c:pt idx="13">
                  <c:v>1</c:v>
                </c:pt>
                <c:pt idx="14">
                  <c:v>1</c:v>
                </c:pt>
                <c:pt idx="15">
                  <c:v>3</c:v>
                </c:pt>
                <c:pt idx="16">
                  <c:v>0</c:v>
                </c:pt>
                <c:pt idx="17">
                  <c:v>4</c:v>
                </c:pt>
                <c:pt idx="18">
                  <c:v>0</c:v>
                </c:pt>
                <c:pt idx="19">
                  <c:v>0</c:v>
                </c:pt>
                <c:pt idx="20">
                  <c:v>0</c:v>
                </c:pt>
                <c:pt idx="21">
                  <c:v>0</c:v>
                </c:pt>
                <c:pt idx="22">
                  <c:v>0</c:v>
                </c:pt>
                <c:pt idx="23">
                  <c:v>0</c:v>
                </c:pt>
                <c:pt idx="24">
                  <c:v>0</c:v>
                </c:pt>
                <c:pt idx="25">
                  <c:v>0</c:v>
                </c:pt>
              </c:numCache>
            </c:numRef>
          </c:val>
        </c:ser>
        <c:ser>
          <c:idx val="1"/>
          <c:order val="1"/>
          <c:tx>
            <c:strRef>
              <c:f>Sheet1!$C$3</c:f>
              <c:strCache>
                <c:ptCount val="1"/>
                <c:pt idx="0">
                  <c:v>Arbeidswegongeval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Sheet1!$C$4:$C$29</c:f>
              <c:numCache>
                <c:formatCode>0</c:formatCode>
                <c:ptCount val="26"/>
                <c:pt idx="0">
                  <c:v>1</c:v>
                </c:pt>
                <c:pt idx="1">
                  <c:v>0</c:v>
                </c:pt>
                <c:pt idx="2">
                  <c:v>0</c:v>
                </c:pt>
                <c:pt idx="3">
                  <c:v>2</c:v>
                </c:pt>
                <c:pt idx="4">
                  <c:v>0</c:v>
                </c:pt>
                <c:pt idx="5">
                  <c:v>4</c:v>
                </c:pt>
                <c:pt idx="6">
                  <c:v>1</c:v>
                </c:pt>
                <c:pt idx="7">
                  <c:v>0</c:v>
                </c:pt>
                <c:pt idx="8">
                  <c:v>0</c:v>
                </c:pt>
                <c:pt idx="9">
                  <c:v>1</c:v>
                </c:pt>
                <c:pt idx="10">
                  <c:v>0</c:v>
                </c:pt>
                <c:pt idx="11">
                  <c:v>6</c:v>
                </c:pt>
                <c:pt idx="12">
                  <c:v>2</c:v>
                </c:pt>
                <c:pt idx="13">
                  <c:v>0</c:v>
                </c:pt>
                <c:pt idx="14">
                  <c:v>3</c:v>
                </c:pt>
                <c:pt idx="15">
                  <c:v>8</c:v>
                </c:pt>
                <c:pt idx="16">
                  <c:v>0</c:v>
                </c:pt>
                <c:pt idx="17">
                  <c:v>0</c:v>
                </c:pt>
                <c:pt idx="18">
                  <c:v>0</c:v>
                </c:pt>
                <c:pt idx="19">
                  <c:v>0</c:v>
                </c:pt>
                <c:pt idx="20">
                  <c:v>0</c:v>
                </c:pt>
                <c:pt idx="21">
                  <c:v>0</c:v>
                </c:pt>
                <c:pt idx="22">
                  <c:v>1</c:v>
                </c:pt>
                <c:pt idx="23">
                  <c:v>0</c:v>
                </c:pt>
                <c:pt idx="24">
                  <c:v>0</c:v>
                </c:pt>
                <c:pt idx="25">
                  <c:v>0</c:v>
                </c:pt>
              </c:numCache>
            </c:numRef>
          </c:val>
        </c:ser>
        <c:ser>
          <c:idx val="2"/>
          <c:order val="2"/>
          <c:tx>
            <c:strRef>
              <c:f>Sheet1!$D$3</c:f>
              <c:strCache>
                <c:ptCount val="1"/>
                <c:pt idx="0">
                  <c:v>Schadeongeval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Sheet1!$D$4:$D$29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3"/>
          <c:order val="3"/>
          <c:tx>
            <c:strRef>
              <c:f>Sheet1!$E$3</c:f>
              <c:strCache>
                <c:ptCount val="1"/>
                <c:pt idx="0">
                  <c:v>Verkeersongeval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Sheet1!$E$4:$E$29</c:f>
              <c:numCache>
                <c:formatCode>0</c:formatCode>
                <c:ptCount val="26"/>
                <c:pt idx="0">
                  <c:v>0</c:v>
                </c:pt>
                <c:pt idx="1">
                  <c:v>0</c:v>
                </c:pt>
                <c:pt idx="2">
                  <c:v>0</c:v>
                </c:pt>
                <c:pt idx="3">
                  <c:v>2</c:v>
                </c:pt>
                <c:pt idx="4">
                  <c:v>0</c:v>
                </c:pt>
                <c:pt idx="5">
                  <c:v>0</c:v>
                </c:pt>
                <c:pt idx="6">
                  <c:v>0</c:v>
                </c:pt>
                <c:pt idx="7">
                  <c:v>0</c:v>
                </c:pt>
                <c:pt idx="8">
                  <c:v>0</c:v>
                </c:pt>
                <c:pt idx="9">
                  <c:v>0</c:v>
                </c:pt>
                <c:pt idx="10">
                  <c:v>0</c:v>
                </c:pt>
                <c:pt idx="11">
                  <c:v>2</c:v>
                </c:pt>
                <c:pt idx="12">
                  <c:v>1</c:v>
                </c:pt>
                <c:pt idx="13">
                  <c:v>0</c:v>
                </c:pt>
                <c:pt idx="14">
                  <c:v>0</c:v>
                </c:pt>
                <c:pt idx="15">
                  <c:v>1</c:v>
                </c:pt>
                <c:pt idx="16">
                  <c:v>0</c:v>
                </c:pt>
                <c:pt idx="17">
                  <c:v>1</c:v>
                </c:pt>
                <c:pt idx="18">
                  <c:v>0</c:v>
                </c:pt>
                <c:pt idx="19">
                  <c:v>0</c:v>
                </c:pt>
                <c:pt idx="20">
                  <c:v>0</c:v>
                </c:pt>
                <c:pt idx="21">
                  <c:v>0</c:v>
                </c:pt>
                <c:pt idx="22">
                  <c:v>0</c:v>
                </c:pt>
                <c:pt idx="23">
                  <c:v>0</c:v>
                </c:pt>
                <c:pt idx="24">
                  <c:v>0</c:v>
                </c:pt>
                <c:pt idx="25">
                  <c:v>0</c:v>
                </c:pt>
              </c:numCache>
            </c:numRef>
          </c:val>
        </c:ser>
        <c:ser>
          <c:idx val="4"/>
          <c:order val="4"/>
          <c:tx>
            <c:strRef>
              <c:f>Sheet1!$F$3</c:f>
              <c:strCache>
                <c:ptCount val="1"/>
                <c:pt idx="0">
                  <c:v>medisch incident</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Sheet1!$F$4:$F$29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1</c:v>
                </c:pt>
                <c:pt idx="13">
                  <c:v>0</c:v>
                </c:pt>
                <c:pt idx="14">
                  <c:v>0</c:v>
                </c:pt>
                <c:pt idx="15">
                  <c:v>2</c:v>
                </c:pt>
                <c:pt idx="16">
                  <c:v>0</c:v>
                </c:pt>
                <c:pt idx="17">
                  <c:v>0</c:v>
                </c:pt>
                <c:pt idx="18">
                  <c:v>1</c:v>
                </c:pt>
                <c:pt idx="19">
                  <c:v>0</c:v>
                </c:pt>
                <c:pt idx="20">
                  <c:v>0</c:v>
                </c:pt>
                <c:pt idx="21">
                  <c:v>0</c:v>
                </c:pt>
                <c:pt idx="22">
                  <c:v>0</c:v>
                </c:pt>
                <c:pt idx="23">
                  <c:v>0</c:v>
                </c:pt>
                <c:pt idx="24">
                  <c:v>0</c:v>
                </c:pt>
                <c:pt idx="25">
                  <c:v>0</c:v>
                </c:pt>
              </c:numCache>
            </c:numRef>
          </c:val>
        </c:ser>
        <c:ser>
          <c:idx val="5"/>
          <c:order val="5"/>
          <c:tx>
            <c:strRef>
              <c:f>Sheet1!$G$3</c:f>
              <c:strCache>
                <c:ptCount val="1"/>
                <c:pt idx="0">
                  <c:v>Bijna 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Sheet1!$G$4:$G$29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dLbls>
          <c:dLblPos val="outEnd"/>
          <c:showLegendKey val="0"/>
          <c:showVal val="1"/>
          <c:showCatName val="0"/>
          <c:showSerName val="0"/>
          <c:showPercent val="0"/>
          <c:showBubbleSize val="0"/>
        </c:dLbls>
        <c:gapWidth val="150"/>
        <c:axId val="49412352"/>
        <c:axId val="49098752"/>
      </c:barChart>
      <c:catAx>
        <c:axId val="49412352"/>
        <c:scaling>
          <c:orientation val="minMax"/>
        </c:scaling>
        <c:delete val="0"/>
        <c:axPos val="b"/>
        <c:majorTickMark val="out"/>
        <c:minorTickMark val="none"/>
        <c:tickLblPos val="nextTo"/>
        <c:crossAx val="49098752"/>
        <c:crosses val="autoZero"/>
        <c:auto val="1"/>
        <c:lblAlgn val="ctr"/>
        <c:lblOffset val="100"/>
        <c:noMultiLvlLbl val="0"/>
      </c:catAx>
      <c:valAx>
        <c:axId val="49098752"/>
        <c:scaling>
          <c:orientation val="minMax"/>
        </c:scaling>
        <c:delete val="0"/>
        <c:axPos val="l"/>
        <c:majorGridlines/>
        <c:numFmt formatCode="0" sourceLinked="1"/>
        <c:majorTickMark val="out"/>
        <c:minorTickMark val="none"/>
        <c:tickLblPos val="nextTo"/>
        <c:crossAx val="4941235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Sheet1!$L$3</c:f>
              <c:strCache>
                <c:ptCount val="1"/>
                <c:pt idx="0">
                  <c:v>Aantal dagen vrijstelling</c:v>
                </c:pt>
              </c:strCache>
            </c:strRef>
          </c:tx>
          <c:invertIfNegative val="0"/>
          <c:dLbls>
            <c:dLblPos val="outEnd"/>
            <c:showLegendKey val="0"/>
            <c:showVal val="1"/>
            <c:showCatName val="0"/>
            <c:showSerName val="0"/>
            <c:showPercent val="0"/>
            <c:showBubbleSize val="0"/>
            <c:showLeaderLines val="0"/>
          </c:dLbls>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Sheet1!$L$4:$L$29</c:f>
              <c:numCache>
                <c:formatCode>General</c:formatCode>
                <c:ptCount val="26"/>
                <c:pt idx="0">
                  <c:v>14</c:v>
                </c:pt>
                <c:pt idx="1">
                  <c:v>0</c:v>
                </c:pt>
                <c:pt idx="2">
                  <c:v>30</c:v>
                </c:pt>
                <c:pt idx="3">
                  <c:v>204</c:v>
                </c:pt>
                <c:pt idx="4">
                  <c:v>0</c:v>
                </c:pt>
                <c:pt idx="5">
                  <c:v>59</c:v>
                </c:pt>
                <c:pt idx="6">
                  <c:v>45</c:v>
                </c:pt>
                <c:pt idx="7">
                  <c:v>0</c:v>
                </c:pt>
                <c:pt idx="8">
                  <c:v>0</c:v>
                </c:pt>
                <c:pt idx="9">
                  <c:v>0</c:v>
                </c:pt>
                <c:pt idx="10">
                  <c:v>10</c:v>
                </c:pt>
                <c:pt idx="11">
                  <c:v>106</c:v>
                </c:pt>
                <c:pt idx="12">
                  <c:v>128</c:v>
                </c:pt>
                <c:pt idx="13">
                  <c:v>12</c:v>
                </c:pt>
                <c:pt idx="14">
                  <c:v>3</c:v>
                </c:pt>
                <c:pt idx="15">
                  <c:v>447</c:v>
                </c:pt>
                <c:pt idx="16">
                  <c:v>0</c:v>
                </c:pt>
                <c:pt idx="17">
                  <c:v>11</c:v>
                </c:pt>
                <c:pt idx="18">
                  <c:v>0</c:v>
                </c:pt>
                <c:pt idx="19">
                  <c:v>0</c:v>
                </c:pt>
                <c:pt idx="20">
                  <c:v>0</c:v>
                </c:pt>
                <c:pt idx="21">
                  <c:v>0</c:v>
                </c:pt>
                <c:pt idx="22">
                  <c:v>0</c:v>
                </c:pt>
                <c:pt idx="23">
                  <c:v>0</c:v>
                </c:pt>
                <c:pt idx="24">
                  <c:v>0</c:v>
                </c:pt>
                <c:pt idx="25">
                  <c:v>0</c:v>
                </c:pt>
              </c:numCache>
            </c:numRef>
          </c:val>
        </c:ser>
        <c:dLbls>
          <c:showLegendKey val="0"/>
          <c:showVal val="0"/>
          <c:showCatName val="0"/>
          <c:showSerName val="0"/>
          <c:showPercent val="0"/>
          <c:showBubbleSize val="0"/>
        </c:dLbls>
        <c:gapWidth val="150"/>
        <c:axId val="49120000"/>
        <c:axId val="49121536"/>
      </c:barChart>
      <c:catAx>
        <c:axId val="49120000"/>
        <c:scaling>
          <c:orientation val="minMax"/>
        </c:scaling>
        <c:delete val="0"/>
        <c:axPos val="b"/>
        <c:majorTickMark val="out"/>
        <c:minorTickMark val="none"/>
        <c:tickLblPos val="nextTo"/>
        <c:crossAx val="49121536"/>
        <c:crosses val="autoZero"/>
        <c:auto val="1"/>
        <c:lblAlgn val="ctr"/>
        <c:lblOffset val="100"/>
        <c:noMultiLvlLbl val="0"/>
      </c:catAx>
      <c:valAx>
        <c:axId val="49121536"/>
        <c:scaling>
          <c:orientation val="minMax"/>
        </c:scaling>
        <c:delete val="0"/>
        <c:axPos val="l"/>
        <c:majorGridlines/>
        <c:numFmt formatCode="General" sourceLinked="1"/>
        <c:majorTickMark val="out"/>
        <c:minorTickMark val="none"/>
        <c:tickLblPos val="nextTo"/>
        <c:crossAx val="4912000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0227655480203133E-2"/>
          <c:y val="2.2470918104067879E-2"/>
          <c:w val="0.78956926249158177"/>
          <c:h val="0.79158981243583526"/>
        </c:manualLayout>
      </c:layout>
      <c:barChart>
        <c:barDir val="col"/>
        <c:grouping val="clustered"/>
        <c:varyColors val="0"/>
        <c:ser>
          <c:idx val="0"/>
          <c:order val="0"/>
          <c:tx>
            <c:strRef>
              <c:f>Sheet1!$H$3</c:f>
              <c:strCache>
                <c:ptCount val="1"/>
                <c:pt idx="0">
                  <c:v>AO met vrijstelling</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Sheet1!$H$4:$H$29</c:f>
              <c:numCache>
                <c:formatCode>0</c:formatCode>
                <c:ptCount val="26"/>
                <c:pt idx="0">
                  <c:v>0</c:v>
                </c:pt>
                <c:pt idx="1">
                  <c:v>0</c:v>
                </c:pt>
                <c:pt idx="2">
                  <c:v>1</c:v>
                </c:pt>
                <c:pt idx="3">
                  <c:v>0</c:v>
                </c:pt>
                <c:pt idx="4">
                  <c:v>0</c:v>
                </c:pt>
                <c:pt idx="5">
                  <c:v>5</c:v>
                </c:pt>
                <c:pt idx="6">
                  <c:v>1</c:v>
                </c:pt>
                <c:pt idx="7">
                  <c:v>0</c:v>
                </c:pt>
                <c:pt idx="8">
                  <c:v>0</c:v>
                </c:pt>
                <c:pt idx="9">
                  <c:v>0</c:v>
                </c:pt>
                <c:pt idx="10">
                  <c:v>1</c:v>
                </c:pt>
                <c:pt idx="11">
                  <c:v>2</c:v>
                </c:pt>
                <c:pt idx="12">
                  <c:v>2</c:v>
                </c:pt>
                <c:pt idx="13">
                  <c:v>1</c:v>
                </c:pt>
                <c:pt idx="14">
                  <c:v>0</c:v>
                </c:pt>
                <c:pt idx="15">
                  <c:v>2</c:v>
                </c:pt>
                <c:pt idx="16">
                  <c:v>0</c:v>
                </c:pt>
                <c:pt idx="17">
                  <c:v>2</c:v>
                </c:pt>
                <c:pt idx="18">
                  <c:v>0</c:v>
                </c:pt>
                <c:pt idx="19">
                  <c:v>0</c:v>
                </c:pt>
                <c:pt idx="20">
                  <c:v>0</c:v>
                </c:pt>
                <c:pt idx="21">
                  <c:v>0</c:v>
                </c:pt>
                <c:pt idx="22">
                  <c:v>0</c:v>
                </c:pt>
                <c:pt idx="23">
                  <c:v>0</c:v>
                </c:pt>
                <c:pt idx="24">
                  <c:v>0</c:v>
                </c:pt>
                <c:pt idx="25">
                  <c:v>0</c:v>
                </c:pt>
              </c:numCache>
            </c:numRef>
          </c:val>
        </c:ser>
        <c:ser>
          <c:idx val="1"/>
          <c:order val="1"/>
          <c:tx>
            <c:strRef>
              <c:f>Sheet1!$I$3</c:f>
              <c:strCache>
                <c:ptCount val="1"/>
                <c:pt idx="0">
                  <c:v>AO zonder vrijstelling</c:v>
                </c:pt>
              </c:strCache>
            </c:strRef>
          </c:tx>
          <c:invertIfNegative val="0"/>
          <c:dLbls>
            <c:dLblPos val="outEnd"/>
            <c:showLegendKey val="0"/>
            <c:showVal val="1"/>
            <c:showCatName val="0"/>
            <c:showSerName val="0"/>
            <c:showPercent val="0"/>
            <c:showBubbleSize val="0"/>
            <c:showLeaderLines val="0"/>
          </c:dLbls>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Sheet1!$I$4:$I$29</c:f>
              <c:numCache>
                <c:formatCode>0</c:formatCode>
                <c:ptCount val="26"/>
                <c:pt idx="0">
                  <c:v>1</c:v>
                </c:pt>
                <c:pt idx="1">
                  <c:v>0</c:v>
                </c:pt>
                <c:pt idx="2">
                  <c:v>0</c:v>
                </c:pt>
                <c:pt idx="3">
                  <c:v>0</c:v>
                </c:pt>
                <c:pt idx="4">
                  <c:v>0</c:v>
                </c:pt>
                <c:pt idx="5">
                  <c:v>3</c:v>
                </c:pt>
                <c:pt idx="6">
                  <c:v>0</c:v>
                </c:pt>
                <c:pt idx="7">
                  <c:v>0</c:v>
                </c:pt>
                <c:pt idx="8">
                  <c:v>1</c:v>
                </c:pt>
                <c:pt idx="9">
                  <c:v>0</c:v>
                </c:pt>
                <c:pt idx="10">
                  <c:v>0</c:v>
                </c:pt>
                <c:pt idx="11">
                  <c:v>0</c:v>
                </c:pt>
                <c:pt idx="12">
                  <c:v>0</c:v>
                </c:pt>
                <c:pt idx="13">
                  <c:v>0</c:v>
                </c:pt>
                <c:pt idx="14">
                  <c:v>0</c:v>
                </c:pt>
                <c:pt idx="15">
                  <c:v>2</c:v>
                </c:pt>
                <c:pt idx="16">
                  <c:v>0</c:v>
                </c:pt>
                <c:pt idx="17">
                  <c:v>1</c:v>
                </c:pt>
                <c:pt idx="18">
                  <c:v>0</c:v>
                </c:pt>
                <c:pt idx="19">
                  <c:v>0</c:v>
                </c:pt>
                <c:pt idx="20">
                  <c:v>0</c:v>
                </c:pt>
                <c:pt idx="21">
                  <c:v>0</c:v>
                </c:pt>
                <c:pt idx="22">
                  <c:v>0</c:v>
                </c:pt>
                <c:pt idx="23">
                  <c:v>0</c:v>
                </c:pt>
                <c:pt idx="24">
                  <c:v>0</c:v>
                </c:pt>
                <c:pt idx="25">
                  <c:v>0</c:v>
                </c:pt>
              </c:numCache>
            </c:numRef>
          </c:val>
        </c:ser>
        <c:ser>
          <c:idx val="2"/>
          <c:order val="2"/>
          <c:tx>
            <c:strRef>
              <c:f>Sheet1!$J$3</c:f>
              <c:strCache>
                <c:ptCount val="1"/>
                <c:pt idx="0">
                  <c:v>Ernstig AO</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Sheet1!$J$4:$J$29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3"/>
          <c:order val="3"/>
          <c:tx>
            <c:strRef>
              <c:f>Sheet1!$K$3</c:f>
              <c:strCache>
                <c:ptCount val="1"/>
                <c:pt idx="0">
                  <c:v>Zeer Ernstig AO</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Sheet1!$K$4:$K$29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dLbls>
          <c:showLegendKey val="0"/>
          <c:showVal val="0"/>
          <c:showCatName val="0"/>
          <c:showSerName val="0"/>
          <c:showPercent val="0"/>
          <c:showBubbleSize val="0"/>
        </c:dLbls>
        <c:gapWidth val="150"/>
        <c:axId val="48567808"/>
        <c:axId val="48569344"/>
      </c:barChart>
      <c:catAx>
        <c:axId val="48567808"/>
        <c:scaling>
          <c:orientation val="minMax"/>
        </c:scaling>
        <c:delete val="0"/>
        <c:axPos val="b"/>
        <c:majorTickMark val="out"/>
        <c:minorTickMark val="none"/>
        <c:tickLblPos val="nextTo"/>
        <c:crossAx val="48569344"/>
        <c:crosses val="autoZero"/>
        <c:auto val="1"/>
        <c:lblAlgn val="ctr"/>
        <c:lblOffset val="100"/>
        <c:noMultiLvlLbl val="0"/>
      </c:catAx>
      <c:valAx>
        <c:axId val="48569344"/>
        <c:scaling>
          <c:orientation val="minMax"/>
        </c:scaling>
        <c:delete val="0"/>
        <c:axPos val="l"/>
        <c:majorGridlines/>
        <c:numFmt formatCode="0" sourceLinked="1"/>
        <c:majorTickMark val="out"/>
        <c:minorTickMark val="none"/>
        <c:tickLblPos val="nextTo"/>
        <c:crossAx val="48567808"/>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Sheet1!$U$3</c:f>
              <c:strCache>
                <c:ptCount val="1"/>
                <c:pt idx="0">
                  <c:v>Opsongeval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Sheet1!$U$4:$U$29</c:f>
              <c:numCache>
                <c:formatCode>0</c:formatCode>
                <c:ptCount val="26"/>
                <c:pt idx="0">
                  <c:v>1</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1"/>
          <c:order val="1"/>
          <c:tx>
            <c:strRef>
              <c:f>Sheet1!$V$3</c:f>
              <c:strCache>
                <c:ptCount val="1"/>
                <c:pt idx="0">
                  <c:v>Oef Nationaal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Sheet1!$V$4:$V$29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2"/>
          <c:order val="2"/>
          <c:tx>
            <c:strRef>
              <c:f>Sheet1!$W$3</c:f>
              <c:strCache>
                <c:ptCount val="1"/>
                <c:pt idx="0">
                  <c:v>Oef Internationaal</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Sheet1!$W$4:$W$29</c:f>
              <c:numCache>
                <c:formatCode>0</c:formatCode>
                <c:ptCount val="26"/>
                <c:pt idx="0">
                  <c:v>0</c:v>
                </c:pt>
                <c:pt idx="1">
                  <c:v>0</c:v>
                </c:pt>
                <c:pt idx="2">
                  <c:v>0</c:v>
                </c:pt>
                <c:pt idx="3">
                  <c:v>0</c:v>
                </c:pt>
                <c:pt idx="4">
                  <c:v>0</c:v>
                </c:pt>
                <c:pt idx="5">
                  <c:v>0</c:v>
                </c:pt>
                <c:pt idx="6">
                  <c:v>0</c:v>
                </c:pt>
                <c:pt idx="7">
                  <c:v>0</c:v>
                </c:pt>
                <c:pt idx="8">
                  <c:v>1</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3"/>
          <c:order val="3"/>
          <c:tx>
            <c:strRef>
              <c:f>Sheet1!$X$3</c:f>
              <c:strCache>
                <c:ptCount val="1"/>
                <c:pt idx="0">
                  <c:v>Pre-deployment training</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Sheet1!$X$4:$X$29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4"/>
          <c:order val="4"/>
          <c:tx>
            <c:strRef>
              <c:f>Sheet1!$Y$3</c:f>
              <c:strCache>
                <c:ptCount val="1"/>
                <c:pt idx="0">
                  <c:v>Tijdens cursus</c:v>
                </c:pt>
              </c:strCache>
            </c:strRef>
          </c:tx>
          <c:invertIfNegative val="0"/>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Sheet1!$Y$4:$Y$29</c:f>
              <c:numCache>
                <c:formatCode>0</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ser>
        <c:ser>
          <c:idx val="5"/>
          <c:order val="5"/>
          <c:tx>
            <c:strRef>
              <c:f>Sheet1!$Z$3</c:f>
              <c:strCache>
                <c:ptCount val="1"/>
                <c:pt idx="0">
                  <c:v>Dagelijks werk</c:v>
                </c:pt>
              </c:strCache>
            </c:strRef>
          </c:tx>
          <c:invertIfNegative val="0"/>
          <c:dLbls>
            <c:dLblPos val="outEnd"/>
            <c:showLegendKey val="0"/>
            <c:showVal val="1"/>
            <c:showCatName val="0"/>
            <c:showSerName val="0"/>
            <c:showPercent val="0"/>
            <c:showBubbleSize val="0"/>
            <c:showLeaderLines val="0"/>
          </c:dLbls>
          <c:cat>
            <c:strRef>
              <c:f>Sheet1!$A$4:$A$29</c:f>
              <c:strCache>
                <c:ptCount val="26"/>
                <c:pt idx="0">
                  <c:v>ACOS IS</c:v>
                </c:pt>
                <c:pt idx="1">
                  <c:v>ACOS O&amp;T</c:v>
                </c:pt>
                <c:pt idx="2">
                  <c:v>ACOS STRAT</c:v>
                </c:pt>
                <c:pt idx="3">
                  <c:v>ACOS WB</c:v>
                </c:pt>
                <c:pt idx="4">
                  <c:v>AIG Def</c:v>
                </c:pt>
                <c:pt idx="5">
                  <c:v>Bn HK Def St KKE</c:v>
                </c:pt>
                <c:pt idx="6">
                  <c:v>CC Infra</c:v>
                </c:pt>
                <c:pt idx="7">
                  <c:v>CIDMAT</c:v>
                </c:pt>
                <c:pt idx="8">
                  <c:v>COMOPSAIR</c:v>
                </c:pt>
                <c:pt idx="9">
                  <c:v>COMOPSLAND</c:v>
                </c:pt>
                <c:pt idx="10">
                  <c:v>COMOPSMED</c:v>
                </c:pt>
                <c:pt idx="11">
                  <c:v>DG BF</c:v>
                </c:pt>
                <c:pt idx="12">
                  <c:v>DG COM</c:v>
                </c:pt>
                <c:pt idx="13">
                  <c:v>DGHR</c:v>
                </c:pt>
                <c:pt idx="14">
                  <c:v>DG JM</c:v>
                </c:pt>
                <c:pt idx="15">
                  <c:v>DG MR</c:v>
                </c:pt>
                <c:pt idx="16">
                  <c:v>IAD</c:v>
                </c:pt>
                <c:pt idx="17">
                  <c:v>MP Gp</c:v>
                </c:pt>
                <c:pt idx="18">
                  <c:v>UB Def EVERE</c:v>
                </c:pt>
                <c:pt idx="19">
                  <c:v>KAB CHOD</c:v>
                </c:pt>
                <c:pt idx="20">
                  <c:v>UTB Det EVERE</c:v>
                </c:pt>
                <c:pt idx="21">
                  <c:v>CND-Club Elisabeth</c:v>
                </c:pt>
                <c:pt idx="22">
                  <c:v>COMOPSNAV Det EVERE</c:v>
                </c:pt>
                <c:pt idx="23">
                  <c:v>FINABEL</c:v>
                </c:pt>
                <c:pt idx="24">
                  <c:v>HR A-E/N Archieven</c:v>
                </c:pt>
                <c:pt idx="25">
                  <c:v>CC V&amp;C Ops C-Geo</c:v>
                </c:pt>
              </c:strCache>
            </c:strRef>
          </c:cat>
          <c:val>
            <c:numRef>
              <c:f>Sheet1!$Z$4:$Z$29</c:f>
              <c:numCache>
                <c:formatCode>0</c:formatCode>
                <c:ptCount val="26"/>
                <c:pt idx="0">
                  <c:v>0</c:v>
                </c:pt>
                <c:pt idx="1">
                  <c:v>0</c:v>
                </c:pt>
                <c:pt idx="2">
                  <c:v>1</c:v>
                </c:pt>
                <c:pt idx="3">
                  <c:v>7</c:v>
                </c:pt>
                <c:pt idx="4">
                  <c:v>0</c:v>
                </c:pt>
                <c:pt idx="5">
                  <c:v>12</c:v>
                </c:pt>
                <c:pt idx="6">
                  <c:v>1</c:v>
                </c:pt>
                <c:pt idx="7">
                  <c:v>0</c:v>
                </c:pt>
                <c:pt idx="8">
                  <c:v>0</c:v>
                </c:pt>
                <c:pt idx="9">
                  <c:v>0</c:v>
                </c:pt>
                <c:pt idx="10">
                  <c:v>1</c:v>
                </c:pt>
                <c:pt idx="11">
                  <c:v>10</c:v>
                </c:pt>
                <c:pt idx="12">
                  <c:v>6</c:v>
                </c:pt>
                <c:pt idx="13">
                  <c:v>1</c:v>
                </c:pt>
                <c:pt idx="14">
                  <c:v>4</c:v>
                </c:pt>
                <c:pt idx="15">
                  <c:v>12</c:v>
                </c:pt>
                <c:pt idx="16">
                  <c:v>0</c:v>
                </c:pt>
                <c:pt idx="17">
                  <c:v>5</c:v>
                </c:pt>
                <c:pt idx="18">
                  <c:v>1</c:v>
                </c:pt>
                <c:pt idx="19">
                  <c:v>0</c:v>
                </c:pt>
                <c:pt idx="20">
                  <c:v>0</c:v>
                </c:pt>
                <c:pt idx="21">
                  <c:v>0</c:v>
                </c:pt>
                <c:pt idx="22">
                  <c:v>0</c:v>
                </c:pt>
                <c:pt idx="23">
                  <c:v>0</c:v>
                </c:pt>
                <c:pt idx="24">
                  <c:v>0</c:v>
                </c:pt>
                <c:pt idx="25">
                  <c:v>0</c:v>
                </c:pt>
              </c:numCache>
            </c:numRef>
          </c:val>
        </c:ser>
        <c:dLbls>
          <c:showLegendKey val="0"/>
          <c:showVal val="0"/>
          <c:showCatName val="0"/>
          <c:showSerName val="0"/>
          <c:showPercent val="0"/>
          <c:showBubbleSize val="0"/>
        </c:dLbls>
        <c:gapWidth val="150"/>
        <c:axId val="48623616"/>
        <c:axId val="48625152"/>
      </c:barChart>
      <c:catAx>
        <c:axId val="48623616"/>
        <c:scaling>
          <c:orientation val="minMax"/>
        </c:scaling>
        <c:delete val="0"/>
        <c:axPos val="b"/>
        <c:majorTickMark val="out"/>
        <c:minorTickMark val="none"/>
        <c:tickLblPos val="nextTo"/>
        <c:crossAx val="48625152"/>
        <c:crosses val="autoZero"/>
        <c:auto val="1"/>
        <c:lblAlgn val="ctr"/>
        <c:lblOffset val="100"/>
        <c:noMultiLvlLbl val="0"/>
      </c:catAx>
      <c:valAx>
        <c:axId val="48625152"/>
        <c:scaling>
          <c:orientation val="minMax"/>
        </c:scaling>
        <c:delete val="0"/>
        <c:axPos val="l"/>
        <c:majorGridlines/>
        <c:numFmt formatCode="0" sourceLinked="1"/>
        <c:majorTickMark val="out"/>
        <c:minorTickMark val="none"/>
        <c:tickLblPos val="nextTo"/>
        <c:crossAx val="48623616"/>
        <c:crosses val="autoZero"/>
        <c:crossBetween val="between"/>
      </c:valAx>
    </c:plotArea>
    <c:legend>
      <c:legendPos val="r"/>
      <c:layout/>
      <c:overlay val="0"/>
    </c:legend>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0.002</cdr:x>
      <cdr:y>0.02658</cdr:y>
    </cdr:from>
    <cdr:to>
      <cdr:x>0.99933</cdr:x>
      <cdr:y>0.15951</cdr:y>
    </cdr:to>
    <cdr:sp macro="" textlink="">
      <cdr:nvSpPr>
        <cdr:cNvPr id="2" name="TextBox 1"/>
        <cdr:cNvSpPr txBox="1"/>
      </cdr:nvSpPr>
      <cdr:spPr>
        <a:xfrm xmlns:a="http://schemas.openxmlformats.org/drawingml/2006/main">
          <a:off x="18555" y="160812"/>
          <a:ext cx="9259042" cy="804058"/>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1800" b="1" dirty="0"/>
            <a:t>Type AO</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3A8B23-B4AD-41F9-8EE5-DE1F30C9EA07}" type="datetimeFigureOut">
              <a:rPr lang="en-US" smtClean="0"/>
              <a:t>3/3/2017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C3B9FD-4F43-49B1-A8F9-FB16951C7D6B}" type="slidenum">
              <a:rPr lang="en-US" smtClean="0"/>
              <a:t>‹#›</a:t>
            </a:fld>
            <a:endParaRPr lang="en-US"/>
          </a:p>
        </p:txBody>
      </p:sp>
    </p:spTree>
    <p:extLst>
      <p:ext uri="{BB962C8B-B14F-4D97-AF65-F5344CB8AC3E}">
        <p14:creationId xmlns:p14="http://schemas.microsoft.com/office/powerpoint/2010/main" val="919074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079610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0450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861063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CDB195-873D-4A25-8191-64CBABB9D8EC}" type="datetimeFigureOut">
              <a:rPr lang="en-US" smtClean="0"/>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65414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CDB195-873D-4A25-8191-64CBABB9D8EC}" type="datetimeFigureOut">
              <a:rPr lang="en-US" smtClean="0"/>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152899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CDB195-873D-4A25-8191-64CBABB9D8EC}" type="datetimeFigureOut">
              <a:rPr lang="en-US" smtClean="0"/>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355228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CDB195-873D-4A25-8191-64CBABB9D8EC}" type="datetimeFigureOut">
              <a:rPr lang="en-US" smtClean="0"/>
              <a:t>3/3/2017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663713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CDB195-873D-4A25-8191-64CBABB9D8EC}" type="datetimeFigureOut">
              <a:rPr lang="en-US" smtClean="0"/>
              <a:t>3/3/2017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3135807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CDB195-873D-4A25-8191-64CBABB9D8EC}" type="datetimeFigureOut">
              <a:rPr lang="en-US" smtClean="0"/>
              <a:t>3/3/2017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73285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103925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CDB195-873D-4A25-8191-64CBABB9D8EC}" type="datetimeFigureOut">
              <a:rPr lang="en-US" smtClean="0"/>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6B3386-D255-49DF-87BD-42851614C7F5}" type="slidenum">
              <a:rPr lang="en-US" smtClean="0"/>
              <a:t>‹#›</a:t>
            </a:fld>
            <a:endParaRPr lang="en-US"/>
          </a:p>
        </p:txBody>
      </p:sp>
    </p:spTree>
    <p:extLst>
      <p:ext uri="{BB962C8B-B14F-4D97-AF65-F5344CB8AC3E}">
        <p14:creationId xmlns:p14="http://schemas.microsoft.com/office/powerpoint/2010/main" val="2681734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CDB195-873D-4A25-8191-64CBABB9D8EC}" type="datetimeFigureOut">
              <a:rPr lang="en-US" smtClean="0"/>
              <a:t>3/3/2017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6B3386-D255-49DF-87BD-42851614C7F5}" type="slidenum">
              <a:rPr lang="en-US" smtClean="0"/>
              <a:t>‹#›</a:t>
            </a:fld>
            <a:endParaRPr lang="en-US"/>
          </a:p>
        </p:txBody>
      </p:sp>
    </p:spTree>
    <p:extLst>
      <p:ext uri="{BB962C8B-B14F-4D97-AF65-F5344CB8AC3E}">
        <p14:creationId xmlns:p14="http://schemas.microsoft.com/office/powerpoint/2010/main" val="352932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5189" y="1556792"/>
            <a:ext cx="7772400" cy="2018655"/>
          </a:xfrm>
        </p:spPr>
        <p:txBody>
          <a:bodyPr>
            <a:normAutofit/>
          </a:bodyPr>
          <a:lstStyle/>
          <a:p>
            <a:r>
              <a:rPr lang="nl-BE" sz="6000" dirty="0"/>
              <a:t>Incidenten/ongevallen</a:t>
            </a:r>
            <a:br>
              <a:rPr lang="nl-BE" sz="6000" dirty="0"/>
            </a:br>
            <a:r>
              <a:rPr lang="nl-BE" sz="6000" dirty="0"/>
              <a:t>4</a:t>
            </a:r>
            <a:r>
              <a:rPr lang="nl-BE" sz="6000" baseline="30000" dirty="0"/>
              <a:t>de</a:t>
            </a:r>
            <a:r>
              <a:rPr lang="nl-BE" sz="6000" dirty="0"/>
              <a:t> Trim </a:t>
            </a:r>
            <a:r>
              <a:rPr lang="nl-BE" sz="6000" dirty="0" smtClean="0"/>
              <a:t>2016</a:t>
            </a:r>
            <a:endParaRPr lang="en-US" sz="6000" dirty="0"/>
          </a:p>
        </p:txBody>
      </p:sp>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personalinjurysolicitors.org/wp-content/uploads/workplace_accident.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912" y="3356992"/>
            <a:ext cx="1813882"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241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ight Arrow 2050"/>
          <p:cNvSpPr/>
          <p:nvPr/>
        </p:nvSpPr>
        <p:spPr>
          <a:xfrm rot="10800000">
            <a:off x="179512" y="703273"/>
            <a:ext cx="8856984" cy="48471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056" rIns="457056" bIns="457056" numCol="1" anchor="ctr" anchorCtr="0" compatLnSpc="1">
            <a:prstTxWarp prst="textNoShape">
              <a:avLst/>
            </a:prstTxWarp>
            <a:spAutoFit/>
          </a:bodyPr>
          <a:lstStyle/>
          <a:p>
            <a:endParaRPr lang="en-US"/>
          </a:p>
        </p:txBody>
      </p:sp>
      <p:sp>
        <p:nvSpPr>
          <p:cNvPr id="13" name="Rectangle 16"/>
          <p:cNvSpPr>
            <a:spLocks noChangeArrowheads="1"/>
          </p:cNvSpPr>
          <p:nvPr/>
        </p:nvSpPr>
        <p:spPr bwMode="auto">
          <a:xfrm>
            <a:off x="3252916" y="472441"/>
            <a:ext cx="368786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BE" altLang="en-US" sz="5400" b="1" i="0" u="sng" strike="noStrike" cap="none" normalizeH="0" baseline="0" dirty="0" smtClean="0">
                <a:ln>
                  <a:noFill/>
                </a:ln>
                <a:solidFill>
                  <a:schemeClr val="tx1"/>
                </a:solidFill>
                <a:effectLst>
                  <a:glow rad="1905000">
                    <a:schemeClr val="accent1">
                      <a:alpha val="32000"/>
                    </a:schemeClr>
                  </a:glow>
                </a:effectLst>
                <a:latin typeface="Calibri" pitchFamily="34" charset="0"/>
                <a:ea typeface="Calibri" pitchFamily="34" charset="0"/>
                <a:cs typeface="Times New Roman" pitchFamily="18" charset="0"/>
              </a:rPr>
              <a:t>Feitenboom</a:t>
            </a:r>
            <a:r>
              <a:rPr kumimoji="0" lang="nl-BE" altLang="en-US" sz="1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20"/>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1"/>
          <p:cNvSpPr>
            <a:spLocks noChangeArrowheads="1"/>
          </p:cNvSpPr>
          <p:nvPr/>
        </p:nvSpPr>
        <p:spPr bwMode="auto">
          <a:xfrm>
            <a:off x="-10872" y="4048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22"/>
          <p:cNvSpPr>
            <a:spLocks noChangeArrowheads="1"/>
          </p:cNvSpPr>
          <p:nvPr/>
        </p:nvSpPr>
        <p:spPr bwMode="auto">
          <a:xfrm>
            <a:off x="0" y="7162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23"/>
          <p:cNvSpPr>
            <a:spLocks noChangeArrowheads="1"/>
          </p:cNvSpPr>
          <p:nvPr/>
        </p:nvSpPr>
        <p:spPr bwMode="auto">
          <a:xfrm>
            <a:off x="0" y="762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24"/>
          <p:cNvSpPr>
            <a:spLocks noChangeArrowheads="1"/>
          </p:cNvSpPr>
          <p:nvPr/>
        </p:nvSpPr>
        <p:spPr bwMode="auto">
          <a:xfrm>
            <a:off x="0" y="10744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t>
            </a:r>
          </a:p>
        </p:txBody>
      </p:sp>
      <p:sp>
        <p:nvSpPr>
          <p:cNvPr id="21" name="Rectangle 25"/>
          <p:cNvSpPr>
            <a:spLocks noChangeArrowheads="1"/>
          </p:cNvSpPr>
          <p:nvPr/>
        </p:nvSpPr>
        <p:spPr bwMode="auto">
          <a:xfrm>
            <a:off x="0" y="13877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r>
            <a:br>
              <a:rPr kumimoji="0" lang="nl-BE" alt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br>
            <a:endParaRPr kumimoji="0" lang="nl-BE"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Text Box 2"/>
          <p:cNvSpPr txBox="1">
            <a:spLocks noChangeArrowheads="1"/>
          </p:cNvSpPr>
          <p:nvPr/>
        </p:nvSpPr>
        <p:spPr bwMode="auto">
          <a:xfrm>
            <a:off x="2843808" y="4653136"/>
            <a:ext cx="5848350" cy="1556580"/>
          </a:xfrm>
          <a:prstGeom prst="rect">
            <a:avLst/>
          </a:prstGeom>
          <a:solidFill>
            <a:srgbClr val="FFFFFF"/>
          </a:solidFill>
          <a:ln w="82550" cmpd="tri">
            <a:solidFill>
              <a:srgbClr val="000000"/>
            </a:solidFill>
            <a:miter lim="800000"/>
            <a:headEnd/>
            <a:tailEnd/>
          </a:ln>
        </p:spPr>
        <p:txBody>
          <a:bodyPr rot="0" vert="horz" wrap="square" lIns="91440" tIns="45720" rIns="91440" bIns="45720" anchor="t" anchorCtr="0">
            <a:spAutoFit/>
          </a:bodyPr>
          <a:lstStyle/>
          <a:p>
            <a:pPr>
              <a:lnSpc>
                <a:spcPct val="115000"/>
              </a:lnSpc>
              <a:spcAft>
                <a:spcPts val="1000"/>
              </a:spcAft>
            </a:pPr>
            <a:r>
              <a:rPr lang="nl-BE" sz="1100" dirty="0">
                <a:effectLst/>
                <a:latin typeface="Calibri"/>
                <a:ea typeface="Calibri"/>
                <a:cs typeface="Times New Roman"/>
              </a:rPr>
              <a:t>      </a:t>
            </a:r>
            <a:r>
              <a:rPr lang="nl-BE" sz="1400" b="1" u="sng" dirty="0">
                <a:effectLst/>
                <a:latin typeface="Calibri"/>
                <a:ea typeface="Calibri"/>
                <a:cs typeface="Times New Roman"/>
              </a:rPr>
              <a:t>Advies preventiemaatregelen.</a:t>
            </a:r>
            <a:endParaRPr lang="en-US" sz="1100" dirty="0">
              <a:effectLst/>
              <a:latin typeface="Calibri"/>
              <a:ea typeface="Calibri"/>
              <a:cs typeface="Times New Roman"/>
            </a:endParaRPr>
          </a:p>
          <a:p>
            <a:pPr marL="180340">
              <a:lnSpc>
                <a:spcPct val="115000"/>
              </a:lnSpc>
              <a:spcAft>
                <a:spcPts val="1000"/>
              </a:spcAft>
            </a:pPr>
            <a:r>
              <a:rPr lang="nl-BE" sz="1100" dirty="0">
                <a:effectLst/>
                <a:latin typeface="Calibri"/>
                <a:ea typeface="Calibri"/>
                <a:cs typeface="Times New Roman"/>
              </a:rPr>
              <a:t>Daar betrokkene alle voorziene PBM (veiligheidsschoenen type S3) en werkkledij droeg en de omgeving vrij was van obstakels kan ik alleen maar het volgende advies geven;</a:t>
            </a:r>
            <a:endParaRPr lang="en-US" sz="1100" dirty="0">
              <a:effectLst/>
              <a:latin typeface="Calibri"/>
              <a:ea typeface="Calibri"/>
              <a:cs typeface="Times New Roman"/>
            </a:endParaRPr>
          </a:p>
          <a:p>
            <a:pPr marL="342900" lvl="0" indent="-342900">
              <a:lnSpc>
                <a:spcPct val="115000"/>
              </a:lnSpc>
              <a:spcAft>
                <a:spcPts val="0"/>
              </a:spcAft>
              <a:buFont typeface="+mj-lt"/>
              <a:buAutoNum type="arabicPeriod"/>
            </a:pPr>
            <a:r>
              <a:rPr lang="nl-BE" sz="1100" dirty="0">
                <a:effectLst/>
                <a:latin typeface="Calibri"/>
                <a:ea typeface="Calibri"/>
                <a:cs typeface="Times New Roman"/>
              </a:rPr>
              <a:t>Aandacht houden op de omgeving.</a:t>
            </a:r>
            <a:endParaRPr lang="en-US" sz="1100" dirty="0">
              <a:effectLst/>
              <a:latin typeface="Calibri"/>
              <a:ea typeface="Calibri"/>
              <a:cs typeface="Times New Roman"/>
            </a:endParaRPr>
          </a:p>
          <a:p>
            <a:pPr marL="342900" lvl="0" indent="-342900">
              <a:lnSpc>
                <a:spcPct val="115000"/>
              </a:lnSpc>
              <a:spcAft>
                <a:spcPts val="1000"/>
              </a:spcAft>
              <a:buFont typeface="+mj-lt"/>
              <a:buAutoNum type="arabicPeriod"/>
            </a:pPr>
            <a:r>
              <a:rPr lang="nl-BE" sz="1100" dirty="0">
                <a:effectLst/>
                <a:latin typeface="Calibri"/>
                <a:ea typeface="Calibri"/>
                <a:cs typeface="Times New Roman"/>
              </a:rPr>
              <a:t>Indien nodig meerdere (meer dan twee) personen de netten laten dragen</a:t>
            </a:r>
            <a:r>
              <a:rPr lang="nl-BE" sz="1100" dirty="0" smtClean="0">
                <a:effectLst/>
                <a:latin typeface="Calibri"/>
                <a:ea typeface="Calibri"/>
                <a:cs typeface="Times New Roman"/>
              </a:rPr>
              <a:t>.</a:t>
            </a:r>
            <a:endParaRPr lang="en-US" sz="1100" dirty="0">
              <a:latin typeface="Calibri"/>
              <a:ea typeface="Calibri"/>
              <a:cs typeface="Times New Roman"/>
            </a:endParaRPr>
          </a:p>
          <a:p>
            <a:pPr marL="342900" lvl="0" indent="-342900">
              <a:lnSpc>
                <a:spcPct val="115000"/>
              </a:lnSpc>
              <a:spcAft>
                <a:spcPts val="1000"/>
              </a:spcAft>
              <a:buFont typeface="+mj-lt"/>
              <a:buAutoNum type="arabicPeriod"/>
            </a:pPr>
            <a:endParaRPr lang="en-US" sz="300" dirty="0">
              <a:effectLst/>
              <a:latin typeface="Calibri"/>
              <a:ea typeface="Calibri"/>
              <a:cs typeface="Times New Roman"/>
            </a:endParaRPr>
          </a:p>
        </p:txBody>
      </p:sp>
      <p:sp>
        <p:nvSpPr>
          <p:cNvPr id="23" name="Rounded Rectangle 22"/>
          <p:cNvSpPr/>
          <p:nvPr/>
        </p:nvSpPr>
        <p:spPr>
          <a:xfrm>
            <a:off x="7884368" y="2481874"/>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Penetratie-wonde</a:t>
            </a:r>
            <a:br>
              <a:rPr lang="nl-BE" sz="1000" dirty="0" smtClean="0"/>
            </a:br>
            <a:r>
              <a:rPr lang="nl-BE" sz="1000" dirty="0" smtClean="0"/>
              <a:t>linker wreef voet.</a:t>
            </a:r>
            <a:endParaRPr lang="en-US" sz="1000" dirty="0"/>
          </a:p>
        </p:txBody>
      </p:sp>
      <p:sp>
        <p:nvSpPr>
          <p:cNvPr id="60" name="Rounded Rectangle 59"/>
          <p:cNvSpPr/>
          <p:nvPr/>
        </p:nvSpPr>
        <p:spPr>
          <a:xfrm>
            <a:off x="6732240" y="2481874"/>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Penetratie metalen pin uiteinde bewapenings-net.</a:t>
            </a:r>
            <a:endParaRPr lang="en-US" sz="1000" dirty="0"/>
          </a:p>
        </p:txBody>
      </p:sp>
      <p:sp>
        <p:nvSpPr>
          <p:cNvPr id="61" name="Rounded Rectangle 60"/>
          <p:cNvSpPr/>
          <p:nvPr/>
        </p:nvSpPr>
        <p:spPr>
          <a:xfrm>
            <a:off x="5538208" y="2492896"/>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Pin door leder veiligheidsschoen gegaan.</a:t>
            </a:r>
            <a:endParaRPr lang="en-US" sz="1000" dirty="0"/>
          </a:p>
        </p:txBody>
      </p:sp>
      <p:sp>
        <p:nvSpPr>
          <p:cNvPr id="62" name="Rounded Rectangle 61"/>
          <p:cNvSpPr/>
          <p:nvPr/>
        </p:nvSpPr>
        <p:spPr>
          <a:xfrm>
            <a:off x="4364677" y="2476922"/>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Voorzijde voet tegen uiteinde bewapeningsnet gestoten.</a:t>
            </a:r>
            <a:endParaRPr lang="en-US" sz="1000" dirty="0"/>
          </a:p>
        </p:txBody>
      </p:sp>
      <p:sp>
        <p:nvSpPr>
          <p:cNvPr id="63" name="Rounded Rectangle 62"/>
          <p:cNvSpPr/>
          <p:nvPr/>
        </p:nvSpPr>
        <p:spPr>
          <a:xfrm>
            <a:off x="3203848" y="2492896"/>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SO herstelde zijn evenwicht.</a:t>
            </a:r>
            <a:endParaRPr lang="en-US" sz="1000" dirty="0"/>
          </a:p>
        </p:txBody>
      </p:sp>
      <p:sp>
        <p:nvSpPr>
          <p:cNvPr id="64" name="Rounded Rectangle 63"/>
          <p:cNvSpPr/>
          <p:nvPr/>
        </p:nvSpPr>
        <p:spPr>
          <a:xfrm>
            <a:off x="2051720" y="2509259"/>
            <a:ext cx="1008112" cy="123515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nl-BE" sz="1000" dirty="0" smtClean="0"/>
              <a:t>SO heeft evenwicht</a:t>
            </a:r>
            <a:br>
              <a:rPr lang="nl-BE" sz="1000" dirty="0" smtClean="0"/>
            </a:br>
            <a:r>
              <a:rPr lang="nl-BE" sz="1000" dirty="0" smtClean="0"/>
              <a:t>verloren.</a:t>
            </a:r>
            <a:endParaRPr lang="en-US" sz="1000" dirty="0"/>
          </a:p>
        </p:txBody>
      </p:sp>
      <p:sp>
        <p:nvSpPr>
          <p:cNvPr id="65" name="Rounded Rectangle 64"/>
          <p:cNvSpPr/>
          <p:nvPr/>
        </p:nvSpPr>
        <p:spPr>
          <a:xfrm>
            <a:off x="728510" y="1276659"/>
            <a:ext cx="1080120" cy="123515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nl-BE" sz="1000" dirty="0" smtClean="0"/>
              <a:t>Met pijp werkbroek blijven hangen aan bewapenings-net.</a:t>
            </a:r>
            <a:endParaRPr lang="en-US" sz="1000" dirty="0"/>
          </a:p>
        </p:txBody>
      </p:sp>
      <p:sp>
        <p:nvSpPr>
          <p:cNvPr id="66" name="Rounded Rectangle 65"/>
          <p:cNvSpPr/>
          <p:nvPr/>
        </p:nvSpPr>
        <p:spPr>
          <a:xfrm>
            <a:off x="769343" y="3744417"/>
            <a:ext cx="1080120" cy="123515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nl-BE" sz="1000" dirty="0" smtClean="0"/>
              <a:t>Weinig bewegingsruimte als bewapenings-netten nog op de grond liggen. </a:t>
            </a:r>
            <a:endParaRPr lang="en-US" sz="1000" dirty="0"/>
          </a:p>
        </p:txBody>
      </p:sp>
    </p:spTree>
    <p:extLst>
      <p:ext uri="{BB962C8B-B14F-4D97-AF65-F5344CB8AC3E}">
        <p14:creationId xmlns:p14="http://schemas.microsoft.com/office/powerpoint/2010/main" val="1338723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84870"/>
            <a:ext cx="8229600" cy="4525963"/>
          </a:xfrm>
        </p:spPr>
        <p:txBody>
          <a:bodyPr>
            <a:normAutofit/>
          </a:bodyPr>
          <a:lstStyle/>
          <a:p>
            <a:r>
              <a:rPr lang="nl-BE" dirty="0" smtClean="0"/>
              <a:t>5 arbeidsongevallen</a:t>
            </a:r>
          </a:p>
          <a:p>
            <a:pPr lvl="1"/>
            <a:r>
              <a:rPr lang="nl-BE" dirty="0" smtClean="0"/>
              <a:t>COMOPSAIR: </a:t>
            </a:r>
          </a:p>
          <a:p>
            <a:pPr lvl="2"/>
            <a:r>
              <a:rPr lang="nl-BE" dirty="0" smtClean="0"/>
              <a:t>Tijdens een Oef in het buitenland (Beja, PORTUGAL) is het SO ‘s nachts, naast een hangar, over kabels gestruikeld en ten val gekomen. De zone was niet verlicht en er was geen signalisatie voorzien.</a:t>
            </a:r>
          </a:p>
          <a:p>
            <a:pPr lvl="3"/>
            <a:r>
              <a:rPr lang="nl-BE" dirty="0" smtClean="0"/>
              <a:t>Pijn lage rug en heup</a:t>
            </a:r>
          </a:p>
          <a:p>
            <a:pPr lvl="3"/>
            <a:r>
              <a:rPr lang="nl-BE" dirty="0" smtClean="0"/>
              <a:t>0 dagen AGR</a:t>
            </a:r>
          </a:p>
          <a:p>
            <a:pPr lvl="3"/>
            <a:r>
              <a:rPr lang="nl-BE" dirty="0" smtClean="0"/>
              <a:t>Advies: Plaatsen van verlichting, afspanning en/of signalisatie aan zones met val-/struikelgevaar.</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43464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609" y="2132856"/>
            <a:ext cx="8229600" cy="3832362"/>
          </a:xfrm>
        </p:spPr>
        <p:txBody>
          <a:bodyPr>
            <a:normAutofit/>
          </a:bodyPr>
          <a:lstStyle/>
          <a:p>
            <a:r>
              <a:rPr lang="nl-BE" dirty="0" smtClean="0"/>
              <a:t>5 arbeidsongevallen</a:t>
            </a:r>
          </a:p>
          <a:p>
            <a:pPr lvl="1"/>
            <a:r>
              <a:rPr lang="nl-BE" dirty="0" smtClean="0"/>
              <a:t>ACOS STRAT: </a:t>
            </a:r>
          </a:p>
          <a:p>
            <a:pPr lvl="2"/>
            <a:r>
              <a:rPr lang="nl-BE" dirty="0" smtClean="0"/>
              <a:t>SO heeft tijdens het voetballen zijn linker enkel ontwricht. Dit kwam door de staat van het veld.</a:t>
            </a:r>
          </a:p>
          <a:p>
            <a:pPr lvl="3"/>
            <a:r>
              <a:rPr lang="nl-BE" dirty="0" smtClean="0"/>
              <a:t>Ontwrichting linker enkel</a:t>
            </a:r>
          </a:p>
          <a:p>
            <a:pPr lvl="3"/>
            <a:r>
              <a:rPr lang="nl-BE" dirty="0" smtClean="0"/>
              <a:t>30 dagen AGR</a:t>
            </a:r>
          </a:p>
          <a:p>
            <a:pPr lvl="3"/>
            <a:r>
              <a:rPr lang="nl-BE" dirty="0" smtClean="0"/>
              <a:t>Advies: alvorens te voetballen eerst het speelveld controleren en bij een zeer slechte toestand niet voetballen.</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0792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1546" y="2132856"/>
            <a:ext cx="8229600" cy="3688346"/>
          </a:xfrm>
        </p:spPr>
        <p:txBody>
          <a:bodyPr>
            <a:normAutofit/>
          </a:bodyPr>
          <a:lstStyle/>
          <a:p>
            <a:r>
              <a:rPr lang="nl-BE" dirty="0" smtClean="0"/>
              <a:t>5 arbeidsongevallen</a:t>
            </a:r>
          </a:p>
          <a:p>
            <a:pPr lvl="1"/>
            <a:r>
              <a:rPr lang="nl-BE" dirty="0" smtClean="0"/>
              <a:t>ACOS IS: </a:t>
            </a:r>
          </a:p>
          <a:p>
            <a:pPr lvl="2"/>
            <a:r>
              <a:rPr lang="nl-BE" dirty="0" smtClean="0"/>
              <a:t>Tijdens activiteiten OVG met hoofd tegen boord van UNIMOG gestoten.</a:t>
            </a:r>
          </a:p>
          <a:p>
            <a:pPr lvl="3"/>
            <a:r>
              <a:rPr lang="nl-BE" dirty="0" smtClean="0"/>
              <a:t>Open wonde aan hoofd</a:t>
            </a:r>
          </a:p>
          <a:p>
            <a:pPr lvl="3"/>
            <a:r>
              <a:rPr lang="nl-BE" dirty="0" smtClean="0"/>
              <a:t>0 dagen AGR</a:t>
            </a:r>
          </a:p>
          <a:p>
            <a:pPr lvl="3"/>
            <a:r>
              <a:rPr lang="nl-BE" dirty="0" smtClean="0"/>
              <a:t>Advies: Aandachtig blijven</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079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07794441"/>
              </p:ext>
            </p:extLst>
          </p:nvPr>
        </p:nvGraphicFramePr>
        <p:xfrm>
          <a:off x="35496" y="-27384"/>
          <a:ext cx="9108504" cy="7071602"/>
        </p:xfrm>
        <a:graphic>
          <a:graphicData uri="http://schemas.openxmlformats.org/drawingml/2006/table">
            <a:tbl>
              <a:tblPr/>
              <a:tblGrid>
                <a:gridCol w="398408"/>
                <a:gridCol w="651620"/>
                <a:gridCol w="249669"/>
                <a:gridCol w="249669"/>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185924"/>
                <a:gridCol w="339975"/>
                <a:gridCol w="339975"/>
              </a:tblGrid>
              <a:tr h="111376">
                <a:tc gridSpan="40">
                  <a:txBody>
                    <a:bodyPr/>
                    <a:lstStyle/>
                    <a:p>
                      <a:pPr algn="ctr" fontAlgn="b"/>
                      <a:endParaRPr lang="en-US" sz="500" b="0" i="0" u="none" strike="noStrike" dirty="0">
                        <a:solidFill>
                          <a:srgbClr val="000000"/>
                        </a:solidFill>
                        <a:effectLst/>
                        <a:latin typeface="Calibri"/>
                      </a:endParaRP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a:noFill/>
                    </a:lnT>
                    <a:lnB>
                      <a:noFill/>
                    </a:lnB>
                  </a:tcPr>
                </a:tc>
              </a:tr>
              <a:tr h="115896">
                <a:tc gridSpan="7">
                  <a:txBody>
                    <a:bodyPr/>
                    <a:lstStyle/>
                    <a:p>
                      <a:pPr algn="l" fontAlgn="ctr"/>
                      <a:r>
                        <a:rPr lang="en-US" sz="800" b="0" i="0" u="none" strike="noStrike" dirty="0">
                          <a:solidFill>
                            <a:srgbClr val="000000"/>
                          </a:solidFill>
                          <a:effectLst/>
                          <a:latin typeface="Verdana"/>
                        </a:rPr>
                        <a:t> </a:t>
                      </a:r>
                      <a:r>
                        <a:rPr lang="en-US" sz="800" b="0" i="0" u="none" strike="noStrike" dirty="0" err="1" smtClean="0">
                          <a:solidFill>
                            <a:srgbClr val="000000"/>
                          </a:solidFill>
                          <a:effectLst/>
                          <a:latin typeface="Verdana"/>
                        </a:rPr>
                        <a:t>Eenheden</a:t>
                      </a:r>
                      <a:r>
                        <a:rPr lang="en-US" sz="800" b="0" i="0" u="none" strike="noStrike" dirty="0" smtClean="0">
                          <a:solidFill>
                            <a:srgbClr val="000000"/>
                          </a:solidFill>
                          <a:effectLst/>
                          <a:latin typeface="Verdana"/>
                        </a:rPr>
                        <a:t> </a:t>
                      </a:r>
                      <a:r>
                        <a:rPr lang="en-US" sz="800" b="0" i="0" u="none" strike="noStrike" dirty="0">
                          <a:solidFill>
                            <a:srgbClr val="000000"/>
                          </a:solidFill>
                          <a:effectLst/>
                          <a:latin typeface="Verdana"/>
                        </a:rPr>
                        <a:t>BOC 08</a:t>
                      </a:r>
                    </a:p>
                  </a:txBody>
                  <a:tcPr marL="0" marR="0" marT="0" marB="0" anchor="ctr">
                    <a:lnL>
                      <a:noFill/>
                    </a:lnL>
                    <a:lnR>
                      <a:noFill/>
                    </a:lnR>
                    <a:lnT>
                      <a:noFill/>
                    </a:lnT>
                    <a:lnB>
                      <a:noFill/>
                    </a:lnB>
                  </a:tcPr>
                </a:tc>
                <a:tc hMerge="1">
                  <a:txBody>
                    <a:bodyPr/>
                    <a:lstStyle/>
                    <a:p>
                      <a:endParaRPr lang="en-US"/>
                    </a:p>
                  </a:txBody>
                  <a:tcPr/>
                </a:tc>
                <a:tc hMerge="1">
                  <a:txBody>
                    <a:bodyPr/>
                    <a:lstStyle/>
                    <a:p>
                      <a:pPr algn="l" fontAlgn="ctr"/>
                      <a:endParaRPr lang="en-US" sz="3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pPr algn="l" fontAlgn="ctr"/>
                      <a:endParaRPr lang="en-US" sz="3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pPr algn="l" fontAlgn="ctr"/>
                      <a:endParaRPr lang="en-US" sz="3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pPr algn="l" fontAlgn="ctr"/>
                      <a:endParaRPr lang="en-US" sz="3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pPr algn="l" fontAlgn="ctr"/>
                      <a:endParaRPr lang="en-US" sz="300" b="0" i="0" u="none" strike="noStrike" dirty="0">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300" b="0" i="0" u="none" strike="noStrike">
                        <a:solidFill>
                          <a:srgbClr val="000000"/>
                        </a:solidFill>
                        <a:effectLst/>
                        <a:latin typeface="Verdana"/>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8">
                  <a:txBody>
                    <a:bodyPr/>
                    <a:lstStyle/>
                    <a:p>
                      <a:pPr algn="l" fontAlgn="ctr"/>
                      <a:r>
                        <a:rPr lang="en-US" sz="800" b="0" i="0" u="none" strike="noStrike" dirty="0">
                          <a:solidFill>
                            <a:srgbClr val="000000"/>
                          </a:solidFill>
                          <a:effectLst/>
                          <a:latin typeface="Verdana"/>
                        </a:rPr>
                        <a:t>1. </a:t>
                      </a:r>
                      <a:r>
                        <a:rPr lang="en-US" sz="800" b="0" i="0" u="none" strike="noStrike" dirty="0" err="1">
                          <a:solidFill>
                            <a:srgbClr val="000000"/>
                          </a:solidFill>
                          <a:effectLst/>
                          <a:latin typeface="Verdana"/>
                        </a:rPr>
                        <a:t>Aantal</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arbeidsuren</a:t>
                      </a:r>
                      <a:r>
                        <a:rPr lang="en-US" sz="800" b="0" i="0" u="none" strike="noStrike" dirty="0">
                          <a:solidFill>
                            <a:srgbClr val="000000"/>
                          </a:solidFill>
                          <a:effectLst/>
                          <a:latin typeface="Verdana"/>
                        </a:rPr>
                        <a:t> (A)</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a:noFill/>
                    </a:lnL>
                    <a:lnR>
                      <a:noFill/>
                    </a:lnR>
                    <a:lnT>
                      <a:noFill/>
                    </a:lnT>
                    <a:lnB>
                      <a:noFill/>
                    </a:lnB>
                  </a:tcPr>
                </a:tc>
                <a:tc>
                  <a:txBody>
                    <a:bodyPr/>
                    <a:lstStyle/>
                    <a:p>
                      <a:pPr algn="l" fontAlgn="ctr"/>
                      <a:endParaRPr lang="en-US" sz="300" b="0" i="0" u="none" strike="noStrike">
                        <a:solidFill>
                          <a:srgbClr val="000000"/>
                        </a:solidFill>
                        <a:effectLst/>
                        <a:latin typeface="Verdana"/>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39">
                  <a:txBody>
                    <a:bodyPr/>
                    <a:lstStyle/>
                    <a:p>
                      <a:pPr algn="l" fontAlgn="ctr"/>
                      <a:r>
                        <a:rPr lang="en-US" sz="800" b="0" i="0" u="none" strike="noStrike" dirty="0">
                          <a:solidFill>
                            <a:srgbClr val="000000"/>
                          </a:solidFill>
                          <a:effectLst/>
                          <a:latin typeface="Verdana"/>
                        </a:rPr>
                        <a:t>2. </a:t>
                      </a:r>
                      <a:r>
                        <a:rPr lang="en-US" sz="800" b="0" i="0" u="none" strike="noStrike" dirty="0" err="1">
                          <a:solidFill>
                            <a:srgbClr val="000000"/>
                          </a:solidFill>
                          <a:effectLst/>
                          <a:latin typeface="Verdana"/>
                        </a:rPr>
                        <a:t>Aantal</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dodelijke</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ongevallen</a:t>
                      </a:r>
                      <a:endParaRPr lang="en-US" sz="8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37">
                  <a:txBody>
                    <a:bodyPr/>
                    <a:lstStyle/>
                    <a:p>
                      <a:pPr algn="l" fontAlgn="ctr"/>
                      <a:r>
                        <a:rPr lang="nl-NL" sz="800" b="0" i="0" u="none" strike="noStrike" dirty="0">
                          <a:solidFill>
                            <a:srgbClr val="000000"/>
                          </a:solidFill>
                          <a:effectLst/>
                          <a:latin typeface="Verdana"/>
                        </a:rPr>
                        <a:t>3. Aantal ongevallen met blijvende ongeschiktheid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35">
                  <a:txBody>
                    <a:bodyPr/>
                    <a:lstStyle/>
                    <a:p>
                      <a:pPr algn="l" fontAlgn="ctr"/>
                      <a:r>
                        <a:rPr lang="nl-NL" sz="800" b="0" i="0" u="none" strike="noStrike" dirty="0">
                          <a:solidFill>
                            <a:srgbClr val="000000"/>
                          </a:solidFill>
                          <a:effectLst/>
                          <a:latin typeface="Verdana"/>
                        </a:rPr>
                        <a:t>4. Aantal ongevallen met tijdelijke ongeschiktheid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33">
                  <a:txBody>
                    <a:bodyPr/>
                    <a:lstStyle/>
                    <a:p>
                      <a:pPr algn="l" fontAlgn="ctr"/>
                      <a:r>
                        <a:rPr lang="nl-NL" sz="800" b="0" i="0" u="none" strike="noStrike" dirty="0">
                          <a:solidFill>
                            <a:srgbClr val="000000"/>
                          </a:solidFill>
                          <a:effectLst/>
                          <a:latin typeface="Verdana"/>
                        </a:rPr>
                        <a:t>5. Totaal aantal ongevallen (B)</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31">
                  <a:txBody>
                    <a:bodyPr/>
                    <a:lstStyle/>
                    <a:p>
                      <a:pPr algn="l" fontAlgn="ctr"/>
                      <a:r>
                        <a:rPr lang="en-US" sz="800" b="1" i="0" u="none" strike="noStrike" dirty="0">
                          <a:solidFill>
                            <a:srgbClr val="FF0000"/>
                          </a:solidFill>
                          <a:effectLst/>
                          <a:latin typeface="Verdana"/>
                        </a:rPr>
                        <a:t>6. </a:t>
                      </a:r>
                      <a:r>
                        <a:rPr lang="en-US" sz="800" b="1" i="0" u="none" strike="noStrike" dirty="0" err="1">
                          <a:solidFill>
                            <a:srgbClr val="FF0000"/>
                          </a:solidFill>
                          <a:effectLst/>
                          <a:latin typeface="Verdana"/>
                        </a:rPr>
                        <a:t>Frequentiegraad</a:t>
                      </a:r>
                      <a:r>
                        <a:rPr lang="en-US" sz="800" b="1" i="0" u="none" strike="noStrike" dirty="0">
                          <a:solidFill>
                            <a:srgbClr val="FF0000"/>
                          </a:solidFill>
                          <a:effectLst/>
                          <a:latin typeface="Verdana"/>
                        </a:rPr>
                        <a:t> (B x 1.000.000 / A)</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gridSpan="29">
                  <a:txBody>
                    <a:bodyPr/>
                    <a:lstStyle/>
                    <a:p>
                      <a:pPr algn="l" fontAlgn="ctr"/>
                      <a:r>
                        <a:rPr lang="nl-NL" sz="800" b="0" i="0" u="none" strike="noStrike">
                          <a:solidFill>
                            <a:srgbClr val="000000"/>
                          </a:solidFill>
                          <a:effectLst/>
                          <a:latin typeface="Verdana"/>
                        </a:rPr>
                        <a:t>7. Aantal werkelijk verloren kalenderdagen (dodelijke ongevallen)</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27">
                  <a:txBody>
                    <a:bodyPr/>
                    <a:lstStyle/>
                    <a:p>
                      <a:pPr algn="l" fontAlgn="ctr"/>
                      <a:r>
                        <a:rPr lang="nl-NL" sz="800" b="0" i="0" u="none" strike="noStrike" dirty="0">
                          <a:solidFill>
                            <a:srgbClr val="000000"/>
                          </a:solidFill>
                          <a:effectLst/>
                          <a:latin typeface="Verdana"/>
                        </a:rPr>
                        <a:t>8. Aantal werkelijk verloren kalenderdagen (ongevallen met blijvende ongeschiktheid)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23">
                  <a:txBody>
                    <a:bodyPr/>
                    <a:lstStyle/>
                    <a:p>
                      <a:pPr algn="l" fontAlgn="ctr"/>
                      <a:r>
                        <a:rPr lang="nl-NL" sz="800" b="0" i="0" u="none" strike="noStrike" dirty="0">
                          <a:solidFill>
                            <a:srgbClr val="000000"/>
                          </a:solidFill>
                          <a:effectLst/>
                          <a:latin typeface="Verdana"/>
                        </a:rPr>
                        <a:t>9. Aantal werkelijk verloren kalenderdagen (ongevallen met tijdelijke ongeschiktheid)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500" b="0" i="0" u="none" strike="noStrike">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19">
                  <a:txBody>
                    <a:bodyPr/>
                    <a:lstStyle/>
                    <a:p>
                      <a:pPr algn="l" fontAlgn="ctr"/>
                      <a:r>
                        <a:rPr lang="nl-NL" sz="800" b="0" i="0" u="none" strike="noStrike" dirty="0">
                          <a:solidFill>
                            <a:srgbClr val="000000"/>
                          </a:solidFill>
                          <a:effectLst/>
                          <a:latin typeface="Verdana"/>
                        </a:rPr>
                        <a:t>10. Totaal aantal werkelijk verloren kalenderdagen (C)</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500" b="0" i="0" u="none" strike="noStrike">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18">
                  <a:txBody>
                    <a:bodyPr/>
                    <a:lstStyle/>
                    <a:p>
                      <a:pPr algn="l" fontAlgn="ctr"/>
                      <a:r>
                        <a:rPr lang="nl-NL" sz="800" b="1" i="0" u="none" strike="noStrike" dirty="0">
                          <a:solidFill>
                            <a:srgbClr val="FF0000"/>
                          </a:solidFill>
                          <a:effectLst/>
                          <a:latin typeface="Verdana"/>
                        </a:rPr>
                        <a:t>11. Werkelijke ernstgraad (C x 1.000 / A)</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a:txBody>
                    <a:bodyPr/>
                    <a:lstStyle/>
                    <a:p>
                      <a:pPr algn="l" fontAlgn="ctr"/>
                      <a:endParaRPr lang="en-US" sz="500" b="0" i="0" u="none" strike="noStrike">
                        <a:solidFill>
                          <a:srgbClr val="000000"/>
                        </a:solidFill>
                        <a:effectLst/>
                        <a:latin typeface="Arial"/>
                      </a:endParaRPr>
                    </a:p>
                  </a:txBody>
                  <a:tcPr marL="0" marR="0" marT="0" marB="0" anchor="ctr">
                    <a:lnL>
                      <a:noFill/>
                    </a:lnL>
                    <a:lnR>
                      <a:noFill/>
                    </a:lnR>
                    <a:lnT>
                      <a:noFill/>
                    </a:lnT>
                    <a:lnB>
                      <a:noFill/>
                    </a:lnB>
                  </a:tcPr>
                </a:tc>
              </a:tr>
              <a:tr h="175872">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gridSpan="19">
                  <a:txBody>
                    <a:bodyPr/>
                    <a:lstStyle/>
                    <a:p>
                      <a:pPr algn="l" fontAlgn="ctr"/>
                      <a:r>
                        <a:rPr lang="nl-NL" sz="800" b="0" i="0" u="none" strike="noStrike" dirty="0">
                          <a:solidFill>
                            <a:srgbClr val="000000"/>
                          </a:solidFill>
                          <a:effectLst/>
                          <a:latin typeface="Verdana"/>
                        </a:rPr>
                        <a:t>12. Aantal dagen forfaitaire ongeschiktheid (dodelijke ongevallen)</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500" b="0" i="0" u="none" strike="noStrike" dirty="0">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17">
                  <a:txBody>
                    <a:bodyPr/>
                    <a:lstStyle/>
                    <a:p>
                      <a:pPr algn="l" fontAlgn="ctr"/>
                      <a:r>
                        <a:rPr lang="nl-NL" sz="800" b="0" i="0" u="none" strike="noStrike" dirty="0">
                          <a:solidFill>
                            <a:srgbClr val="000000"/>
                          </a:solidFill>
                          <a:effectLst/>
                          <a:latin typeface="Verdana"/>
                        </a:rPr>
                        <a:t>13. Aantal dagen forfaitaire ongeschiktheid (blijvende ongeschiktheid)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500" b="0" i="0" u="none" strike="noStrike" dirty="0">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15">
                  <a:txBody>
                    <a:bodyPr/>
                    <a:lstStyle/>
                    <a:p>
                      <a:pPr algn="l" fontAlgn="ctr"/>
                      <a:r>
                        <a:rPr lang="nl-NL" sz="800" b="0" i="0" u="none" strike="noStrike" dirty="0">
                          <a:solidFill>
                            <a:srgbClr val="000000"/>
                          </a:solidFill>
                          <a:effectLst/>
                          <a:latin typeface="Verdana"/>
                        </a:rPr>
                        <a:t>14. Totaal aantal dagen forfaitaire ongeschiktheid (D)</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500" b="0" i="0" u="none" strike="noStrike" dirty="0">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13">
                  <a:txBody>
                    <a:bodyPr/>
                    <a:lstStyle/>
                    <a:p>
                      <a:pPr algn="l" fontAlgn="ctr"/>
                      <a:r>
                        <a:rPr lang="en-US" sz="800" b="1" i="0" u="none" strike="noStrike" dirty="0">
                          <a:solidFill>
                            <a:srgbClr val="FF0000"/>
                          </a:solidFill>
                          <a:effectLst/>
                          <a:latin typeface="Verdana"/>
                        </a:rPr>
                        <a:t>15. </a:t>
                      </a:r>
                      <a:r>
                        <a:rPr lang="en-US" sz="800" b="1" i="0" u="none" strike="noStrike" dirty="0" err="1">
                          <a:solidFill>
                            <a:srgbClr val="FF0000"/>
                          </a:solidFill>
                          <a:effectLst/>
                          <a:latin typeface="Verdana"/>
                        </a:rPr>
                        <a:t>Globale</a:t>
                      </a:r>
                      <a:r>
                        <a:rPr lang="en-US" sz="800" b="1" i="0" u="none" strike="noStrike" dirty="0">
                          <a:solidFill>
                            <a:srgbClr val="FF0000"/>
                          </a:solidFill>
                          <a:effectLst/>
                          <a:latin typeface="Verdana"/>
                        </a:rPr>
                        <a:t> </a:t>
                      </a:r>
                      <a:r>
                        <a:rPr lang="en-US" sz="800" b="1" i="0" u="none" strike="noStrike" dirty="0" err="1">
                          <a:solidFill>
                            <a:srgbClr val="FF0000"/>
                          </a:solidFill>
                          <a:effectLst/>
                          <a:latin typeface="Verdana"/>
                        </a:rPr>
                        <a:t>ernstgraad</a:t>
                      </a:r>
                      <a:r>
                        <a:rPr lang="en-US" sz="800" b="1" i="0" u="none" strike="noStrike" dirty="0">
                          <a:solidFill>
                            <a:srgbClr val="FF0000"/>
                          </a:solidFill>
                          <a:effectLst/>
                          <a:latin typeface="Verdana"/>
                        </a:rPr>
                        <a:t> ((C + D) x 1.000) / A</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800" b="0" i="0" u="none" strike="noStrike">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800" b="0" i="0" u="none" strike="noStrike" dirty="0">
                        <a:solidFill>
                          <a:srgbClr val="000000"/>
                        </a:solidFill>
                        <a:effectLst/>
                        <a:latin typeface="Arial"/>
                      </a:endParaRPr>
                    </a:p>
                  </a:txBody>
                  <a:tcPr marL="0" marR="0" marT="0" marB="0" anchor="ctr">
                    <a:lnL>
                      <a:noFill/>
                    </a:lnL>
                    <a:lnR>
                      <a:noFill/>
                    </a:lnR>
                    <a:lnT>
                      <a:noFill/>
                    </a:lnT>
                    <a:lnB>
                      <a:noFill/>
                    </a:lnB>
                  </a:tcPr>
                </a:tc>
                <a:tc hMerge="1">
                  <a:txBody>
                    <a:bodyPr/>
                    <a:lstStyle/>
                    <a:p>
                      <a:pPr algn="l" fontAlgn="ctr"/>
                      <a:endParaRPr lang="en-US" sz="500" b="0" i="0" u="none" strike="noStrike" dirty="0">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gridSpan="10">
                  <a:txBody>
                    <a:bodyPr/>
                    <a:lstStyle/>
                    <a:p>
                      <a:pPr algn="l" fontAlgn="ctr"/>
                      <a:r>
                        <a:rPr lang="nl-NL" sz="800" b="0" i="0" u="none" strike="noStrike" dirty="0">
                          <a:solidFill>
                            <a:srgbClr val="000000"/>
                          </a:solidFill>
                          <a:effectLst/>
                          <a:latin typeface="Verdana"/>
                        </a:rPr>
                        <a:t>16. Aantal andere ongevallen (zonder AGR en zonder letsel)</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500" b="0" i="0" u="none" strike="noStrike">
                        <a:solidFill>
                          <a:srgbClr val="000000"/>
                        </a:solidFill>
                        <a:effectLst/>
                        <a:latin typeface="Arial"/>
                      </a:endParaRPr>
                    </a:p>
                  </a:txBody>
                  <a:tcPr marL="0" marR="0" marT="0" marB="0" anchor="ctr">
                    <a:lnL>
                      <a:noFill/>
                    </a:lnL>
                    <a:lnR>
                      <a:noFill/>
                    </a:lnR>
                    <a:lnT>
                      <a:noFill/>
                    </a:lnT>
                    <a:lnB>
                      <a:noFill/>
                    </a:lnB>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9">
                  <a:txBody>
                    <a:bodyPr/>
                    <a:lstStyle/>
                    <a:p>
                      <a:pPr algn="l" fontAlgn="ctr"/>
                      <a:r>
                        <a:rPr lang="en-US" sz="800" b="0" i="0" u="none" strike="noStrike" dirty="0">
                          <a:solidFill>
                            <a:srgbClr val="000000"/>
                          </a:solidFill>
                          <a:effectLst/>
                          <a:latin typeface="Verdana"/>
                        </a:rPr>
                        <a:t>17. </a:t>
                      </a:r>
                      <a:r>
                        <a:rPr lang="en-US" sz="800" b="0" i="0" u="none" strike="noStrike" dirty="0" err="1">
                          <a:solidFill>
                            <a:srgbClr val="000000"/>
                          </a:solidFill>
                          <a:effectLst/>
                          <a:latin typeface="Verdana"/>
                        </a:rPr>
                        <a:t>Aantal</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lichte</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ongevallen</a:t>
                      </a:r>
                      <a:endParaRPr lang="en-US" sz="800" b="0" i="0" u="none" strike="noStrike" dirty="0">
                        <a:solidFill>
                          <a:srgbClr val="000000"/>
                        </a:solidFill>
                        <a:effectLst/>
                        <a:latin typeface="Verdana"/>
                      </a:endParaRPr>
                    </a:p>
                  </a:txBody>
                  <a:tcPr marL="0" marR="0" marT="0" marB="0" anchor="ctr">
                    <a:lnL>
                      <a:noFill/>
                    </a:lnL>
                    <a:lnR>
                      <a:noFill/>
                    </a:lnR>
                    <a:lnT>
                      <a:noFill/>
                    </a:lnT>
                    <a:lnB>
                      <a:noFill/>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gridSpan="7">
                  <a:txBody>
                    <a:bodyPr/>
                    <a:lstStyle/>
                    <a:p>
                      <a:pPr algn="l" fontAlgn="ctr"/>
                      <a:r>
                        <a:rPr lang="en-US" sz="800" b="0" i="0" u="none" strike="noStrike" dirty="0">
                          <a:solidFill>
                            <a:srgbClr val="000000"/>
                          </a:solidFill>
                          <a:effectLst/>
                          <a:latin typeface="Verdana"/>
                        </a:rPr>
                        <a:t>18. </a:t>
                      </a:r>
                      <a:r>
                        <a:rPr lang="en-US" sz="800" b="0" i="0" u="none" strike="noStrike" dirty="0" err="1">
                          <a:solidFill>
                            <a:srgbClr val="000000"/>
                          </a:solidFill>
                          <a:effectLst/>
                          <a:latin typeface="Verdana"/>
                        </a:rPr>
                        <a:t>Aantal</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wegongevallen</a:t>
                      </a:r>
                      <a:endParaRPr lang="en-US" sz="800" b="0" i="0" u="none" strike="noStrike" dirty="0">
                        <a:solidFill>
                          <a:srgbClr val="000000"/>
                        </a:solidFill>
                        <a:effectLst/>
                        <a:latin typeface="Verdana"/>
                      </a:endParaRP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a:txBody>
                    <a:bodyPr/>
                    <a:lstStyle/>
                    <a:p>
                      <a:pPr algn="ctr"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r>
                        <a:rPr lang="en-US" sz="800" b="0" i="0" u="none" strike="noStrike">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FF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FF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endParaRPr lang="en-US" sz="800" b="0" i="0" u="none" strike="noStrike" dirty="0">
                        <a:solidFill>
                          <a:srgbClr val="000000"/>
                        </a:solidFill>
                        <a:effectLst/>
                        <a:latin typeface="Verdana"/>
                      </a:endParaRP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Verdana"/>
                        </a:rPr>
                        <a:t> </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Verdana"/>
                        </a:rPr>
                        <a:t> </a:t>
                      </a:r>
                    </a:p>
                  </a:txBody>
                  <a:tcPr marL="0" marR="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gridSpan="5">
                  <a:txBody>
                    <a:bodyPr/>
                    <a:lstStyle/>
                    <a:p>
                      <a:pPr algn="l" fontAlgn="ctr"/>
                      <a:r>
                        <a:rPr lang="en-US" sz="800" b="0" i="0" u="none" strike="noStrike" dirty="0">
                          <a:solidFill>
                            <a:srgbClr val="000000"/>
                          </a:solidFill>
                          <a:effectLst/>
                          <a:latin typeface="Verdana"/>
                        </a:rPr>
                        <a:t>19. </a:t>
                      </a:r>
                      <a:r>
                        <a:rPr lang="en-US" sz="800" b="0" i="0" u="none" strike="noStrike" dirty="0" err="1">
                          <a:solidFill>
                            <a:srgbClr val="000000"/>
                          </a:solidFill>
                          <a:effectLst/>
                          <a:latin typeface="Verdana"/>
                        </a:rPr>
                        <a:t>Aantal</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dodelijke</a:t>
                      </a:r>
                      <a:r>
                        <a:rPr lang="en-US" sz="800" b="0" i="0" u="none" strike="noStrike" dirty="0">
                          <a:solidFill>
                            <a:srgbClr val="000000"/>
                          </a:solidFill>
                          <a:effectLst/>
                          <a:latin typeface="Verdana"/>
                        </a:rPr>
                        <a:t> </a:t>
                      </a:r>
                      <a:r>
                        <a:rPr lang="en-US" sz="800" b="0" i="0" u="none" strike="noStrike" dirty="0" err="1">
                          <a:solidFill>
                            <a:srgbClr val="000000"/>
                          </a:solidFill>
                          <a:effectLst/>
                          <a:latin typeface="Verdana"/>
                        </a:rPr>
                        <a:t>wegongevallen</a:t>
                      </a:r>
                      <a:endParaRPr lang="en-US" sz="800" b="0" i="0" u="none" strike="noStrike" dirty="0">
                        <a:solidFill>
                          <a:srgbClr val="000000"/>
                        </a:solidFill>
                        <a:effectLst/>
                        <a:latin typeface="Verdana"/>
                      </a:endParaRPr>
                    </a:p>
                  </a:txBody>
                  <a:tcPr marL="71362"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5896">
                <a:tc gridSpan="2">
                  <a:txBody>
                    <a:bodyPr/>
                    <a:lstStyle/>
                    <a:p>
                      <a:pPr algn="ctr" fontAlgn="ctr"/>
                      <a:r>
                        <a:rPr lang="en-US" sz="800" b="0" i="0" u="none" strike="noStrike" dirty="0">
                          <a:solidFill>
                            <a:srgbClr val="000000"/>
                          </a:solidFill>
                          <a:effectLst/>
                          <a:latin typeface="Times New Roman"/>
                        </a:rPr>
                        <a:t>ACOS 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r" fontAlgn="ctr"/>
                      <a:r>
                        <a:rPr lang="en-US" sz="800" b="0" i="0" u="none" strike="noStrike" dirty="0">
                          <a:solidFill>
                            <a:srgbClr val="000000"/>
                          </a:solidFill>
                          <a:effectLst/>
                          <a:latin typeface="Times New Roman"/>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#DIV/0!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#DIV/0!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#DIV/0!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F9F"/>
                    </a:solidFill>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ACOS </a:t>
                      </a:r>
                      <a:r>
                        <a:rPr lang="en-US" sz="800" b="0" i="0" u="none" strike="noStrike" dirty="0" err="1">
                          <a:solidFill>
                            <a:srgbClr val="000000"/>
                          </a:solidFill>
                          <a:effectLst/>
                          <a:latin typeface="Times New Roman"/>
                        </a:rPr>
                        <a:t>Ops&amp;Trg</a:t>
                      </a:r>
                      <a:endParaRPr lang="en-US" sz="800" b="0" i="0" u="none" strike="noStrike" dirty="0">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435.956,5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ACOS STRAT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115.516,0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8,66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ACOS WB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96.878,5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AIG </a:t>
                      </a:r>
                      <a:r>
                        <a:rPr lang="en-US" sz="800" b="0" i="0" u="none" strike="noStrike" dirty="0" err="1">
                          <a:solidFill>
                            <a:srgbClr val="000000"/>
                          </a:solidFill>
                          <a:effectLst/>
                          <a:latin typeface="Times New Roman"/>
                        </a:rPr>
                        <a:t>Def</a:t>
                      </a:r>
                      <a:endParaRPr lang="en-US" sz="800" b="0" i="0" u="none" strike="noStrike" dirty="0">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10.906,0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dirty="0">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da-DK" sz="800" b="0" i="0" u="none" strike="noStrike">
                          <a:solidFill>
                            <a:srgbClr val="000000"/>
                          </a:solidFill>
                          <a:effectLst/>
                          <a:latin typeface="Times New Roman"/>
                        </a:rPr>
                        <a:t>Bn HK Def Staf KKE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441.527,5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11,32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CC Infra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177.612,0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da-DK" sz="800" b="0" i="0" u="none" strike="noStrike" dirty="0">
                          <a:solidFill>
                            <a:srgbClr val="000000"/>
                          </a:solidFill>
                          <a:effectLst/>
                          <a:latin typeface="Times New Roman"/>
                        </a:rPr>
                        <a:t>CC </a:t>
                      </a:r>
                      <a:r>
                        <a:rPr lang="da-DK" sz="800" b="0" i="0" u="none" strike="noStrike" dirty="0" smtClean="0">
                          <a:solidFill>
                            <a:srgbClr val="000000"/>
                          </a:solidFill>
                          <a:effectLst/>
                          <a:latin typeface="Times New Roman"/>
                        </a:rPr>
                        <a:t>V&amp;C</a:t>
                      </a:r>
                      <a:endParaRPr lang="da-DK" sz="800" b="0" i="0" u="none" strike="noStrike" dirty="0">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20.254,0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CIDMAT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57.646,0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CND Club Elisabeth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38.950,0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COMOPSAIR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273.439,0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COMOPSLAND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275.829,5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COMOPSMED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93.538,5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10,69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dirty="0">
                          <a:solidFill>
                            <a:srgbClr val="000000"/>
                          </a:solidFill>
                          <a:effectLst/>
                          <a:latin typeface="Times New Roman"/>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COMOPSNAV DBO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26.486,0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DG </a:t>
                      </a:r>
                      <a:r>
                        <a:rPr lang="en-US" sz="800" b="0" i="0" u="none" strike="noStrike" dirty="0" err="1">
                          <a:solidFill>
                            <a:srgbClr val="000000"/>
                          </a:solidFill>
                          <a:effectLst/>
                          <a:latin typeface="Times New Roman"/>
                        </a:rPr>
                        <a:t>BudFin</a:t>
                      </a:r>
                      <a:endParaRPr lang="en-US" sz="800" b="0" i="0" u="none" strike="noStrike" dirty="0">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385.215,5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5,19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DG COM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155.138,0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12,89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DG HR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487.654,0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2,05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DG JM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240.558,0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DGMR (Mgt)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163.821,5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DGMR C&amp;I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305.368,0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DGMR MP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439.356,0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DGMR Sys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599.168,0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BE Part MNFP-F16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1.558,0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FINABEL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6.232,0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IAD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52.582,5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err="1">
                          <a:solidFill>
                            <a:srgbClr val="000000"/>
                          </a:solidFill>
                          <a:effectLst/>
                          <a:latin typeface="Times New Roman"/>
                        </a:rPr>
                        <a:t>Kab</a:t>
                      </a:r>
                      <a:r>
                        <a:rPr lang="en-US" sz="800" b="0" i="0" u="none" strike="noStrike" dirty="0">
                          <a:solidFill>
                            <a:srgbClr val="000000"/>
                          </a:solidFill>
                          <a:effectLst/>
                          <a:latin typeface="Times New Roman"/>
                        </a:rPr>
                        <a:t> CHOD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56.144,0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a:solidFill>
                            <a:srgbClr val="000000"/>
                          </a:solidFill>
                          <a:effectLst/>
                          <a:latin typeface="Times New Roman"/>
                        </a:rPr>
                        <a:t>MP Gp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91.922,0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21,76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TEB </a:t>
                      </a:r>
                      <a:r>
                        <a:rPr lang="en-US" sz="800" b="0" i="0" u="none" strike="noStrike" dirty="0" err="1">
                          <a:solidFill>
                            <a:srgbClr val="000000"/>
                          </a:solidFill>
                          <a:effectLst/>
                          <a:latin typeface="Times New Roman"/>
                        </a:rPr>
                        <a:t>Det</a:t>
                      </a:r>
                      <a:r>
                        <a:rPr lang="en-US" sz="800" b="0" i="0" u="none" strike="noStrike" dirty="0">
                          <a:solidFill>
                            <a:srgbClr val="000000"/>
                          </a:solidFill>
                          <a:effectLst/>
                          <a:latin typeface="Times New Roman"/>
                        </a:rPr>
                        <a:t> EVERE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19.864,5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UB </a:t>
                      </a:r>
                      <a:r>
                        <a:rPr lang="en-US" sz="800" b="0" i="0" u="none" strike="noStrike" dirty="0" err="1">
                          <a:solidFill>
                            <a:srgbClr val="000000"/>
                          </a:solidFill>
                          <a:effectLst/>
                          <a:latin typeface="Times New Roman"/>
                        </a:rPr>
                        <a:t>Def</a:t>
                      </a:r>
                      <a:r>
                        <a:rPr lang="en-US" sz="800" b="0" i="0" u="none" strike="noStrike" dirty="0">
                          <a:solidFill>
                            <a:srgbClr val="000000"/>
                          </a:solidFill>
                          <a:effectLst/>
                          <a:latin typeface="Times New Roman"/>
                        </a:rPr>
                        <a:t> </a:t>
                      </a:r>
                      <a:r>
                        <a:rPr lang="en-US" sz="800" b="0" i="0" u="none" strike="noStrike" dirty="0" err="1">
                          <a:solidFill>
                            <a:srgbClr val="000000"/>
                          </a:solidFill>
                          <a:effectLst/>
                          <a:latin typeface="Times New Roman"/>
                        </a:rPr>
                        <a:t>Det</a:t>
                      </a:r>
                      <a:r>
                        <a:rPr lang="en-US" sz="800" b="0" i="0" u="none" strike="noStrike" dirty="0">
                          <a:solidFill>
                            <a:srgbClr val="000000"/>
                          </a:solidFill>
                          <a:effectLst/>
                          <a:latin typeface="Times New Roman"/>
                        </a:rPr>
                        <a:t> EVERE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31.160,0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800" b="0" i="0" u="none" strike="noStrike" dirty="0">
                          <a:solidFill>
                            <a:srgbClr val="000000"/>
                          </a:solidFill>
                          <a:effectLst/>
                          <a:latin typeface="Times New Roman"/>
                        </a:rPr>
                        <a:t>ILE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r" fontAlgn="ctr"/>
                      <a:r>
                        <a:rPr lang="en-US" sz="800" b="0" i="0" u="none" strike="noStrike">
                          <a:solidFill>
                            <a:srgbClr val="000000"/>
                          </a:solidFill>
                          <a:effectLst/>
                          <a:latin typeface="Times New Roman"/>
                        </a:rPr>
                        <a:t>14.022,0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c gridSpan="2">
                  <a:txBody>
                    <a:bodyPr/>
                    <a:lstStyle/>
                    <a:p>
                      <a:pPr algn="ctr" fontAlgn="ctr"/>
                      <a:r>
                        <a:rPr lang="en-US" sz="800" b="0"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15896">
                <a:tc gridSpan="2">
                  <a:txBody>
                    <a:bodyPr/>
                    <a:lstStyle/>
                    <a:p>
                      <a:pPr algn="ctr" fontAlgn="ctr"/>
                      <a:r>
                        <a:rPr lang="en-US" sz="900" b="1" i="0" u="none" strike="noStrike" dirty="0">
                          <a:solidFill>
                            <a:srgbClr val="000000"/>
                          </a:solidFill>
                          <a:effectLst/>
                          <a:latin typeface="Times New Roman"/>
                        </a:rPr>
                        <a:t>KKE/QRE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r" fontAlgn="ctr"/>
                      <a:r>
                        <a:rPr lang="en-US" sz="800" b="1" i="0" u="none" strike="noStrike">
                          <a:solidFill>
                            <a:srgbClr val="000000"/>
                          </a:solidFill>
                          <a:effectLst/>
                          <a:latin typeface="Times New Roman"/>
                        </a:rPr>
                        <a:t>5.114.303,5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2,93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a:solidFill>
                            <a:srgbClr val="000000"/>
                          </a:solidFill>
                          <a:effectLst/>
                          <a:latin typeface="Times New Roman"/>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gridSpan="2">
                  <a:txBody>
                    <a:bodyPr/>
                    <a:lstStyle/>
                    <a:p>
                      <a:pPr algn="ctr" fontAlgn="ctr"/>
                      <a:r>
                        <a:rPr lang="en-US" sz="800" b="1" i="0" u="none" strike="noStrike" dirty="0">
                          <a:solidFill>
                            <a:srgbClr val="000000"/>
                          </a:solidFill>
                          <a:effectLst/>
                          <a:latin typeface="Times New Roman"/>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a:txBody>
                    <a:bodyPr/>
                    <a:lstStyle/>
                    <a:p>
                      <a:pPr algn="l" fontAlgn="ctr"/>
                      <a:endParaRPr lang="en-US" sz="400" b="0" i="0" u="none" strike="noStrike">
                        <a:solidFill>
                          <a:srgbClr val="000000"/>
                        </a:solidFill>
                        <a:effectLst/>
                        <a:latin typeface="Times New Roman"/>
                      </a:endParaRPr>
                    </a:p>
                  </a:txBody>
                  <a:tcPr marL="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c>
                  <a:txBody>
                    <a:bodyPr/>
                    <a:lstStyle/>
                    <a:p>
                      <a:pPr algn="l" fontAlgn="ctr"/>
                      <a:endParaRPr lang="en-US" sz="400" b="0" i="0" u="none" strike="noStrike">
                        <a:solidFill>
                          <a:srgbClr val="000000"/>
                        </a:solidFill>
                        <a:effectLst/>
                        <a:latin typeface="Times New Roman"/>
                      </a:endParaRPr>
                    </a:p>
                  </a:txBody>
                  <a:tcPr marL="0" marR="0" marT="0" marB="0" anchor="ctr">
                    <a:lnL>
                      <a:noFill/>
                    </a:lnL>
                    <a:lnR>
                      <a:noFill/>
                    </a:lnR>
                    <a:lnT>
                      <a:noFill/>
                    </a:lnT>
                    <a:lnB>
                      <a:noFill/>
                    </a:lnB>
                  </a:tcPr>
                </a:tc>
              </a:tr>
              <a:tr h="185434">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dirty="0">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700" b="0" i="0" u="none" strike="noStrike">
                          <a:solidFill>
                            <a:srgbClr val="000000"/>
                          </a:solidFill>
                          <a:effectLst/>
                          <a:latin typeface="Calibri"/>
                        </a:rPr>
                        <a:t>F</a:t>
                      </a:r>
                      <a:r>
                        <a:rPr lang="en-US" sz="700" b="0" i="0" u="none" strike="noStrike" baseline="-25000">
                          <a:solidFill>
                            <a:srgbClr val="000000"/>
                          </a:solidFill>
                          <a:effectLst/>
                          <a:latin typeface="Calibri"/>
                        </a:rPr>
                        <a:t>g</a:t>
                      </a:r>
                      <a:endParaRPr lang="en-US" sz="7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700" b="0" i="0" u="none" strike="noStrike">
                          <a:solidFill>
                            <a:srgbClr val="000000"/>
                          </a:solidFill>
                          <a:effectLst/>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ctr" fontAlgn="b"/>
                      <a:r>
                        <a:rPr lang="en-US" sz="700" b="0" i="0" u="none" strike="noStrike">
                          <a:solidFill>
                            <a:srgbClr val="000000"/>
                          </a:solidFill>
                          <a:effectLst/>
                          <a:latin typeface="Calibri"/>
                        </a:rPr>
                        <a:t>W</a:t>
                      </a:r>
                      <a:r>
                        <a:rPr lang="en-US" sz="700" b="0" i="0" u="none" strike="noStrike" baseline="-25000">
                          <a:solidFill>
                            <a:srgbClr val="000000"/>
                          </a:solidFill>
                          <a:effectLst/>
                          <a:latin typeface="Calibri"/>
                        </a:rPr>
                        <a:t>eg</a:t>
                      </a:r>
                      <a:endParaRPr lang="en-US" sz="7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700" b="0" i="0" u="none" strike="noStrike">
                          <a:solidFill>
                            <a:srgbClr val="000000"/>
                          </a:solidFill>
                          <a:effectLst/>
                          <a:latin typeface="Calibri"/>
                        </a:rPr>
                        <a:t>G</a:t>
                      </a:r>
                      <a:r>
                        <a:rPr lang="en-US" sz="700" b="0" i="0" u="none" strike="noStrike" baseline="-25000">
                          <a:solidFill>
                            <a:srgbClr val="000000"/>
                          </a:solidFill>
                          <a:effectLst/>
                          <a:latin typeface="Calibri"/>
                        </a:rPr>
                        <a:t>eg</a:t>
                      </a:r>
                      <a:endParaRPr lang="en-US" sz="7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hMerge="1">
                  <a:txBody>
                    <a:bodyPr/>
                    <a:lstStyle/>
                    <a:p>
                      <a:endParaRPr lang="en-US"/>
                    </a:p>
                  </a:txBody>
                  <a:tcPr/>
                </a:tc>
                <a:tc>
                  <a:txBody>
                    <a:bodyPr/>
                    <a:lstStyle/>
                    <a:p>
                      <a:pPr algn="l" fontAlgn="b"/>
                      <a:endParaRPr lang="en-US" sz="500" b="0" i="0" u="none" strike="noStrike">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5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500" b="0" i="0" u="none" strike="noStrike" dirty="0">
                        <a:solidFill>
                          <a:srgbClr val="000000"/>
                        </a:solidFill>
                        <a:effectLst/>
                        <a:latin typeface="Calibri"/>
                      </a:endParaRPr>
                    </a:p>
                  </a:txBody>
                  <a:tcPr marL="0" marR="0" marT="0" marB="0" anchor="b">
                    <a:lnL>
                      <a:noFill/>
                    </a:lnL>
                    <a:lnR>
                      <a:noFill/>
                    </a:lnR>
                    <a:lnT>
                      <a:noFill/>
                    </a:lnT>
                    <a:lnB>
                      <a:noFill/>
                    </a:lnB>
                  </a:tcPr>
                </a:tc>
              </a:tr>
            </a:tbl>
          </a:graphicData>
        </a:graphic>
      </p:graphicFrame>
    </p:spTree>
    <p:extLst>
      <p:ext uri="{BB962C8B-B14F-4D97-AF65-F5344CB8AC3E}">
        <p14:creationId xmlns:p14="http://schemas.microsoft.com/office/powerpoint/2010/main" val="1565666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62539078"/>
              </p:ext>
            </p:extLst>
          </p:nvPr>
        </p:nvGraphicFramePr>
        <p:xfrm>
          <a:off x="67204" y="1052736"/>
          <a:ext cx="9076796" cy="518457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0" y="332656"/>
            <a:ext cx="9144000" cy="523220"/>
          </a:xfrm>
          <a:prstGeom prst="rect">
            <a:avLst/>
          </a:prstGeom>
          <a:noFill/>
        </p:spPr>
        <p:txBody>
          <a:bodyPr wrap="square" rtlCol="0">
            <a:spAutoFit/>
          </a:bodyPr>
          <a:lstStyle/>
          <a:p>
            <a:pPr algn="ctr"/>
            <a:r>
              <a:rPr lang="nl-BE" sz="2800" b="1" dirty="0" smtClean="0">
                <a:latin typeface="Berlin Sans FB Demi" panose="020E0802020502020306" pitchFamily="34" charset="0"/>
              </a:rPr>
              <a:t>Type ongeval</a:t>
            </a:r>
            <a:endParaRPr lang="en-US" sz="2800" b="1" dirty="0">
              <a:latin typeface="Berlin Sans FB Demi" panose="020E0802020502020306" pitchFamily="34" charset="0"/>
            </a:endParaRPr>
          </a:p>
        </p:txBody>
      </p:sp>
    </p:spTree>
    <p:extLst>
      <p:ext uri="{BB962C8B-B14F-4D97-AF65-F5344CB8AC3E}">
        <p14:creationId xmlns:p14="http://schemas.microsoft.com/office/powerpoint/2010/main" val="1957088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extLst>
              <p:ext uri="{D42A27DB-BD31-4B8C-83A1-F6EECF244321}">
                <p14:modId xmlns:p14="http://schemas.microsoft.com/office/powerpoint/2010/main" val="2348600519"/>
              </p:ext>
            </p:extLst>
          </p:nvPr>
        </p:nvGraphicFramePr>
        <p:xfrm>
          <a:off x="0" y="188640"/>
          <a:ext cx="9144000" cy="65527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6668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nvGraphicFramePr>
        <p:xfrm>
          <a:off x="242124" y="291567"/>
          <a:ext cx="8659752" cy="62748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9872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noGrp="1"/>
          </p:cNvGraphicFramePr>
          <p:nvPr>
            <p:extLst>
              <p:ext uri="{D42A27DB-BD31-4B8C-83A1-F6EECF244321}">
                <p14:modId xmlns:p14="http://schemas.microsoft.com/office/powerpoint/2010/main" val="2993921213"/>
              </p:ext>
            </p:extLst>
          </p:nvPr>
        </p:nvGraphicFramePr>
        <p:xfrm>
          <a:off x="0" y="116632"/>
          <a:ext cx="9144000" cy="655272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1"/>
          <p:cNvSpPr txBox="1"/>
          <p:nvPr/>
        </p:nvSpPr>
        <p:spPr>
          <a:xfrm>
            <a:off x="253685" y="12367"/>
            <a:ext cx="8636630" cy="834118"/>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err="1" smtClean="0"/>
              <a:t>Omstandiheden</a:t>
            </a:r>
            <a:r>
              <a:rPr lang="en-US" sz="1800" b="1" dirty="0" smtClean="0"/>
              <a:t> AO</a:t>
            </a:r>
            <a:endParaRPr lang="en-US" sz="1800" b="1" dirty="0"/>
          </a:p>
        </p:txBody>
      </p:sp>
    </p:spTree>
    <p:extLst>
      <p:ext uri="{BB962C8B-B14F-4D97-AF65-F5344CB8AC3E}">
        <p14:creationId xmlns:p14="http://schemas.microsoft.com/office/powerpoint/2010/main" val="70579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0" y="2708920"/>
            <a:ext cx="9108504"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BE" dirty="0" err="1" smtClean="0"/>
              <a:t>Questions</a:t>
            </a:r>
            <a:r>
              <a:rPr lang="nl-BE" dirty="0" smtClean="0"/>
              <a:t>?</a:t>
            </a:r>
            <a:endParaRPr lang="en-US" dirty="0"/>
          </a:p>
        </p:txBody>
      </p:sp>
      <p:pic>
        <p:nvPicPr>
          <p:cNvPr id="1026" name="Picture 2" descr="doubts,emotions,faces,men,question marks,symbols,uncertainties,web animations,wondering,people,web elements"/>
          <p:cNvPicPr>
            <a:picLocks noChangeAspect="1" noChangeArrowheads="1" noCrop="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5816" y="3068960"/>
            <a:ext cx="3095625"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339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Totaal: 14 incidenten</a:t>
            </a:r>
            <a:endParaRPr lang="en-US" dirty="0"/>
          </a:p>
        </p:txBody>
      </p:sp>
      <p:sp>
        <p:nvSpPr>
          <p:cNvPr id="3" name="Content Placeholder 2"/>
          <p:cNvSpPr>
            <a:spLocks noGrp="1"/>
          </p:cNvSpPr>
          <p:nvPr>
            <p:ph idx="1"/>
          </p:nvPr>
        </p:nvSpPr>
        <p:spPr>
          <a:xfrm>
            <a:off x="457200" y="1268760"/>
            <a:ext cx="8507288" cy="4857403"/>
          </a:xfrm>
        </p:spPr>
        <p:txBody>
          <a:bodyPr>
            <a:normAutofit lnSpcReduction="10000"/>
          </a:bodyPr>
          <a:lstStyle/>
          <a:p>
            <a:r>
              <a:rPr lang="nl-BE" dirty="0" smtClean="0"/>
              <a:t>3 schadeongevallen (verkeersongevallen)</a:t>
            </a:r>
          </a:p>
          <a:p>
            <a:pPr lvl="1"/>
            <a:r>
              <a:rPr lang="nl-BE" dirty="0" smtClean="0"/>
              <a:t>ACOS WB: 1 verkeersongeval.</a:t>
            </a:r>
            <a:br>
              <a:rPr lang="nl-BE" dirty="0" smtClean="0"/>
            </a:br>
            <a:r>
              <a:rPr lang="nl-BE" dirty="0" smtClean="0"/>
              <a:t>Tijdens zending met Mil </a:t>
            </a:r>
            <a:r>
              <a:rPr lang="nl-BE" dirty="0" err="1" smtClean="0"/>
              <a:t>Vtg</a:t>
            </a:r>
            <a:r>
              <a:rPr lang="nl-BE" dirty="0" smtClean="0"/>
              <a:t> achteraan aangereden door burger </a:t>
            </a:r>
            <a:r>
              <a:rPr lang="nl-BE" dirty="0" err="1" smtClean="0"/>
              <a:t>Vtg</a:t>
            </a:r>
            <a:r>
              <a:rPr lang="nl-BE" dirty="0" smtClean="0"/>
              <a:t>.</a:t>
            </a:r>
          </a:p>
          <a:p>
            <a:pPr lvl="2"/>
            <a:r>
              <a:rPr lang="nl-BE" dirty="0" smtClean="0"/>
              <a:t> </a:t>
            </a:r>
            <a:r>
              <a:rPr lang="nl-BE" dirty="0" smtClean="0">
                <a:solidFill>
                  <a:schemeClr val="accent2">
                    <a:lumMod val="75000"/>
                  </a:schemeClr>
                </a:solidFill>
              </a:rPr>
              <a:t>Geen specifiek advies</a:t>
            </a:r>
            <a:r>
              <a:rPr lang="nl-BE" dirty="0" smtClean="0"/>
              <a:t>.</a:t>
            </a:r>
          </a:p>
          <a:p>
            <a:pPr lvl="1"/>
            <a:r>
              <a:rPr lang="nl-BE" dirty="0" smtClean="0"/>
              <a:t>MP </a:t>
            </a:r>
            <a:r>
              <a:rPr lang="nl-BE" dirty="0" err="1" smtClean="0"/>
              <a:t>Gp</a:t>
            </a:r>
            <a:r>
              <a:rPr lang="nl-BE" dirty="0" smtClean="0"/>
              <a:t>: 1 verkeersongeval met motorfiets.</a:t>
            </a:r>
          </a:p>
          <a:p>
            <a:pPr lvl="2"/>
            <a:r>
              <a:rPr lang="nl-BE" dirty="0" smtClean="0"/>
              <a:t>Tijdens een escorte moest betrokkene afremmen.</a:t>
            </a:r>
            <a:br>
              <a:rPr lang="nl-BE" dirty="0" smtClean="0"/>
            </a:br>
            <a:r>
              <a:rPr lang="nl-BE" dirty="0" smtClean="0"/>
              <a:t>Door een defect aan de rembekrachtiging komt hij tegen een lage snelheid tegen een metalen paaltje terecht waar. Hierbij verliest hij het evenwicht en komt de motorfiets ten val. </a:t>
            </a:r>
          </a:p>
          <a:p>
            <a:pPr lvl="3"/>
            <a:r>
              <a:rPr lang="nl-BE" dirty="0" smtClean="0">
                <a:solidFill>
                  <a:schemeClr val="accent2">
                    <a:lumMod val="75000"/>
                  </a:schemeClr>
                </a:solidFill>
              </a:rPr>
              <a:t>Advies: Controle van het remsysteem van de andere motoren</a:t>
            </a:r>
            <a:r>
              <a:rPr lang="nl-BE" dirty="0" smtClean="0"/>
              <a:t>.</a:t>
            </a:r>
          </a:p>
        </p:txBody>
      </p:sp>
    </p:spTree>
    <p:extLst>
      <p:ext uri="{BB962C8B-B14F-4D97-AF65-F5344CB8AC3E}">
        <p14:creationId xmlns:p14="http://schemas.microsoft.com/office/powerpoint/2010/main" val="3934192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Totaal: 14 incidenten</a:t>
            </a:r>
            <a:endParaRPr lang="en-US" dirty="0"/>
          </a:p>
        </p:txBody>
      </p:sp>
      <p:sp>
        <p:nvSpPr>
          <p:cNvPr id="3" name="Content Placeholder 2"/>
          <p:cNvSpPr>
            <a:spLocks noGrp="1"/>
          </p:cNvSpPr>
          <p:nvPr>
            <p:ph idx="1"/>
          </p:nvPr>
        </p:nvSpPr>
        <p:spPr>
          <a:xfrm>
            <a:off x="457200" y="1268760"/>
            <a:ext cx="8507288" cy="4857403"/>
          </a:xfrm>
        </p:spPr>
        <p:txBody>
          <a:bodyPr>
            <a:normAutofit/>
          </a:bodyPr>
          <a:lstStyle/>
          <a:p>
            <a:r>
              <a:rPr lang="nl-BE" dirty="0"/>
              <a:t>3</a:t>
            </a:r>
            <a:r>
              <a:rPr lang="nl-BE" dirty="0" smtClean="0"/>
              <a:t> schadeongevallen (verkeersongevallen)</a:t>
            </a:r>
          </a:p>
          <a:p>
            <a:pPr lvl="1"/>
            <a:r>
              <a:rPr lang="nl-BE" dirty="0" smtClean="0"/>
              <a:t>DGMR C&amp;I: 1 verkeersongeval.</a:t>
            </a:r>
            <a:br>
              <a:rPr lang="nl-BE" dirty="0" smtClean="0"/>
            </a:br>
            <a:r>
              <a:rPr lang="nl-BE" dirty="0" smtClean="0"/>
              <a:t>Hekje aangereden met dienstvoertuig.</a:t>
            </a:r>
          </a:p>
          <a:p>
            <a:pPr lvl="2"/>
            <a:r>
              <a:rPr lang="nl-BE" dirty="0" smtClean="0"/>
              <a:t> </a:t>
            </a:r>
            <a:r>
              <a:rPr lang="nl-BE" dirty="0" smtClean="0">
                <a:solidFill>
                  <a:schemeClr val="accent2">
                    <a:lumMod val="75000"/>
                  </a:schemeClr>
                </a:solidFill>
              </a:rPr>
              <a:t>Aandachtig blijven</a:t>
            </a:r>
            <a:r>
              <a:rPr lang="nl-BE" dirty="0" smtClean="0"/>
              <a:t>.</a:t>
            </a:r>
          </a:p>
        </p:txBody>
      </p:sp>
    </p:spTree>
    <p:extLst>
      <p:ext uri="{BB962C8B-B14F-4D97-AF65-F5344CB8AC3E}">
        <p14:creationId xmlns:p14="http://schemas.microsoft.com/office/powerpoint/2010/main" val="332523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1546" y="1844824"/>
            <a:ext cx="8229600" cy="4525963"/>
          </a:xfrm>
        </p:spPr>
        <p:txBody>
          <a:bodyPr>
            <a:normAutofit fontScale="85000" lnSpcReduction="10000"/>
          </a:bodyPr>
          <a:lstStyle/>
          <a:p>
            <a:r>
              <a:rPr lang="nl-BE" dirty="0" smtClean="0"/>
              <a:t>6 ongevallen woon-werkverkeer</a:t>
            </a:r>
          </a:p>
          <a:p>
            <a:pPr lvl="1"/>
            <a:r>
              <a:rPr lang="nl-BE" dirty="0" smtClean="0"/>
              <a:t>DGMR C&amp;I: </a:t>
            </a:r>
          </a:p>
          <a:p>
            <a:pPr lvl="2"/>
            <a:r>
              <a:rPr lang="nl-BE" dirty="0" smtClean="0"/>
              <a:t>Uitgeschoven met scooter op nat wegdek met bladeren. </a:t>
            </a:r>
            <a:br>
              <a:rPr lang="nl-BE" dirty="0" smtClean="0"/>
            </a:br>
            <a:r>
              <a:rPr lang="nl-BE" dirty="0" smtClean="0"/>
              <a:t>Trauma linker knie, 21 dagen AGR.</a:t>
            </a:r>
          </a:p>
          <a:p>
            <a:pPr lvl="2"/>
            <a:r>
              <a:rPr lang="nl-BE" dirty="0" smtClean="0"/>
              <a:t>Met fiets aangereden door een burgervoertuig dat van links kwam.</a:t>
            </a:r>
            <a:br>
              <a:rPr lang="nl-BE" dirty="0" smtClean="0"/>
            </a:br>
            <a:r>
              <a:rPr lang="nl-BE" dirty="0" smtClean="0"/>
              <a:t>Contusie linker kuit, 10 dagen AGR</a:t>
            </a:r>
          </a:p>
          <a:p>
            <a:pPr lvl="1"/>
            <a:r>
              <a:rPr lang="nl-BE" dirty="0" smtClean="0"/>
              <a:t>DG COM: </a:t>
            </a:r>
          </a:p>
          <a:p>
            <a:pPr lvl="2"/>
            <a:r>
              <a:rPr lang="nl-BE" dirty="0" smtClean="0"/>
              <a:t>Verkeersongeval met scooter (SO) en vrachtwagen.</a:t>
            </a:r>
            <a:br>
              <a:rPr lang="nl-BE" dirty="0" smtClean="0"/>
            </a:br>
            <a:r>
              <a:rPr lang="nl-BE" dirty="0" smtClean="0"/>
              <a:t>Fracturen aangezicht, 59 dagen AGR</a:t>
            </a:r>
          </a:p>
          <a:p>
            <a:pPr lvl="1"/>
            <a:r>
              <a:rPr lang="nl-BE" dirty="0" smtClean="0"/>
              <a:t>DG </a:t>
            </a:r>
            <a:r>
              <a:rPr lang="nl-BE" dirty="0" err="1" smtClean="0"/>
              <a:t>BudFin</a:t>
            </a:r>
            <a:r>
              <a:rPr lang="nl-BE" dirty="0" smtClean="0"/>
              <a:t>: </a:t>
            </a:r>
          </a:p>
          <a:p>
            <a:pPr lvl="2"/>
            <a:r>
              <a:rPr lang="nl-BE" dirty="0" smtClean="0"/>
              <a:t>Bij het afstappen van de bus (MIVB) is betrokkene ten val gekomen. De bus stond iets te ver van het perron.</a:t>
            </a:r>
            <a:r>
              <a:rPr lang="nl-BE" dirty="0"/>
              <a:t/>
            </a:r>
            <a:br>
              <a:rPr lang="nl-BE" dirty="0"/>
            </a:br>
            <a:r>
              <a:rPr lang="nl-BE" dirty="0" smtClean="0"/>
              <a:t>Schaafwonde knie, 0 dagen AGR</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736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1546" y="2204864"/>
            <a:ext cx="8229600" cy="3744416"/>
          </a:xfrm>
        </p:spPr>
        <p:txBody>
          <a:bodyPr>
            <a:normAutofit/>
          </a:bodyPr>
          <a:lstStyle/>
          <a:p>
            <a:r>
              <a:rPr lang="nl-BE" dirty="0" smtClean="0"/>
              <a:t>6 ongevallen woon-werkverkeer</a:t>
            </a:r>
          </a:p>
          <a:p>
            <a:pPr lvl="1"/>
            <a:r>
              <a:rPr lang="nl-BE" dirty="0" err="1" smtClean="0"/>
              <a:t>Bn</a:t>
            </a:r>
            <a:r>
              <a:rPr lang="nl-BE" dirty="0" smtClean="0"/>
              <a:t> HK </a:t>
            </a:r>
            <a:r>
              <a:rPr lang="nl-BE" dirty="0" err="1" smtClean="0"/>
              <a:t>Def</a:t>
            </a:r>
            <a:r>
              <a:rPr lang="nl-BE" dirty="0" smtClean="0"/>
              <a:t> Staf KKE: </a:t>
            </a:r>
          </a:p>
          <a:p>
            <a:pPr lvl="2"/>
            <a:r>
              <a:rPr lang="nl-BE" dirty="0" smtClean="0"/>
              <a:t>Met fiets aangereden door auto.</a:t>
            </a:r>
            <a:br>
              <a:rPr lang="nl-BE" dirty="0" smtClean="0"/>
            </a:br>
            <a:r>
              <a:rPr lang="nl-BE" dirty="0" smtClean="0"/>
              <a:t>Contusio linker </a:t>
            </a:r>
            <a:r>
              <a:rPr lang="nl-BE" dirty="0" err="1" smtClean="0"/>
              <a:t>elleboog</a:t>
            </a:r>
            <a:r>
              <a:rPr lang="nl-BE" dirty="0" smtClean="0"/>
              <a:t>, 2 dagen AGR</a:t>
            </a:r>
          </a:p>
          <a:p>
            <a:pPr lvl="1"/>
            <a:r>
              <a:rPr lang="nl-BE" dirty="0" smtClean="0"/>
              <a:t>ACOS WB: </a:t>
            </a:r>
          </a:p>
          <a:p>
            <a:pPr lvl="2"/>
            <a:r>
              <a:rPr lang="nl-BE" dirty="0" smtClean="0"/>
              <a:t>Aanrijding met andere auto tijdens het naar huis rijden.</a:t>
            </a:r>
            <a:br>
              <a:rPr lang="nl-BE" dirty="0" smtClean="0"/>
            </a:br>
            <a:r>
              <a:rPr lang="nl-BE" dirty="0" smtClean="0"/>
              <a:t>Letsel ?, 03 dagen AGR</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608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84870"/>
            <a:ext cx="8229600" cy="4525963"/>
          </a:xfrm>
        </p:spPr>
        <p:txBody>
          <a:bodyPr>
            <a:normAutofit/>
          </a:bodyPr>
          <a:lstStyle/>
          <a:p>
            <a:pPr lvl="1"/>
            <a:r>
              <a:rPr lang="nl-BE" dirty="0" err="1" smtClean="0"/>
              <a:t>Bn</a:t>
            </a:r>
            <a:r>
              <a:rPr lang="nl-BE" dirty="0" smtClean="0"/>
              <a:t> HK </a:t>
            </a:r>
            <a:r>
              <a:rPr lang="nl-BE" dirty="0" err="1" smtClean="0"/>
              <a:t>Def</a:t>
            </a:r>
            <a:r>
              <a:rPr lang="nl-BE" dirty="0" smtClean="0"/>
              <a:t> Staf KKE (wachtpersoneel)</a:t>
            </a:r>
          </a:p>
          <a:p>
            <a:pPr lvl="2"/>
            <a:r>
              <a:rPr lang="nl-BE" dirty="0" smtClean="0"/>
              <a:t>Bij regen op verplaatsbare aluminium ramp in-/uitgang blok 20 uitgeschoven en ten val gekomen.</a:t>
            </a:r>
          </a:p>
          <a:p>
            <a:pPr lvl="3"/>
            <a:r>
              <a:rPr lang="nl-BE" dirty="0" smtClean="0"/>
              <a:t>Pijn onderrug en staartbeen</a:t>
            </a:r>
          </a:p>
          <a:p>
            <a:pPr lvl="3"/>
            <a:r>
              <a:rPr lang="nl-BE" dirty="0" smtClean="0"/>
              <a:t>10 dagen AGR</a:t>
            </a:r>
          </a:p>
          <a:p>
            <a:pPr lvl="3"/>
            <a:r>
              <a:rPr lang="nl-BE" dirty="0" smtClean="0"/>
              <a:t>Advies: Rekening houden met de weersomstandigheden.</a:t>
            </a:r>
          </a:p>
          <a:p>
            <a:pPr marL="1371600" lvl="3" indent="0">
              <a:buNone/>
            </a:pPr>
            <a:endParaRPr lang="nl-BE" dirty="0" smtClean="0"/>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4398" y="4271614"/>
            <a:ext cx="3004634" cy="2253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98773" y="4294872"/>
            <a:ext cx="2973627" cy="2230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95736" y="548680"/>
            <a:ext cx="4392488" cy="646331"/>
          </a:xfrm>
          <a:prstGeom prst="rect">
            <a:avLst/>
          </a:prstGeom>
          <a:noFill/>
        </p:spPr>
        <p:txBody>
          <a:bodyPr wrap="square" rtlCol="0">
            <a:spAutoFit/>
          </a:bodyPr>
          <a:lstStyle/>
          <a:p>
            <a:r>
              <a:rPr lang="nl-BE" sz="3600" b="1" dirty="0" smtClean="0"/>
              <a:t>5</a:t>
            </a:r>
            <a:r>
              <a:rPr lang="nl-BE" sz="3600" dirty="0" smtClean="0"/>
              <a:t> </a:t>
            </a:r>
            <a:r>
              <a:rPr lang="nl-BE" sz="3600" b="1" dirty="0" smtClean="0"/>
              <a:t>Arbeidsongevallen</a:t>
            </a:r>
            <a:r>
              <a:rPr lang="nl-BE" dirty="0" smtClean="0"/>
              <a:t>.</a:t>
            </a:r>
            <a:endParaRPr lang="en-US" dirty="0"/>
          </a:p>
        </p:txBody>
      </p:sp>
    </p:spTree>
    <p:extLst>
      <p:ext uri="{BB962C8B-B14F-4D97-AF65-F5344CB8AC3E}">
        <p14:creationId xmlns:p14="http://schemas.microsoft.com/office/powerpoint/2010/main" val="2234033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4864"/>
            <a:ext cx="8229600" cy="4005969"/>
          </a:xfrm>
        </p:spPr>
        <p:txBody>
          <a:bodyPr>
            <a:normAutofit/>
          </a:bodyPr>
          <a:lstStyle/>
          <a:p>
            <a:pPr lvl="1"/>
            <a:r>
              <a:rPr lang="nl-BE" dirty="0" err="1" smtClean="0"/>
              <a:t>Bn</a:t>
            </a:r>
            <a:r>
              <a:rPr lang="nl-BE" dirty="0" smtClean="0"/>
              <a:t> HK </a:t>
            </a:r>
            <a:r>
              <a:rPr lang="nl-BE" dirty="0" err="1" smtClean="0"/>
              <a:t>Def</a:t>
            </a:r>
            <a:r>
              <a:rPr lang="nl-BE" dirty="0" smtClean="0"/>
              <a:t> Staf KKE (Plateau Infra): </a:t>
            </a:r>
          </a:p>
          <a:p>
            <a:pPr lvl="2"/>
            <a:r>
              <a:rPr lang="nl-BE" dirty="0" smtClean="0"/>
              <a:t>Tijdens het verleggen van bewapeningsnetten met wreef de van linker voet tegen een pin van een bewapeningsnet gelopen waardoor de pin de wreef van de veiligheidsschoen en de voet doorboorde.</a:t>
            </a:r>
          </a:p>
          <a:p>
            <a:pPr lvl="3"/>
            <a:r>
              <a:rPr lang="nl-BE" dirty="0" smtClean="0"/>
              <a:t>Penetratie wreef linker voet.</a:t>
            </a:r>
          </a:p>
          <a:p>
            <a:pPr lvl="3"/>
            <a:r>
              <a:rPr lang="nl-BE" dirty="0" smtClean="0"/>
              <a:t>3 dagen AGR</a:t>
            </a:r>
          </a:p>
          <a:p>
            <a:pPr lvl="3"/>
            <a:r>
              <a:rPr lang="nl-BE" dirty="0" smtClean="0"/>
              <a:t>RA (feitenboom) werd opgemaakt.</a:t>
            </a:r>
          </a:p>
        </p:txBody>
      </p:sp>
      <p:pic>
        <p:nvPicPr>
          <p:cNvPr id="5"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597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Feitenboom.</a:t>
            </a:r>
            <a:endParaRPr lang="en-US" dirty="0"/>
          </a:p>
        </p:txBody>
      </p:sp>
      <p:sp>
        <p:nvSpPr>
          <p:cNvPr id="3" name="Content Placeholder 2"/>
          <p:cNvSpPr>
            <a:spLocks noGrp="1"/>
          </p:cNvSpPr>
          <p:nvPr>
            <p:ph idx="1"/>
          </p:nvPr>
        </p:nvSpPr>
        <p:spPr>
          <a:xfrm>
            <a:off x="457200" y="1844824"/>
            <a:ext cx="8229600" cy="4824536"/>
          </a:xfrm>
        </p:spPr>
        <p:txBody>
          <a:bodyPr>
            <a:normAutofit fontScale="70000" lnSpcReduction="20000"/>
          </a:bodyPr>
          <a:lstStyle/>
          <a:p>
            <a:r>
              <a:rPr lang="nl-BE" b="1" u="sng" dirty="0" smtClean="0"/>
              <a:t>Feiten</a:t>
            </a:r>
            <a:r>
              <a:rPr lang="nl-BE" b="1" u="sng" dirty="0"/>
              <a:t>.</a:t>
            </a:r>
            <a:endParaRPr lang="en-US" dirty="0"/>
          </a:p>
          <a:p>
            <a:pPr lvl="1"/>
            <a:r>
              <a:rPr lang="nl-BE" dirty="0" smtClean="0"/>
              <a:t>Wonde </a:t>
            </a:r>
            <a:r>
              <a:rPr lang="nl-BE" dirty="0"/>
              <a:t>wreef linker voet.</a:t>
            </a:r>
            <a:endParaRPr lang="en-US" dirty="0"/>
          </a:p>
          <a:p>
            <a:pPr lvl="1"/>
            <a:r>
              <a:rPr lang="nl-BE" dirty="0"/>
              <a:t>Penetratie metalen pin (zijkant van metalen bewapeningsnet).</a:t>
            </a:r>
            <a:endParaRPr lang="en-US" dirty="0"/>
          </a:p>
          <a:p>
            <a:pPr lvl="1"/>
            <a:r>
              <a:rPr lang="nl-BE" dirty="0"/>
              <a:t>Pin door veiligheidsschoen gegaan (juist boven metalen tip)</a:t>
            </a:r>
            <a:endParaRPr lang="en-US" dirty="0"/>
          </a:p>
          <a:p>
            <a:pPr lvl="1"/>
            <a:r>
              <a:rPr lang="nl-BE" dirty="0"/>
              <a:t>Voorzijde van de voet tegen zijkant van op de grond liggende bewapeningsnetten gestoten.</a:t>
            </a:r>
            <a:endParaRPr lang="en-US" dirty="0"/>
          </a:p>
          <a:p>
            <a:pPr lvl="1"/>
            <a:r>
              <a:rPr lang="nl-BE" dirty="0"/>
              <a:t>SO herstelde zijn evenwicht.</a:t>
            </a:r>
            <a:endParaRPr lang="en-US" dirty="0"/>
          </a:p>
          <a:p>
            <a:pPr lvl="1"/>
            <a:r>
              <a:rPr lang="nl-BE" dirty="0"/>
              <a:t>Evenwicht verloren tijdens het manueel verplaatsen van bewapeningsnetten.</a:t>
            </a:r>
            <a:endParaRPr lang="en-US" dirty="0"/>
          </a:p>
          <a:p>
            <a:pPr lvl="1"/>
            <a:r>
              <a:rPr lang="nl-BE" dirty="0"/>
              <a:t>Misstap gedaan.</a:t>
            </a:r>
            <a:endParaRPr lang="en-US" dirty="0"/>
          </a:p>
          <a:p>
            <a:pPr lvl="1"/>
            <a:r>
              <a:rPr lang="nl-BE" dirty="0"/>
              <a:t>Met pijp van werkbroek blijven hangen aan zijkant van metalen bewapeningsnet.</a:t>
            </a:r>
            <a:endParaRPr lang="en-US" dirty="0"/>
          </a:p>
          <a:p>
            <a:pPr lvl="1"/>
            <a:r>
              <a:rPr lang="nl-BE" dirty="0"/>
              <a:t>Het bewapeningsnet werd door twee man gedragen.</a:t>
            </a:r>
            <a:endParaRPr lang="en-US" dirty="0"/>
          </a:p>
          <a:p>
            <a:pPr lvl="1"/>
            <a:r>
              <a:rPr lang="nl-BE" dirty="0"/>
              <a:t>Weinig beweegruimte, zolang men zich met het gedragen bewapeningsnet nog boven de onderliggende bewapeningsnetten bevindt. </a:t>
            </a:r>
            <a:endParaRPr lang="en-US" dirty="0"/>
          </a:p>
        </p:txBody>
      </p:sp>
      <p:pic>
        <p:nvPicPr>
          <p:cNvPr id="4" name="Picture 2" descr="http://intranet.mil.intra/sites/templates/Note/Logos/logo_Def.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20272" y="313970"/>
            <a:ext cx="1465200" cy="1465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ntranet.mil.intra/sites/templates/Note/Logos/Logo%20ACOS%20WB.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546" y="311527"/>
            <a:ext cx="1426158" cy="1464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812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0468" y="639547"/>
            <a:ext cx="3809484" cy="2861461"/>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2279" y="639362"/>
            <a:ext cx="3815528" cy="286164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l="11307" t="16251" r="34895" b="30000"/>
          <a:stretch>
            <a:fillRect/>
          </a:stretch>
        </p:blipFill>
        <p:spPr bwMode="auto">
          <a:xfrm>
            <a:off x="300846" y="3636768"/>
            <a:ext cx="3871854" cy="2906106"/>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2279" y="3636767"/>
            <a:ext cx="3815528" cy="2866003"/>
          </a:xfrm>
          <a:prstGeom prst="rect">
            <a:avLst/>
          </a:prstGeom>
          <a:noFill/>
          <a:extLst>
            <a:ext uri="{909E8E84-426E-40DD-AFC4-6F175D3DCCD1}">
              <a14:hiddenFill xmlns:a14="http://schemas.microsoft.com/office/drawing/2010/main">
                <a:solidFill>
                  <a:srgbClr val="FFFFFF"/>
                </a:solidFill>
              </a14:hiddenFill>
            </a:ext>
          </a:extLst>
        </p:spPr>
      </p:pic>
      <p:sp>
        <p:nvSpPr>
          <p:cNvPr id="8" name="Down Arrow 7"/>
          <p:cNvSpPr/>
          <p:nvPr/>
        </p:nvSpPr>
        <p:spPr>
          <a:xfrm rot="19730117">
            <a:off x="5089950" y="816056"/>
            <a:ext cx="295275" cy="1720215"/>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Down Arrow 8"/>
          <p:cNvSpPr/>
          <p:nvPr/>
        </p:nvSpPr>
        <p:spPr>
          <a:xfrm rot="2268374">
            <a:off x="7443149" y="886752"/>
            <a:ext cx="295275" cy="1715770"/>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Down Arrow 9"/>
          <p:cNvSpPr/>
          <p:nvPr/>
        </p:nvSpPr>
        <p:spPr>
          <a:xfrm rot="2987426">
            <a:off x="3164173" y="762700"/>
            <a:ext cx="295275" cy="1353185"/>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Text Box 2"/>
          <p:cNvSpPr txBox="1">
            <a:spLocks noChangeArrowheads="1"/>
          </p:cNvSpPr>
          <p:nvPr/>
        </p:nvSpPr>
        <p:spPr bwMode="auto">
          <a:xfrm rot="-2399481">
            <a:off x="2698603" y="1244646"/>
            <a:ext cx="1358921"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Bewapeningsnetten</a:t>
            </a:r>
            <a:endParaRPr kumimoji="0" lang="nl-BE"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11"/>
          <p:cNvSpPr txBox="1">
            <a:spLocks noChangeArrowheads="1"/>
          </p:cNvSpPr>
          <p:nvPr/>
        </p:nvSpPr>
        <p:spPr bwMode="auto">
          <a:xfrm rot="-3112876">
            <a:off x="6747056" y="1660897"/>
            <a:ext cx="1674813"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Uiteinde bewapeningsnet</a:t>
            </a:r>
            <a:endParaRPr kumimoji="0" lang="nl-BE"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13"/>
          <p:cNvSpPr txBox="1">
            <a:spLocks noChangeArrowheads="1"/>
          </p:cNvSpPr>
          <p:nvPr/>
        </p:nvSpPr>
        <p:spPr bwMode="auto">
          <a:xfrm rot="3521936">
            <a:off x="4371204" y="1479392"/>
            <a:ext cx="1674812"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Uiteinde bewapeningsnet</a:t>
            </a:r>
            <a:endParaRPr kumimoji="0" lang="nl-BE"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Down Arrow 13"/>
          <p:cNvSpPr/>
          <p:nvPr/>
        </p:nvSpPr>
        <p:spPr>
          <a:xfrm rot="5400000">
            <a:off x="7567930" y="3662789"/>
            <a:ext cx="295275" cy="2419985"/>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Text Box 4"/>
          <p:cNvSpPr txBox="1">
            <a:spLocks noChangeArrowheads="1"/>
          </p:cNvSpPr>
          <p:nvPr/>
        </p:nvSpPr>
        <p:spPr bwMode="auto">
          <a:xfrm>
            <a:off x="6676247" y="4742147"/>
            <a:ext cx="2209800"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en-US" sz="11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Plaats van penetratie en wonde</a:t>
            </a:r>
            <a:endParaRPr kumimoji="0" lang="nl-BE"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Down Arrow 15"/>
          <p:cNvSpPr/>
          <p:nvPr/>
        </p:nvSpPr>
        <p:spPr>
          <a:xfrm rot="5400000">
            <a:off x="2125525" y="4372292"/>
            <a:ext cx="295275" cy="2419985"/>
          </a:xfrm>
          <a:prstGeom prst="downArrow">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 Box 6"/>
          <p:cNvSpPr txBox="1">
            <a:spLocks noChangeArrowheads="1"/>
          </p:cNvSpPr>
          <p:nvPr/>
        </p:nvSpPr>
        <p:spPr bwMode="auto">
          <a:xfrm>
            <a:off x="1168263" y="5464465"/>
            <a:ext cx="2209800"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Pin uiteinde bewapeningsnet</a:t>
            </a:r>
            <a:endParaRPr kumimoji="0" lang="nl-BE"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056" rIns="457056" bIns="457056" numCol="1" anchor="ctr" anchorCtr="0" compatLnSpc="1">
            <a:prstTxWarp prst="textNoShape">
              <a:avLst/>
            </a:prstTxWarp>
            <a:spAutoFit/>
          </a:bodyPr>
          <a:lstStyle/>
          <a:p>
            <a:endParaRPr lang="en-US"/>
          </a:p>
        </p:txBody>
      </p:sp>
      <p:sp>
        <p:nvSpPr>
          <p:cNvPr id="13" name="Rectangle 16"/>
          <p:cNvSpPr>
            <a:spLocks noChangeArrowheads="1"/>
          </p:cNvSpPr>
          <p:nvPr/>
        </p:nvSpPr>
        <p:spPr bwMode="auto">
          <a:xfrm>
            <a:off x="3592816" y="87869"/>
            <a:ext cx="193662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BE" altLang="en-US" sz="2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Afbeeldingen</a:t>
            </a:r>
            <a:r>
              <a:rPr kumimoji="0" lang="nl-BE" altLang="en-US" sz="1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20"/>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21"/>
          <p:cNvSpPr>
            <a:spLocks noChangeArrowheads="1"/>
          </p:cNvSpPr>
          <p:nvPr/>
        </p:nvSpPr>
        <p:spPr bwMode="auto">
          <a:xfrm>
            <a:off x="0" y="4048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22"/>
          <p:cNvSpPr>
            <a:spLocks noChangeArrowheads="1"/>
          </p:cNvSpPr>
          <p:nvPr/>
        </p:nvSpPr>
        <p:spPr bwMode="auto">
          <a:xfrm>
            <a:off x="0" y="7162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23"/>
          <p:cNvSpPr>
            <a:spLocks noChangeArrowheads="1"/>
          </p:cNvSpPr>
          <p:nvPr/>
        </p:nvSpPr>
        <p:spPr bwMode="auto">
          <a:xfrm>
            <a:off x="0" y="762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24"/>
          <p:cNvSpPr>
            <a:spLocks noChangeArrowheads="1"/>
          </p:cNvSpPr>
          <p:nvPr/>
        </p:nvSpPr>
        <p:spPr bwMode="auto">
          <a:xfrm>
            <a:off x="0" y="10744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t>
            </a:r>
          </a:p>
        </p:txBody>
      </p:sp>
      <p:sp>
        <p:nvSpPr>
          <p:cNvPr id="21" name="Rectangle 25"/>
          <p:cNvSpPr>
            <a:spLocks noChangeArrowheads="1"/>
          </p:cNvSpPr>
          <p:nvPr/>
        </p:nvSpPr>
        <p:spPr bwMode="auto">
          <a:xfrm>
            <a:off x="0" y="13877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BE" alt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r>
            <a:br>
              <a:rPr kumimoji="0" lang="nl-BE" alt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br>
            <a:endParaRPr kumimoji="0" lang="nl-BE"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75524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1496</TotalTime>
  <Words>1334</Words>
  <Application>Microsoft Office PowerPoint</Application>
  <PresentationFormat>On-screen Show (4:3)</PresentationFormat>
  <Paragraphs>951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Incidenten/ongevallen 4de Trim 2016</vt:lpstr>
      <vt:lpstr>Totaal: 14 incidenten</vt:lpstr>
      <vt:lpstr>Totaal: 14 incidenten</vt:lpstr>
      <vt:lpstr>PowerPoint Presentation</vt:lpstr>
      <vt:lpstr>PowerPoint Presentation</vt:lpstr>
      <vt:lpstr>PowerPoint Presentation</vt:lpstr>
      <vt:lpstr>PowerPoint Presentation</vt:lpstr>
      <vt:lpstr>Feitenboom.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Applicatie ongevallen/incidenten</dc:title>
  <dc:creator>Choubane Housene</dc:creator>
  <cp:lastModifiedBy>Choubane Housene</cp:lastModifiedBy>
  <cp:revision>80</cp:revision>
  <dcterms:created xsi:type="dcterms:W3CDTF">2014-09-15T09:56:03Z</dcterms:created>
  <dcterms:modified xsi:type="dcterms:W3CDTF">2017-03-03T12:44:45Z</dcterms:modified>
</cp:coreProperties>
</file>