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260" r:id="rId6"/>
    <p:sldId id="257" r:id="rId7"/>
    <p:sldId id="262" r:id="rId8"/>
    <p:sldId id="282" r:id="rId9"/>
    <p:sldId id="281" r:id="rId10"/>
    <p:sldId id="287" r:id="rId11"/>
    <p:sldId id="288" r:id="rId12"/>
    <p:sldId id="286" r:id="rId13"/>
    <p:sldId id="289" r:id="rId14"/>
    <p:sldId id="290" r:id="rId15"/>
    <p:sldId id="291" r:id="rId16"/>
    <p:sldId id="292" r:id="rId17"/>
    <p:sldId id="293" r:id="rId18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B89FA-5AC2-4AAE-8A69-24489DE5643C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A8E257-FCA5-4943-A8AE-EB91CE645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22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6BFA2-B5C7-4174-A1F4-B65A7527D8F0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01136-0711-4C87-9333-96D6700F1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2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B11E0-D0A9-457D-8DBE-D55AD5E5D293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96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6A034-91C9-4A0E-8C0F-E166A66973B5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AD5C5-45DB-4D82-B56D-87DB5C19093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5412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95102-7E0C-4FA8-AD85-E22D55B3FB37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02E8D-3760-4488-8459-D090A1EF909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5072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7FCAF-F2F8-42B1-9530-8D02A98901DD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7C93D-CB54-4185-9F50-546C9219A58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8996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A4E31-ED3C-49EE-B724-B33A565B7F8D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67768-2B9E-42D2-AB80-78858564250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10352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4CA75-321D-423D-8C80-75F24857BE7E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A4385-3CC3-423E-8AE9-1A17C71026A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2805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2CDF-4CC9-4DD0-8AFB-B4AC97EB9776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F4333-9903-4303-B759-6A77333E0DE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9542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7823C-75B8-4F35-99CF-D230C340912E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A5842-CA40-4EC6-8D59-678D218F2A7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78457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07D42-D892-42E3-97BF-76D1EA4510DD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E1B83-2D6B-41A9-AA38-5A63A5D0CD5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58559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5D200-E7EE-4503-B6F8-63CCDD96F94E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F6621-C0FE-41F2-AF97-564D303EDE4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13223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665B7-EBB9-4697-BA2D-1EF3B29F650C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F8492-11E7-4EB8-B18E-0E4B135EBFD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9760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80618-1C31-4884-8B08-ED72FBBE2E91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14CD0-CE61-4DC2-B4AC-62B24C06B2A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6299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A8D3B9-3702-4DC7-80AC-5C3950AE79A0}" type="datetimeFigureOut">
              <a:rPr lang="nl-BE"/>
              <a:pPr>
                <a:defRPr/>
              </a:pPr>
              <a:t>10/10/2016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7EE6EA-155E-4F0F-A25D-00609FA4DBC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11" Type="http://schemas.openxmlformats.org/officeDocument/2006/relationships/image" Target="../media/image12.pn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BE" sz="3600" b="1" dirty="0" smtClean="0">
                <a:latin typeface="Courier New" pitchFamily="49" charset="0"/>
                <a:cs typeface="Courier New" pitchFamily="49" charset="0"/>
              </a:rPr>
              <a:t>BOC 8 - III</a:t>
            </a:r>
            <a:endParaRPr lang="en-US" sz="3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8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LPP ACOS WB </a:t>
            </a:r>
            <a:endParaRPr lang="en-US" sz="28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1655762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13 </a:t>
            </a:r>
            <a:r>
              <a:rPr lang="fr-BE" sz="1400" dirty="0" err="1" smtClean="0">
                <a:latin typeface="Courier New" pitchFamily="49" charset="0"/>
                <a:cs typeface="Courier New" pitchFamily="49" charset="0"/>
              </a:rPr>
              <a:t>Okt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16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4300" y="3489325"/>
            <a:ext cx="2376488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fr-BE" sz="1400" dirty="0" err="1"/>
              <a:t>Kol</a:t>
            </a:r>
            <a:r>
              <a:rPr lang="fr-BE" sz="1400" dirty="0"/>
              <a:t> v/h </a:t>
            </a:r>
            <a:r>
              <a:rPr lang="fr-BE" sz="1400" dirty="0" err="1"/>
              <a:t>Vlw</a:t>
            </a:r>
            <a:r>
              <a:rPr lang="fr-BE" sz="1400" dirty="0"/>
              <a:t> MAB COOPMANS</a:t>
            </a:r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735299"/>
            <a:ext cx="876300" cy="900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104"/>
            <a:ext cx="8229600" cy="1143000"/>
          </a:xfrm>
        </p:spPr>
        <p:txBody>
          <a:bodyPr/>
          <a:lstStyle/>
          <a:p>
            <a:r>
              <a:rPr lang="nl-BE" dirty="0" smtClean="0"/>
              <a:t>Behandeling ongevallen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84576"/>
          </a:xfrm>
        </p:spPr>
        <p:txBody>
          <a:bodyPr>
            <a:normAutofit/>
          </a:bodyPr>
          <a:lstStyle/>
          <a:p>
            <a:r>
              <a:rPr lang="nl-BE" dirty="0" err="1" smtClean="0"/>
              <a:t>Adj</a:t>
            </a:r>
            <a:r>
              <a:rPr lang="nl-BE" dirty="0" smtClean="0"/>
              <a:t> S1</a:t>
            </a:r>
          </a:p>
          <a:p>
            <a:r>
              <a:rPr lang="nl-BE" dirty="0" smtClean="0"/>
              <a:t>Melding in d/b ongevallen</a:t>
            </a:r>
          </a:p>
          <a:p>
            <a:r>
              <a:rPr lang="nl-BE" dirty="0" smtClean="0"/>
              <a:t>Ongevallenonderzoek</a:t>
            </a:r>
          </a:p>
          <a:p>
            <a:pPr lvl="1"/>
            <a:r>
              <a:rPr lang="nl-BE" dirty="0" err="1" smtClean="0"/>
              <a:t>Admin</a:t>
            </a:r>
            <a:r>
              <a:rPr lang="nl-BE" dirty="0" smtClean="0"/>
              <a:t> onderzoek DGJM</a:t>
            </a:r>
          </a:p>
          <a:p>
            <a:pPr lvl="1"/>
            <a:r>
              <a:rPr lang="nl-BE" dirty="0" smtClean="0"/>
              <a:t>Preventieonderzoek (HL of LDPBW)</a:t>
            </a:r>
          </a:p>
          <a:p>
            <a:r>
              <a:rPr lang="nl-BE" dirty="0" smtClean="0"/>
              <a:t>Trim/jaarverslag LDPBW</a:t>
            </a:r>
          </a:p>
          <a:p>
            <a:pPr lvl="1"/>
            <a:r>
              <a:rPr lang="nl-BE" dirty="0" smtClean="0"/>
              <a:t>Statistieken ongevallen</a:t>
            </a:r>
          </a:p>
          <a:p>
            <a:pPr lvl="1"/>
            <a:r>
              <a:rPr lang="nl-BE" dirty="0" smtClean="0"/>
              <a:t>Cijfers slagorde</a:t>
            </a:r>
          </a:p>
          <a:p>
            <a:r>
              <a:rPr lang="nl-BE" dirty="0" err="1" smtClean="0"/>
              <a:t>WGp</a:t>
            </a:r>
            <a:r>
              <a:rPr lang="nl-BE" dirty="0" smtClean="0"/>
              <a:t> WZW@WB : genomen maatregelen</a:t>
            </a:r>
          </a:p>
          <a:p>
            <a:pPr lvl="1"/>
            <a:endParaRPr lang="en-US" dirty="0"/>
          </a:p>
        </p:txBody>
      </p:sp>
      <p:sp>
        <p:nvSpPr>
          <p:cNvPr id="7" name="Bent-Up Arrow 6"/>
          <p:cNvSpPr/>
          <p:nvPr/>
        </p:nvSpPr>
        <p:spPr>
          <a:xfrm rot="16200000">
            <a:off x="4973764" y="4755428"/>
            <a:ext cx="1512168" cy="73152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0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104"/>
            <a:ext cx="8229600" cy="1143000"/>
          </a:xfrm>
        </p:spPr>
        <p:txBody>
          <a:bodyPr/>
          <a:lstStyle/>
          <a:p>
            <a:r>
              <a:rPr lang="nl-BE" dirty="0" smtClean="0"/>
              <a:t>Andere </a:t>
            </a:r>
            <a:r>
              <a:rPr lang="nl-BE" dirty="0" err="1" smtClean="0"/>
              <a:t>akties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84576"/>
          </a:xfrm>
        </p:spPr>
        <p:txBody>
          <a:bodyPr>
            <a:normAutofit fontScale="92500" lnSpcReduction="10000"/>
          </a:bodyPr>
          <a:lstStyle/>
          <a:p>
            <a:r>
              <a:rPr lang="nl-BE" dirty="0" err="1" smtClean="0"/>
              <a:t>Inventaire</a:t>
            </a:r>
            <a:r>
              <a:rPr lang="nl-BE" dirty="0" smtClean="0"/>
              <a:t> </a:t>
            </a:r>
            <a:r>
              <a:rPr lang="nl-BE" dirty="0" err="1" smtClean="0"/>
              <a:t>Eqt</a:t>
            </a:r>
            <a:r>
              <a:rPr lang="nl-BE" dirty="0" smtClean="0"/>
              <a:t> de </a:t>
            </a:r>
            <a:r>
              <a:rPr lang="nl-BE" dirty="0" err="1" smtClean="0"/>
              <a:t>travail</a:t>
            </a:r>
            <a:r>
              <a:rPr lang="nl-BE" dirty="0" smtClean="0"/>
              <a:t>, EPI, EPC</a:t>
            </a:r>
          </a:p>
          <a:p>
            <a:pPr lvl="1"/>
            <a:r>
              <a:rPr lang="nl-BE" dirty="0" smtClean="0"/>
              <a:t>Template ? (SLPPT)</a:t>
            </a:r>
          </a:p>
          <a:p>
            <a:pPr lvl="1"/>
            <a:r>
              <a:rPr lang="nl-BE" dirty="0" err="1" smtClean="0"/>
              <a:t>Adj</a:t>
            </a:r>
            <a:r>
              <a:rPr lang="nl-BE" dirty="0" smtClean="0"/>
              <a:t> S4</a:t>
            </a:r>
          </a:p>
          <a:p>
            <a:r>
              <a:rPr lang="nl-BE" dirty="0" smtClean="0"/>
              <a:t>SFO (Search For </a:t>
            </a:r>
            <a:r>
              <a:rPr lang="nl-BE" dirty="0" err="1" smtClean="0"/>
              <a:t>Opportunities</a:t>
            </a:r>
            <a:r>
              <a:rPr lang="nl-BE" dirty="0" smtClean="0"/>
              <a:t>)</a:t>
            </a:r>
          </a:p>
          <a:p>
            <a:pPr lvl="1"/>
            <a:r>
              <a:rPr lang="nl-BE" dirty="0" err="1" smtClean="0"/>
              <a:t>Offr</a:t>
            </a:r>
            <a:r>
              <a:rPr lang="nl-BE" dirty="0" smtClean="0"/>
              <a:t> PLP + </a:t>
            </a:r>
            <a:r>
              <a:rPr lang="nl-BE" dirty="0" err="1" smtClean="0"/>
              <a:t>Adj</a:t>
            </a:r>
            <a:r>
              <a:rPr lang="nl-BE" dirty="0" smtClean="0"/>
              <a:t> S4</a:t>
            </a:r>
          </a:p>
          <a:p>
            <a:pPr lvl="1"/>
            <a:r>
              <a:rPr lang="nl-BE" dirty="0" smtClean="0"/>
              <a:t>Suggesties/brievenbus/…/</a:t>
            </a:r>
            <a:r>
              <a:rPr lang="nl-BE" dirty="0" err="1" smtClean="0"/>
              <a:t>inputs</a:t>
            </a:r>
            <a:r>
              <a:rPr lang="nl-BE" dirty="0" smtClean="0"/>
              <a:t> SOBANE</a:t>
            </a:r>
          </a:p>
          <a:p>
            <a:r>
              <a:rPr lang="nl-BE" dirty="0" smtClean="0"/>
              <a:t>Globale </a:t>
            </a:r>
            <a:r>
              <a:rPr lang="nl-BE" dirty="0" err="1" smtClean="0"/>
              <a:t>aktielijst</a:t>
            </a:r>
            <a:r>
              <a:rPr lang="nl-BE" dirty="0" smtClean="0"/>
              <a:t> </a:t>
            </a:r>
            <a:r>
              <a:rPr lang="nl-BE" dirty="0" err="1" smtClean="0"/>
              <a:t>WGp</a:t>
            </a:r>
            <a:r>
              <a:rPr lang="nl-BE" dirty="0" smtClean="0"/>
              <a:t> WZW@ACOS WB</a:t>
            </a:r>
          </a:p>
          <a:p>
            <a:r>
              <a:rPr lang="nl-BE" dirty="0" err="1" smtClean="0"/>
              <a:t>Offr</a:t>
            </a:r>
            <a:r>
              <a:rPr lang="nl-BE" dirty="0" smtClean="0"/>
              <a:t> LPP :</a:t>
            </a:r>
            <a:endParaRPr lang="nl-BE" dirty="0"/>
          </a:p>
          <a:p>
            <a:pPr lvl="1"/>
            <a:r>
              <a:rPr lang="nl-BE" dirty="0" smtClean="0"/>
              <a:t>Rondgang BOC voorbereiden</a:t>
            </a:r>
          </a:p>
          <a:p>
            <a:pPr lvl="1"/>
            <a:r>
              <a:rPr lang="nl-BE" dirty="0" smtClean="0"/>
              <a:t>Opstellen nieuw </a:t>
            </a:r>
            <a:r>
              <a:rPr lang="nl-BE" dirty="0"/>
              <a:t>LPP </a:t>
            </a:r>
            <a:r>
              <a:rPr lang="nl-BE" dirty="0" smtClean="0"/>
              <a:t>2017</a:t>
            </a:r>
            <a:endParaRPr lang="nl-BE" dirty="0"/>
          </a:p>
          <a:p>
            <a:pPr lvl="1"/>
            <a:r>
              <a:rPr lang="nl-BE" dirty="0" smtClean="0"/>
              <a:t>Feedback aan BOC (zitting Dec)</a:t>
            </a:r>
          </a:p>
          <a:p>
            <a:pPr marL="0" indent="0">
              <a:buNone/>
            </a:pPr>
            <a:endParaRPr lang="nl-BE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6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Stand van zaken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/>
          <a:lstStyle/>
          <a:p>
            <a:r>
              <a:rPr lang="nl-BE" sz="2800" dirty="0" smtClean="0"/>
              <a:t>Kick off meeting </a:t>
            </a:r>
            <a:r>
              <a:rPr lang="nl-BE" sz="2800" dirty="0" err="1" smtClean="0"/>
              <a:t>WGp</a:t>
            </a:r>
            <a:r>
              <a:rPr lang="nl-BE" sz="2800" dirty="0" smtClean="0"/>
              <a:t> WZW@ACOS WB : 08 Sep 16</a:t>
            </a:r>
          </a:p>
          <a:p>
            <a:r>
              <a:rPr lang="nl-BE" sz="2800" dirty="0" smtClean="0"/>
              <a:t>Aanduiding </a:t>
            </a:r>
            <a:r>
              <a:rPr lang="nl-BE" sz="2800" dirty="0" err="1" smtClean="0"/>
              <a:t>Offr</a:t>
            </a:r>
            <a:r>
              <a:rPr lang="nl-BE" sz="2800" dirty="0" smtClean="0"/>
              <a:t> LPP/</a:t>
            </a:r>
            <a:r>
              <a:rPr lang="nl-BE" sz="2800" dirty="0" err="1" smtClean="0"/>
              <a:t>AsPrev</a:t>
            </a:r>
            <a:r>
              <a:rPr lang="nl-BE" sz="2800" dirty="0" smtClean="0"/>
              <a:t>/leden </a:t>
            </a:r>
            <a:r>
              <a:rPr lang="nl-BE" sz="2800" dirty="0" err="1" smtClean="0"/>
              <a:t>WGp</a:t>
            </a:r>
            <a:r>
              <a:rPr lang="nl-BE" sz="2800" dirty="0" smtClean="0"/>
              <a:t> – 1 </a:t>
            </a:r>
            <a:r>
              <a:rPr lang="nl-BE" sz="2800" dirty="0" err="1" smtClean="0"/>
              <a:t>Vmg</a:t>
            </a:r>
            <a:r>
              <a:rPr lang="nl-BE" sz="2800" dirty="0" smtClean="0"/>
              <a:t> </a:t>
            </a:r>
            <a:r>
              <a:rPr lang="nl-BE" sz="2800" dirty="0" err="1" smtClean="0"/>
              <a:t>AsPrev</a:t>
            </a:r>
            <a:r>
              <a:rPr lang="nl-BE" sz="2800" dirty="0" smtClean="0"/>
              <a:t> in Sep 16</a:t>
            </a:r>
          </a:p>
          <a:p>
            <a:r>
              <a:rPr lang="nl-BE" sz="2800" dirty="0" smtClean="0"/>
              <a:t>Briefing Stafvergadering : 13 Sep 16</a:t>
            </a:r>
          </a:p>
          <a:p>
            <a:r>
              <a:rPr lang="nl-BE" sz="2800" dirty="0" smtClean="0"/>
              <a:t>Planning </a:t>
            </a:r>
            <a:r>
              <a:rPr lang="nl-BE" sz="2800" dirty="0" err="1" smtClean="0"/>
              <a:t>PsySoc</a:t>
            </a:r>
            <a:r>
              <a:rPr lang="nl-BE" sz="2800" dirty="0" smtClean="0"/>
              <a:t> bevraging en DEPARIS : EC</a:t>
            </a:r>
          </a:p>
          <a:p>
            <a:r>
              <a:rPr lang="nl-BE" sz="2800" dirty="0" smtClean="0"/>
              <a:t>Opstelling functionele en namenlijst AMT : 07 Okt 16</a:t>
            </a:r>
          </a:p>
          <a:p>
            <a:r>
              <a:rPr lang="nl-BE" sz="2800" dirty="0" smtClean="0"/>
              <a:t>Introductie ongevallen in d/b incidenten : EC</a:t>
            </a:r>
          </a:p>
          <a:p>
            <a:r>
              <a:rPr lang="nl-BE" sz="2800" dirty="0" smtClean="0"/>
              <a:t>Opstelling Trim verslag voor LDPBW : 07 Okt 16</a:t>
            </a:r>
          </a:p>
          <a:p>
            <a:r>
              <a:rPr lang="nl-BE" sz="2800" dirty="0" smtClean="0"/>
              <a:t>Opstelling nieuw LPP 2017 : 07 Okt 16</a:t>
            </a:r>
          </a:p>
          <a:p>
            <a:endParaRPr lang="nl-BE" sz="2800" dirty="0" smtClean="0"/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83243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209806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1456" y="827145"/>
            <a:ext cx="4336335" cy="2887218"/>
          </a:xfrm>
          <a:prstGeom prst="rect">
            <a:avLst/>
          </a:prstGeom>
          <a:noFill/>
        </p:spPr>
      </p:pic>
      <p:pic>
        <p:nvPicPr>
          <p:cNvPr id="474114" name="Picture 2" descr="C:\Users\coopmans.j\Local Documents\SIPPT\algemeen\briefings\foto's\hel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921" y="4750758"/>
            <a:ext cx="6180365" cy="342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4116" name="Picture 4" descr="C:\Users\coopmans.j\Local Documents\SIPPT\algemeen\briefings\foto's\Veiligheid en preventie - 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405" y="3714363"/>
            <a:ext cx="4033157" cy="2616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4115" name="Picture 3" descr="C:\Users\coopmans.j\Local Documents\SIPPT\algemeen\briefings\foto's\Veiligheid en preventie - 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4736"/>
            <a:ext cx="3135492" cy="270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>
          <a:xfrm>
            <a:off x="1042988" y="-173829"/>
            <a:ext cx="7227433" cy="1143000"/>
          </a:xfrm>
        </p:spPr>
        <p:txBody>
          <a:bodyPr/>
          <a:lstStyle/>
          <a:p>
            <a:pPr eaLnBrk="1" hangingPunct="1"/>
            <a:r>
              <a:rPr lang="en-US" sz="4000" b="1" dirty="0" err="1" smtClean="0">
                <a:solidFill>
                  <a:srgbClr val="002060"/>
                </a:solidFill>
              </a:rPr>
              <a:t>Welzijnscultuur</a:t>
            </a:r>
            <a:endParaRPr lang="en-US" sz="4000" b="1" dirty="0" smtClean="0">
              <a:solidFill>
                <a:srgbClr val="002060"/>
              </a:solidFill>
            </a:endParaRPr>
          </a:p>
        </p:txBody>
      </p:sp>
      <p:sp>
        <p:nvSpPr>
          <p:cNvPr id="6" name="Rechthoek 5"/>
          <p:cNvSpPr/>
          <p:nvPr/>
        </p:nvSpPr>
        <p:spPr bwMode="auto">
          <a:xfrm>
            <a:off x="5738812" y="3820886"/>
            <a:ext cx="3222625" cy="6477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BE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urier New" pitchFamily="49" charset="0"/>
              </a:rPr>
              <a:t>R = E x B x W</a:t>
            </a:r>
          </a:p>
        </p:txBody>
      </p:sp>
      <p:pic>
        <p:nvPicPr>
          <p:cNvPr id="64568" name="Picture 56" descr="C:\Users\coopmans.j\Local Documents\SIPPT\werkgroepen\DRBS\Ops Ex Oef\SDC1100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4791"/>
            <a:ext cx="4292868" cy="323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3551722" y="2768871"/>
            <a:ext cx="1726445" cy="15881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8800" dirty="0" smtClean="0"/>
              <a:t>?</a:t>
            </a:r>
            <a:endParaRPr lang="nl-BE" sz="8800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9707" y="6483250"/>
            <a:ext cx="1619250" cy="365125"/>
          </a:xfrm>
        </p:spPr>
        <p:txBody>
          <a:bodyPr/>
          <a:lstStyle/>
          <a:p>
            <a:pPr algn="l">
              <a:defRPr/>
            </a:pPr>
            <a:fld id="{3731E97C-21B3-4A1D-9B90-DD1BFFA2C430}" type="slidenum">
              <a:rPr lang="nl-BE" smtClean="0"/>
              <a:pPr algn="l">
                <a:defRPr/>
              </a:pPr>
              <a:t>13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0672618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/>
          <a:lstStyle/>
          <a:p>
            <a:pPr eaLnBrk="1" hangingPunct="1"/>
            <a:r>
              <a:rPr lang="nl-BE" dirty="0" smtClean="0"/>
              <a:t>Agenda</a:t>
            </a:r>
            <a:endParaRPr 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Autofit/>
          </a:bodyPr>
          <a:lstStyle/>
          <a:p>
            <a:pPr eaLnBrk="1" hangingPunct="1"/>
            <a:r>
              <a:rPr lang="nl-BE" sz="2400" dirty="0" smtClean="0"/>
              <a:t>Inleiding</a:t>
            </a:r>
          </a:p>
          <a:p>
            <a:pPr eaLnBrk="1" hangingPunct="1"/>
            <a:r>
              <a:rPr lang="nl-BE" sz="2400" dirty="0" err="1" smtClean="0"/>
              <a:t>WGp</a:t>
            </a:r>
            <a:r>
              <a:rPr lang="nl-BE" sz="2400" dirty="0" smtClean="0"/>
              <a:t> WZW@ACOS WB : </a:t>
            </a:r>
          </a:p>
          <a:p>
            <a:pPr lvl="1"/>
            <a:r>
              <a:rPr lang="nl-BE" sz="2400" dirty="0" smtClean="0"/>
              <a:t>samenstelling</a:t>
            </a:r>
          </a:p>
          <a:p>
            <a:pPr lvl="1"/>
            <a:r>
              <a:rPr lang="nl-BE" sz="2400" dirty="0" smtClean="0"/>
              <a:t>Initiatieven</a:t>
            </a:r>
          </a:p>
          <a:p>
            <a:pPr lvl="1"/>
            <a:r>
              <a:rPr lang="nl-BE" sz="2400" dirty="0"/>
              <a:t>LPP 2016 =&gt; </a:t>
            </a:r>
            <a:r>
              <a:rPr lang="nl-BE" sz="2400" dirty="0" smtClean="0"/>
              <a:t>voorstelling LPP </a:t>
            </a:r>
            <a:r>
              <a:rPr lang="nl-BE" sz="2400" dirty="0"/>
              <a:t>2017</a:t>
            </a:r>
          </a:p>
          <a:p>
            <a:pPr lvl="1"/>
            <a:r>
              <a:rPr lang="nl-BE" sz="2400" dirty="0" smtClean="0"/>
              <a:t>Toepassingsgebied</a:t>
            </a:r>
          </a:p>
          <a:p>
            <a:pPr eaLnBrk="1" hangingPunct="1"/>
            <a:r>
              <a:rPr lang="nl-BE" sz="2400" dirty="0" smtClean="0"/>
              <a:t>DRBS@ACOS WB</a:t>
            </a:r>
          </a:p>
          <a:p>
            <a:r>
              <a:rPr lang="nl-BE" sz="2400" dirty="0" smtClean="0"/>
              <a:t>FF/</a:t>
            </a:r>
            <a:r>
              <a:rPr lang="nl-BE" sz="2400" dirty="0" err="1" smtClean="0"/>
              <a:t>Evac</a:t>
            </a:r>
            <a:r>
              <a:rPr lang="nl-BE" sz="2400" dirty="0" smtClean="0"/>
              <a:t>/eerste zorgen</a:t>
            </a:r>
          </a:p>
          <a:p>
            <a:r>
              <a:rPr lang="nl-BE" sz="2400" dirty="0" smtClean="0"/>
              <a:t>Behandeling ongevallen</a:t>
            </a:r>
          </a:p>
          <a:p>
            <a:r>
              <a:rPr lang="nl-BE" sz="2400" dirty="0" smtClean="0"/>
              <a:t>Andere </a:t>
            </a:r>
            <a:r>
              <a:rPr lang="nl-BE" sz="2400" dirty="0" err="1" smtClean="0"/>
              <a:t>akties</a:t>
            </a:r>
            <a:r>
              <a:rPr lang="nl-BE" sz="2400" dirty="0" smtClean="0"/>
              <a:t> :</a:t>
            </a:r>
          </a:p>
          <a:p>
            <a:pPr lvl="1"/>
            <a:r>
              <a:rPr lang="nl-BE" sz="2000" dirty="0" smtClean="0"/>
              <a:t>Inventaris arbeidsmiddelen</a:t>
            </a:r>
          </a:p>
          <a:p>
            <a:pPr lvl="1"/>
            <a:r>
              <a:rPr lang="nl-BE" sz="2000" dirty="0" smtClean="0"/>
              <a:t>SFO</a:t>
            </a:r>
          </a:p>
          <a:p>
            <a:pPr lvl="1"/>
            <a:r>
              <a:rPr lang="nl-BE" sz="2000" dirty="0" smtClean="0"/>
              <a:t>BOC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WGp</a:t>
            </a:r>
            <a:r>
              <a:rPr lang="en-US" dirty="0" smtClean="0"/>
              <a:t> WZW@ACOS WB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7056784" cy="4525963"/>
          </a:xfrm>
        </p:spPr>
        <p:txBody>
          <a:bodyPr/>
          <a:lstStyle/>
          <a:p>
            <a:r>
              <a:rPr lang="nl-BE" dirty="0" smtClean="0"/>
              <a:t>COS, </a:t>
            </a:r>
            <a:r>
              <a:rPr lang="nl-BE" dirty="0" err="1" smtClean="0"/>
              <a:t>Offr</a:t>
            </a:r>
            <a:r>
              <a:rPr lang="nl-BE" dirty="0" smtClean="0"/>
              <a:t> LPP (S4)</a:t>
            </a:r>
          </a:p>
          <a:p>
            <a:r>
              <a:rPr lang="nl-BE" dirty="0" err="1" smtClean="0"/>
              <a:t>Adj</a:t>
            </a:r>
            <a:r>
              <a:rPr lang="nl-BE" dirty="0" smtClean="0"/>
              <a:t> S4, </a:t>
            </a:r>
            <a:r>
              <a:rPr lang="nl-BE" dirty="0" err="1" smtClean="0"/>
              <a:t>Adj</a:t>
            </a:r>
            <a:r>
              <a:rPr lang="nl-BE" dirty="0" smtClean="0"/>
              <a:t> S1</a:t>
            </a:r>
          </a:p>
          <a:p>
            <a:r>
              <a:rPr lang="nl-BE" dirty="0" err="1" smtClean="0"/>
              <a:t>AsPrev</a:t>
            </a:r>
            <a:endParaRPr lang="nl-BE" dirty="0" smtClean="0"/>
          </a:p>
          <a:p>
            <a:pPr lvl="1"/>
            <a:r>
              <a:rPr lang="nl-BE" dirty="0" smtClean="0"/>
              <a:t>IDPBW</a:t>
            </a:r>
          </a:p>
          <a:p>
            <a:pPr lvl="1"/>
            <a:r>
              <a:rPr lang="nl-BE" dirty="0" smtClean="0"/>
              <a:t>Div G&amp;W Pol </a:t>
            </a:r>
            <a:r>
              <a:rPr lang="nl-BE" dirty="0" err="1" smtClean="0"/>
              <a:t>Sp</a:t>
            </a:r>
            <a:endParaRPr lang="nl-BE" dirty="0" smtClean="0"/>
          </a:p>
          <a:p>
            <a:pPr lvl="1"/>
            <a:r>
              <a:rPr lang="nl-BE" dirty="0" err="1" smtClean="0"/>
              <a:t>Med</a:t>
            </a:r>
            <a:r>
              <a:rPr lang="nl-BE" dirty="0" smtClean="0"/>
              <a:t> </a:t>
            </a:r>
            <a:r>
              <a:rPr lang="nl-BE" dirty="0" err="1" smtClean="0"/>
              <a:t>Arch</a:t>
            </a:r>
            <a:r>
              <a:rPr lang="nl-BE" dirty="0" smtClean="0"/>
              <a:t>/MEDCIS</a:t>
            </a:r>
          </a:p>
          <a:p>
            <a:r>
              <a:rPr lang="nl-BE" dirty="0" err="1" smtClean="0"/>
              <a:t>Coord</a:t>
            </a:r>
            <a:r>
              <a:rPr lang="nl-BE" dirty="0" smtClean="0"/>
              <a:t> DEPARIS</a:t>
            </a:r>
          </a:p>
          <a:p>
            <a:r>
              <a:rPr lang="nl-BE" dirty="0" smtClean="0"/>
              <a:t>Brandpreventie </a:t>
            </a:r>
            <a:r>
              <a:rPr lang="nl-BE" dirty="0" err="1" smtClean="0"/>
              <a:t>Coord</a:t>
            </a:r>
            <a:endParaRPr lang="nl-BE" dirty="0" smtClean="0"/>
          </a:p>
          <a:p>
            <a:r>
              <a:rPr lang="nl-BE" dirty="0" smtClean="0"/>
              <a:t>FF </a:t>
            </a:r>
            <a:r>
              <a:rPr lang="nl-BE" dirty="0" err="1" smtClean="0"/>
              <a:t>Niv</a:t>
            </a:r>
            <a:r>
              <a:rPr lang="nl-BE" dirty="0" smtClean="0"/>
              <a:t> 1, </a:t>
            </a:r>
            <a:r>
              <a:rPr lang="nl-BE" dirty="0" err="1" smtClean="0"/>
              <a:t>Evac</a:t>
            </a:r>
            <a:r>
              <a:rPr lang="nl-BE" dirty="0" smtClean="0"/>
              <a:t> </a:t>
            </a:r>
            <a:r>
              <a:rPr lang="nl-BE" dirty="0" err="1" smtClean="0"/>
              <a:t>Verantw</a:t>
            </a:r>
            <a:r>
              <a:rPr lang="nl-BE" dirty="0" smtClean="0"/>
              <a:t>., Hulpverleners</a:t>
            </a:r>
          </a:p>
        </p:txBody>
      </p:sp>
    </p:spTree>
    <p:extLst>
      <p:ext uri="{BB962C8B-B14F-4D97-AF65-F5344CB8AC3E}">
        <p14:creationId xmlns:p14="http://schemas.microsoft.com/office/powerpoint/2010/main" val="261533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l"/>
            <a:r>
              <a:rPr lang="nl-BE" dirty="0" smtClean="0"/>
              <a:t>		Initiatieven		 LPP 2017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75856" y="1124744"/>
            <a:ext cx="2664296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 err="1" smtClean="0">
                <a:solidFill>
                  <a:schemeClr val="tx1"/>
                </a:solidFill>
              </a:rPr>
              <a:t>WGp</a:t>
            </a:r>
            <a:r>
              <a:rPr lang="nl-BE" sz="2400" b="1" dirty="0" smtClean="0">
                <a:solidFill>
                  <a:schemeClr val="tx1"/>
                </a:solidFill>
              </a:rPr>
              <a:t> WZW@WB</a:t>
            </a:r>
            <a:endParaRPr lang="nl-BE" sz="24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36096" y="2276872"/>
            <a:ext cx="1368152" cy="360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DRBS@WB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11163" y="2272183"/>
            <a:ext cx="204594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 smtClean="0"/>
              <a:t>DEPARIS &amp; Obs </a:t>
            </a:r>
            <a:r>
              <a:rPr lang="nl-BE" sz="1400" dirty="0" err="1" smtClean="0"/>
              <a:t>PsySoc</a:t>
            </a:r>
            <a:endParaRPr lang="nl-BE" sz="1400" dirty="0" smtClean="0"/>
          </a:p>
          <a:p>
            <a:r>
              <a:rPr lang="nl-BE" sz="1400" dirty="0" smtClean="0"/>
              <a:t>OB/AN/E</a:t>
            </a:r>
          </a:p>
          <a:p>
            <a:r>
              <a:rPr lang="nl-BE" sz="1400" dirty="0" smtClean="0"/>
              <a:t>WPF – R Codes</a:t>
            </a:r>
          </a:p>
          <a:p>
            <a:r>
              <a:rPr lang="nl-BE" sz="1400" dirty="0" smtClean="0"/>
              <a:t>FF</a:t>
            </a:r>
          </a:p>
          <a:p>
            <a:r>
              <a:rPr lang="nl-BE" sz="1400" dirty="0" err="1" smtClean="0"/>
              <a:t>Rbeeld</a:t>
            </a:r>
            <a:r>
              <a:rPr lang="nl-BE" sz="1400" dirty="0" smtClean="0"/>
              <a:t> </a:t>
            </a:r>
            <a:r>
              <a:rPr lang="nl-BE" sz="1400" dirty="0" err="1" smtClean="0"/>
              <a:t>Eenh</a:t>
            </a:r>
            <a:r>
              <a:rPr lang="nl-BE" sz="1400" dirty="0" smtClean="0"/>
              <a:t> (OT/Functie)</a:t>
            </a:r>
          </a:p>
          <a:p>
            <a:r>
              <a:rPr lang="nl-BE" sz="1400" dirty="0" smtClean="0"/>
              <a:t>d/b R </a:t>
            </a:r>
            <a:r>
              <a:rPr lang="nl-BE" sz="1400" dirty="0" err="1" smtClean="0"/>
              <a:t>Mgt</a:t>
            </a:r>
            <a:endParaRPr lang="nl-BE" sz="1400" dirty="0" smtClean="0"/>
          </a:p>
          <a:p>
            <a:r>
              <a:rPr lang="nl-BE" sz="1400" dirty="0" smtClean="0"/>
              <a:t>AMT functielijst</a:t>
            </a:r>
          </a:p>
          <a:p>
            <a:r>
              <a:rPr lang="nl-BE" sz="1400" dirty="0" smtClean="0"/>
              <a:t>AMT Pers lijst</a:t>
            </a:r>
            <a:endParaRPr lang="nl-BE" sz="1400" dirty="0"/>
          </a:p>
        </p:txBody>
      </p:sp>
      <p:sp>
        <p:nvSpPr>
          <p:cNvPr id="8" name="Rectangle 7"/>
          <p:cNvSpPr/>
          <p:nvPr/>
        </p:nvSpPr>
        <p:spPr>
          <a:xfrm>
            <a:off x="6211419" y="4149080"/>
            <a:ext cx="1368152" cy="360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>
                <a:solidFill>
                  <a:schemeClr val="tx1"/>
                </a:solidFill>
              </a:rPr>
              <a:t>Org</a:t>
            </a:r>
            <a:r>
              <a:rPr lang="nl-BE" dirty="0" smtClean="0">
                <a:solidFill>
                  <a:schemeClr val="tx1"/>
                </a:solidFill>
              </a:rPr>
              <a:t> FF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3968" y="5445224"/>
            <a:ext cx="1368152" cy="360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Trim verslag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59632" y="2092163"/>
            <a:ext cx="1368152" cy="360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Inventaris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75856" y="2971996"/>
            <a:ext cx="1368152" cy="529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Rondgang BOC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07604" y="5375442"/>
            <a:ext cx="1368152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Ongevallen aangifte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4321" y="3551462"/>
            <a:ext cx="684076" cy="360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chemeClr val="tx1"/>
                </a:solidFill>
              </a:rPr>
              <a:t>SFO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9571" y="4149080"/>
            <a:ext cx="145828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 err="1" smtClean="0"/>
              <a:t>Plg</a:t>
            </a:r>
            <a:r>
              <a:rPr lang="nl-BE" sz="1400" dirty="0" smtClean="0"/>
              <a:t> FF </a:t>
            </a:r>
            <a:r>
              <a:rPr lang="nl-BE" sz="1400" dirty="0" err="1" smtClean="0"/>
              <a:t>Niv</a:t>
            </a:r>
            <a:r>
              <a:rPr lang="nl-BE" sz="1400" dirty="0" smtClean="0"/>
              <a:t> 1</a:t>
            </a:r>
          </a:p>
          <a:p>
            <a:r>
              <a:rPr lang="nl-BE" sz="1400" dirty="0" err="1" smtClean="0"/>
              <a:t>Evac</a:t>
            </a:r>
            <a:r>
              <a:rPr lang="nl-BE" sz="1400" dirty="0" smtClean="0"/>
              <a:t> </a:t>
            </a:r>
            <a:r>
              <a:rPr lang="nl-BE" sz="1400" dirty="0" err="1" smtClean="0"/>
              <a:t>verantw</a:t>
            </a:r>
            <a:endParaRPr lang="nl-BE" sz="1400" dirty="0" smtClean="0"/>
          </a:p>
          <a:p>
            <a:r>
              <a:rPr lang="nl-BE" sz="1400" dirty="0"/>
              <a:t>Hulpverleners</a:t>
            </a:r>
          </a:p>
          <a:p>
            <a:r>
              <a:rPr lang="nl-BE" sz="1400" dirty="0" smtClean="0"/>
              <a:t>Eerste zorgen</a:t>
            </a:r>
          </a:p>
          <a:p>
            <a:r>
              <a:rPr lang="nl-BE" sz="1400" dirty="0" smtClean="0"/>
              <a:t>Verzorgingslokaal</a:t>
            </a:r>
          </a:p>
          <a:p>
            <a:r>
              <a:rPr lang="nl-BE" sz="1400" dirty="0" smtClean="0"/>
              <a:t>EHBO kast</a:t>
            </a:r>
          </a:p>
          <a:p>
            <a:endParaRPr lang="nl-BE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747742" y="5445224"/>
            <a:ext cx="1309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 smtClean="0"/>
              <a:t>Trim/JV LDPBW</a:t>
            </a:r>
          </a:p>
          <a:p>
            <a:r>
              <a:rPr lang="nl-BE" sz="1400" dirty="0" smtClean="0"/>
              <a:t>LOGBOOK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07604" y="5963696"/>
            <a:ext cx="23710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 smtClean="0"/>
              <a:t>Melding applicatie ongevallen</a:t>
            </a:r>
          </a:p>
          <a:p>
            <a:r>
              <a:rPr lang="nl-BE" sz="1400" dirty="0" smtClean="0"/>
              <a:t>Onderzoek ongevallen</a:t>
            </a:r>
          </a:p>
          <a:p>
            <a:r>
              <a:rPr lang="nl-BE" sz="1400" dirty="0" smtClean="0"/>
              <a:t>Statistieken eenheid</a:t>
            </a:r>
          </a:p>
        </p:txBody>
      </p:sp>
      <p:cxnSp>
        <p:nvCxnSpPr>
          <p:cNvPr id="18" name="Elbow Connector 17"/>
          <p:cNvCxnSpPr>
            <a:endCxn id="9" idx="2"/>
          </p:cNvCxnSpPr>
          <p:nvPr/>
        </p:nvCxnSpPr>
        <p:spPr>
          <a:xfrm flipV="1">
            <a:off x="2627784" y="5805264"/>
            <a:ext cx="2340260" cy="785693"/>
          </a:xfrm>
          <a:prstGeom prst="bentConnector2">
            <a:avLst/>
          </a:prstGeom>
          <a:ln w="22225" cmpd="sng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Arrow 18"/>
          <p:cNvSpPr/>
          <p:nvPr/>
        </p:nvSpPr>
        <p:spPr>
          <a:xfrm>
            <a:off x="5310082" y="261872"/>
            <a:ext cx="68407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TextBox 19"/>
          <p:cNvSpPr txBox="1"/>
          <p:nvPr/>
        </p:nvSpPr>
        <p:spPr>
          <a:xfrm>
            <a:off x="264321" y="3985900"/>
            <a:ext cx="1168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 smtClean="0"/>
              <a:t>Verfraaiing</a:t>
            </a:r>
          </a:p>
          <a:p>
            <a:r>
              <a:rPr lang="nl-BE" sz="1400" dirty="0" smtClean="0"/>
              <a:t>werkplaatsen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59632" y="2469899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 smtClean="0"/>
              <a:t>Arbeidsmiddelen</a:t>
            </a:r>
          </a:p>
          <a:p>
            <a:r>
              <a:rPr lang="nl-BE" sz="1400" dirty="0" smtClean="0"/>
              <a:t>PBM, CBM</a:t>
            </a:r>
          </a:p>
        </p:txBody>
      </p:sp>
      <p:cxnSp>
        <p:nvCxnSpPr>
          <p:cNvPr id="26" name="Elbow Connector 25"/>
          <p:cNvCxnSpPr/>
          <p:nvPr/>
        </p:nvCxnSpPr>
        <p:spPr>
          <a:xfrm>
            <a:off x="5940152" y="1458393"/>
            <a:ext cx="180020" cy="792088"/>
          </a:xfrm>
          <a:prstGeom prst="bentConnector2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3"/>
          <p:cNvCxnSpPr>
            <a:endCxn id="8" idx="1"/>
          </p:cNvCxnSpPr>
          <p:nvPr/>
        </p:nvCxnSpPr>
        <p:spPr>
          <a:xfrm rot="16200000" flipH="1">
            <a:off x="4478414" y="2596094"/>
            <a:ext cx="2474663" cy="991347"/>
          </a:xfrm>
          <a:prstGeom prst="bentConnector2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" idx="1"/>
            <a:endCxn id="10" idx="0"/>
          </p:cNvCxnSpPr>
          <p:nvPr/>
        </p:nvCxnSpPr>
        <p:spPr>
          <a:xfrm rot="10800000" flipV="1">
            <a:off x="1943708" y="1484783"/>
            <a:ext cx="1332148" cy="607379"/>
          </a:xfrm>
          <a:prstGeom prst="bentConnector2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11" idx="0"/>
          </p:cNvCxnSpPr>
          <p:nvPr/>
        </p:nvCxnSpPr>
        <p:spPr>
          <a:xfrm>
            <a:off x="3959932" y="1844824"/>
            <a:ext cx="0" cy="1127172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9" idx="0"/>
          </p:cNvCxnSpPr>
          <p:nvPr/>
        </p:nvCxnSpPr>
        <p:spPr>
          <a:xfrm>
            <a:off x="4968044" y="1844824"/>
            <a:ext cx="0" cy="360040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1007604" y="1854437"/>
            <a:ext cx="2268252" cy="1877045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12" idx="0"/>
          </p:cNvCxnSpPr>
          <p:nvPr/>
        </p:nvCxnSpPr>
        <p:spPr>
          <a:xfrm flipH="1">
            <a:off x="1691680" y="1844824"/>
            <a:ext cx="1872208" cy="353061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lowchart: Document 2"/>
          <p:cNvSpPr/>
          <p:nvPr/>
        </p:nvSpPr>
        <p:spPr>
          <a:xfrm>
            <a:off x="6481139" y="1041814"/>
            <a:ext cx="1152128" cy="480935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BE" sz="1400" dirty="0" smtClean="0">
                <a:solidFill>
                  <a:schemeClr val="tx1"/>
                </a:solidFill>
              </a:rPr>
              <a:t>Action Items</a:t>
            </a:r>
            <a:endParaRPr lang="nl-BE" sz="14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>
            <a:endCxn id="3" idx="1"/>
          </p:cNvCxnSpPr>
          <p:nvPr/>
        </p:nvCxnSpPr>
        <p:spPr>
          <a:xfrm>
            <a:off x="5940152" y="1282281"/>
            <a:ext cx="540987" cy="1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58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Toepassingsgebied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nl-BE" dirty="0" smtClean="0"/>
              <a:t>Pers ACOS WB blok 4D</a:t>
            </a:r>
          </a:p>
          <a:p>
            <a:r>
              <a:rPr lang="nl-BE" dirty="0" smtClean="0"/>
              <a:t>Pers </a:t>
            </a:r>
            <a:r>
              <a:rPr lang="nl-BE" dirty="0" err="1" smtClean="0"/>
              <a:t>Med</a:t>
            </a:r>
            <a:r>
              <a:rPr lang="nl-BE" dirty="0" smtClean="0"/>
              <a:t> </a:t>
            </a:r>
            <a:r>
              <a:rPr lang="nl-BE" dirty="0" err="1" smtClean="0"/>
              <a:t>Arch</a:t>
            </a:r>
            <a:r>
              <a:rPr lang="nl-BE" dirty="0" smtClean="0"/>
              <a:t> / MEDCIS  / AMT NOH        BOC 9 </a:t>
            </a:r>
          </a:p>
          <a:p>
            <a:r>
              <a:rPr lang="nl-BE" dirty="0" smtClean="0"/>
              <a:t>Niet : LDPBW en cellen AMT</a:t>
            </a:r>
          </a:p>
        </p:txBody>
      </p:sp>
      <p:sp>
        <p:nvSpPr>
          <p:cNvPr id="4" name="Right Arrow 3"/>
          <p:cNvSpPr/>
          <p:nvPr/>
        </p:nvSpPr>
        <p:spPr>
          <a:xfrm>
            <a:off x="7164288" y="2384635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7074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104"/>
            <a:ext cx="8229600" cy="1143000"/>
          </a:xfrm>
        </p:spPr>
        <p:txBody>
          <a:bodyPr/>
          <a:lstStyle/>
          <a:p>
            <a:r>
              <a:rPr lang="nl-BE" dirty="0" smtClean="0"/>
              <a:t>DRBS@ACOS WB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84576"/>
          </a:xfrm>
        </p:spPr>
        <p:txBody>
          <a:bodyPr>
            <a:normAutofit fontScale="92500" lnSpcReduction="20000"/>
          </a:bodyPr>
          <a:lstStyle/>
          <a:p>
            <a:r>
              <a:rPr lang="nl-BE" dirty="0" smtClean="0"/>
              <a:t>Inventaris OT – Functie – Toepasselijke </a:t>
            </a:r>
            <a:r>
              <a:rPr lang="nl-BE" dirty="0" err="1" smtClean="0"/>
              <a:t>WPF’s</a:t>
            </a:r>
            <a:endParaRPr lang="nl-BE" dirty="0" smtClean="0"/>
          </a:p>
          <a:p>
            <a:r>
              <a:rPr lang="nl-BE" dirty="0" smtClean="0"/>
              <a:t>DEPARIS (Nov/Dec) + </a:t>
            </a:r>
            <a:r>
              <a:rPr lang="nl-BE" dirty="0" err="1" smtClean="0"/>
              <a:t>PsySoc</a:t>
            </a:r>
            <a:r>
              <a:rPr lang="nl-BE" dirty="0" smtClean="0"/>
              <a:t> bevraging (Sep/Okt)</a:t>
            </a:r>
          </a:p>
          <a:p>
            <a:pPr lvl="1"/>
            <a:r>
              <a:rPr lang="nl-BE" dirty="0"/>
              <a:t>IDPBW + </a:t>
            </a:r>
            <a:r>
              <a:rPr lang="nl-BE" dirty="0" smtClean="0"/>
              <a:t>DRMB (aparte bevraging DRMB)</a:t>
            </a:r>
            <a:endParaRPr lang="nl-BE" dirty="0"/>
          </a:p>
          <a:p>
            <a:pPr lvl="1"/>
            <a:r>
              <a:rPr lang="en-US" dirty="0"/>
              <a:t>Med CIS / Archive /</a:t>
            </a:r>
            <a:r>
              <a:rPr lang="en-US" dirty="0" err="1"/>
              <a:t>Cel</a:t>
            </a:r>
            <a:r>
              <a:rPr lang="en-US" dirty="0"/>
              <a:t> AMT NOH</a:t>
            </a:r>
            <a:endParaRPr lang="nl-BE" dirty="0"/>
          </a:p>
          <a:p>
            <a:pPr lvl="1"/>
            <a:r>
              <a:rPr lang="nl-BE" dirty="0"/>
              <a:t>C&amp;S </a:t>
            </a:r>
            <a:r>
              <a:rPr lang="nl-BE" dirty="0" err="1"/>
              <a:t>Comdo</a:t>
            </a:r>
            <a:r>
              <a:rPr lang="nl-BE" dirty="0"/>
              <a:t> + AMO</a:t>
            </a:r>
          </a:p>
          <a:p>
            <a:pPr lvl="1"/>
            <a:r>
              <a:rPr lang="nl-BE" dirty="0"/>
              <a:t>Div Gezondheid</a:t>
            </a:r>
          </a:p>
          <a:p>
            <a:r>
              <a:rPr lang="nl-BE" dirty="0" smtClean="0"/>
              <a:t>Deelnemers</a:t>
            </a:r>
          </a:p>
          <a:p>
            <a:pPr lvl="1"/>
            <a:r>
              <a:rPr lang="nl-BE" dirty="0" err="1" smtClean="0"/>
              <a:t>Coord</a:t>
            </a:r>
            <a:r>
              <a:rPr lang="nl-BE" dirty="0" smtClean="0"/>
              <a:t> DEPARIS</a:t>
            </a:r>
          </a:p>
          <a:p>
            <a:pPr lvl="1"/>
            <a:r>
              <a:rPr lang="nl-BE" dirty="0" err="1" smtClean="0"/>
              <a:t>AsPrev</a:t>
            </a:r>
            <a:r>
              <a:rPr lang="nl-BE" dirty="0" smtClean="0"/>
              <a:t> </a:t>
            </a:r>
          </a:p>
          <a:p>
            <a:pPr lvl="1"/>
            <a:r>
              <a:rPr lang="nl-BE" dirty="0" smtClean="0"/>
              <a:t>1 à 2 Pers/Dienst</a:t>
            </a:r>
          </a:p>
          <a:p>
            <a:r>
              <a:rPr lang="nl-BE" dirty="0" smtClean="0"/>
              <a:t>Identificatie Risico’s =&gt; Observatie, RA (LDPBW)</a:t>
            </a:r>
          </a:p>
          <a:p>
            <a:r>
              <a:rPr lang="nl-BE" dirty="0" smtClean="0"/>
              <a:t>Preventieve Maatregelen, actieplan</a:t>
            </a:r>
          </a:p>
          <a:p>
            <a:pPr marL="0" indent="0">
              <a:buNone/>
            </a:pPr>
            <a:endParaRPr lang="nl-BE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15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104"/>
            <a:ext cx="8229600" cy="1143000"/>
          </a:xfrm>
        </p:spPr>
        <p:txBody>
          <a:bodyPr/>
          <a:lstStyle/>
          <a:p>
            <a:r>
              <a:rPr lang="nl-BE" dirty="0" smtClean="0"/>
              <a:t>DRBS@ACOS WB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12776"/>
            <a:ext cx="8424936" cy="5184576"/>
          </a:xfrm>
        </p:spPr>
        <p:txBody>
          <a:bodyPr>
            <a:normAutofit fontScale="77500" lnSpcReduction="20000"/>
          </a:bodyPr>
          <a:lstStyle/>
          <a:p>
            <a:r>
              <a:rPr lang="nl-BE" dirty="0" smtClean="0"/>
              <a:t>Opstellen WPF</a:t>
            </a:r>
          </a:p>
          <a:p>
            <a:pPr lvl="1"/>
            <a:r>
              <a:rPr lang="nl-BE" dirty="0" smtClean="0"/>
              <a:t>Generieke beroepen (LDPBW) : S1, S4, Mag, Srt, Chauffeur,…</a:t>
            </a:r>
            <a:endParaRPr lang="nl-BE" dirty="0"/>
          </a:p>
          <a:p>
            <a:pPr lvl="1"/>
            <a:r>
              <a:rPr lang="nl-BE" dirty="0" smtClean="0"/>
              <a:t>Specifieke beroepen ACOS WB : </a:t>
            </a:r>
            <a:r>
              <a:rPr lang="nl-BE" dirty="0" err="1" smtClean="0"/>
              <a:t>Med</a:t>
            </a:r>
            <a:r>
              <a:rPr lang="nl-BE" dirty="0" smtClean="0"/>
              <a:t> </a:t>
            </a:r>
            <a:r>
              <a:rPr lang="nl-BE" dirty="0" err="1" smtClean="0"/>
              <a:t>Arch</a:t>
            </a:r>
            <a:r>
              <a:rPr lang="nl-BE" dirty="0" smtClean="0"/>
              <a:t>, G&amp;W voorlichting, PA, PA </a:t>
            </a:r>
            <a:r>
              <a:rPr lang="nl-BE" dirty="0" err="1" smtClean="0"/>
              <a:t>PsySoc</a:t>
            </a:r>
            <a:r>
              <a:rPr lang="nl-BE" dirty="0" smtClean="0"/>
              <a:t>, PAAG, </a:t>
            </a:r>
            <a:r>
              <a:rPr lang="nl-BE" dirty="0" err="1" smtClean="0"/>
              <a:t>Spec</a:t>
            </a:r>
            <a:r>
              <a:rPr lang="nl-BE" dirty="0" smtClean="0"/>
              <a:t> </a:t>
            </a:r>
            <a:r>
              <a:rPr lang="nl-BE" dirty="0" err="1" smtClean="0"/>
              <a:t>Med</a:t>
            </a:r>
            <a:r>
              <a:rPr lang="nl-BE" dirty="0"/>
              <a:t> </a:t>
            </a:r>
            <a:r>
              <a:rPr lang="nl-BE" dirty="0" smtClean="0"/>
              <a:t>(Vet, </a:t>
            </a:r>
            <a:r>
              <a:rPr lang="nl-BE" dirty="0" err="1" smtClean="0"/>
              <a:t>Dent</a:t>
            </a:r>
            <a:r>
              <a:rPr lang="nl-BE" dirty="0" smtClean="0"/>
              <a:t>, Pha)</a:t>
            </a:r>
            <a:endParaRPr lang="nl-BE" dirty="0"/>
          </a:p>
          <a:p>
            <a:pPr lvl="1"/>
            <a:r>
              <a:rPr lang="nl-BE" dirty="0" smtClean="0"/>
              <a:t>Generieke WPF bv beeldschermwerk, </a:t>
            </a:r>
            <a:r>
              <a:rPr lang="nl-BE" dirty="0" err="1" smtClean="0"/>
              <a:t>PhEF</a:t>
            </a:r>
            <a:r>
              <a:rPr lang="nl-BE" dirty="0" smtClean="0"/>
              <a:t>,…</a:t>
            </a:r>
            <a:r>
              <a:rPr lang="nl-BE" dirty="0"/>
              <a:t> (LDPBW) </a:t>
            </a:r>
          </a:p>
          <a:p>
            <a:r>
              <a:rPr lang="nl-BE" dirty="0" smtClean="0"/>
              <a:t>Koppeling WPF aan OT (tabel)</a:t>
            </a:r>
          </a:p>
          <a:p>
            <a:pPr lvl="1"/>
            <a:r>
              <a:rPr lang="nl-BE" dirty="0" smtClean="0"/>
              <a:t>Meerdere WPF per functie (VF, waakzaamheid, </a:t>
            </a:r>
            <a:r>
              <a:rPr lang="nl-BE" dirty="0" err="1" smtClean="0"/>
              <a:t>Rcodes</a:t>
            </a:r>
            <a:r>
              <a:rPr lang="nl-BE" dirty="0" smtClean="0"/>
              <a:t>)</a:t>
            </a:r>
          </a:p>
          <a:p>
            <a:pPr lvl="1"/>
            <a:r>
              <a:rPr lang="nl-BE" dirty="0" smtClean="0"/>
              <a:t>Functioneel Risicobeeld (OT-Functie-</a:t>
            </a:r>
            <a:r>
              <a:rPr lang="nl-BE" dirty="0" err="1" smtClean="0"/>
              <a:t>Rcodes</a:t>
            </a:r>
            <a:r>
              <a:rPr lang="nl-BE" dirty="0" smtClean="0"/>
              <a:t>) à AMT</a:t>
            </a:r>
          </a:p>
          <a:p>
            <a:r>
              <a:rPr lang="nl-BE" dirty="0"/>
              <a:t>LDPBW en </a:t>
            </a:r>
            <a:r>
              <a:rPr lang="nl-BE" dirty="0" err="1" smtClean="0"/>
              <a:t>AsPrev</a:t>
            </a:r>
            <a:r>
              <a:rPr lang="nl-BE" dirty="0" smtClean="0"/>
              <a:t> :</a:t>
            </a:r>
          </a:p>
          <a:p>
            <a:pPr lvl="1"/>
            <a:r>
              <a:rPr lang="nl-BE" dirty="0" err="1" smtClean="0"/>
              <a:t>Vmg</a:t>
            </a:r>
            <a:r>
              <a:rPr lang="nl-BE" dirty="0" smtClean="0"/>
              <a:t> d/b R </a:t>
            </a:r>
            <a:r>
              <a:rPr lang="nl-BE" dirty="0" err="1" smtClean="0"/>
              <a:t>Mgt</a:t>
            </a:r>
            <a:endParaRPr lang="nl-BE" dirty="0" smtClean="0"/>
          </a:p>
          <a:p>
            <a:pPr lvl="1"/>
            <a:r>
              <a:rPr lang="nl-BE" dirty="0" smtClean="0"/>
              <a:t>Digitalisatie WPF </a:t>
            </a:r>
          </a:p>
          <a:p>
            <a:pPr lvl="1"/>
            <a:r>
              <a:rPr lang="nl-BE" dirty="0" smtClean="0"/>
              <a:t>Koppeling </a:t>
            </a:r>
            <a:r>
              <a:rPr lang="nl-BE" dirty="0"/>
              <a:t>WPF aan OT </a:t>
            </a:r>
            <a:r>
              <a:rPr lang="nl-BE" smtClean="0"/>
              <a:t>(in d/b </a:t>
            </a:r>
            <a:r>
              <a:rPr lang="nl-BE" dirty="0" smtClean="0"/>
              <a:t>R </a:t>
            </a:r>
            <a:r>
              <a:rPr lang="nl-BE" dirty="0" err="1" smtClean="0"/>
              <a:t>Mgt</a:t>
            </a:r>
            <a:r>
              <a:rPr lang="nl-BE" dirty="0" smtClean="0"/>
              <a:t>)</a:t>
            </a:r>
          </a:p>
          <a:p>
            <a:r>
              <a:rPr lang="nl-BE" dirty="0" smtClean="0"/>
              <a:t>Koppeling Pers aan Functie + tijdsbesteding + cumuls (</a:t>
            </a:r>
            <a:r>
              <a:rPr lang="nl-BE" dirty="0" err="1" smtClean="0"/>
              <a:t>Adj</a:t>
            </a:r>
            <a:r>
              <a:rPr lang="nl-BE" dirty="0" smtClean="0"/>
              <a:t> S1)</a:t>
            </a:r>
          </a:p>
          <a:p>
            <a:r>
              <a:rPr lang="nl-BE" dirty="0" smtClean="0"/>
              <a:t>Functionele en individuele AMT Lijst</a:t>
            </a: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16416" y="2131905"/>
            <a:ext cx="985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&lt;= RA</a:t>
            </a:r>
            <a:endParaRPr lang="nl-BE" b="1" dirty="0"/>
          </a:p>
        </p:txBody>
      </p:sp>
    </p:spTree>
    <p:extLst>
      <p:ext uri="{BB962C8B-B14F-4D97-AF65-F5344CB8AC3E}">
        <p14:creationId xmlns:p14="http://schemas.microsoft.com/office/powerpoint/2010/main" val="356067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95"/>
          <a:stretch/>
        </p:blipFill>
        <p:spPr>
          <a:xfrm>
            <a:off x="3779912" y="1968008"/>
            <a:ext cx="1944216" cy="2978725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pSp>
        <p:nvGrpSpPr>
          <p:cNvPr id="62" name="Group 61"/>
          <p:cNvGrpSpPr/>
          <p:nvPr/>
        </p:nvGrpSpPr>
        <p:grpSpPr>
          <a:xfrm>
            <a:off x="179512" y="1556792"/>
            <a:ext cx="3680792" cy="4680520"/>
            <a:chOff x="179512" y="1556792"/>
            <a:chExt cx="3680792" cy="4680520"/>
          </a:xfrm>
        </p:grpSpPr>
        <p:grpSp>
          <p:nvGrpSpPr>
            <p:cNvPr id="14" name="Group 13"/>
            <p:cNvGrpSpPr/>
            <p:nvPr/>
          </p:nvGrpSpPr>
          <p:grpSpPr>
            <a:xfrm>
              <a:off x="179512" y="1556792"/>
              <a:ext cx="3347864" cy="4680520"/>
              <a:chOff x="179512" y="1556792"/>
              <a:chExt cx="3347864" cy="468052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79512" y="2281415"/>
                <a:ext cx="3347864" cy="3955897"/>
                <a:chOff x="179512" y="1700808"/>
                <a:chExt cx="3347864" cy="3955897"/>
              </a:xfrm>
            </p:grpSpPr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7544" y="1700808"/>
                  <a:ext cx="2044459" cy="1028700"/>
                </a:xfrm>
                <a:prstGeom prst="rect">
                  <a:avLst/>
                </a:prstGeom>
              </p:spPr>
            </p:pic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5736" y="3136425"/>
                  <a:ext cx="1263807" cy="1224136"/>
                </a:xfrm>
                <a:prstGeom prst="rect">
                  <a:avLst/>
                </a:prstGeom>
              </p:spPr>
            </p:pic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51720" y="4551387"/>
                  <a:ext cx="1475656" cy="1105318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1520" y="2845299"/>
                  <a:ext cx="1764804" cy="1170142"/>
                </a:xfrm>
                <a:prstGeom prst="rect">
                  <a:avLst/>
                </a:prstGeom>
              </p:spPr>
            </p:pic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9512" y="4162038"/>
                  <a:ext cx="1611263" cy="1072222"/>
                </a:xfrm>
                <a:prstGeom prst="rect">
                  <a:avLst/>
                </a:prstGeom>
              </p:spPr>
            </p:pic>
          </p:grpSp>
          <p:sp>
            <p:nvSpPr>
              <p:cNvPr id="13" name="Rectangle 12"/>
              <p:cNvSpPr/>
              <p:nvPr/>
            </p:nvSpPr>
            <p:spPr>
              <a:xfrm>
                <a:off x="251520" y="1556792"/>
                <a:ext cx="3190508" cy="5760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2400" dirty="0" smtClean="0">
                    <a:solidFill>
                      <a:prstClr val="black"/>
                    </a:solidFill>
                  </a:rPr>
                  <a:t>WPF BHK &amp; ACTIVITY</a:t>
                </a:r>
                <a:endParaRPr lang="fr-BE" sz="2400" dirty="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6" name="Straight Connector 15"/>
            <p:cNvCxnSpPr/>
            <p:nvPr/>
          </p:nvCxnSpPr>
          <p:spPr>
            <a:xfrm flipV="1">
              <a:off x="2512003" y="2790495"/>
              <a:ext cx="1267909" cy="527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016324" y="2948164"/>
              <a:ext cx="1763588" cy="7561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6" idx="1"/>
            </p:cNvCxnSpPr>
            <p:nvPr/>
          </p:nvCxnSpPr>
          <p:spPr>
            <a:xfrm flipV="1">
              <a:off x="3459543" y="3457367"/>
              <a:ext cx="320369" cy="4142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9" idx="3"/>
            </p:cNvCxnSpPr>
            <p:nvPr/>
          </p:nvCxnSpPr>
          <p:spPr>
            <a:xfrm flipV="1">
              <a:off x="3527376" y="4946729"/>
              <a:ext cx="332928" cy="7379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1772072" y="4650042"/>
              <a:ext cx="2007840" cy="4490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5724131" y="1556792"/>
            <a:ext cx="3240429" cy="4680520"/>
            <a:chOff x="5724128" y="1556792"/>
            <a:chExt cx="3240429" cy="468052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192" y="3871625"/>
              <a:ext cx="1813743" cy="1213559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6649" y="2281415"/>
              <a:ext cx="1407301" cy="1018161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6336" y="2101327"/>
              <a:ext cx="1252411" cy="1693675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8224" y="5228752"/>
              <a:ext cx="2376332" cy="1008560"/>
            </a:xfrm>
            <a:prstGeom prst="rect">
              <a:avLst/>
            </a:prstGeom>
          </p:spPr>
        </p:pic>
        <p:cxnSp>
          <p:nvCxnSpPr>
            <p:cNvPr id="39" name="Straight Connector 38"/>
            <p:cNvCxnSpPr>
              <a:endCxn id="36" idx="1"/>
            </p:cNvCxnSpPr>
            <p:nvPr/>
          </p:nvCxnSpPr>
          <p:spPr>
            <a:xfrm flipV="1">
              <a:off x="5724128" y="2790496"/>
              <a:ext cx="232521" cy="191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6" idx="3"/>
            </p:cNvCxnSpPr>
            <p:nvPr/>
          </p:nvCxnSpPr>
          <p:spPr>
            <a:xfrm>
              <a:off x="5724128" y="3457367"/>
              <a:ext cx="1872208" cy="95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endCxn id="35" idx="1"/>
            </p:cNvCxnSpPr>
            <p:nvPr/>
          </p:nvCxnSpPr>
          <p:spPr>
            <a:xfrm>
              <a:off x="5724128" y="3795002"/>
              <a:ext cx="576064" cy="6834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endCxn id="38" idx="1"/>
            </p:cNvCxnSpPr>
            <p:nvPr/>
          </p:nvCxnSpPr>
          <p:spPr>
            <a:xfrm>
              <a:off x="5724128" y="4742645"/>
              <a:ext cx="864096" cy="9903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6012160" y="1556792"/>
              <a:ext cx="2952397" cy="57606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2400" dirty="0">
                  <a:solidFill>
                    <a:prstClr val="black"/>
                  </a:solidFill>
                </a:rPr>
                <a:t>WPF OTHER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182085" y="2773942"/>
            <a:ext cx="1304527" cy="538141"/>
            <a:chOff x="506506" y="6192194"/>
            <a:chExt cx="1413238" cy="538141"/>
          </a:xfrm>
        </p:grpSpPr>
        <p:sp>
          <p:nvSpPr>
            <p:cNvPr id="2" name="TextBox 1"/>
            <p:cNvSpPr txBox="1"/>
            <p:nvPr/>
          </p:nvSpPr>
          <p:spPr>
            <a:xfrm>
              <a:off x="506506" y="6192194"/>
              <a:ext cx="1413238" cy="27699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1200" dirty="0" err="1" smtClean="0">
                  <a:solidFill>
                    <a:prstClr val="white"/>
                  </a:solidFill>
                </a:rPr>
                <a:t>Risico’s</a:t>
              </a:r>
              <a:endParaRPr lang="fr-BE" sz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506506" y="6453336"/>
              <a:ext cx="1413238" cy="276999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BE" sz="1200" dirty="0" err="1">
                  <a:solidFill>
                    <a:prstClr val="black"/>
                  </a:solidFill>
                </a:rPr>
                <a:t>Tijdsbesteding</a:t>
              </a:r>
              <a:endParaRPr lang="fr-B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16805" y="4042992"/>
            <a:ext cx="1304527" cy="538141"/>
            <a:chOff x="506506" y="6192194"/>
            <a:chExt cx="1413238" cy="538141"/>
          </a:xfrm>
        </p:grpSpPr>
        <p:sp>
          <p:nvSpPr>
            <p:cNvPr id="42" name="TextBox 41"/>
            <p:cNvSpPr txBox="1"/>
            <p:nvPr/>
          </p:nvSpPr>
          <p:spPr>
            <a:xfrm>
              <a:off x="506506" y="6192194"/>
              <a:ext cx="1413238" cy="27699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1200" dirty="0" err="1" smtClean="0">
                  <a:solidFill>
                    <a:prstClr val="white"/>
                  </a:solidFill>
                </a:rPr>
                <a:t>Risico’s</a:t>
              </a:r>
              <a:endParaRPr lang="fr-BE" sz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6506" y="6453336"/>
              <a:ext cx="1413238" cy="276999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BE" sz="1200" dirty="0" err="1">
                  <a:solidFill>
                    <a:prstClr val="black"/>
                  </a:solidFill>
                </a:rPr>
                <a:t>Tijdsbesteding</a:t>
              </a:r>
              <a:endParaRPr lang="fr-B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5780" y="5267128"/>
            <a:ext cx="1304527" cy="538141"/>
            <a:chOff x="506506" y="6192194"/>
            <a:chExt cx="1413238" cy="538141"/>
          </a:xfrm>
        </p:grpSpPr>
        <p:sp>
          <p:nvSpPr>
            <p:cNvPr id="47" name="TextBox 46"/>
            <p:cNvSpPr txBox="1"/>
            <p:nvPr/>
          </p:nvSpPr>
          <p:spPr>
            <a:xfrm>
              <a:off x="506506" y="6192194"/>
              <a:ext cx="1413238" cy="27699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1200" dirty="0" err="1" smtClean="0">
                  <a:solidFill>
                    <a:prstClr val="white"/>
                  </a:solidFill>
                </a:rPr>
                <a:t>Risico’s</a:t>
              </a:r>
              <a:endParaRPr lang="fr-BE" sz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06506" y="6453336"/>
              <a:ext cx="1413238" cy="276999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BE" sz="1200" dirty="0" err="1">
                  <a:solidFill>
                    <a:prstClr val="black"/>
                  </a:solidFill>
                </a:rPr>
                <a:t>Tijdsbesteding</a:t>
              </a:r>
              <a:endParaRPr lang="fr-B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179121" y="4437117"/>
            <a:ext cx="1304527" cy="538141"/>
            <a:chOff x="506506" y="6192194"/>
            <a:chExt cx="1413238" cy="538141"/>
          </a:xfrm>
        </p:grpSpPr>
        <p:sp>
          <p:nvSpPr>
            <p:cNvPr id="50" name="TextBox 49"/>
            <p:cNvSpPr txBox="1"/>
            <p:nvPr/>
          </p:nvSpPr>
          <p:spPr>
            <a:xfrm>
              <a:off x="506506" y="6192194"/>
              <a:ext cx="1413238" cy="27699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1200" dirty="0" err="1" smtClean="0">
                  <a:solidFill>
                    <a:prstClr val="white"/>
                  </a:solidFill>
                </a:rPr>
                <a:t>Risico’s</a:t>
              </a:r>
              <a:endParaRPr lang="fr-BE" sz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06506" y="6453336"/>
              <a:ext cx="1413238" cy="276999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BE" sz="1200" dirty="0" err="1">
                  <a:solidFill>
                    <a:prstClr val="black"/>
                  </a:solidFill>
                </a:rPr>
                <a:t>Tijdsbesteding</a:t>
              </a:r>
              <a:endParaRPr lang="fr-B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203972" y="5699176"/>
            <a:ext cx="1304527" cy="538141"/>
            <a:chOff x="506506" y="6192194"/>
            <a:chExt cx="1413238" cy="538141"/>
          </a:xfrm>
        </p:grpSpPr>
        <p:sp>
          <p:nvSpPr>
            <p:cNvPr id="53" name="TextBox 52"/>
            <p:cNvSpPr txBox="1"/>
            <p:nvPr/>
          </p:nvSpPr>
          <p:spPr>
            <a:xfrm>
              <a:off x="506506" y="6192194"/>
              <a:ext cx="1413238" cy="27699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1200" dirty="0" err="1" smtClean="0">
                  <a:solidFill>
                    <a:prstClr val="white"/>
                  </a:solidFill>
                </a:rPr>
                <a:t>Risico’s</a:t>
              </a:r>
              <a:endParaRPr lang="fr-BE" sz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06506" y="6453336"/>
              <a:ext cx="1413238" cy="276999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BE" sz="1200" dirty="0" err="1">
                  <a:solidFill>
                    <a:prstClr val="black"/>
                  </a:solidFill>
                </a:rPr>
                <a:t>Tijdsbesteding</a:t>
              </a:r>
              <a:endParaRPr lang="fr-B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059169" y="2746848"/>
            <a:ext cx="1304527" cy="538141"/>
            <a:chOff x="506506" y="6192194"/>
            <a:chExt cx="1413238" cy="538141"/>
          </a:xfrm>
        </p:grpSpPr>
        <p:sp>
          <p:nvSpPr>
            <p:cNvPr id="56" name="TextBox 55"/>
            <p:cNvSpPr txBox="1"/>
            <p:nvPr/>
          </p:nvSpPr>
          <p:spPr>
            <a:xfrm>
              <a:off x="506506" y="6192194"/>
              <a:ext cx="1413238" cy="27699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1200" dirty="0" err="1" smtClean="0">
                  <a:solidFill>
                    <a:prstClr val="white"/>
                  </a:solidFill>
                </a:rPr>
                <a:t>Risico’s</a:t>
              </a:r>
              <a:endParaRPr lang="fr-BE" sz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06506" y="6453336"/>
              <a:ext cx="1413238" cy="276999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BE" sz="1200" dirty="0" err="1">
                  <a:solidFill>
                    <a:prstClr val="black"/>
                  </a:solidFill>
                </a:rPr>
                <a:t>Tijdsbesteding</a:t>
              </a:r>
              <a:endParaRPr lang="fr-B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521486" y="3250899"/>
            <a:ext cx="1304527" cy="538141"/>
            <a:chOff x="506506" y="6192194"/>
            <a:chExt cx="1413238" cy="538141"/>
          </a:xfrm>
        </p:grpSpPr>
        <p:sp>
          <p:nvSpPr>
            <p:cNvPr id="65" name="TextBox 64"/>
            <p:cNvSpPr txBox="1"/>
            <p:nvPr/>
          </p:nvSpPr>
          <p:spPr>
            <a:xfrm>
              <a:off x="506506" y="6192194"/>
              <a:ext cx="1413238" cy="27699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1200" dirty="0" err="1" smtClean="0">
                  <a:solidFill>
                    <a:prstClr val="white"/>
                  </a:solidFill>
                </a:rPr>
                <a:t>Risico’s</a:t>
              </a:r>
              <a:endParaRPr lang="fr-BE" sz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06506" y="6453336"/>
              <a:ext cx="1413238" cy="276999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BE" sz="1200" dirty="0" err="1">
                  <a:solidFill>
                    <a:prstClr val="black"/>
                  </a:solidFill>
                </a:rPr>
                <a:t>Tijdsbesteding</a:t>
              </a:r>
              <a:endParaRPr lang="fr-B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831945" y="4547048"/>
            <a:ext cx="1304527" cy="538141"/>
            <a:chOff x="506506" y="6192194"/>
            <a:chExt cx="1413238" cy="538141"/>
          </a:xfrm>
        </p:grpSpPr>
        <p:sp>
          <p:nvSpPr>
            <p:cNvPr id="68" name="TextBox 67"/>
            <p:cNvSpPr txBox="1"/>
            <p:nvPr/>
          </p:nvSpPr>
          <p:spPr>
            <a:xfrm>
              <a:off x="506506" y="6192194"/>
              <a:ext cx="1413238" cy="27699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1200" dirty="0" err="1" smtClean="0">
                  <a:solidFill>
                    <a:prstClr val="white"/>
                  </a:solidFill>
                </a:rPr>
                <a:t>Risico’s</a:t>
              </a:r>
              <a:endParaRPr lang="fr-BE" sz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06506" y="6453336"/>
              <a:ext cx="1413238" cy="276999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BE" sz="1200" dirty="0" err="1">
                  <a:solidFill>
                    <a:prstClr val="black"/>
                  </a:solidFill>
                </a:rPr>
                <a:t>Tijdsbesteding</a:t>
              </a:r>
              <a:endParaRPr lang="fr-BE" sz="12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7654424" y="5699176"/>
            <a:ext cx="1304527" cy="538141"/>
            <a:chOff x="506506" y="6192194"/>
            <a:chExt cx="1413238" cy="538141"/>
          </a:xfrm>
        </p:grpSpPr>
        <p:sp>
          <p:nvSpPr>
            <p:cNvPr id="71" name="TextBox 70"/>
            <p:cNvSpPr txBox="1"/>
            <p:nvPr/>
          </p:nvSpPr>
          <p:spPr>
            <a:xfrm>
              <a:off x="506506" y="6192194"/>
              <a:ext cx="1413238" cy="27699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1200" dirty="0" err="1" smtClean="0">
                  <a:solidFill>
                    <a:prstClr val="white"/>
                  </a:solidFill>
                </a:rPr>
                <a:t>Risico’s</a:t>
              </a:r>
              <a:endParaRPr lang="fr-BE" sz="12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06506" y="6453336"/>
              <a:ext cx="1413238" cy="276999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BE" sz="1200" dirty="0" err="1">
                  <a:solidFill>
                    <a:prstClr val="black"/>
                  </a:solidFill>
                </a:rPr>
                <a:t>Tijdsbesteding</a:t>
              </a:r>
              <a:endParaRPr lang="fr-BE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60" name="Title 1"/>
          <p:cNvSpPr>
            <a:spLocks noGrp="1"/>
          </p:cNvSpPr>
          <p:nvPr>
            <p:ph type="title"/>
          </p:nvPr>
        </p:nvSpPr>
        <p:spPr>
          <a:xfrm>
            <a:off x="950912" y="188640"/>
            <a:ext cx="8229600" cy="1143000"/>
          </a:xfrm>
        </p:spPr>
        <p:txBody>
          <a:bodyPr/>
          <a:lstStyle/>
          <a:p>
            <a:r>
              <a:rPr lang="fr-BE" dirty="0" smtClean="0"/>
              <a:t>Link WPF – OT – Individu?</a:t>
            </a:r>
            <a:endParaRPr lang="fr-BE" dirty="0"/>
          </a:p>
        </p:txBody>
      </p:sp>
      <p:grpSp>
        <p:nvGrpSpPr>
          <p:cNvPr id="26" name="Group 25"/>
          <p:cNvGrpSpPr/>
          <p:nvPr/>
        </p:nvGrpSpPr>
        <p:grpSpPr>
          <a:xfrm>
            <a:off x="0" y="1268760"/>
            <a:ext cx="4173186" cy="5616624"/>
            <a:chOff x="0" y="1268760"/>
            <a:chExt cx="4173186" cy="5616624"/>
          </a:xfrm>
        </p:grpSpPr>
        <p:sp>
          <p:nvSpPr>
            <p:cNvPr id="5" name="Oval 4"/>
            <p:cNvSpPr/>
            <p:nvPr/>
          </p:nvSpPr>
          <p:spPr>
            <a:xfrm>
              <a:off x="0" y="1268760"/>
              <a:ext cx="4173186" cy="5616624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0" y="6237317"/>
              <a:ext cx="11280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2800" b="1" dirty="0" smtClean="0">
                  <a:solidFill>
                    <a:srgbClr val="FF0000"/>
                  </a:solidFill>
                </a:rPr>
                <a:t>OT</a:t>
              </a:r>
              <a:endParaRPr lang="fr-BE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11382" y="1196752"/>
            <a:ext cx="4173186" cy="5616624"/>
            <a:chOff x="5511382" y="1196752"/>
            <a:chExt cx="4173186" cy="5616624"/>
          </a:xfrm>
        </p:grpSpPr>
        <p:sp>
          <p:nvSpPr>
            <p:cNvPr id="64" name="Oval 63"/>
            <p:cNvSpPr/>
            <p:nvPr/>
          </p:nvSpPr>
          <p:spPr>
            <a:xfrm>
              <a:off x="5511382" y="1196752"/>
              <a:ext cx="4173186" cy="5616624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884540" y="6237312"/>
              <a:ext cx="18639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2800" b="1" dirty="0" smtClean="0">
                  <a:solidFill>
                    <a:srgbClr val="FF0000"/>
                  </a:solidFill>
                </a:rPr>
                <a:t>Cumuls</a:t>
              </a:r>
              <a:endParaRPr lang="fr-BE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852684" y="4732318"/>
            <a:ext cx="4045728" cy="2153066"/>
            <a:chOff x="2852684" y="4732318"/>
            <a:chExt cx="4045728" cy="2153066"/>
          </a:xfrm>
        </p:grpSpPr>
        <p:grpSp>
          <p:nvGrpSpPr>
            <p:cNvPr id="29" name="Group 28"/>
            <p:cNvGrpSpPr/>
            <p:nvPr/>
          </p:nvGrpSpPr>
          <p:grpSpPr>
            <a:xfrm>
              <a:off x="2852684" y="5254759"/>
              <a:ext cx="4045728" cy="1630625"/>
              <a:chOff x="2852684" y="5254759"/>
              <a:chExt cx="4045728" cy="1630625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2852684" y="5578972"/>
                <a:ext cx="4045728" cy="1306412"/>
                <a:chOff x="3090408" y="5578972"/>
                <a:chExt cx="4382872" cy="1306412"/>
              </a:xfrm>
            </p:grpSpPr>
            <p:sp>
              <p:nvSpPr>
                <p:cNvPr id="15" name="Flowchart: Document 14"/>
                <p:cNvSpPr/>
                <p:nvPr/>
              </p:nvSpPr>
              <p:spPr>
                <a:xfrm>
                  <a:off x="4520952" y="5578972"/>
                  <a:ext cx="1440160" cy="730347"/>
                </a:xfrm>
                <a:prstGeom prst="flowChartDocumen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BE" sz="1600" b="1" dirty="0" err="1" smtClean="0">
                      <a:solidFill>
                        <a:prstClr val="black"/>
                      </a:solidFill>
                    </a:rPr>
                    <a:t>FunctieFiche</a:t>
                  </a:r>
                  <a:endParaRPr lang="fr-BE" sz="1600" b="1" dirty="0" smtClean="0">
                    <a:solidFill>
                      <a:prstClr val="black"/>
                    </a:solidFill>
                  </a:endParaRPr>
                </a:p>
                <a:p>
                  <a:pPr algn="ctr"/>
                  <a:r>
                    <a:rPr lang="fr-BE" sz="1600" b="1" dirty="0" smtClean="0">
                      <a:solidFill>
                        <a:srgbClr val="FF0000"/>
                      </a:solidFill>
                    </a:rPr>
                    <a:t>(</a:t>
                  </a:r>
                  <a:r>
                    <a:rPr lang="fr-BE" sz="1600" b="1" dirty="0" err="1" smtClean="0">
                      <a:solidFill>
                        <a:srgbClr val="FF0000"/>
                      </a:solidFill>
                    </a:rPr>
                    <a:t>R-codes</a:t>
                  </a:r>
                  <a:r>
                    <a:rPr lang="fr-BE" sz="1600" b="1" dirty="0" smtClean="0">
                      <a:solidFill>
                        <a:srgbClr val="FF0000"/>
                      </a:solidFill>
                    </a:rPr>
                    <a:t>)</a:t>
                  </a:r>
                  <a:endParaRPr lang="fr-BE" sz="16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3090408" y="6300609"/>
                  <a:ext cx="4382872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BE" sz="1600" i="1" dirty="0">
                      <a:solidFill>
                        <a:prstClr val="black"/>
                      </a:solidFill>
                    </a:rPr>
                    <a:t>« </a:t>
                  </a:r>
                  <a:r>
                    <a:rPr lang="fr-BE" sz="1600" i="1" dirty="0" err="1">
                      <a:solidFill>
                        <a:prstClr val="black"/>
                      </a:solidFill>
                    </a:rPr>
                    <a:t>onthaal</a:t>
                  </a:r>
                  <a:r>
                    <a:rPr lang="fr-BE" sz="1600" i="1" dirty="0">
                      <a:solidFill>
                        <a:prstClr val="black"/>
                      </a:solidFill>
                    </a:rPr>
                    <a:t> </a:t>
                  </a:r>
                  <a:r>
                    <a:rPr lang="fr-BE" sz="1600" i="1" dirty="0" err="1">
                      <a:solidFill>
                        <a:prstClr val="black"/>
                      </a:solidFill>
                    </a:rPr>
                    <a:t>nieuwe</a:t>
                  </a:r>
                  <a:r>
                    <a:rPr lang="fr-BE" sz="1600" i="1" dirty="0">
                      <a:solidFill>
                        <a:prstClr val="black"/>
                      </a:solidFill>
                    </a:rPr>
                    <a:t> </a:t>
                  </a:r>
                  <a:r>
                    <a:rPr lang="fr-BE" sz="1600" i="1" dirty="0" err="1">
                      <a:solidFill>
                        <a:prstClr val="black"/>
                      </a:solidFill>
                    </a:rPr>
                    <a:t>medewerkers</a:t>
                  </a:r>
                  <a:r>
                    <a:rPr lang="fr-BE" sz="1600" i="1" dirty="0">
                      <a:solidFill>
                        <a:prstClr val="black"/>
                      </a:solidFill>
                    </a:rPr>
                    <a:t> </a:t>
                  </a:r>
                  <a:r>
                    <a:rPr lang="fr-BE" sz="1600" i="1" dirty="0" smtClean="0">
                      <a:solidFill>
                        <a:prstClr val="black"/>
                      </a:solidFill>
                    </a:rPr>
                    <a:t>»</a:t>
                  </a:r>
                </a:p>
                <a:p>
                  <a:pPr algn="ctr"/>
                  <a:r>
                    <a:rPr lang="fr-BE" sz="1600" i="1" dirty="0" smtClean="0">
                      <a:solidFill>
                        <a:prstClr val="black"/>
                      </a:solidFill>
                    </a:rPr>
                    <a:t>AMT-</a:t>
                  </a:r>
                  <a:r>
                    <a:rPr lang="fr-BE" sz="1600" i="1" dirty="0" err="1" smtClean="0">
                      <a:solidFill>
                        <a:prstClr val="black"/>
                      </a:solidFill>
                    </a:rPr>
                    <a:t>onderzoeken</a:t>
                  </a:r>
                  <a:r>
                    <a:rPr lang="fr-BE" sz="1600" i="1" dirty="0" smtClean="0">
                      <a:solidFill>
                        <a:prstClr val="black"/>
                      </a:solidFill>
                    </a:rPr>
                    <a:t> – Total </a:t>
                  </a:r>
                  <a:r>
                    <a:rPr lang="fr-BE" sz="1600" i="1" dirty="0" err="1" smtClean="0">
                      <a:solidFill>
                        <a:prstClr val="black"/>
                      </a:solidFill>
                    </a:rPr>
                    <a:t>Health</a:t>
                  </a:r>
                  <a:endParaRPr lang="fr-BE" sz="1600" i="1" dirty="0" smtClean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1" name="Right Arrow 20"/>
              <p:cNvSpPr/>
              <p:nvPr/>
            </p:nvSpPr>
            <p:spPr>
              <a:xfrm rot="7076170">
                <a:off x="4003042" y="6114488"/>
                <a:ext cx="345837" cy="224147"/>
              </a:xfrm>
              <a:prstGeom prst="rightArrow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BE"/>
              </a:p>
            </p:txBody>
          </p:sp>
          <p:sp>
            <p:nvSpPr>
              <p:cNvPr id="74" name="Right Arrow 73"/>
              <p:cNvSpPr/>
              <p:nvPr/>
            </p:nvSpPr>
            <p:spPr>
              <a:xfrm rot="8652491">
                <a:off x="5145940" y="5254759"/>
                <a:ext cx="869758" cy="222093"/>
              </a:xfrm>
              <a:prstGeom prst="rightArrow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BE"/>
              </a:p>
            </p:txBody>
          </p:sp>
          <p:sp>
            <p:nvSpPr>
              <p:cNvPr id="75" name="Right Arrow 74"/>
              <p:cNvSpPr/>
              <p:nvPr/>
            </p:nvSpPr>
            <p:spPr>
              <a:xfrm rot="2168912">
                <a:off x="3792464" y="5276013"/>
                <a:ext cx="869758" cy="222093"/>
              </a:xfrm>
              <a:prstGeom prst="rightArrow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BE"/>
              </a:p>
            </p:txBody>
          </p:sp>
        </p:grpSp>
        <p:cxnSp>
          <p:nvCxnSpPr>
            <p:cNvPr id="31" name="Straight Connector 30"/>
            <p:cNvCxnSpPr/>
            <p:nvPr/>
          </p:nvCxnSpPr>
          <p:spPr>
            <a:xfrm>
              <a:off x="4837875" y="4732318"/>
              <a:ext cx="0" cy="928930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6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104"/>
            <a:ext cx="8229600" cy="1143000"/>
          </a:xfrm>
        </p:spPr>
        <p:txBody>
          <a:bodyPr/>
          <a:lstStyle/>
          <a:p>
            <a:r>
              <a:rPr lang="nl-BE" dirty="0" smtClean="0"/>
              <a:t>BB/</a:t>
            </a:r>
            <a:r>
              <a:rPr lang="nl-BE" dirty="0" err="1" smtClean="0"/>
              <a:t>Evac</a:t>
            </a:r>
            <a:r>
              <a:rPr lang="nl-BE" dirty="0" smtClean="0"/>
              <a:t> + Eerste zorgen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84576"/>
          </a:xfrm>
        </p:spPr>
        <p:txBody>
          <a:bodyPr>
            <a:normAutofit fontScale="92500" lnSpcReduction="10000"/>
          </a:bodyPr>
          <a:lstStyle/>
          <a:p>
            <a:r>
              <a:rPr lang="nl-BE" dirty="0" err="1" smtClean="0"/>
              <a:t>SubWGp</a:t>
            </a:r>
            <a:r>
              <a:rPr lang="nl-BE" dirty="0" smtClean="0"/>
              <a:t> samenstellen </a:t>
            </a:r>
          </a:p>
          <a:p>
            <a:pPr lvl="1"/>
            <a:r>
              <a:rPr lang="nl-BE" dirty="0" smtClean="0"/>
              <a:t>Brandpreventiecoördinator</a:t>
            </a:r>
          </a:p>
          <a:p>
            <a:pPr lvl="1"/>
            <a:r>
              <a:rPr lang="nl-BE" dirty="0" err="1" smtClean="0"/>
              <a:t>Plg</a:t>
            </a:r>
            <a:r>
              <a:rPr lang="nl-BE" dirty="0" smtClean="0"/>
              <a:t> </a:t>
            </a:r>
            <a:r>
              <a:rPr lang="nl-BE" dirty="0" err="1" smtClean="0"/>
              <a:t>Niv</a:t>
            </a:r>
            <a:r>
              <a:rPr lang="nl-BE" dirty="0" smtClean="0"/>
              <a:t> 1 =&gt; </a:t>
            </a:r>
            <a:r>
              <a:rPr lang="nl-BE" dirty="0" err="1" smtClean="0"/>
              <a:t>Vmg</a:t>
            </a:r>
            <a:r>
              <a:rPr lang="nl-BE" dirty="0" smtClean="0"/>
              <a:t> PEUTIE </a:t>
            </a:r>
            <a:endParaRPr lang="nl-BE" dirty="0"/>
          </a:p>
          <a:p>
            <a:pPr lvl="1"/>
            <a:r>
              <a:rPr lang="nl-BE" dirty="0" err="1" smtClean="0"/>
              <a:t>Evac</a:t>
            </a:r>
            <a:r>
              <a:rPr lang="nl-BE" dirty="0" smtClean="0"/>
              <a:t> verantwoordelijke</a:t>
            </a:r>
          </a:p>
          <a:p>
            <a:pPr lvl="1"/>
            <a:r>
              <a:rPr lang="nl-BE" dirty="0" smtClean="0"/>
              <a:t>Hulpverleners</a:t>
            </a:r>
          </a:p>
          <a:p>
            <a:r>
              <a:rPr lang="nl-BE" dirty="0" smtClean="0"/>
              <a:t>Taakbeschrijving actoren (LDPBW)</a:t>
            </a:r>
          </a:p>
          <a:p>
            <a:r>
              <a:rPr lang="nl-BE" dirty="0" smtClean="0"/>
              <a:t>Nodig Mat (EHBO kast,…)</a:t>
            </a:r>
          </a:p>
          <a:p>
            <a:r>
              <a:rPr lang="nl-BE" dirty="0" smtClean="0"/>
              <a:t>Informatie aan het Pers (briefing, SHP, Nota,…)</a:t>
            </a:r>
          </a:p>
          <a:p>
            <a:r>
              <a:rPr lang="nl-BE" dirty="0" smtClean="0"/>
              <a:t>Geleide oefening lokaal</a:t>
            </a:r>
          </a:p>
          <a:p>
            <a:r>
              <a:rPr lang="nl-BE" dirty="0" smtClean="0"/>
              <a:t>Onaangekondigde Oef LDPBW</a:t>
            </a:r>
          </a:p>
          <a:p>
            <a:pPr marL="0" indent="0">
              <a:buNone/>
            </a:pPr>
            <a:endParaRPr lang="nl-BE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15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PPT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5A013319AAD2488E9EC52046733522" ma:contentTypeVersion="0" ma:contentTypeDescription="Create a new document." ma:contentTypeScope="" ma:versionID="648ec532fceabbde059ad1b6f5f9ad1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89469C-9FF0-476A-9B2B-EEB9E7B8F2D2}">
  <ds:schemaRefs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CC97C9B8-1C2B-4C4B-A28C-37257A229A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Template_PPT_V4</Template>
  <TotalTime>1138</TotalTime>
  <Words>595</Words>
  <Application>Microsoft Office PowerPoint</Application>
  <PresentationFormat>On-screen Show (4:3)</PresentationFormat>
  <Paragraphs>167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Template_PPT_V4</vt:lpstr>
      <vt:lpstr>PowerPoint Presentation</vt:lpstr>
      <vt:lpstr>Agenda</vt:lpstr>
      <vt:lpstr>WGp WZW@ACOS WB</vt:lpstr>
      <vt:lpstr>  Initiatieven   LPP 2017</vt:lpstr>
      <vt:lpstr>Toepassingsgebied</vt:lpstr>
      <vt:lpstr>DRBS@ACOS WB</vt:lpstr>
      <vt:lpstr>DRBS@ACOS WB</vt:lpstr>
      <vt:lpstr>Link WPF – OT – Individu?</vt:lpstr>
      <vt:lpstr>BB/Evac + Eerste zorgen </vt:lpstr>
      <vt:lpstr>Behandeling ongevallen</vt:lpstr>
      <vt:lpstr>Andere akties</vt:lpstr>
      <vt:lpstr>Stand van zaken</vt:lpstr>
      <vt:lpstr>Welzijnscultuur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Hamels Steve</dc:creator>
  <cp:lastModifiedBy>Choubane Housene</cp:lastModifiedBy>
  <cp:revision>78</cp:revision>
  <cp:lastPrinted>2016-10-07T12:13:57Z</cp:lastPrinted>
  <dcterms:created xsi:type="dcterms:W3CDTF">2016-06-09T05:49:05Z</dcterms:created>
  <dcterms:modified xsi:type="dcterms:W3CDTF">2016-10-10T04:47:19Z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Beschrijving">
    <vt:lpwstr>Power Point Presentation (voorbeeld)</vt:lpwstr>
  </property>
  <property fmtid="{D5CDD505-2E9C-101B-9397-08002B2CF9AE}" pid="4" name="ImageCreateDate">
    <vt:lpwstr/>
  </property>
  <property fmtid="{D5CDD505-2E9C-101B-9397-08002B2CF9AE}" pid="5" name="Description">
    <vt:lpwstr/>
  </property>
  <property fmtid="{D5CDD505-2E9C-101B-9397-08002B2CF9AE}" pid="6" name="Division">
    <vt:lpwstr>Support</vt:lpwstr>
  </property>
  <property fmtid="{D5CDD505-2E9C-101B-9397-08002B2CF9AE}" pid="7" name="Lang">
    <vt:lpwstr>NF</vt:lpwstr>
  </property>
  <property fmtid="{D5CDD505-2E9C-101B-9397-08002B2CF9AE}" pid="8" name="Department">
    <vt:lpwstr>Srt Central</vt:lpwstr>
  </property>
  <property fmtid="{D5CDD505-2E9C-101B-9397-08002B2CF9AE}" pid="9" name="ContentTypeId">
    <vt:lpwstr>0x0101005E5A013319AAD2488E9EC52046733522</vt:lpwstr>
  </property>
  <property fmtid="{D5CDD505-2E9C-101B-9397-08002B2CF9AE}" pid="10" name="Type Doc">
    <vt:lpwstr>Temp | Temp</vt:lpwstr>
  </property>
  <property fmtid="{D5CDD505-2E9C-101B-9397-08002B2CF9AE}" pid="11" name="Titre">
    <vt:lpwstr>Powerpoint presentation </vt:lpwstr>
  </property>
</Properties>
</file>